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46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47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5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328" r:id="rId23"/>
    <p:sldId id="289" r:id="rId24"/>
    <p:sldId id="330" r:id="rId25"/>
    <p:sldId id="292" r:id="rId26"/>
    <p:sldId id="293" r:id="rId27"/>
    <p:sldId id="294" r:id="rId28"/>
    <p:sldId id="295" r:id="rId29"/>
    <p:sldId id="299" r:id="rId30"/>
    <p:sldId id="262" r:id="rId31"/>
    <p:sldId id="331" r:id="rId32"/>
    <p:sldId id="332" r:id="rId33"/>
    <p:sldId id="306" r:id="rId34"/>
    <p:sldId id="308" r:id="rId35"/>
    <p:sldId id="309" r:id="rId36"/>
    <p:sldId id="329" r:id="rId37"/>
    <p:sldId id="312" r:id="rId38"/>
    <p:sldId id="311" r:id="rId39"/>
    <p:sldId id="313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263" r:id="rId49"/>
    <p:sldId id="324" r:id="rId50"/>
    <p:sldId id="325" r:id="rId51"/>
    <p:sldId id="326" r:id="rId52"/>
    <p:sldId id="327" r:id="rId53"/>
  </p:sldIdLst>
  <p:sldSz cx="9144000" cy="5143500" type="screen16x9"/>
  <p:notesSz cx="7010400" cy="9296400"/>
  <p:custDataLst>
    <p:tags r:id="rId5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1" name="Kelly Hayes (s)" initials="KH(" lastIdx="4" clrIdx="1"/>
  <p:cmAuthor id="2" name="Krisa Brillantes" initials="KJB" lastIdx="44" clrIdx="2"/>
  <p:cmAuthor id="3" name="Krisa Brillantes" initials="KJB [2]" lastIdx="1" clrIdx="3"/>
  <p:cmAuthor id="4" name="Krisa Brillantes" initials="KJB [3]" lastIdx="1" clrIdx="4"/>
  <p:cmAuthor id="5" name="Krisa Brillantes" initials="KJB [4]" lastIdx="1" clrIdx="5"/>
  <p:cmAuthor id="6" name="Krisa Brillantes" initials="KJB [5]" lastIdx="1" clrIdx="6"/>
  <p:cmAuthor id="7" name="Krisa Brillantes" initials="KJB [6]" lastIdx="1" clrIdx="7"/>
  <p:cmAuthor id="8" name="Krisa Brillantes" initials="KJB [7]" lastIdx="1" clrIdx="8"/>
  <p:cmAuthor id="9" name="Krisa Brillantes" initials="KJB [8]" lastIdx="1" clrIdx="9"/>
  <p:cmAuthor id="10" name="Krisa Brillantes" initials="KJB [9]" lastIdx="1" clrIdx="10"/>
  <p:cmAuthor id="11" name="Krisa Brillantes" initials="" lastIdx="3" clrIdx="11"/>
  <p:cmAuthor id="12" name="Connor Best" initials="CB" lastIdx="9" clrIdx="12">
    <p:extLst>
      <p:ext uri="{19B8F6BF-5375-455C-9EA6-DF929625EA0E}">
        <p15:presenceInfo xmlns:p15="http://schemas.microsoft.com/office/powerpoint/2012/main" userId="S-1-5-21-3487656667-1283758479-569928925-14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E32"/>
    <a:srgbClr val="526C6A"/>
    <a:srgbClr val="E6D060"/>
    <a:srgbClr val="222222"/>
    <a:srgbClr val="D47DB9"/>
    <a:srgbClr val="A1C0BA"/>
    <a:srgbClr val="4A3740"/>
    <a:srgbClr val="567471"/>
    <a:srgbClr val="567470"/>
    <a:srgbClr val="DC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4977" autoAdjust="0"/>
  </p:normalViewPr>
  <p:slideViewPr>
    <p:cSldViewPr snapToGrid="0" snapToObjects="1">
      <p:cViewPr varScale="1">
        <p:scale>
          <a:sx n="124" d="100"/>
          <a:sy n="124" d="100"/>
        </p:scale>
        <p:origin x="176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64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겉흙의 토심이 낮고 바위들이 많으며 </a:t>
            </a:r>
            <a:r>
              <a:rPr lang="en-US" altLang="ko-KR" dirty="0"/>
              <a:t> </a:t>
            </a:r>
            <a:r>
              <a:rPr lang="ko-KR" altLang="en-US" dirty="0"/>
              <a:t>언덕이라 포도나무가 자라기 힘들어한다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겉흙의 토심이 깊고 바위가 많으며 물이 잘 빠지고 비옥하다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19"/>
              </a:spcAft>
              <a:tabLst>
                <a:tab pos="465887" algn="l"/>
              </a:tabLst>
            </a:pPr>
            <a:endParaRPr lang="en-US" sz="1100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282"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45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eaLnBrk="1" hangingPunct="1">
              <a:buFont typeface="+mj-lt"/>
              <a:buNone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98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 defTabSz="925437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465887">
              <a:buFont typeface="Arial" pitchFamily="34" charset="0"/>
              <a:buChar char="•"/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91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02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734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’</a:t>
            </a:r>
            <a:r>
              <a:rPr lang="ko-KR" altLang="en-US" dirty="0" err="1"/>
              <a:t>나파밸리</a:t>
            </a:r>
            <a:r>
              <a:rPr lang="ko-KR" altLang="en-US" dirty="0"/>
              <a:t> 경매</a:t>
            </a:r>
            <a:r>
              <a:rPr lang="en-US" altLang="ko-KR" dirty="0"/>
              <a:t>’</a:t>
            </a:r>
            <a:r>
              <a:rPr lang="ko-KR" altLang="en-US" dirty="0"/>
              <a:t>는 해마다 하는 이벤트로 </a:t>
            </a:r>
            <a:r>
              <a:rPr lang="ko-KR" altLang="en-US" dirty="0" err="1"/>
              <a:t>와이너리들이</a:t>
            </a:r>
            <a:r>
              <a:rPr lang="ko-KR" altLang="en-US" dirty="0"/>
              <a:t> 와인을 </a:t>
            </a:r>
            <a:r>
              <a:rPr lang="en-US" altLang="ko-KR" dirty="0"/>
              <a:t>NVV</a:t>
            </a:r>
            <a:r>
              <a:rPr lang="ko-KR" altLang="en-US" dirty="0"/>
              <a:t>에 기부 후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NVV</a:t>
            </a:r>
            <a:r>
              <a:rPr lang="ko-KR" altLang="en-US" dirty="0"/>
              <a:t>가 와인을 경매 해 팔은 수익으로 기부 활동을 한다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Napa Green = </a:t>
            </a:r>
            <a:r>
              <a:rPr lang="ko-KR" altLang="en-US" dirty="0"/>
              <a:t>자연보호를 위한 인증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282"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경재학자</a:t>
            </a:r>
            <a:r>
              <a:rPr lang="ko-KR" altLang="en-US" dirty="0"/>
              <a:t> </a:t>
            </a:r>
            <a:r>
              <a:rPr lang="en-US" altLang="ko-KR" dirty="0" err="1"/>
              <a:t>keynes</a:t>
            </a:r>
            <a:r>
              <a:rPr lang="ko-KR" altLang="en-US" dirty="0"/>
              <a:t>가 </a:t>
            </a:r>
            <a:r>
              <a:rPr lang="ko-KR" altLang="en-US" dirty="0" err="1"/>
              <a:t>처음했던</a:t>
            </a:r>
            <a:r>
              <a:rPr lang="ko-KR" altLang="en-US" dirty="0"/>
              <a:t> 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408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질문이나 </a:t>
            </a:r>
            <a:r>
              <a:rPr lang="ko-KR" altLang="en-US"/>
              <a:t>문제 있으면</a:t>
            </a:r>
            <a:r>
              <a:rPr lang="en-US" altLang="ko-KR"/>
              <a:t>:</a:t>
            </a:r>
            <a:r>
              <a:rPr lang="ko-KR" altLang="en-US" dirty="0"/>
              <a:t> 이상훈 </a:t>
            </a:r>
            <a:r>
              <a:rPr lang="en-US" altLang="ko-KR" dirty="0"/>
              <a:t>(sanghoon@wine2u.co.kr)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11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3456" y="999744"/>
            <a:ext cx="112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나파밸리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7488" y="2448051"/>
            <a:ext cx="104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기후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4688" y="3883480"/>
            <a:ext cx="1170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와인양조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6032" y="4517464"/>
            <a:ext cx="1280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</a:t>
            </a:r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빈트너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6208" y="3871288"/>
            <a:ext cx="1182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역사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7520" y="2446422"/>
            <a:ext cx="1164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포도재배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7440" y="999744"/>
            <a:ext cx="1146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토양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3088" y="329718"/>
            <a:ext cx="1158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소개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1786128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ko-KR" alt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지역 경제 활성화</a:t>
            </a:r>
            <a:endParaRPr lang="en-US" altLang="ko-K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62128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44,000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ko-KR" alt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일자리</a:t>
            </a:r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136" y="2388346"/>
            <a:ext cx="21701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$9 </a:t>
            </a:r>
            <a:r>
              <a:rPr lang="ko-KR" alt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십억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경제적 영향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26593" y="461838"/>
            <a:ext cx="3275763" cy="377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FFFFFF"/>
                </a:solidFill>
                <a:latin typeface="Arial"/>
                <a:cs typeface="Arial"/>
              </a:rPr>
              <a:t>대표 포도 품종</a:t>
            </a: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까베르네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쇼비뇽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샤도네이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멜롯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쇼비뇽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블랑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피노누아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진판델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까베르네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프랑크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쁘띠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쉬라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쉬라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까베르네</a:t>
            </a:r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ko-KR" alt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쇼비뇽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15%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캘리포니아 전체 수확량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나파밸리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수확량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67%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나파밸리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전체 포도 가치에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까베르네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쇼비뇽이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차지하는 비율 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토양</a:t>
            </a:r>
            <a:endParaRPr lang="en-US" sz="4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나파밸리의</a:t>
            </a:r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 흙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28183" y="4350573"/>
            <a:ext cx="149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Mountain</a:t>
            </a:r>
            <a:r>
              <a:rPr lang="en-US" altLang="ko-KR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/</a:t>
            </a:r>
          </a:p>
          <a:p>
            <a:pPr algn="ctr"/>
            <a:r>
              <a:rPr lang="ko-KR" alt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산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4573" y="4350573"/>
            <a:ext cx="127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Alluvial</a:t>
            </a:r>
            <a:r>
              <a:rPr lang="en-US" altLang="ko-KR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/</a:t>
            </a:r>
            <a:r>
              <a:rPr lang="ko-KR" alt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충적토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0486" y="4351956"/>
            <a:ext cx="127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Fluvial</a:t>
            </a:r>
            <a:r>
              <a:rPr lang="en-US" altLang="ko-KR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/</a:t>
            </a:r>
          </a:p>
          <a:p>
            <a:pPr algn="ctr"/>
            <a:r>
              <a:rPr lang="ko-KR" altLang="en-US" sz="2000" dirty="0" err="1">
                <a:solidFill>
                  <a:srgbClr val="602F26"/>
                </a:solidFill>
                <a:latin typeface="Proxima Nova Regular"/>
                <a:cs typeface="Proxima Nova Regular"/>
              </a:rPr>
              <a:t>운적토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산 토양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겉흙의 토심이 낮고 바위들이 많으며 경사가 급하여 포도나무가 자라기 힘든 환경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토양 형성 과정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제자리에서 토양이 생겼다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유래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지구 표면의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반암과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바위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와인 스타일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주로 구조화 된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태닌과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복합적인 아로마가 있으며 강하고 거칠한 스타일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충적토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겉흙의 토심이 깊고 바위가 많으며 물이 잘 빠지고 비옥하다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토양 형성 과정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산의 시냇물에 씻겨 내려와 산기슭에 퇴적 된 토양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유래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언덕에 있던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반암과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바위들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와인 스타일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과실 맛이 강한 스타일이고 산 토양에 비해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태닌이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더 부드럽지만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안적토에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비해서는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태닌이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더 강하다</a:t>
            </a:r>
            <a:r>
              <a:rPr lang="en-US" altLang="ko-KR" sz="1400" dirty="0">
                <a:solidFill>
                  <a:srgbClr val="633028"/>
                </a:solidFill>
                <a:latin typeface="Arial"/>
                <a:cs typeface="Arial"/>
              </a:rPr>
              <a:t>.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운적토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latin typeface="Arial"/>
                <a:cs typeface="Arial"/>
              </a:rPr>
              <a:t>나파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강 주변에 퇴적 된 미사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(silt)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및 점토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(clay)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2009176"/>
            <a:ext cx="259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토양 형성 과정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수년에 걸쳐 홍수가 나고 물이 빠지면서 강둑을 따라 퇴적 된 미사와 점토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5" y="3341387"/>
            <a:ext cx="2406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유래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언덕 그리고 강 주변의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반암과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바위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와인 스타일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더욱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과실적이고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ko-KR" altLang="en-US" sz="1400">
                <a:solidFill>
                  <a:srgbClr val="633028"/>
                </a:solidFill>
                <a:latin typeface="Arial"/>
                <a:cs typeface="Arial"/>
              </a:rPr>
              <a:t>부드러운 스타일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518167"/>
            <a:ext cx="266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633028"/>
                </a:solidFill>
                <a:latin typeface="Arial"/>
                <a:cs typeface="Arial"/>
              </a:rPr>
              <a:t>다양한 토양의 종류</a:t>
            </a:r>
            <a:endParaRPr lang="en-US" sz="24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44065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 </a:t>
            </a:r>
            <a:r>
              <a:rPr lang="ko-KR" altLang="en-US" dirty="0" err="1">
                <a:solidFill>
                  <a:srgbClr val="633028"/>
                </a:solidFill>
                <a:latin typeface="Arial"/>
                <a:cs typeface="Arial"/>
              </a:rPr>
              <a:t>나파에</a:t>
            </a:r>
            <a:r>
              <a:rPr lang="ko-KR" altLang="en-US" dirty="0">
                <a:solidFill>
                  <a:srgbClr val="633028"/>
                </a:solidFill>
                <a:latin typeface="Arial"/>
                <a:cs typeface="Arial"/>
              </a:rPr>
              <a:t> 있는 전세계 토양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9442" y="914773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 </a:t>
            </a:r>
            <a:r>
              <a:rPr lang="ko-KR" altLang="en-US" dirty="0">
                <a:solidFill>
                  <a:srgbClr val="633028"/>
                </a:solidFill>
                <a:latin typeface="Arial"/>
                <a:cs typeface="Arial"/>
              </a:rPr>
              <a:t>토양 종류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54115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기후</a:t>
            </a:r>
            <a:endParaRPr lang="en-US" sz="4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9257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chemeClr val="bg1"/>
                </a:solidFill>
              </a:rPr>
              <a:t>나파밸리는</a:t>
            </a:r>
            <a:r>
              <a:rPr lang="ko-KR" altLang="en-US" dirty="0">
                <a:solidFill>
                  <a:schemeClr val="bg1"/>
                </a:solidFill>
              </a:rPr>
              <a:t> 최고 품질의 와인을 우수한 재배 방법으로 </a:t>
            </a:r>
            <a:endParaRPr lang="en-US" altLang="ko-KR" dirty="0">
              <a:solidFill>
                <a:schemeClr val="bg1"/>
              </a:solidFill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</a:rPr>
              <a:t>만드는 세계에서 특별한 지역 중 하나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9948" y="159512"/>
            <a:ext cx="41440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Arial"/>
                <a:cs typeface="Arial"/>
              </a:rPr>
              <a:t>지중해성 기후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Arial"/>
                <a:cs typeface="Arial"/>
              </a:rPr>
              <a:t>전세계 기후 </a:t>
            </a:r>
            <a:r>
              <a:rPr lang="en-US" altLang="ko-KR" dirty="0">
                <a:solidFill>
                  <a:schemeClr val="bg1"/>
                </a:solidFill>
                <a:latin typeface="Arial"/>
                <a:cs typeface="Arial"/>
              </a:rPr>
              <a:t>2%</a:t>
            </a:r>
            <a:r>
              <a:rPr lang="ko-KR" altLang="en-US" dirty="0">
                <a:solidFill>
                  <a:schemeClr val="bg1"/>
                </a:solidFill>
                <a:latin typeface="Arial"/>
                <a:cs typeface="Arial"/>
              </a:rPr>
              <a:t>만 지중해성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262834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572026"/>
            <a:ext cx="42628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나파밸리의</a:t>
            </a:r>
            <a:r>
              <a:rPr lang="ko-KR" altLang="en-US" sz="3200" b="1" dirty="0">
                <a:solidFill>
                  <a:srgbClr val="FFFFFF"/>
                </a:solidFill>
                <a:latin typeface="Arial"/>
                <a:cs typeface="Arial"/>
              </a:rPr>
              <a:t> 안개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나파밸리의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뜨거운 공기가 올라가며 태평양의 시원하고 습도가 많은 공기의 유입으로 인해 안개가 발생한다 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4152" y="99603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떼루아의</a:t>
            </a:r>
            <a:r>
              <a:rPr lang="ko-KR" alt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 놀라운 다양성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4152" y="2453980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13155" y="2119047"/>
            <a:ext cx="1856154" cy="1775894"/>
            <a:chOff x="713155" y="2090616"/>
            <a:chExt cx="1856154" cy="1775894"/>
          </a:xfrm>
        </p:grpSpPr>
        <p:sp>
          <p:nvSpPr>
            <p:cNvPr id="26" name="Rectangle 25"/>
            <p:cNvSpPr/>
            <p:nvPr/>
          </p:nvSpPr>
          <p:spPr>
            <a:xfrm>
              <a:off x="713155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346672" y="2371249"/>
              <a:ext cx="589121" cy="657255"/>
              <a:chOff x="2016125" y="3360738"/>
              <a:chExt cx="1358900" cy="1516062"/>
            </a:xfrm>
          </p:grpSpPr>
          <p:sp>
            <p:nvSpPr>
              <p:cNvPr id="31" name="Freeform 4"/>
              <p:cNvSpPr>
                <a:spLocks noChangeArrowheads="1"/>
              </p:cNvSpPr>
              <p:nvPr/>
            </p:nvSpPr>
            <p:spPr bwMode="auto">
              <a:xfrm>
                <a:off x="2016125" y="3360738"/>
                <a:ext cx="1358900" cy="992187"/>
              </a:xfrm>
              <a:custGeom>
                <a:avLst/>
                <a:gdLst>
                  <a:gd name="T0" fmla="*/ 3482 w 3774"/>
                  <a:gd name="T1" fmla="*/ 1378 h 2757"/>
                  <a:gd name="T2" fmla="*/ 2902 w 3774"/>
                  <a:gd name="T3" fmla="*/ 725 h 2757"/>
                  <a:gd name="T4" fmla="*/ 1959 w 3774"/>
                  <a:gd name="T5" fmla="*/ 0 h 2757"/>
                  <a:gd name="T6" fmla="*/ 871 w 3774"/>
                  <a:gd name="T7" fmla="*/ 870 h 2757"/>
                  <a:gd name="T8" fmla="*/ 0 w 3774"/>
                  <a:gd name="T9" fmla="*/ 1813 h 2757"/>
                  <a:gd name="T10" fmla="*/ 943 w 3774"/>
                  <a:gd name="T11" fmla="*/ 2756 h 2757"/>
                  <a:gd name="T12" fmla="*/ 3041 w 3774"/>
                  <a:gd name="T13" fmla="*/ 2756 h 2757"/>
                  <a:gd name="T14" fmla="*/ 3773 w 3774"/>
                  <a:gd name="T15" fmla="*/ 2031 h 2757"/>
                  <a:gd name="T16" fmla="*/ 3482 w 3774"/>
                  <a:gd name="T17" fmla="*/ 1378 h 2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4" h="2757">
                    <a:moveTo>
                      <a:pt x="3482" y="1378"/>
                    </a:moveTo>
                    <a:cubicBezTo>
                      <a:pt x="3650" y="992"/>
                      <a:pt x="3327" y="672"/>
                      <a:pt x="2902" y="725"/>
                    </a:cubicBezTo>
                    <a:cubicBezTo>
                      <a:pt x="2757" y="348"/>
                      <a:pt x="2387" y="0"/>
                      <a:pt x="1959" y="0"/>
                    </a:cubicBezTo>
                    <a:cubicBezTo>
                      <a:pt x="1432" y="0"/>
                      <a:pt x="915" y="355"/>
                      <a:pt x="871" y="870"/>
                    </a:cubicBezTo>
                    <a:cubicBezTo>
                      <a:pt x="406" y="914"/>
                      <a:pt x="0" y="1337"/>
                      <a:pt x="0" y="1813"/>
                    </a:cubicBezTo>
                    <a:cubicBezTo>
                      <a:pt x="0" y="2318"/>
                      <a:pt x="438" y="2756"/>
                      <a:pt x="943" y="2756"/>
                    </a:cubicBezTo>
                    <a:lnTo>
                      <a:pt x="3041" y="2756"/>
                    </a:lnTo>
                    <a:cubicBezTo>
                      <a:pt x="3445" y="2756"/>
                      <a:pt x="3773" y="2435"/>
                      <a:pt x="3773" y="2031"/>
                    </a:cubicBezTo>
                    <a:cubicBezTo>
                      <a:pt x="3773" y="1780"/>
                      <a:pt x="3676" y="1510"/>
                      <a:pt x="3482" y="1378"/>
                    </a:cubicBezTo>
                  </a:path>
                </a:pathLst>
              </a:cu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5"/>
              <p:cNvSpPr>
                <a:spLocks noChangeShapeType="1"/>
              </p:cNvSpPr>
              <p:nvPr/>
            </p:nvSpPr>
            <p:spPr bwMode="auto">
              <a:xfrm flipV="1">
                <a:off x="2039938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6"/>
              <p:cNvSpPr>
                <a:spLocks noChangeShapeType="1"/>
              </p:cNvSpPr>
              <p:nvPr/>
            </p:nvSpPr>
            <p:spPr bwMode="auto">
              <a:xfrm flipV="1">
                <a:off x="2352675" y="4560888"/>
                <a:ext cx="312738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7"/>
              <p:cNvSpPr>
                <a:spLocks noChangeShapeType="1"/>
              </p:cNvSpPr>
              <p:nvPr/>
            </p:nvSpPr>
            <p:spPr bwMode="auto">
              <a:xfrm flipV="1">
                <a:off x="2692400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713155" y="3266030"/>
              <a:ext cx="1856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Arial"/>
                  <a:cs typeface="Arial"/>
                </a:rPr>
                <a:t>비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70258" y="2119047"/>
            <a:ext cx="1856154" cy="1775894"/>
            <a:chOff x="2670258" y="2090616"/>
            <a:chExt cx="1856154" cy="1775894"/>
          </a:xfrm>
        </p:grpSpPr>
        <p:sp>
          <p:nvSpPr>
            <p:cNvPr id="27" name="Rectangle 26"/>
            <p:cNvSpPr/>
            <p:nvPr/>
          </p:nvSpPr>
          <p:spPr>
            <a:xfrm>
              <a:off x="2670258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181993" y="2415000"/>
              <a:ext cx="808038" cy="444500"/>
              <a:chOff x="3454400" y="1724025"/>
              <a:chExt cx="808038" cy="444500"/>
            </a:xfrm>
          </p:grpSpPr>
          <p:sp>
            <p:nvSpPr>
              <p:cNvPr id="36" name="Freeform 20"/>
              <p:cNvSpPr>
                <a:spLocks noChangeArrowheads="1"/>
              </p:cNvSpPr>
              <p:nvPr/>
            </p:nvSpPr>
            <p:spPr bwMode="auto">
              <a:xfrm>
                <a:off x="3454400" y="1724025"/>
                <a:ext cx="808038" cy="444500"/>
              </a:xfrm>
              <a:custGeom>
                <a:avLst/>
                <a:gdLst>
                  <a:gd name="T0" fmla="*/ 0 w 2243"/>
                  <a:gd name="T1" fmla="*/ 803 h 1234"/>
                  <a:gd name="T2" fmla="*/ 729 w 2243"/>
                  <a:gd name="T3" fmla="*/ 0 h 1234"/>
                  <a:gd name="T4" fmla="*/ 1174 w 2243"/>
                  <a:gd name="T5" fmla="*/ 628 h 1234"/>
                  <a:gd name="T6" fmla="*/ 1513 w 2243"/>
                  <a:gd name="T7" fmla="*/ 273 h 1234"/>
                  <a:gd name="T8" fmla="*/ 2242 w 2243"/>
                  <a:gd name="T9" fmla="*/ 1233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3" h="1234">
                    <a:moveTo>
                      <a:pt x="0" y="803"/>
                    </a:moveTo>
                    <a:lnTo>
                      <a:pt x="729" y="0"/>
                    </a:lnTo>
                    <a:lnTo>
                      <a:pt x="1174" y="628"/>
                    </a:lnTo>
                    <a:lnTo>
                      <a:pt x="1513" y="273"/>
                    </a:lnTo>
                    <a:lnTo>
                      <a:pt x="2242" y="1233"/>
                    </a:lnTo>
                  </a:path>
                </a:pathLst>
              </a:custGeom>
              <a:noFill/>
              <a:ln w="20160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1"/>
              <p:cNvSpPr>
                <a:spLocks noChangeArrowheads="1"/>
              </p:cNvSpPr>
              <p:nvPr/>
            </p:nvSpPr>
            <p:spPr bwMode="auto">
              <a:xfrm>
                <a:off x="3525838" y="1828800"/>
                <a:ext cx="603250" cy="285750"/>
              </a:xfrm>
              <a:custGeom>
                <a:avLst/>
                <a:gdLst>
                  <a:gd name="T0" fmla="*/ 0 w 1676"/>
                  <a:gd name="T1" fmla="*/ 290 h 792"/>
                  <a:gd name="T2" fmla="*/ 507 w 1676"/>
                  <a:gd name="T3" fmla="*/ 323 h 792"/>
                  <a:gd name="T4" fmla="*/ 903 w 1676"/>
                  <a:gd name="T5" fmla="*/ 534 h 792"/>
                  <a:gd name="T6" fmla="*/ 1221 w 1676"/>
                  <a:gd name="T7" fmla="*/ 595 h 792"/>
                  <a:gd name="T8" fmla="*/ 1674 w 1676"/>
                  <a:gd name="T9" fmla="*/ 453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6" h="792">
                    <a:moveTo>
                      <a:pt x="0" y="290"/>
                    </a:moveTo>
                    <a:cubicBezTo>
                      <a:pt x="0" y="290"/>
                      <a:pt x="342" y="0"/>
                      <a:pt x="507" y="323"/>
                    </a:cubicBezTo>
                    <a:cubicBezTo>
                      <a:pt x="698" y="697"/>
                      <a:pt x="903" y="534"/>
                      <a:pt x="903" y="534"/>
                    </a:cubicBezTo>
                    <a:cubicBezTo>
                      <a:pt x="903" y="534"/>
                      <a:pt x="1101" y="372"/>
                      <a:pt x="1221" y="595"/>
                    </a:cubicBezTo>
                    <a:cubicBezTo>
                      <a:pt x="1326" y="791"/>
                      <a:pt x="1675" y="613"/>
                      <a:pt x="1674" y="453"/>
                    </a:cubicBezTo>
                  </a:path>
                </a:pathLst>
              </a:custGeom>
              <a:noFill/>
              <a:ln w="2016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670258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Arial"/>
                  <a:cs typeface="Arial"/>
                </a:rPr>
                <a:t>지형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27361" y="2119047"/>
            <a:ext cx="1859213" cy="1775894"/>
            <a:chOff x="4627361" y="2090616"/>
            <a:chExt cx="1859213" cy="1775894"/>
          </a:xfrm>
        </p:grpSpPr>
        <p:sp>
          <p:nvSpPr>
            <p:cNvPr id="28" name="Rectangle 27"/>
            <p:cNvSpPr/>
            <p:nvPr/>
          </p:nvSpPr>
          <p:spPr>
            <a:xfrm>
              <a:off x="4627361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263592" y="2369715"/>
              <a:ext cx="583693" cy="435810"/>
              <a:chOff x="5191553" y="2265468"/>
              <a:chExt cx="583693" cy="435810"/>
            </a:xfrm>
          </p:grpSpPr>
          <p:sp>
            <p:nvSpPr>
              <p:cNvPr id="38" name="Isosceles Triangle 37"/>
              <p:cNvSpPr/>
              <p:nvPr/>
            </p:nvSpPr>
            <p:spPr>
              <a:xfrm>
                <a:off x="5335631" y="2267002"/>
                <a:ext cx="439615" cy="434276"/>
              </a:xfrm>
              <a:prstGeom prst="triangle">
                <a:avLst/>
              </a:prstGeom>
              <a:noFill/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5191553" y="2265468"/>
                <a:ext cx="57495" cy="435810"/>
                <a:chOff x="5191553" y="2265468"/>
                <a:chExt cx="57495" cy="43581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5220300" y="2267002"/>
                  <a:ext cx="0" cy="434276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191553" y="226546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191553" y="269968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TextBox 52"/>
            <p:cNvSpPr txBox="1"/>
            <p:nvPr/>
          </p:nvSpPr>
          <p:spPr>
            <a:xfrm>
              <a:off x="4630420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Arial"/>
                  <a:cs typeface="Arial"/>
                </a:rPr>
                <a:t>높이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84223" y="2119047"/>
            <a:ext cx="1856394" cy="1775894"/>
            <a:chOff x="6584223" y="2090616"/>
            <a:chExt cx="1856394" cy="1775894"/>
          </a:xfrm>
        </p:grpSpPr>
        <p:sp>
          <p:nvSpPr>
            <p:cNvPr id="29" name="Rectangle 28"/>
            <p:cNvSpPr/>
            <p:nvPr/>
          </p:nvSpPr>
          <p:spPr>
            <a:xfrm>
              <a:off x="6584463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406132" y="2316163"/>
              <a:ext cx="212817" cy="616834"/>
              <a:chOff x="714375" y="3130550"/>
              <a:chExt cx="703263" cy="2038350"/>
            </a:xfrm>
          </p:grpSpPr>
          <p:sp>
            <p:nvSpPr>
              <p:cNvPr id="47" name="Freeform 1"/>
              <p:cNvSpPr>
                <a:spLocks noChangeArrowheads="1"/>
              </p:cNvSpPr>
              <p:nvPr/>
            </p:nvSpPr>
            <p:spPr bwMode="auto">
              <a:xfrm>
                <a:off x="960438" y="4711700"/>
                <a:ext cx="211137" cy="211138"/>
              </a:xfrm>
              <a:custGeom>
                <a:avLst/>
                <a:gdLst>
                  <a:gd name="T0" fmla="*/ 585 w 586"/>
                  <a:gd name="T1" fmla="*/ 292 h 586"/>
                  <a:gd name="T2" fmla="*/ 293 w 586"/>
                  <a:gd name="T3" fmla="*/ 585 h 586"/>
                  <a:gd name="T4" fmla="*/ 0 w 586"/>
                  <a:gd name="T5" fmla="*/ 292 h 586"/>
                  <a:gd name="T6" fmla="*/ 293 w 586"/>
                  <a:gd name="T7" fmla="*/ 0 h 586"/>
                  <a:gd name="T8" fmla="*/ 585 w 586"/>
                  <a:gd name="T9" fmla="*/ 292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6" h="586">
                    <a:moveTo>
                      <a:pt x="585" y="292"/>
                    </a:moveTo>
                    <a:cubicBezTo>
                      <a:pt x="585" y="454"/>
                      <a:pt x="454" y="585"/>
                      <a:pt x="293" y="585"/>
                    </a:cubicBezTo>
                    <a:cubicBezTo>
                      <a:pt x="131" y="585"/>
                      <a:pt x="0" y="454"/>
                      <a:pt x="0" y="292"/>
                    </a:cubicBezTo>
                    <a:cubicBezTo>
                      <a:pt x="0" y="131"/>
                      <a:pt x="131" y="0"/>
                      <a:pt x="293" y="0"/>
                    </a:cubicBezTo>
                    <a:cubicBezTo>
                      <a:pt x="454" y="0"/>
                      <a:pt x="585" y="131"/>
                      <a:pt x="585" y="292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Freeform 2"/>
              <p:cNvSpPr>
                <a:spLocks noChangeArrowheads="1"/>
              </p:cNvSpPr>
              <p:nvPr/>
            </p:nvSpPr>
            <p:spPr bwMode="auto">
              <a:xfrm>
                <a:off x="714375" y="3130550"/>
                <a:ext cx="703263" cy="2038350"/>
              </a:xfrm>
              <a:custGeom>
                <a:avLst/>
                <a:gdLst>
                  <a:gd name="T0" fmla="*/ 1562 w 1954"/>
                  <a:gd name="T1" fmla="*/ 3905 h 5660"/>
                  <a:gd name="T2" fmla="*/ 1562 w 1954"/>
                  <a:gd name="T3" fmla="*/ 585 h 5660"/>
                  <a:gd name="T4" fmla="*/ 977 w 1954"/>
                  <a:gd name="T5" fmla="*/ 0 h 5660"/>
                  <a:gd name="T6" fmla="*/ 391 w 1954"/>
                  <a:gd name="T7" fmla="*/ 585 h 5660"/>
                  <a:gd name="T8" fmla="*/ 391 w 1954"/>
                  <a:gd name="T9" fmla="*/ 3905 h 5660"/>
                  <a:gd name="T10" fmla="*/ 0 w 1954"/>
                  <a:gd name="T11" fmla="*/ 4684 h 5660"/>
                  <a:gd name="T12" fmla="*/ 977 w 1954"/>
                  <a:gd name="T13" fmla="*/ 5659 h 5660"/>
                  <a:gd name="T14" fmla="*/ 1953 w 1954"/>
                  <a:gd name="T15" fmla="*/ 4684 h 5660"/>
                  <a:gd name="T16" fmla="*/ 1562 w 1954"/>
                  <a:gd name="T17" fmla="*/ 3905 h 5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4" h="5660">
                    <a:moveTo>
                      <a:pt x="1562" y="3905"/>
                    </a:moveTo>
                    <a:lnTo>
                      <a:pt x="1562" y="585"/>
                    </a:lnTo>
                    <a:cubicBezTo>
                      <a:pt x="1562" y="262"/>
                      <a:pt x="1300" y="0"/>
                      <a:pt x="977" y="0"/>
                    </a:cubicBezTo>
                    <a:cubicBezTo>
                      <a:pt x="653" y="0"/>
                      <a:pt x="391" y="262"/>
                      <a:pt x="391" y="585"/>
                    </a:cubicBezTo>
                    <a:lnTo>
                      <a:pt x="391" y="3905"/>
                    </a:lnTo>
                    <a:cubicBezTo>
                      <a:pt x="154" y="4083"/>
                      <a:pt x="0" y="4365"/>
                      <a:pt x="0" y="4684"/>
                    </a:cubicBezTo>
                    <a:cubicBezTo>
                      <a:pt x="0" y="5223"/>
                      <a:pt x="437" y="5659"/>
                      <a:pt x="977" y="5659"/>
                    </a:cubicBezTo>
                    <a:cubicBezTo>
                      <a:pt x="1516" y="5659"/>
                      <a:pt x="1953" y="5223"/>
                      <a:pt x="1953" y="4684"/>
                    </a:cubicBezTo>
                    <a:cubicBezTo>
                      <a:pt x="1953" y="4365"/>
                      <a:pt x="1799" y="4083"/>
                      <a:pt x="1562" y="3905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3"/>
              <p:cNvSpPr>
                <a:spLocks noChangeShapeType="1"/>
              </p:cNvSpPr>
              <p:nvPr/>
            </p:nvSpPr>
            <p:spPr bwMode="auto">
              <a:xfrm flipV="1">
                <a:off x="1065213" y="3725863"/>
                <a:ext cx="1587" cy="987425"/>
              </a:xfrm>
              <a:prstGeom prst="line">
                <a:avLst/>
              </a:pr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584223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Arial"/>
                  <a:cs typeface="Arial"/>
                </a:rPr>
                <a:t>온도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109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포도재배</a:t>
            </a:r>
            <a:endParaRPr lang="en-US" sz="4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0"/>
            <a:ext cx="3345782" cy="5143500"/>
          </a:xfrm>
          <a:prstGeom prst="rect">
            <a:avLst/>
          </a:prstGeom>
          <a:solidFill>
            <a:srgbClr val="567471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835" y="979066"/>
            <a:ext cx="2772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오랜 시간과 경험으로 인하여 검증 된 방식과 최신 기술을 사용하는 포도재배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128108" y="395923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2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6835" y="2600718"/>
            <a:ext cx="2772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올바른 장소에</a:t>
            </a:r>
            <a:endParaRPr lang="en-US" altLang="ko-K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적합한 품종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97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0" name="TextBox 409"/>
          <p:cNvSpPr txBox="1"/>
          <p:nvPr/>
        </p:nvSpPr>
        <p:spPr>
          <a:xfrm>
            <a:off x="6422189" y="4430776"/>
            <a:ext cx="162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트렐리스와</a:t>
            </a:r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캐노피</a:t>
            </a:r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관리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dirty="0" err="1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떼루아와</a:t>
            </a:r>
            <a:r>
              <a:rPr lang="ko-KR" alt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 포도재배</a:t>
            </a:r>
            <a:endParaRPr lang="es-ES" dirty="0">
              <a:solidFill>
                <a:srgbClr val="56747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2639483" y="2982417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639484" y="2996606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포도재배 방식</a:t>
            </a:r>
            <a:endParaRPr lang="en-US" sz="1600" dirty="0">
              <a:solidFill>
                <a:schemeClr val="bg1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316" name="Oval 315"/>
          <p:cNvSpPr/>
          <p:nvPr/>
        </p:nvSpPr>
        <p:spPr>
          <a:xfrm>
            <a:off x="918778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961237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8" name="Group 317"/>
          <p:cNvGrpSpPr/>
          <p:nvPr/>
        </p:nvGrpSpPr>
        <p:grpSpPr>
          <a:xfrm>
            <a:off x="1124795" y="1762163"/>
            <a:ext cx="457882" cy="532665"/>
            <a:chOff x="1436688" y="1544638"/>
            <a:chExt cx="554037" cy="644525"/>
          </a:xfrm>
        </p:grpSpPr>
        <p:sp>
          <p:nvSpPr>
            <p:cNvPr id="319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0" name="Oval 329"/>
          <p:cNvSpPr/>
          <p:nvPr/>
        </p:nvSpPr>
        <p:spPr>
          <a:xfrm>
            <a:off x="2511692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2554151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4104606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147065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8" name="Group 337"/>
          <p:cNvGrpSpPr/>
          <p:nvPr/>
        </p:nvGrpSpPr>
        <p:grpSpPr>
          <a:xfrm>
            <a:off x="2636657" y="1821899"/>
            <a:ext cx="667800" cy="367355"/>
            <a:chOff x="3454400" y="1724025"/>
            <a:chExt cx="808038" cy="444500"/>
          </a:xfrm>
        </p:grpSpPr>
        <p:sp>
          <p:nvSpPr>
            <p:cNvPr id="339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1" name="Oval 340"/>
          <p:cNvSpPr/>
          <p:nvPr/>
        </p:nvSpPr>
        <p:spPr>
          <a:xfrm>
            <a:off x="5697520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739979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5917251" y="1836350"/>
            <a:ext cx="472314" cy="473626"/>
            <a:chOff x="4491038" y="1612900"/>
            <a:chExt cx="571500" cy="573088"/>
          </a:xfrm>
        </p:grpSpPr>
        <p:sp>
          <p:nvSpPr>
            <p:cNvPr id="344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" name="Oval 352"/>
          <p:cNvSpPr/>
          <p:nvPr/>
        </p:nvSpPr>
        <p:spPr>
          <a:xfrm>
            <a:off x="7290433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7332892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1463125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1505584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9" name="Group 368"/>
          <p:cNvGrpSpPr/>
          <p:nvPr/>
        </p:nvGrpSpPr>
        <p:grpSpPr>
          <a:xfrm>
            <a:off x="1527322" y="3790493"/>
            <a:ext cx="610072" cy="604824"/>
            <a:chOff x="1176338" y="3081338"/>
            <a:chExt cx="738187" cy="731837"/>
          </a:xfrm>
        </p:grpSpPr>
        <p:sp>
          <p:nvSpPr>
            <p:cNvPr id="3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5" name="Oval 374"/>
          <p:cNvSpPr/>
          <p:nvPr/>
        </p:nvSpPr>
        <p:spPr>
          <a:xfrm>
            <a:off x="3223969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266428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7" name="Group 376"/>
          <p:cNvGrpSpPr/>
          <p:nvPr/>
        </p:nvGrpSpPr>
        <p:grpSpPr>
          <a:xfrm>
            <a:off x="3349731" y="3697998"/>
            <a:ext cx="635000" cy="523482"/>
            <a:chOff x="2689225" y="2841625"/>
            <a:chExt cx="768350" cy="633413"/>
          </a:xfrm>
        </p:grpSpPr>
        <p:sp>
          <p:nvSpPr>
            <p:cNvPr id="3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8" name="Oval 387"/>
          <p:cNvSpPr/>
          <p:nvPr/>
        </p:nvSpPr>
        <p:spPr>
          <a:xfrm>
            <a:off x="4984813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5027272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0" name="Group 389"/>
          <p:cNvGrpSpPr/>
          <p:nvPr/>
        </p:nvGrpSpPr>
        <p:grpSpPr>
          <a:xfrm>
            <a:off x="5206920" y="3723534"/>
            <a:ext cx="470483" cy="536868"/>
            <a:chOff x="3938582" y="2911478"/>
            <a:chExt cx="517531" cy="590556"/>
          </a:xfrm>
        </p:grpSpPr>
        <p:sp>
          <p:nvSpPr>
            <p:cNvPr id="3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7" name="Oval 396"/>
          <p:cNvSpPr/>
          <p:nvPr/>
        </p:nvSpPr>
        <p:spPr>
          <a:xfrm>
            <a:off x="6745656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6788115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extBox 401"/>
          <p:cNvSpPr txBox="1"/>
          <p:nvPr/>
        </p:nvSpPr>
        <p:spPr>
          <a:xfrm>
            <a:off x="687224" y="2495034"/>
            <a:ext cx="139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토양 타입</a:t>
            </a:r>
            <a:endParaRPr lang="es-E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2269226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지형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3601410" y="2495034"/>
            <a:ext cx="1920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마이크로클라이미트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5469372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햇빛노출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7072860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배수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1035346" y="4430776"/>
            <a:ext cx="163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포도 나무 선택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008994" y="4430776"/>
            <a:ext cx="1304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토양 관리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9" name="TextBox 408"/>
          <p:cNvSpPr txBox="1"/>
          <p:nvPr/>
        </p:nvSpPr>
        <p:spPr>
          <a:xfrm>
            <a:off x="4704992" y="4430776"/>
            <a:ext cx="155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물대기</a:t>
            </a:r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테크닉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</a:p>
        </p:txBody>
      </p:sp>
      <p:grpSp>
        <p:nvGrpSpPr>
          <p:cNvPr id="411" name="Group 410"/>
          <p:cNvGrpSpPr/>
          <p:nvPr/>
        </p:nvGrpSpPr>
        <p:grpSpPr>
          <a:xfrm>
            <a:off x="2058252" y="1995226"/>
            <a:ext cx="199215" cy="197735"/>
            <a:chOff x="1662113" y="2541588"/>
            <a:chExt cx="427037" cy="423862"/>
          </a:xfrm>
        </p:grpSpPr>
        <p:sp>
          <p:nvSpPr>
            <p:cNvPr id="412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3661748" y="1995226"/>
            <a:ext cx="199215" cy="197735"/>
            <a:chOff x="1662113" y="2541588"/>
            <a:chExt cx="427037" cy="423862"/>
          </a:xfrm>
        </p:grpSpPr>
        <p:sp>
          <p:nvSpPr>
            <p:cNvPr id="415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265244" y="1995226"/>
            <a:ext cx="199215" cy="197735"/>
            <a:chOff x="1662113" y="2541588"/>
            <a:chExt cx="427037" cy="423862"/>
          </a:xfrm>
        </p:grpSpPr>
        <p:sp>
          <p:nvSpPr>
            <p:cNvPr id="41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6868740" y="1995226"/>
            <a:ext cx="199215" cy="197735"/>
            <a:chOff x="1662113" y="2541588"/>
            <a:chExt cx="427037" cy="423862"/>
          </a:xfrm>
        </p:grpSpPr>
        <p:sp>
          <p:nvSpPr>
            <p:cNvPr id="42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2701872" y="3908290"/>
            <a:ext cx="199215" cy="197735"/>
            <a:chOff x="1662113" y="2541588"/>
            <a:chExt cx="427037" cy="423862"/>
          </a:xfrm>
        </p:grpSpPr>
        <p:sp>
          <p:nvSpPr>
            <p:cNvPr id="42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4474020" y="3908290"/>
            <a:ext cx="199215" cy="197735"/>
            <a:chOff x="1662113" y="2541588"/>
            <a:chExt cx="427037" cy="423862"/>
          </a:xfrm>
        </p:grpSpPr>
        <p:sp>
          <p:nvSpPr>
            <p:cNvPr id="42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205482" y="3908290"/>
            <a:ext cx="199215" cy="197735"/>
            <a:chOff x="1662113" y="2541588"/>
            <a:chExt cx="427037" cy="423862"/>
          </a:xfrm>
        </p:grpSpPr>
        <p:sp>
          <p:nvSpPr>
            <p:cNvPr id="43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2" name="Freeform 3"/>
          <p:cNvSpPr>
            <a:spLocks noChangeArrowheads="1"/>
          </p:cNvSpPr>
          <p:nvPr/>
        </p:nvSpPr>
        <p:spPr bwMode="auto">
          <a:xfrm rot="5400000">
            <a:off x="4503718" y="326760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4" name="TextBox 433"/>
          <p:cNvSpPr txBox="1"/>
          <p:nvPr/>
        </p:nvSpPr>
        <p:spPr>
          <a:xfrm>
            <a:off x="2639484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경작지 선택</a:t>
            </a:r>
            <a:endParaRPr lang="en-US" sz="1600" dirty="0">
              <a:solidFill>
                <a:schemeClr val="bg1"/>
              </a:solidFill>
              <a:latin typeface="Proxima Nova Semibold"/>
              <a:cs typeface="Proxima Nova Semibold"/>
            </a:endParaRPr>
          </a:p>
        </p:txBody>
      </p:sp>
      <p:grpSp>
        <p:nvGrpSpPr>
          <p:cNvPr id="332" name="Group 331"/>
          <p:cNvGrpSpPr/>
          <p:nvPr/>
        </p:nvGrpSpPr>
        <p:grpSpPr>
          <a:xfrm>
            <a:off x="4320240" y="1795176"/>
            <a:ext cx="486746" cy="505114"/>
            <a:chOff x="2525712" y="1570037"/>
            <a:chExt cx="588963" cy="611188"/>
          </a:xfrm>
        </p:grpSpPr>
        <p:sp>
          <p:nvSpPr>
            <p:cNvPr id="333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479351" y="1780764"/>
            <a:ext cx="534212" cy="630317"/>
            <a:chOff x="2287588" y="1619250"/>
            <a:chExt cx="1579562" cy="1863725"/>
          </a:xfrm>
        </p:grpSpPr>
        <p:sp>
          <p:nvSpPr>
            <p:cNvPr id="127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985436" y="3762720"/>
            <a:ext cx="446416" cy="498300"/>
            <a:chOff x="4114800" y="3017838"/>
            <a:chExt cx="1311275" cy="1463675"/>
          </a:xfrm>
        </p:grpSpPr>
        <p:sp>
          <p:nvSpPr>
            <p:cNvPr id="138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" name="Freeform 3"/>
          <p:cNvSpPr>
            <a:spLocks noChangeArrowheads="1"/>
          </p:cNvSpPr>
          <p:nvPr/>
        </p:nvSpPr>
        <p:spPr bwMode="auto">
          <a:xfrm rot="5400000">
            <a:off x="4434006" y="125156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나파밸리의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포도재배자들은 최신 기술들을 포도밭에 적용한다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와인메이킹</a:t>
            </a:r>
            <a:endParaRPr lang="en-US" sz="4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41" y="693495"/>
            <a:ext cx="30816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꼼꼼한 디테일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신기술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지속적인 평가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실험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콜라보레이션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11505" y="3299907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dirty="0">
                <a:solidFill>
                  <a:srgbClr val="4A3740"/>
                </a:solidFill>
                <a:latin typeface="Arial" charset="0"/>
                <a:ea typeface="Arial" charset="0"/>
                <a:cs typeface="Arial" charset="0"/>
              </a:rPr>
              <a:t>역사</a:t>
            </a:r>
            <a:endParaRPr lang="es-ES" dirty="0">
              <a:solidFill>
                <a:srgbClr val="4A37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44604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1860s–1870s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0133" y="1396407"/>
            <a:ext cx="1123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Late 1980s–Early 1990s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Arial"/>
                <a:cs typeface="Arial"/>
              </a:rPr>
              <a:t>현재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2000s</a:t>
            </a: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574C5D"/>
                </a:solidFill>
                <a:latin typeface="Arial"/>
                <a:cs typeface="Arial"/>
              </a:rPr>
              <a:t>떼루아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41322" y="1048857"/>
            <a:ext cx="6492570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명사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  <a:latin typeface="Arial"/>
                <a:cs typeface="Arial"/>
              </a:rPr>
              <a:t>와인산지의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토양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지형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및 기후와 같은 요소들이 </a:t>
            </a:r>
            <a:r>
              <a:rPr lang="ko-KR" altLang="en-US" sz="1400" dirty="0" err="1">
                <a:solidFill>
                  <a:schemeClr val="bg1"/>
                </a:solidFill>
                <a:latin typeface="Arial"/>
                <a:cs typeface="Arial"/>
              </a:rPr>
              <a:t>포도재배와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  <a:latin typeface="Arial"/>
                <a:cs typeface="Arial"/>
              </a:rPr>
              <a:t>와인양조에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영향을 끼치는 모든 자연조건과 상호작용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55874"/>
            <a:ext cx="938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rgbClr val="FFFFFF"/>
                </a:solidFill>
                <a:latin typeface="Arial"/>
                <a:cs typeface="Arial"/>
              </a:rPr>
              <a:t>토양</a:t>
            </a:r>
            <a:r>
              <a:rPr lang="fi-FI" sz="4800" dirty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ko-KR" altLang="en-US" sz="4800" dirty="0">
                <a:solidFill>
                  <a:srgbClr val="FFFFFF"/>
                </a:solidFill>
                <a:latin typeface="Arial"/>
                <a:cs typeface="Arial"/>
              </a:rPr>
              <a:t>지형</a:t>
            </a:r>
            <a:r>
              <a:rPr lang="fr-FR" sz="4800" dirty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ko-KR" altLang="en-US" sz="4800" dirty="0">
                <a:solidFill>
                  <a:srgbClr val="FFFFFF"/>
                </a:solidFill>
                <a:latin typeface="Arial"/>
                <a:cs typeface="Arial"/>
              </a:rPr>
              <a:t>기후</a:t>
            </a:r>
            <a:endParaRPr lang="en-US" sz="4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나파밸리에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와인메이킹이 시작한 시점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욘트빌의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설립자인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 George Calvert </a:t>
            </a:r>
            <a:r>
              <a:rPr lang="en-US" altLang="ko-KR" sz="2400" dirty="0" err="1">
                <a:solidFill>
                  <a:schemeClr val="bg1"/>
                </a:solidFill>
                <a:latin typeface="Arial" charset="0"/>
              </a:rPr>
              <a:t>Yount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가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나파밸리에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첫 포도밭을 심다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</a:t>
            </a:r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대</a:t>
            </a:r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-1880</a:t>
            </a:r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대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나파밸리의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첫 황금시대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r>
              <a:rPr lang="en-US" altLang="ko-KR" sz="2000" dirty="0">
                <a:solidFill>
                  <a:srgbClr val="FFFFFF"/>
                </a:solidFill>
                <a:latin typeface="Arial" charset="0"/>
              </a:rPr>
              <a:t>1861</a:t>
            </a:r>
            <a:r>
              <a:rPr lang="ko-KR" altLang="en-US" sz="2000" dirty="0">
                <a:solidFill>
                  <a:srgbClr val="FFFFFF"/>
                </a:solidFill>
                <a:latin typeface="Arial" charset="0"/>
              </a:rPr>
              <a:t>년에 첫 사업적 </a:t>
            </a:r>
            <a:r>
              <a:rPr lang="ko-KR" altLang="en-US" sz="2000" dirty="0" err="1">
                <a:solidFill>
                  <a:srgbClr val="FFFFFF"/>
                </a:solidFill>
                <a:latin typeface="Arial" charset="0"/>
              </a:rPr>
              <a:t>와이너리</a:t>
            </a:r>
            <a:r>
              <a:rPr lang="ko-KR" altLang="en-US" sz="2000" dirty="0">
                <a:solidFill>
                  <a:srgbClr val="FFFFFF"/>
                </a:solidFill>
                <a:latin typeface="Arial" charset="0"/>
              </a:rPr>
              <a:t> 설립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ko-KR" altLang="en-US" sz="2000" dirty="0">
                <a:solidFill>
                  <a:srgbClr val="FFFFFF"/>
                </a:solidFill>
                <a:latin typeface="Arial" charset="0"/>
              </a:rPr>
              <a:t>퀄리티 와인으로 인정받은 지역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en-US" altLang="ko-KR" sz="2000" dirty="0">
                <a:solidFill>
                  <a:srgbClr val="FFFFFF"/>
                </a:solidFill>
                <a:latin typeface="Arial" charset="0"/>
              </a:rPr>
              <a:t>1889</a:t>
            </a:r>
            <a:r>
              <a:rPr lang="ko-KR" altLang="en-US" sz="2000" dirty="0">
                <a:solidFill>
                  <a:srgbClr val="FFFFFF"/>
                </a:solidFill>
                <a:latin typeface="Arial" charset="0"/>
              </a:rPr>
              <a:t>년에 </a:t>
            </a:r>
            <a:r>
              <a:rPr lang="en-US" altLang="ko-KR" sz="2000" dirty="0">
                <a:solidFill>
                  <a:srgbClr val="FFFFFF"/>
                </a:solidFill>
                <a:latin typeface="Arial" charset="0"/>
              </a:rPr>
              <a:t>140</a:t>
            </a:r>
            <a:r>
              <a:rPr lang="ko-KR" altLang="en-US" sz="2000" dirty="0">
                <a:solidFill>
                  <a:srgbClr val="FFFFFF"/>
                </a:solidFill>
                <a:latin typeface="Arial" charset="0"/>
              </a:rPr>
              <a:t>개의 </a:t>
            </a:r>
            <a:r>
              <a:rPr lang="ko-KR" altLang="en-US" sz="2000" dirty="0" err="1">
                <a:solidFill>
                  <a:srgbClr val="FFFFFF"/>
                </a:solidFill>
                <a:latin typeface="Arial" charset="0"/>
              </a:rPr>
              <a:t>와이너리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25698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25698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610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1890-1933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어려운 시기들</a:t>
            </a:r>
            <a:endParaRPr lang="en-US" sz="2400" spc="3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624" y="2608592"/>
            <a:ext cx="389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1890s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필록세라가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14,000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에이커의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포도밭을 파괴하다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8912" y="3424147"/>
            <a:ext cx="3805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샌프란시스코 지진으로 인하여 </a:t>
            </a:r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억</a:t>
            </a:r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113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천만 리터의 캘리포니아 와인이 파괴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2102" y="3218752"/>
            <a:ext cx="41931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년 동안 금주법이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법용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92102" y="3822181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대공황이 시작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2102" y="2608592"/>
            <a:ext cx="3805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1917 </a:t>
            </a:r>
            <a:b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</a:b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미국이 제 </a:t>
            </a:r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차 세계 대전에 참전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207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회복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금주법 폐지 후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나파밸리의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와인 산업의 천천한 회복의 시작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86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나파밸리와인상인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협회 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VINTNERS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(NVV)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설립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“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전체는 개인보다 강하다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AGRICULTURAL PRESERV(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농업환경보전 기관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)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설립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미국 최초 농업환경보존 기관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2363438"/>
            <a:ext cx="9143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농업환경보존의 역할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B6E60C-4CDE-6344-8A25-81159F1E9324}"/>
              </a:ext>
            </a:extLst>
          </p:cNvPr>
          <p:cNvSpPr/>
          <p:nvPr/>
        </p:nvSpPr>
        <p:spPr>
          <a:xfrm>
            <a:off x="1521718" y="3754944"/>
            <a:ext cx="1697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ko-KR" altLang="en-US" dirty="0" err="1">
                <a:solidFill>
                  <a:schemeClr val="bg1"/>
                </a:solidFill>
                <a:latin typeface="Arial" charset="0"/>
              </a:rPr>
              <a:t>나파밸리</a:t>
            </a:r>
            <a:r>
              <a:rPr lang="en-US" altLang="ko-KR" dirty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Arial" charset="0"/>
              </a:rPr>
              <a:t> 현재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836F32-9569-1C4B-AB7B-BA9452548C1E}"/>
              </a:ext>
            </a:extLst>
          </p:cNvPr>
          <p:cNvSpPr/>
          <p:nvPr/>
        </p:nvSpPr>
        <p:spPr>
          <a:xfrm>
            <a:off x="5861417" y="3754944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ko-KR" altLang="en-US" dirty="0">
                <a:solidFill>
                  <a:schemeClr val="bg1"/>
                </a:solidFill>
                <a:latin typeface="Arial" charset="0"/>
              </a:rPr>
              <a:t>산타 </a:t>
            </a:r>
            <a:r>
              <a:rPr lang="ko-KR" altLang="en-US" dirty="0" err="1">
                <a:solidFill>
                  <a:schemeClr val="bg1"/>
                </a:solidFill>
                <a:latin typeface="Arial" charset="0"/>
              </a:rPr>
              <a:t>클라라</a:t>
            </a:r>
            <a:r>
              <a:rPr lang="en-US" altLang="ko-KR" dirty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Arial" charset="0"/>
              </a:rPr>
              <a:t> 현재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133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나파밸리가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미국에서 처음으로 </a:t>
            </a:r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포도전분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재배지역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(AVA – American Viticulture Area)</a:t>
            </a:r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으로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지정되다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캘리포니아의 첫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 AVA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지역사회 기여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＇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경매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’(Auction Napa Valley)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취임식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altLang="ko-KR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1980</a:t>
            </a:r>
            <a:r>
              <a:rPr lang="ko-KR" alt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년대 후반과 </a:t>
            </a:r>
            <a:r>
              <a:rPr lang="en-US" altLang="ko-KR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1990</a:t>
            </a:r>
            <a:r>
              <a:rPr lang="ko-KR" alt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년대 초</a:t>
            </a:r>
            <a:endParaRPr lang="en-US" sz="54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공동라벨링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(</a:t>
            </a:r>
            <a:r>
              <a:rPr lang="en-US" altLang="ko-KR" sz="1600" spc="300" dirty="0" err="1">
                <a:solidFill>
                  <a:srgbClr val="B0CCC6"/>
                </a:solidFill>
                <a:latin typeface="Arial" charset="0"/>
              </a:rPr>
              <a:t>conjuctive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 labeling)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퀄리티 혁명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(quality revolution)</a:t>
            </a:r>
            <a:endParaRPr lang="is-IS" sz="1600" spc="300" dirty="0">
              <a:solidFill>
                <a:srgbClr val="B0CCC6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487085"/>
            <a:ext cx="2511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>
                <a:solidFill>
                  <a:srgbClr val="E2843F"/>
                </a:solidFill>
                <a:latin typeface="Arial" charset="0"/>
                <a:ea typeface="Arial" charset="0"/>
                <a:cs typeface="Arial" charset="0"/>
              </a:rPr>
              <a:t>나파밸리</a:t>
            </a:r>
            <a:endParaRPr lang="en-US" sz="2800" b="1" dirty="0">
              <a:solidFill>
                <a:srgbClr val="E2843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1981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년에 캘리포니아 최초로 선정된 포도 재배 지역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(AVA)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2768" y="2347222"/>
            <a:ext cx="11176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태평양까지 거리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6944" y="3203520"/>
            <a:ext cx="18453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거리                  샌프란시스코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6944" y="4124016"/>
            <a:ext cx="18101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거리                 로스엔젤레스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3619" y="2606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36 mi / 58km</a:t>
            </a:r>
            <a:endParaRPr lang="en-US" dirty="0">
              <a:solidFill>
                <a:srgbClr val="763D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2288" y="3367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48mi    77km</a:t>
            </a:r>
            <a:endParaRPr lang="en-US" dirty="0">
              <a:solidFill>
                <a:srgbClr val="A3A64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929" y="4259532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360mi    579km</a:t>
            </a:r>
            <a:endParaRPr lang="en-US" dirty="0">
              <a:solidFill>
                <a:srgbClr val="79B2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</a:t>
            </a:r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대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녹색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환경 보호를 위하여 와인 산업 중 가장 엄격한 </a:t>
            </a:r>
            <a:endParaRPr lang="en-US" altLang="ko-KR" sz="24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프로그램들을 시작하다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</a:t>
            </a:r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대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글로벌 이름 보호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나파밸리와인상인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이름보호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위원회를 통해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지역적 표시를 보호 시작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현재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나파밸리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와인 산업 번창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더 뛰어난 퀄리티의 와인을 만들기 위해 노력하는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와이너리들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66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현재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나파밸리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와인 산업 번창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나파밸리와인상인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2020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목표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:</a:t>
            </a: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자격있는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모든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와이너리들을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Napa Green 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인증 받기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현재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지역사회 발전 </a:t>
            </a:r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도우기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경매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(Auction Napa Valley)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는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1981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년부터 현재까지 총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1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억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8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천만 달러를 기부했다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현재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사회적 </a:t>
            </a:r>
            <a:r>
              <a:rPr lang="ko-KR" altLang="en-US" sz="1600" spc="300">
                <a:solidFill>
                  <a:srgbClr val="B0CCC6"/>
                </a:solidFill>
                <a:latin typeface="Arial" charset="0"/>
              </a:rPr>
              <a:t>지속가능성 프로그램들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200" dirty="0">
                <a:solidFill>
                  <a:schemeClr val="bg1"/>
                </a:solidFill>
                <a:latin typeface="Arial" charset="0"/>
              </a:rPr>
              <a:t>학교 기부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200" dirty="0" err="1">
                <a:solidFill>
                  <a:schemeClr val="bg1"/>
                </a:solidFill>
                <a:latin typeface="Arial" charset="0"/>
              </a:rPr>
              <a:t>나파</a:t>
            </a:r>
            <a:r>
              <a:rPr lang="ko-KR" altLang="en-US" sz="2200" dirty="0">
                <a:solidFill>
                  <a:schemeClr val="bg1"/>
                </a:solidFill>
                <a:latin typeface="Arial" charset="0"/>
              </a:rPr>
              <a:t> 이웃 </a:t>
            </a:r>
            <a:r>
              <a:rPr lang="ko-KR" altLang="en-US" sz="2200" dirty="0" err="1">
                <a:solidFill>
                  <a:schemeClr val="bg1"/>
                </a:solidFill>
                <a:latin typeface="Arial" charset="0"/>
              </a:rPr>
              <a:t>도우기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200" dirty="0" err="1">
                <a:solidFill>
                  <a:schemeClr val="bg1"/>
                </a:solidFill>
                <a:latin typeface="Arial" charset="0"/>
              </a:rPr>
              <a:t>와이너리의</a:t>
            </a:r>
            <a:r>
              <a:rPr lang="ko-KR" altLang="en-US" sz="2200" dirty="0">
                <a:solidFill>
                  <a:schemeClr val="bg1"/>
                </a:solidFill>
                <a:latin typeface="Arial" charset="0"/>
              </a:rPr>
              <a:t> 아침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200" dirty="0">
                <a:solidFill>
                  <a:schemeClr val="bg1"/>
                </a:solidFill>
                <a:latin typeface="Arial" charset="0"/>
              </a:rPr>
              <a:t>오후에 포도밭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200" dirty="0">
                <a:solidFill>
                  <a:schemeClr val="bg1"/>
                </a:solidFill>
                <a:latin typeface="Arial" charset="0"/>
              </a:rPr>
              <a:t>바인 </a:t>
            </a:r>
            <a:r>
              <a:rPr lang="ko-KR" altLang="en-US" sz="2200" dirty="0" err="1">
                <a:solidFill>
                  <a:schemeClr val="bg1"/>
                </a:solidFill>
                <a:latin typeface="Arial" charset="0"/>
              </a:rPr>
              <a:t>트레일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나파밸리와인상인</a:t>
            </a:r>
            <a:r>
              <a:rPr lang="ko-KR" alt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협회</a:t>
            </a:r>
            <a:endParaRPr 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chemeClr val="bg1"/>
                </a:solidFill>
                <a:latin typeface="Arial"/>
                <a:cs typeface="Arial"/>
              </a:rPr>
              <a:t>미션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rgbClr val="FFFFFF"/>
                </a:solidFill>
                <a:latin typeface="Arial"/>
                <a:cs typeface="Arial"/>
              </a:rPr>
              <a:t>나파밸리를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위해 홍보</a:t>
            </a:r>
            <a:r>
              <a:rPr lang="en-US" altLang="ko-KR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보호</a:t>
            </a:r>
            <a:r>
              <a:rPr lang="en-US" altLang="ko-KR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발전 시키다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13689"/>
            <a:ext cx="359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나파밸리</a:t>
            </a:r>
            <a:r>
              <a:rPr lang="ko-KR" alt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ko-KR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ko-KR" alt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홍보</a:t>
            </a: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94688"/>
            <a:ext cx="3596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나파밸리</a:t>
            </a:r>
            <a:r>
              <a:rPr lang="ko-KR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경매</a:t>
            </a:r>
            <a:r>
              <a:rPr lang="en-US" altLang="ko-K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(Auction Napa Valley)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프리미어</a:t>
            </a:r>
            <a:r>
              <a:rPr lang="en-US" altLang="ko-K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(Premiere Napa Valley)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와인 업계 교육 프로그램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</a:t>
            </a:r>
            <a:r>
              <a:rPr lang="ko-KR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맛보기</a:t>
            </a:r>
            <a:r>
              <a:rPr lang="en-US" altLang="ko-K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(Taste Napa Valley)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미디어 관계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28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774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27740" y="498901"/>
            <a:ext cx="391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나파밸리</a:t>
            </a:r>
            <a:endParaRPr lang="en-US" altLang="ko-KR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sz="3600" b="1" dirty="0">
                <a:solidFill>
                  <a:srgbClr val="FFFFFF"/>
                </a:solidFill>
                <a:latin typeface="Arial"/>
                <a:cs typeface="Arial"/>
              </a:rPr>
              <a:t>보호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7740" y="2029618"/>
            <a:ext cx="3923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지역 사회 투자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이름 보호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옹호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지속 가능성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68750" y="430375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4842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341454"/>
            <a:ext cx="2496862" cy="40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000" b="1" dirty="0" err="1">
                <a:solidFill>
                  <a:srgbClr val="D47329"/>
                </a:solidFill>
                <a:latin typeface="Arial"/>
                <a:cs typeface="Arial"/>
              </a:rPr>
              <a:t>나파밸리</a:t>
            </a:r>
            <a:r>
              <a:rPr lang="ko-KR" altLang="en-US" sz="20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altLang="ko-KR" sz="2000" b="1" dirty="0">
                <a:solidFill>
                  <a:srgbClr val="D47329"/>
                </a:solidFill>
                <a:latin typeface="Arial"/>
                <a:cs typeface="Arial"/>
              </a:rPr>
              <a:t>AVA</a:t>
            </a:r>
            <a:endParaRPr lang="en-US" sz="20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8637" y="765518"/>
            <a:ext cx="757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칼리스토가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6043" y="1323337"/>
            <a:ext cx="19160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   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다이아몬트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마운틴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디스트릭트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47199" y="1732802"/>
            <a:ext cx="16420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스프링 마운틴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디스트릭트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6431" y="2112578"/>
            <a:ext cx="961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세인트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헬레나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1142" y="2438961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루더포드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9820" y="2800950"/>
            <a:ext cx="61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오크빌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104" y="3453716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마운트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비더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1449" y="4378214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로스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카네로스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735848"/>
            <a:ext cx="75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호웰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마운틴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7794" y="1465729"/>
            <a:ext cx="147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챠일스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벨리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7684" y="2516089"/>
            <a:ext cx="817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아트라스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픽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5075" y="2928234"/>
            <a:ext cx="13935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스테그스립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디스트릭트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7466" y="3230868"/>
            <a:ext cx="682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욘트빌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3632" y="3521634"/>
            <a:ext cx="1192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오크놀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디스트릭트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7196" y="3859886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와일드 호스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벨리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39243" y="4227385"/>
            <a:ext cx="884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쿰스빌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55596"/>
            <a:ext cx="3923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FFFFFF"/>
                </a:solidFill>
                <a:latin typeface="Arial"/>
                <a:cs typeface="Arial"/>
              </a:rPr>
              <a:t>업계 내</a:t>
            </a:r>
            <a:endParaRPr lang="en-US" altLang="ko-KR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sz="3600" b="1" dirty="0">
                <a:solidFill>
                  <a:srgbClr val="FFFFFF"/>
                </a:solidFill>
                <a:latin typeface="Arial"/>
                <a:cs typeface="Arial"/>
              </a:rPr>
              <a:t>협업 육성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118162"/>
            <a:ext cx="392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로버트 </a:t>
            </a:r>
            <a:r>
              <a:rPr lang="ko-KR" altLang="en-US" dirty="0" err="1">
                <a:solidFill>
                  <a:srgbClr val="FFFFFF"/>
                </a:solidFill>
                <a:latin typeface="Arial"/>
                <a:cs typeface="Arial"/>
              </a:rPr>
              <a:t>몬다비가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자주 말했듯</a:t>
            </a:r>
            <a:r>
              <a:rPr lang="en-US" altLang="ko-KR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ko-KR" dirty="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lang="ko-KR" altLang="en-US" dirty="0" err="1">
                <a:solidFill>
                  <a:srgbClr val="FFFFFF"/>
                </a:solidFill>
                <a:latin typeface="Arial"/>
                <a:cs typeface="Arial"/>
              </a:rPr>
              <a:t>나파밸리에서는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밀물이 모든 배를 띄운다</a:t>
            </a:r>
            <a:r>
              <a:rPr lang="en-US" altLang="ko-KR" dirty="0">
                <a:solidFill>
                  <a:srgbClr val="FFFFFF"/>
                </a:solidFill>
                <a:latin typeface="Arial"/>
                <a:cs typeface="Arial"/>
              </a:rPr>
              <a:t>.”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1416975" y="449977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74420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ko-KR" altLang="en-US" sz="3600" b="1" dirty="0">
                <a:solidFill>
                  <a:srgbClr val="FFFFFF"/>
                </a:solidFill>
                <a:latin typeface="Arial"/>
                <a:cs typeface="Arial"/>
              </a:rPr>
              <a:t> 중요 포인트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특별하고 아름다운 지역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퀄리티 와인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협업</a:t>
            </a:r>
            <a:r>
              <a:rPr lang="en-US" altLang="ko-KR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콜라보레이션 문화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번창 사업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최고를 고집하는 긴 역사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650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더 배우기</a:t>
            </a:r>
            <a:endParaRPr lang="es-ES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 err="1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  <a:endParaRPr lang="en-US" sz="3200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7290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소규모 지역</a:t>
            </a:r>
            <a:r>
              <a:rPr lang="en-US" altLang="ko-KR" sz="3600" b="1" dirty="0">
                <a:solidFill>
                  <a:srgbClr val="D47329"/>
                </a:solidFill>
                <a:latin typeface="Arial"/>
                <a:cs typeface="Arial"/>
              </a:rPr>
              <a:t>,</a:t>
            </a:r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 소규모 생산자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>
                <a:solidFill>
                  <a:srgbClr val="F2F2F2"/>
                </a:solidFill>
                <a:latin typeface="Arial"/>
                <a:cs typeface="Arial"/>
              </a:rPr>
              <a:t>나파의</a:t>
            </a:r>
            <a:r>
              <a:rPr lang="ko-KR" altLang="en-US" sz="1400" dirty="0">
                <a:solidFill>
                  <a:srgbClr val="F2F2F2"/>
                </a:solidFill>
                <a:latin typeface="Arial"/>
                <a:cs typeface="Arial"/>
              </a:rPr>
              <a:t> 캘리포니아 와인 생산 비율</a:t>
            </a:r>
            <a:endParaRPr lang="en-US" sz="1400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소규모 지역</a:t>
            </a:r>
            <a:r>
              <a:rPr lang="en-US" altLang="ko-KR" sz="3600" b="1" dirty="0">
                <a:solidFill>
                  <a:srgbClr val="D47329"/>
                </a:solidFill>
                <a:latin typeface="Arial"/>
                <a:cs typeface="Arial"/>
              </a:rPr>
              <a:t>,</a:t>
            </a:r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 소규모 생산자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rgbClr val="F2F2F2"/>
                </a:solidFill>
                <a:latin typeface="Arial"/>
                <a:cs typeface="Arial"/>
              </a:rPr>
              <a:t>나파의</a:t>
            </a:r>
            <a:r>
              <a:rPr lang="ko-KR" altLang="en-US" dirty="0">
                <a:solidFill>
                  <a:srgbClr val="F2F2F2"/>
                </a:solidFill>
                <a:latin typeface="Arial"/>
                <a:cs typeface="Arial"/>
              </a:rPr>
              <a:t> 전세계 와인 생산 비율</a:t>
            </a:r>
            <a:endParaRPr lang="en-US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소규모 지역</a:t>
            </a:r>
            <a:r>
              <a:rPr lang="en-US" altLang="ko-KR" sz="3600" b="1" dirty="0">
                <a:solidFill>
                  <a:srgbClr val="D47329"/>
                </a:solidFill>
                <a:latin typeface="Arial"/>
                <a:cs typeface="Arial"/>
              </a:rPr>
              <a:t>,</a:t>
            </a:r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 소규모 생산자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7150" y="2522615"/>
            <a:ext cx="1321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Napa</a:t>
            </a:r>
          </a:p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Valley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5951" y="1726968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3402" y="2323807"/>
            <a:ext cx="240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의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나파밸리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와이너리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무역기구</a:t>
            </a:r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(NVV) 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회원들은 해마다 각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케이스 미만의 와인을 생산한다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766248"/>
            <a:ext cx="4572000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400" dirty="0">
                <a:solidFill>
                  <a:srgbClr val="FFFFFF"/>
                </a:solidFill>
                <a:latin typeface="Arial"/>
                <a:cs typeface="Arial"/>
              </a:rPr>
              <a:t>의 </a:t>
            </a:r>
            <a:r>
              <a:rPr lang="ko-KR" altLang="en-US" sz="1400" dirty="0" err="1">
                <a:solidFill>
                  <a:srgbClr val="FFFFFF"/>
                </a:solidFill>
                <a:latin typeface="Arial"/>
                <a:cs typeface="Arial"/>
              </a:rPr>
              <a:t>나파밸리</a:t>
            </a:r>
            <a:r>
              <a:rPr lang="ko-KR" alt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o-KR" altLang="en-US" sz="1400" dirty="0" err="1">
                <a:solidFill>
                  <a:srgbClr val="FFFFFF"/>
                </a:solidFill>
                <a:latin typeface="Arial"/>
                <a:cs typeface="Arial"/>
              </a:rPr>
              <a:t>와이너리들은</a:t>
            </a:r>
            <a:r>
              <a:rPr lang="ko-KR" altLang="en-US" sz="1400" dirty="0">
                <a:solidFill>
                  <a:srgbClr val="FFFFFF"/>
                </a:solidFill>
                <a:latin typeface="Arial"/>
                <a:cs typeface="Arial"/>
              </a:rPr>
              <a:t> 가족 소유 </a:t>
            </a:r>
            <a:endParaRPr lang="en-US" altLang="ko-KR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400" dirty="0">
                <a:solidFill>
                  <a:srgbClr val="FFFFFF"/>
                </a:solidFill>
                <a:latin typeface="Arial"/>
                <a:cs typeface="Arial"/>
              </a:rPr>
              <a:t>또는 운영이 되고 있다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35434091064540ABEE375F542B65A0" ma:contentTypeVersion="3" ma:contentTypeDescription="Create a new document." ma:contentTypeScope="" ma:versionID="3cdc2f1ec6e45dae6fca67d460c7bdd1">
  <xsd:schema xmlns:xsd="http://www.w3.org/2001/XMLSchema" xmlns:xs="http://www.w3.org/2001/XMLSchema" xmlns:p="http://schemas.microsoft.com/office/2006/metadata/properties" xmlns:ns2="0e61df73-1ff0-4398-83ff-b0e10d1674db" targetNamespace="http://schemas.microsoft.com/office/2006/metadata/properties" ma:root="true" ma:fieldsID="32439a0cd46eefa1c055874e82201087" ns2:_="">
    <xsd:import namespace="0e61df73-1ff0-4398-83ff-b0e10d1674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61df73-1ff0-4398-83ff-b0e10d1674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A815FDC-FBED-48C7-946B-2285614CD999}"/>
</file>

<file path=customXml/itemProps2.xml><?xml version="1.0" encoding="utf-8"?>
<ds:datastoreItem xmlns:ds="http://schemas.openxmlformats.org/officeDocument/2006/customXml" ds:itemID="{AC3FA737-7684-41EC-8EBA-64E8E45B3511}"/>
</file>

<file path=customXml/itemProps3.xml><?xml version="1.0" encoding="utf-8"?>
<ds:datastoreItem xmlns:ds="http://schemas.openxmlformats.org/officeDocument/2006/customXml" ds:itemID="{F422646B-8128-441B-95E8-7BA12867B37D}"/>
</file>

<file path=docProps/app.xml><?xml version="1.0" encoding="utf-8"?>
<Properties xmlns="http://schemas.openxmlformats.org/officeDocument/2006/extended-properties" xmlns:vt="http://schemas.openxmlformats.org/officeDocument/2006/docPropsVTypes">
  <TotalTime>17561</TotalTime>
  <Words>1096</Words>
  <Application>Microsoft Macintosh PowerPoint</Application>
  <PresentationFormat>On-screen Show (16:9)</PresentationFormat>
  <Paragraphs>484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Proxima Nova Regular</vt:lpstr>
      <vt:lpstr>Proxima Nova Rg</vt:lpstr>
      <vt:lpstr>Proxima Nova Semibold</vt:lpstr>
      <vt:lpstr>Arial</vt:lpstr>
      <vt:lpstr>Calibri</vt:lpstr>
      <vt:lpstr>Georgia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James .</cp:lastModifiedBy>
  <cp:revision>671</cp:revision>
  <cp:lastPrinted>2018-07-05T15:45:29Z</cp:lastPrinted>
  <dcterms:created xsi:type="dcterms:W3CDTF">2016-04-20T00:57:48Z</dcterms:created>
  <dcterms:modified xsi:type="dcterms:W3CDTF">2020-06-29T22:45:09Z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  <property fmtid="{D5CDD505-2E9C-101B-9397-08002B2CF9AE}" pid="4" name="Order">
    <vt:r8>1273800</vt:r8>
  </property>
  <property fmtid="{D5CDD505-2E9C-101B-9397-08002B2CF9AE}" pid="5" name="ContentTypeId">
    <vt:lpwstr>0x0101000935434091064540ABEE375F542B65A0</vt:lpwstr>
  </property>
</Properties>
</file>