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tags/tag20.xml" ContentType="application/vnd.openxmlformats-officedocument.presentationml.tags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tags/tag26.xml" ContentType="application/vnd.openxmlformats-officedocument.presentationml.tags+xml"/>
  <Override PartName="/ppt/notesSlides/notesSlide49.xml" ContentType="application/vnd.openxmlformats-officedocument.presentationml.notesSlide+xml"/>
  <Override PartName="/ppt/tags/tag27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329" r:id="rId16"/>
    <p:sldId id="330" r:id="rId17"/>
    <p:sldId id="331" r:id="rId18"/>
    <p:sldId id="332" r:id="rId19"/>
    <p:sldId id="284" r:id="rId20"/>
    <p:sldId id="285" r:id="rId21"/>
    <p:sldId id="286" r:id="rId22"/>
    <p:sldId id="328" r:id="rId23"/>
    <p:sldId id="289" r:id="rId24"/>
    <p:sldId id="291" r:id="rId25"/>
    <p:sldId id="292" r:id="rId26"/>
    <p:sldId id="293" r:id="rId27"/>
    <p:sldId id="294" r:id="rId28"/>
    <p:sldId id="295" r:id="rId29"/>
    <p:sldId id="299" r:id="rId30"/>
    <p:sldId id="262" r:id="rId31"/>
    <p:sldId id="303" r:id="rId32"/>
    <p:sldId id="305" r:id="rId33"/>
    <p:sldId id="306" r:id="rId34"/>
    <p:sldId id="308" r:id="rId35"/>
    <p:sldId id="309" r:id="rId36"/>
    <p:sldId id="310" r:id="rId37"/>
    <p:sldId id="312" r:id="rId38"/>
    <p:sldId id="311" r:id="rId39"/>
    <p:sldId id="313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263" r:id="rId49"/>
    <p:sldId id="326" r:id="rId50"/>
    <p:sldId id="327" r:id="rId51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Connor Best" initials="CB" lastIdx="8" clrIdx="11">
    <p:extLst>
      <p:ext uri="{19B8F6BF-5375-455C-9EA6-DF929625EA0E}">
        <p15:presenceInfo xmlns:p15="http://schemas.microsoft.com/office/powerpoint/2012/main" userId="S-1-5-21-3487656667-1283758479-569928925-1434" providerId="AD"/>
      </p:ext>
    </p:extLst>
  </p:cmAuthor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471"/>
    <a:srgbClr val="DFC84E"/>
    <a:srgbClr val="222222"/>
    <a:srgbClr val="D47DB9"/>
    <a:srgbClr val="A1C0BA"/>
    <a:srgbClr val="4A3740"/>
    <a:srgbClr val="567470"/>
    <a:srgbClr val="DCCC41"/>
    <a:srgbClr val="633028"/>
    <a:srgbClr val="572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7" autoAdjust="0"/>
    <p:restoredTop sz="84021" autoAdjust="0"/>
  </p:normalViewPr>
  <p:slideViewPr>
    <p:cSldViewPr snapToGrid="0" snapToObjects="1">
      <p:cViewPr varScale="1">
        <p:scale>
          <a:sx n="65" d="100"/>
          <a:sy n="65" d="100"/>
        </p:scale>
        <p:origin x="684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WINEMAKING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VINTNERS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SOILS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Big Local Impact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jobs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$9 billion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annual economic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Top </a:t>
            </a:r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Varieties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total California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wine grape harvest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total Napa Valley wine grape harvest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value of the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 wine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grape harvest 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SOILS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Soils of the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183" y="4350573"/>
            <a:ext cx="1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Mountain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Thin, rocky soils that cling to hillsides as vines struggle to survive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Created in place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The primary breakdown of underlying bedrock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Small, intensely flavored wines with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structured tannins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and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complex aromatics</a:t>
            </a: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Alluvial</a:t>
            </a:r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Fans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Deep, rocky and well-drained soils with moderate fertility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Settles at the base of a mountain after being washed downhill along a stream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The product of bedrock material found on the hillside above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More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fruit forward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with less aggressive tannin structure than wines grown on mountain soils, although more so than with wines from Fluvial soils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Silts and clays deposited along banks of the Napa River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Silts and clays deposited along riverbank as floodwaters rise and recede over the years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All bedrock material </a:t>
            </a:r>
            <a:b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along the hillsides upriver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Lush and generous fruit-forward wines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7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Incredible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Diversity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of the world’s soil orders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633028"/>
                </a:solidFill>
                <a:latin typeface="Arial"/>
                <a:cs typeface="Arial"/>
              </a:rPr>
              <a:t>series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185083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Wines of the highest quality, cultivated with excellence </a:t>
            </a:r>
            <a:br>
              <a:rPr lang="en-US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 one of the world’s most extraordinary places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Mediterranean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Climate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of Earth's surface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Fog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in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Napa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Valley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Hot air rises, drawing in moist, cool air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from the Pacific Ocean, forming fog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Incredible Diversity of </a:t>
            </a:r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Terroir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Arial"/>
                  <a:cs typeface="Arial"/>
                </a:rPr>
                <a:t>RAINFALL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Arial"/>
                  <a:cs typeface="Arial"/>
                </a:rPr>
                <a:t>TOPOGRAPHY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chemeClr val="bg1"/>
                  </a:solidFill>
                  <a:latin typeface="Arial"/>
                  <a:cs typeface="Arial"/>
                </a:rPr>
                <a:t>ELEVATION</a:t>
              </a:r>
              <a:endParaRPr lang="en-US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TEMPERATURE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192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345782" cy="5143500"/>
          </a:xfrm>
          <a:prstGeom prst="rect">
            <a:avLst/>
          </a:prstGeom>
          <a:solidFill>
            <a:srgbClr val="567471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835" y="979066"/>
            <a:ext cx="277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Both time-tested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farming methods and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latest technology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128108" y="395923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6835" y="2600718"/>
            <a:ext cx="2772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right varieties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in the right places. 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6422189" y="4393420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Trellising and Canopy Management</a:t>
            </a:r>
          </a:p>
        </p:txBody>
      </p:sp>
      <p:sp>
        <p:nvSpPr>
          <p:cNvPr id="128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</a:t>
            </a:r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and Viticulture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2639483" y="2907705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2639484" y="2921894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VITICULTURAL PRACTICES</a:t>
            </a:r>
          </a:p>
        </p:txBody>
      </p:sp>
      <p:sp>
        <p:nvSpPr>
          <p:cNvPr id="132" name="Oval 131"/>
          <p:cNvSpPr/>
          <p:nvPr/>
        </p:nvSpPr>
        <p:spPr>
          <a:xfrm>
            <a:off x="918778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961237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1124795" y="1668773"/>
            <a:ext cx="457882" cy="532665"/>
            <a:chOff x="1436688" y="1544638"/>
            <a:chExt cx="554037" cy="644525"/>
          </a:xfrm>
        </p:grpSpPr>
        <p:sp>
          <p:nvSpPr>
            <p:cNvPr id="135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" name="Oval 145"/>
          <p:cNvSpPr/>
          <p:nvPr/>
        </p:nvSpPr>
        <p:spPr>
          <a:xfrm>
            <a:off x="2511692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2554151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4104606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4147065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2636657" y="1728509"/>
            <a:ext cx="667800" cy="367355"/>
            <a:chOff x="3454400" y="1724025"/>
            <a:chExt cx="808038" cy="444500"/>
          </a:xfrm>
        </p:grpSpPr>
        <p:sp>
          <p:nvSpPr>
            <p:cNvPr id="151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" name="Oval 152"/>
          <p:cNvSpPr/>
          <p:nvPr/>
        </p:nvSpPr>
        <p:spPr>
          <a:xfrm>
            <a:off x="5697520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739979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/>
          <p:cNvGrpSpPr/>
          <p:nvPr/>
        </p:nvGrpSpPr>
        <p:grpSpPr>
          <a:xfrm>
            <a:off x="5917251" y="1742960"/>
            <a:ext cx="472314" cy="473626"/>
            <a:chOff x="4491038" y="1612900"/>
            <a:chExt cx="571500" cy="573088"/>
          </a:xfrm>
        </p:grpSpPr>
        <p:sp>
          <p:nvSpPr>
            <p:cNvPr id="156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" name="Oval 164"/>
          <p:cNvSpPr/>
          <p:nvPr/>
        </p:nvSpPr>
        <p:spPr>
          <a:xfrm>
            <a:off x="7290433" y="152388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332892" y="156000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1463125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1505584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/>
          <p:cNvGrpSpPr/>
          <p:nvPr/>
        </p:nvGrpSpPr>
        <p:grpSpPr>
          <a:xfrm>
            <a:off x="1527322" y="3753137"/>
            <a:ext cx="610072" cy="604824"/>
            <a:chOff x="1176338" y="3081338"/>
            <a:chExt cx="738187" cy="731837"/>
          </a:xfrm>
        </p:grpSpPr>
        <p:sp>
          <p:nvSpPr>
            <p:cNvPr id="1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" name="Oval 174"/>
          <p:cNvSpPr/>
          <p:nvPr/>
        </p:nvSpPr>
        <p:spPr>
          <a:xfrm>
            <a:off x="3223969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266428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3349731" y="3660642"/>
            <a:ext cx="635000" cy="523482"/>
            <a:chOff x="2689225" y="2841625"/>
            <a:chExt cx="768350" cy="633413"/>
          </a:xfrm>
        </p:grpSpPr>
        <p:sp>
          <p:nvSpPr>
            <p:cNvPr id="1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" name="Oval 187"/>
          <p:cNvSpPr/>
          <p:nvPr/>
        </p:nvSpPr>
        <p:spPr>
          <a:xfrm>
            <a:off x="4984813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027272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/>
          <p:cNvGrpSpPr/>
          <p:nvPr/>
        </p:nvGrpSpPr>
        <p:grpSpPr>
          <a:xfrm>
            <a:off x="5206920" y="3686178"/>
            <a:ext cx="470483" cy="536868"/>
            <a:chOff x="3938582" y="2911478"/>
            <a:chExt cx="517531" cy="590556"/>
          </a:xfrm>
        </p:grpSpPr>
        <p:sp>
          <p:nvSpPr>
            <p:cNvPr id="1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7" name="Oval 196"/>
          <p:cNvSpPr/>
          <p:nvPr/>
        </p:nvSpPr>
        <p:spPr>
          <a:xfrm>
            <a:off x="6745656" y="3509692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6788115" y="3545807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687224" y="240164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Soil Composition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269226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Topography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601410" y="240164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Microclimate Conditions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5469372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Sun Exposure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072860" y="240164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Drainage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1035346" y="4393420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Vine Material Selection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3008994" y="4393420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Soil Management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704992" y="4393420"/>
            <a:ext cx="155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Irrigation Techniques </a:t>
            </a:r>
          </a:p>
        </p:txBody>
      </p:sp>
      <p:grpSp>
        <p:nvGrpSpPr>
          <p:cNvPr id="207" name="Group 206"/>
          <p:cNvGrpSpPr/>
          <p:nvPr/>
        </p:nvGrpSpPr>
        <p:grpSpPr>
          <a:xfrm>
            <a:off x="2058252" y="1901836"/>
            <a:ext cx="199215" cy="197735"/>
            <a:chOff x="1662113" y="2541588"/>
            <a:chExt cx="427037" cy="423862"/>
          </a:xfrm>
        </p:grpSpPr>
        <p:sp>
          <p:nvSpPr>
            <p:cNvPr id="20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661748" y="1901836"/>
            <a:ext cx="199215" cy="197735"/>
            <a:chOff x="1662113" y="2541588"/>
            <a:chExt cx="427037" cy="423862"/>
          </a:xfrm>
        </p:grpSpPr>
        <p:sp>
          <p:nvSpPr>
            <p:cNvPr id="21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5265244" y="1901836"/>
            <a:ext cx="199215" cy="197735"/>
            <a:chOff x="1662113" y="2541588"/>
            <a:chExt cx="427037" cy="423862"/>
          </a:xfrm>
        </p:grpSpPr>
        <p:sp>
          <p:nvSpPr>
            <p:cNvPr id="21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868740" y="1901836"/>
            <a:ext cx="199215" cy="197735"/>
            <a:chOff x="1662113" y="2541588"/>
            <a:chExt cx="427037" cy="423862"/>
          </a:xfrm>
        </p:grpSpPr>
        <p:sp>
          <p:nvSpPr>
            <p:cNvPr id="21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2701872" y="3870934"/>
            <a:ext cx="199215" cy="197735"/>
            <a:chOff x="1662113" y="2541588"/>
            <a:chExt cx="427037" cy="423862"/>
          </a:xfrm>
        </p:grpSpPr>
        <p:sp>
          <p:nvSpPr>
            <p:cNvPr id="22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4474020" y="3870934"/>
            <a:ext cx="199215" cy="197735"/>
            <a:chOff x="1662113" y="2541588"/>
            <a:chExt cx="427037" cy="423862"/>
          </a:xfrm>
        </p:grpSpPr>
        <p:sp>
          <p:nvSpPr>
            <p:cNvPr id="223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6205482" y="3870934"/>
            <a:ext cx="199215" cy="197735"/>
            <a:chOff x="1662113" y="2541588"/>
            <a:chExt cx="427037" cy="423862"/>
          </a:xfrm>
        </p:grpSpPr>
        <p:sp>
          <p:nvSpPr>
            <p:cNvPr id="226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8" name="Freeform 3"/>
          <p:cNvSpPr>
            <a:spLocks noChangeArrowheads="1"/>
          </p:cNvSpPr>
          <p:nvPr/>
        </p:nvSpPr>
        <p:spPr bwMode="auto">
          <a:xfrm rot="5400000">
            <a:off x="4503718" y="3192895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SITE SELECTION</a:t>
            </a:r>
          </a:p>
        </p:txBody>
      </p:sp>
      <p:grpSp>
        <p:nvGrpSpPr>
          <p:cNvPr id="230" name="Group 229"/>
          <p:cNvGrpSpPr/>
          <p:nvPr/>
        </p:nvGrpSpPr>
        <p:grpSpPr>
          <a:xfrm>
            <a:off x="4320240" y="1701786"/>
            <a:ext cx="486746" cy="505114"/>
            <a:chOff x="2525712" y="1570037"/>
            <a:chExt cx="588963" cy="611188"/>
          </a:xfrm>
        </p:grpSpPr>
        <p:sp>
          <p:nvSpPr>
            <p:cNvPr id="231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7479351" y="1687374"/>
            <a:ext cx="534212" cy="630317"/>
            <a:chOff x="2287588" y="1619250"/>
            <a:chExt cx="1579562" cy="1863725"/>
          </a:xfrm>
        </p:grpSpPr>
        <p:sp>
          <p:nvSpPr>
            <p:cNvPr id="235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6985436" y="3725364"/>
            <a:ext cx="446416" cy="498300"/>
            <a:chOff x="4114800" y="3017838"/>
            <a:chExt cx="1311275" cy="1463675"/>
          </a:xfrm>
        </p:grpSpPr>
        <p:sp>
          <p:nvSpPr>
            <p:cNvPr id="246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 growers harness the latest technology in the vineyard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WINEMAKING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817654" y="361429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9822" y="606509"/>
            <a:ext cx="2366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Attention to detail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Latest technology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Constant evaluation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Experimentation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History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Late 1980s–Early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Today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Noun: the complete natural environment in which a particular wine is produced, </a:t>
            </a:r>
            <a:b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including factors such as the soil, topography, and climate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 err="1">
                <a:solidFill>
                  <a:srgbClr val="FFFFFF"/>
                </a:solidFill>
                <a:latin typeface="Arial"/>
                <a:cs typeface="Arial"/>
              </a:rPr>
              <a:t>Soil</a:t>
            </a:r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fr-FR" sz="4800" dirty="0" err="1">
                <a:solidFill>
                  <a:srgbClr val="FFFFFF"/>
                </a:solidFill>
                <a:latin typeface="Arial"/>
                <a:cs typeface="Arial"/>
              </a:rPr>
              <a:t>Topography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4800" dirty="0">
                <a:solidFill>
                  <a:srgbClr val="FFFFFF"/>
                </a:solidFill>
                <a:latin typeface="Arial"/>
                <a:cs typeface="Arial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WINEMAKING IN THE NAPA VALLEY BEGINS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founder of the town of Yountville, plants the first vineyards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1860s-1880s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FIRST GOLDEN AGE FOR NAPA VALLEY</a:t>
            </a:r>
          </a:p>
          <a:p>
            <a:pPr algn="ctr"/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First commercial winery founded in 1861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Region is recognized for quality wines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charset="0"/>
              </a:rPr>
              <a:t>140 wineries by 1889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25698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5698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WEATHERING STORMS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Phylloxera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destroys 14,000 acres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grapevines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San Francisco Earthquake destroys 30 million gallons of California wine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2102" y="3218752"/>
            <a:ext cx="41931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enactment of Prohibition lasts 13 years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102" y="3822181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Great Depression hits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92102" y="2608592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United States enters World War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RECOVERY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After Prohibition is repealed, Napa Valley begins the slow road to recovery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 IS BORN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“We are stronger together than individually”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PRESERVE FOUNDED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It is the first agricultural preserve in the United States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PRESERVE TODAY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RECOGNIZED AS AMERICAN VITICULTURAL AREA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California's first AVA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CARING FOR THE COMMUNITY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Inaugural Auction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Late 1980s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Early 1990s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CONJUNCTIVE LABELING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PHYLLOXERA RETURNS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became the first American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Viticultural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Area (AVA) to be recognized in California, 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Pacific Ocean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053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Wine industry’s most rigorous programs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further protect the environment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NAME PROTECTION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Through a variety of efforts and initiatives, NVV works to protect the Napa Valley name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WINE INDUSTRY THRIVING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Vintners continue to strive for even higher quality wines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WINE INDUSTRY STRIVING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NVV's 2020 Goal:</a:t>
            </a:r>
          </a:p>
          <a:p>
            <a:pPr algn="ctr" defTabSz="914400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All eligible wineries certified Napa Green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CARING FOR THE COMMUNITY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Auction Napa Valley has given more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than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$185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million since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SOCIAL SUSTAINABILITY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Adopt-a-School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Napa Neighbor Program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Morning in Winery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Afternoon in Vineyards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Vine Trail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237" y="2883731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Our mission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To promote, protect and enhance the Napa Valley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62993"/>
            <a:ext cx="3596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Promoting the Valley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Protecting the Valley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Fostering Collaboration </a:t>
            </a:r>
            <a:b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within Industry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Extraordinary Place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Quality Wines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Culture of Collaboration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Thriving Industry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Long History of Cultivating Excellence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The Napa Valley AVA and its </a:t>
            </a:r>
            <a:b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nested 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30"/>
            <a:ext cx="1234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Learn More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of California’s wine</a:t>
            </a: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of the world’s wine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NVV members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produce less than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cases of wine a year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2766248"/>
            <a:ext cx="457200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of all Napa Valley wineries are 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family owned or operated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10275</TotalTime>
  <Words>994</Words>
  <Application>Microsoft Office PowerPoint</Application>
  <PresentationFormat>On-screen Show (16:9)</PresentationFormat>
  <Paragraphs>457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580</cp:revision>
  <cp:lastPrinted>2016-05-10T07:29:21Z</cp:lastPrinted>
  <dcterms:created xsi:type="dcterms:W3CDTF">2016-04-20T00:57:48Z</dcterms:created>
  <dcterms:modified xsi:type="dcterms:W3CDTF">2019-04-10T14:44:03Z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