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26"/>
  </p:notesMasterIdLst>
  <p:handoutMasterIdLst>
    <p:handoutMasterId r:id="rId27"/>
  </p:handoutMasterIdLst>
  <p:sldIdLst>
    <p:sldId id="617" r:id="rId2"/>
    <p:sldId id="441" r:id="rId3"/>
    <p:sldId id="442" r:id="rId4"/>
    <p:sldId id="492" r:id="rId5"/>
    <p:sldId id="607" r:id="rId6"/>
    <p:sldId id="608" r:id="rId7"/>
    <p:sldId id="609" r:id="rId8"/>
    <p:sldId id="618" r:id="rId9"/>
    <p:sldId id="515" r:id="rId10"/>
    <p:sldId id="610" r:id="rId11"/>
    <p:sldId id="521" r:id="rId12"/>
    <p:sldId id="522" r:id="rId13"/>
    <p:sldId id="487" r:id="rId14"/>
    <p:sldId id="490" r:id="rId15"/>
    <p:sldId id="612" r:id="rId16"/>
    <p:sldId id="619" r:id="rId17"/>
    <p:sldId id="602" r:id="rId18"/>
    <p:sldId id="570" r:id="rId19"/>
    <p:sldId id="620" r:id="rId20"/>
    <p:sldId id="606" r:id="rId21"/>
    <p:sldId id="621" r:id="rId22"/>
    <p:sldId id="622" r:id="rId23"/>
    <p:sldId id="623" r:id="rId24"/>
    <p:sldId id="587" r:id="rId25"/>
  </p:sldIdLst>
  <p:sldSz cx="9144000" cy="6858000" type="letter"/>
  <p:notesSz cx="9296400" cy="7010400"/>
  <p:defaultTextStyle>
    <a:defPPr>
      <a:defRPr lang="en-US"/>
    </a:defPPr>
    <a:lvl1pPr algn="l" rtl="0" fontAlgn="base">
      <a:spcBef>
        <a:spcPct val="0"/>
      </a:spcBef>
      <a:spcAft>
        <a:spcPct val="0"/>
      </a:spcAft>
      <a:defRPr sz="2400" kern="1200">
        <a:solidFill>
          <a:schemeClr val="tx1"/>
        </a:solidFill>
        <a:latin typeface="Times" pitchFamily="18" charset="0"/>
        <a:ea typeface="+mn-ea"/>
        <a:cs typeface="Arial" charset="0"/>
      </a:defRPr>
    </a:lvl1pPr>
    <a:lvl2pPr marL="457200" algn="l" rtl="0" fontAlgn="base">
      <a:spcBef>
        <a:spcPct val="0"/>
      </a:spcBef>
      <a:spcAft>
        <a:spcPct val="0"/>
      </a:spcAft>
      <a:defRPr sz="2400" kern="1200">
        <a:solidFill>
          <a:schemeClr val="tx1"/>
        </a:solidFill>
        <a:latin typeface="Times" pitchFamily="18" charset="0"/>
        <a:ea typeface="+mn-ea"/>
        <a:cs typeface="Arial" charset="0"/>
      </a:defRPr>
    </a:lvl2pPr>
    <a:lvl3pPr marL="914400" algn="l" rtl="0" fontAlgn="base">
      <a:spcBef>
        <a:spcPct val="0"/>
      </a:spcBef>
      <a:spcAft>
        <a:spcPct val="0"/>
      </a:spcAft>
      <a:defRPr sz="2400" kern="1200">
        <a:solidFill>
          <a:schemeClr val="tx1"/>
        </a:solidFill>
        <a:latin typeface="Times" pitchFamily="18" charset="0"/>
        <a:ea typeface="+mn-ea"/>
        <a:cs typeface="Arial" charset="0"/>
      </a:defRPr>
    </a:lvl3pPr>
    <a:lvl4pPr marL="1371600" algn="l" rtl="0" fontAlgn="base">
      <a:spcBef>
        <a:spcPct val="0"/>
      </a:spcBef>
      <a:spcAft>
        <a:spcPct val="0"/>
      </a:spcAft>
      <a:defRPr sz="2400" kern="1200">
        <a:solidFill>
          <a:schemeClr val="tx1"/>
        </a:solidFill>
        <a:latin typeface="Times" pitchFamily="18" charset="0"/>
        <a:ea typeface="+mn-ea"/>
        <a:cs typeface="Arial" charset="0"/>
      </a:defRPr>
    </a:lvl4pPr>
    <a:lvl5pPr marL="1828800" algn="l" rtl="0" fontAlgn="base">
      <a:spcBef>
        <a:spcPct val="0"/>
      </a:spcBef>
      <a:spcAft>
        <a:spcPct val="0"/>
      </a:spcAft>
      <a:defRPr sz="2400" kern="1200">
        <a:solidFill>
          <a:schemeClr val="tx1"/>
        </a:solidFill>
        <a:latin typeface="Times" pitchFamily="18" charset="0"/>
        <a:ea typeface="+mn-ea"/>
        <a:cs typeface="Arial" charset="0"/>
      </a:defRPr>
    </a:lvl5pPr>
    <a:lvl6pPr marL="2286000" algn="l" defTabSz="914400" rtl="0" eaLnBrk="1" latinLnBrk="0" hangingPunct="1">
      <a:defRPr sz="2400" kern="1200">
        <a:solidFill>
          <a:schemeClr val="tx1"/>
        </a:solidFill>
        <a:latin typeface="Times" pitchFamily="18" charset="0"/>
        <a:ea typeface="+mn-ea"/>
        <a:cs typeface="Arial" charset="0"/>
      </a:defRPr>
    </a:lvl6pPr>
    <a:lvl7pPr marL="2743200" algn="l" defTabSz="914400" rtl="0" eaLnBrk="1" latinLnBrk="0" hangingPunct="1">
      <a:defRPr sz="2400" kern="1200">
        <a:solidFill>
          <a:schemeClr val="tx1"/>
        </a:solidFill>
        <a:latin typeface="Times" pitchFamily="18" charset="0"/>
        <a:ea typeface="+mn-ea"/>
        <a:cs typeface="Arial" charset="0"/>
      </a:defRPr>
    </a:lvl7pPr>
    <a:lvl8pPr marL="3200400" algn="l" defTabSz="914400" rtl="0" eaLnBrk="1" latinLnBrk="0" hangingPunct="1">
      <a:defRPr sz="2400" kern="1200">
        <a:solidFill>
          <a:schemeClr val="tx1"/>
        </a:solidFill>
        <a:latin typeface="Times" pitchFamily="18" charset="0"/>
        <a:ea typeface="+mn-ea"/>
        <a:cs typeface="Arial" charset="0"/>
      </a:defRPr>
    </a:lvl8pPr>
    <a:lvl9pPr marL="3657600" algn="l" defTabSz="914400" rtl="0" eaLnBrk="1" latinLnBrk="0" hangingPunct="1">
      <a:defRPr sz="2400" kern="1200">
        <a:solidFill>
          <a:schemeClr val="tx1"/>
        </a:solidFill>
        <a:latin typeface="Times" pitchFamily="18" charset="0"/>
        <a:ea typeface="+mn-ea"/>
        <a:cs typeface="Arial" charset="0"/>
      </a:defRPr>
    </a:lvl9pPr>
  </p:defaultTextStyle>
  <p:extLst>
    <p:ext uri="{EFAFB233-063F-42B5-8137-9DF3F51BA10A}">
      <p15:sldGuideLst xmlns:p15="http://schemas.microsoft.com/office/powerpoint/2012/main" xmlns="">
        <p15:guide id="1" orient="horz" pos="2168">
          <p15:clr>
            <a:srgbClr val="A4A3A4"/>
          </p15:clr>
        </p15:guide>
        <p15:guide id="2" pos="2864">
          <p15:clr>
            <a:srgbClr val="A4A3A4"/>
          </p15:clr>
        </p15:guide>
      </p15:sldGuideLst>
    </p:ext>
    <p:ext uri="{2D200454-40CA-4A62-9FC3-DE9A4176ACB9}">
      <p15:notesGuideLst xmlns:p15="http://schemas.microsoft.com/office/powerpoint/2012/main" xmlns="">
        <p15:guide id="1" orient="horz" pos="2208">
          <p15:clr>
            <a:srgbClr val="A4A3A4"/>
          </p15:clr>
        </p15:guide>
        <p15:guide id="2" pos="292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6C349"/>
    <a:srgbClr val="CACA5E"/>
    <a:srgbClr val="969632"/>
    <a:srgbClr val="D2D37B"/>
    <a:srgbClr val="5A412D"/>
    <a:srgbClr val="F0EBE8"/>
    <a:srgbClr val="FFFF99"/>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7260" autoAdjust="0"/>
    <p:restoredTop sz="73225" autoAdjust="0"/>
  </p:normalViewPr>
  <p:slideViewPr>
    <p:cSldViewPr snapToGrid="0">
      <p:cViewPr varScale="1">
        <p:scale>
          <a:sx n="85" d="100"/>
          <a:sy n="85" d="100"/>
        </p:scale>
        <p:origin x="-2364" y="-78"/>
      </p:cViewPr>
      <p:guideLst>
        <p:guide orient="horz" pos="2168"/>
        <p:guide pos="286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718"/>
    </p:cViewPr>
  </p:sorterViewPr>
  <p:notesViewPr>
    <p:cSldViewPr snapToGrid="0">
      <p:cViewPr varScale="1">
        <p:scale>
          <a:sx n="75" d="100"/>
          <a:sy n="75" d="100"/>
        </p:scale>
        <p:origin x="-811" y="-82"/>
      </p:cViewPr>
      <p:guideLst>
        <p:guide orient="horz" pos="2208"/>
        <p:guide pos="2927"/>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0402" name="Rectangle 2"/>
          <p:cNvSpPr>
            <a:spLocks noGrp="1" noChangeArrowheads="1"/>
          </p:cNvSpPr>
          <p:nvPr>
            <p:ph type="hdr" sz="quarter"/>
          </p:nvPr>
        </p:nvSpPr>
        <p:spPr bwMode="auto">
          <a:xfrm>
            <a:off x="0" y="0"/>
            <a:ext cx="4029075" cy="388938"/>
          </a:xfrm>
          <a:prstGeom prst="rect">
            <a:avLst/>
          </a:prstGeom>
          <a:noFill/>
          <a:ln w="9525">
            <a:noFill/>
            <a:miter lim="800000"/>
            <a:headEnd/>
            <a:tailEnd/>
          </a:ln>
        </p:spPr>
        <p:txBody>
          <a:bodyPr vert="horz" wrap="square" lIns="93170" tIns="46585" rIns="93170" bIns="46585" numCol="1" anchor="t" anchorCtr="0" compatLnSpc="1">
            <a:prstTxWarp prst="textNoShape">
              <a:avLst/>
            </a:prstTxWarp>
          </a:bodyPr>
          <a:lstStyle>
            <a:lvl1pPr defTabSz="931863" eaLnBrk="0" hangingPunct="0">
              <a:defRPr sz="1200"/>
            </a:lvl1pPr>
          </a:lstStyle>
          <a:p>
            <a:pPr>
              <a:defRPr/>
            </a:pPr>
            <a:endParaRPr lang="en-US"/>
          </a:p>
        </p:txBody>
      </p:sp>
      <p:sp>
        <p:nvSpPr>
          <p:cNvPr id="230403" name="Rectangle 3"/>
          <p:cNvSpPr>
            <a:spLocks noGrp="1" noChangeArrowheads="1"/>
          </p:cNvSpPr>
          <p:nvPr>
            <p:ph type="dt" sz="quarter" idx="1"/>
          </p:nvPr>
        </p:nvSpPr>
        <p:spPr bwMode="auto">
          <a:xfrm>
            <a:off x="5267325" y="0"/>
            <a:ext cx="4029075" cy="388938"/>
          </a:xfrm>
          <a:prstGeom prst="rect">
            <a:avLst/>
          </a:prstGeom>
          <a:noFill/>
          <a:ln w="9525">
            <a:noFill/>
            <a:miter lim="800000"/>
            <a:headEnd/>
            <a:tailEnd/>
          </a:ln>
        </p:spPr>
        <p:txBody>
          <a:bodyPr vert="horz" wrap="square" lIns="93170" tIns="46585" rIns="93170" bIns="46585" numCol="1" anchor="t" anchorCtr="0" compatLnSpc="1">
            <a:prstTxWarp prst="textNoShape">
              <a:avLst/>
            </a:prstTxWarp>
          </a:bodyPr>
          <a:lstStyle>
            <a:lvl1pPr algn="r" defTabSz="931863" eaLnBrk="0" hangingPunct="0">
              <a:defRPr sz="1200"/>
            </a:lvl1pPr>
          </a:lstStyle>
          <a:p>
            <a:pPr>
              <a:defRPr/>
            </a:pPr>
            <a:fld id="{AA133DB5-A45E-4919-8191-873547021337}" type="datetime1">
              <a:rPr lang="en-US"/>
              <a:pPr>
                <a:defRPr/>
              </a:pPr>
              <a:t>7/23/2014</a:t>
            </a:fld>
            <a:endParaRPr lang="en-US"/>
          </a:p>
        </p:txBody>
      </p:sp>
      <p:sp>
        <p:nvSpPr>
          <p:cNvPr id="230404" name="Rectangle 4"/>
          <p:cNvSpPr>
            <a:spLocks noGrp="1" noChangeArrowheads="1"/>
          </p:cNvSpPr>
          <p:nvPr>
            <p:ph type="ftr" sz="quarter" idx="2"/>
          </p:nvPr>
        </p:nvSpPr>
        <p:spPr bwMode="auto">
          <a:xfrm>
            <a:off x="0" y="6621463"/>
            <a:ext cx="4029075" cy="388937"/>
          </a:xfrm>
          <a:prstGeom prst="rect">
            <a:avLst/>
          </a:prstGeom>
          <a:noFill/>
          <a:ln w="9525">
            <a:noFill/>
            <a:miter lim="800000"/>
            <a:headEnd/>
            <a:tailEnd/>
          </a:ln>
        </p:spPr>
        <p:txBody>
          <a:bodyPr vert="horz" wrap="square" lIns="93170" tIns="46585" rIns="93170" bIns="46585" numCol="1" anchor="b" anchorCtr="0" compatLnSpc="1">
            <a:prstTxWarp prst="textNoShape">
              <a:avLst/>
            </a:prstTxWarp>
          </a:bodyPr>
          <a:lstStyle>
            <a:lvl1pPr defTabSz="931863" eaLnBrk="0" hangingPunct="0">
              <a:defRPr sz="1200"/>
            </a:lvl1pPr>
          </a:lstStyle>
          <a:p>
            <a:pPr>
              <a:defRPr/>
            </a:pPr>
            <a:endParaRPr lang="en-US"/>
          </a:p>
        </p:txBody>
      </p:sp>
      <p:sp>
        <p:nvSpPr>
          <p:cNvPr id="230405" name="Rectangle 5"/>
          <p:cNvSpPr>
            <a:spLocks noGrp="1" noChangeArrowheads="1"/>
          </p:cNvSpPr>
          <p:nvPr>
            <p:ph type="sldNum" sz="quarter" idx="3"/>
          </p:nvPr>
        </p:nvSpPr>
        <p:spPr bwMode="auto">
          <a:xfrm>
            <a:off x="5267325" y="6621463"/>
            <a:ext cx="4029075" cy="388937"/>
          </a:xfrm>
          <a:prstGeom prst="rect">
            <a:avLst/>
          </a:prstGeom>
          <a:noFill/>
          <a:ln w="9525">
            <a:noFill/>
            <a:miter lim="800000"/>
            <a:headEnd/>
            <a:tailEnd/>
          </a:ln>
        </p:spPr>
        <p:txBody>
          <a:bodyPr vert="horz" wrap="square" lIns="93170" tIns="46585" rIns="93170" bIns="46585" numCol="1" anchor="b" anchorCtr="0" compatLnSpc="1">
            <a:prstTxWarp prst="textNoShape">
              <a:avLst/>
            </a:prstTxWarp>
          </a:bodyPr>
          <a:lstStyle>
            <a:lvl1pPr algn="r" defTabSz="931863" eaLnBrk="0" hangingPunct="0">
              <a:defRPr sz="1200"/>
            </a:lvl1pPr>
          </a:lstStyle>
          <a:p>
            <a:pPr>
              <a:defRPr/>
            </a:pPr>
            <a:fld id="{7F4EFBA3-01D4-4F19-924E-675317D9AA9D}" type="slidenum">
              <a:rPr lang="en-US"/>
              <a:pPr>
                <a:defRPr/>
              </a:pPr>
              <a:t>‹#›</a:t>
            </a:fld>
            <a:endParaRPr lang="en-US"/>
          </a:p>
        </p:txBody>
      </p:sp>
    </p:spTree>
    <p:extLst>
      <p:ext uri="{BB962C8B-B14F-4D97-AF65-F5344CB8AC3E}">
        <p14:creationId xmlns:p14="http://schemas.microsoft.com/office/powerpoint/2010/main" val="14211054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4029075" cy="350838"/>
          </a:xfrm>
          <a:prstGeom prst="rect">
            <a:avLst/>
          </a:prstGeom>
          <a:noFill/>
          <a:ln w="9525">
            <a:noFill/>
            <a:miter lim="800000"/>
            <a:headEnd/>
            <a:tailEnd/>
          </a:ln>
        </p:spPr>
        <p:txBody>
          <a:bodyPr vert="horz" wrap="square" lIns="93170" tIns="46585" rIns="93170" bIns="46585" numCol="1" anchor="t" anchorCtr="0" compatLnSpc="1">
            <a:prstTxWarp prst="textNoShape">
              <a:avLst/>
            </a:prstTxWarp>
          </a:bodyPr>
          <a:lstStyle>
            <a:lvl1pPr defTabSz="931863" eaLnBrk="0" hangingPunct="0">
              <a:defRPr sz="1200"/>
            </a:lvl1pPr>
          </a:lstStyle>
          <a:p>
            <a:pPr>
              <a:defRPr/>
            </a:pPr>
            <a:endParaRPr lang="en-US"/>
          </a:p>
        </p:txBody>
      </p:sp>
      <p:sp>
        <p:nvSpPr>
          <p:cNvPr id="7171" name="Rectangle 3"/>
          <p:cNvSpPr>
            <a:spLocks noGrp="1" noChangeArrowheads="1"/>
          </p:cNvSpPr>
          <p:nvPr>
            <p:ph type="dt" idx="1"/>
          </p:nvPr>
        </p:nvSpPr>
        <p:spPr bwMode="auto">
          <a:xfrm>
            <a:off x="5267325" y="0"/>
            <a:ext cx="4029075" cy="350838"/>
          </a:xfrm>
          <a:prstGeom prst="rect">
            <a:avLst/>
          </a:prstGeom>
          <a:noFill/>
          <a:ln w="9525">
            <a:noFill/>
            <a:miter lim="800000"/>
            <a:headEnd/>
            <a:tailEnd/>
          </a:ln>
        </p:spPr>
        <p:txBody>
          <a:bodyPr vert="horz" wrap="square" lIns="93170" tIns="46585" rIns="93170" bIns="46585" numCol="1" anchor="t" anchorCtr="0" compatLnSpc="1">
            <a:prstTxWarp prst="textNoShape">
              <a:avLst/>
            </a:prstTxWarp>
          </a:bodyPr>
          <a:lstStyle>
            <a:lvl1pPr algn="r" defTabSz="931863" eaLnBrk="0" hangingPunct="0">
              <a:defRPr sz="1200"/>
            </a:lvl1pPr>
          </a:lstStyle>
          <a:p>
            <a:pPr>
              <a:defRPr/>
            </a:pPr>
            <a:fld id="{5F7EA960-8607-4C0B-A09E-9B4D934E4F90}" type="datetime1">
              <a:rPr lang="en-US"/>
              <a:pPr>
                <a:defRPr/>
              </a:pPr>
              <a:t>7/23/2014</a:t>
            </a:fld>
            <a:endParaRPr lang="en-US"/>
          </a:p>
        </p:txBody>
      </p:sp>
      <p:sp>
        <p:nvSpPr>
          <p:cNvPr id="10244" name="Rectangle 4"/>
          <p:cNvSpPr>
            <a:spLocks noGrp="1" noRot="1" noChangeAspect="1" noChangeArrowheads="1" noTextEdit="1"/>
          </p:cNvSpPr>
          <p:nvPr>
            <p:ph type="sldImg" idx="2"/>
          </p:nvPr>
        </p:nvSpPr>
        <p:spPr bwMode="auto">
          <a:xfrm>
            <a:off x="2895600" y="525463"/>
            <a:ext cx="3505200" cy="2628900"/>
          </a:xfrm>
          <a:prstGeom prst="rect">
            <a:avLst/>
          </a:prstGeom>
          <a:noFill/>
          <a:ln w="9525">
            <a:solidFill>
              <a:srgbClr val="000000"/>
            </a:solidFill>
            <a:miter lim="800000"/>
            <a:headEnd/>
            <a:tailEnd/>
          </a:ln>
        </p:spPr>
      </p:sp>
      <p:sp>
        <p:nvSpPr>
          <p:cNvPr id="7173" name="Rectangle 5"/>
          <p:cNvSpPr>
            <a:spLocks noGrp="1" noChangeArrowheads="1"/>
          </p:cNvSpPr>
          <p:nvPr>
            <p:ph type="body" sz="quarter" idx="3"/>
          </p:nvPr>
        </p:nvSpPr>
        <p:spPr bwMode="auto">
          <a:xfrm>
            <a:off x="1239838" y="3330575"/>
            <a:ext cx="6816725" cy="3154363"/>
          </a:xfrm>
          <a:prstGeom prst="rect">
            <a:avLst/>
          </a:prstGeom>
          <a:noFill/>
          <a:ln w="9525">
            <a:noFill/>
            <a:miter lim="800000"/>
            <a:headEnd/>
            <a:tailEnd/>
          </a:ln>
        </p:spPr>
        <p:txBody>
          <a:bodyPr vert="horz" wrap="square" lIns="93170" tIns="46585" rIns="93170" bIns="46585"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174" name="Rectangle 6"/>
          <p:cNvSpPr>
            <a:spLocks noGrp="1" noChangeArrowheads="1"/>
          </p:cNvSpPr>
          <p:nvPr>
            <p:ph type="ftr" sz="quarter" idx="4"/>
          </p:nvPr>
        </p:nvSpPr>
        <p:spPr bwMode="auto">
          <a:xfrm>
            <a:off x="0" y="6659563"/>
            <a:ext cx="4029075" cy="350837"/>
          </a:xfrm>
          <a:prstGeom prst="rect">
            <a:avLst/>
          </a:prstGeom>
          <a:noFill/>
          <a:ln w="9525">
            <a:noFill/>
            <a:miter lim="800000"/>
            <a:headEnd/>
            <a:tailEnd/>
          </a:ln>
        </p:spPr>
        <p:txBody>
          <a:bodyPr vert="horz" wrap="square" lIns="93170" tIns="46585" rIns="93170" bIns="46585" numCol="1" anchor="b" anchorCtr="0" compatLnSpc="1">
            <a:prstTxWarp prst="textNoShape">
              <a:avLst/>
            </a:prstTxWarp>
          </a:bodyPr>
          <a:lstStyle>
            <a:lvl1pPr defTabSz="931863" eaLnBrk="0" hangingPunct="0">
              <a:defRPr sz="1200"/>
            </a:lvl1pPr>
          </a:lstStyle>
          <a:p>
            <a:pPr>
              <a:defRPr/>
            </a:pPr>
            <a:endParaRPr lang="en-US"/>
          </a:p>
        </p:txBody>
      </p:sp>
      <p:sp>
        <p:nvSpPr>
          <p:cNvPr id="7175" name="Rectangle 7"/>
          <p:cNvSpPr>
            <a:spLocks noGrp="1" noChangeArrowheads="1"/>
          </p:cNvSpPr>
          <p:nvPr>
            <p:ph type="sldNum" sz="quarter" idx="5"/>
          </p:nvPr>
        </p:nvSpPr>
        <p:spPr bwMode="auto">
          <a:xfrm>
            <a:off x="5267325" y="6659563"/>
            <a:ext cx="4029075" cy="350837"/>
          </a:xfrm>
          <a:prstGeom prst="rect">
            <a:avLst/>
          </a:prstGeom>
          <a:noFill/>
          <a:ln w="9525">
            <a:noFill/>
            <a:miter lim="800000"/>
            <a:headEnd/>
            <a:tailEnd/>
          </a:ln>
        </p:spPr>
        <p:txBody>
          <a:bodyPr vert="horz" wrap="square" lIns="93170" tIns="46585" rIns="93170" bIns="46585" numCol="1" anchor="b" anchorCtr="0" compatLnSpc="1">
            <a:prstTxWarp prst="textNoShape">
              <a:avLst/>
            </a:prstTxWarp>
          </a:bodyPr>
          <a:lstStyle>
            <a:lvl1pPr algn="r" defTabSz="931863" eaLnBrk="0" hangingPunct="0">
              <a:defRPr sz="1200"/>
            </a:lvl1pPr>
          </a:lstStyle>
          <a:p>
            <a:pPr>
              <a:defRPr/>
            </a:pPr>
            <a:fld id="{EC94EFF5-FE39-419D-8970-6C77FA5BD061}" type="slidenum">
              <a:rPr lang="en-US"/>
              <a:pPr>
                <a:defRPr/>
              </a:pPr>
              <a:t>‹#›</a:t>
            </a:fld>
            <a:endParaRPr lang="en-US"/>
          </a:p>
        </p:txBody>
      </p:sp>
    </p:spTree>
    <p:extLst>
      <p:ext uri="{BB962C8B-B14F-4D97-AF65-F5344CB8AC3E}">
        <p14:creationId xmlns:p14="http://schemas.microsoft.com/office/powerpoint/2010/main" val="216911757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a:ea typeface="+mn-ea"/>
        <a:cs typeface="+mn-cs"/>
      </a:defRPr>
    </a:lvl1pPr>
    <a:lvl2pPr marL="457200" algn="l" rtl="0" eaLnBrk="0" fontAlgn="base" hangingPunct="0">
      <a:spcBef>
        <a:spcPct val="30000"/>
      </a:spcBef>
      <a:spcAft>
        <a:spcPct val="0"/>
      </a:spcAft>
      <a:defRPr sz="1200" kern="1200">
        <a:solidFill>
          <a:schemeClr val="tx1"/>
        </a:solidFill>
        <a:latin typeface="Times"/>
        <a:ea typeface="+mn-ea"/>
        <a:cs typeface="+mn-cs"/>
      </a:defRPr>
    </a:lvl2pPr>
    <a:lvl3pPr marL="914400" algn="l" rtl="0" eaLnBrk="0" fontAlgn="base" hangingPunct="0">
      <a:spcBef>
        <a:spcPct val="30000"/>
      </a:spcBef>
      <a:spcAft>
        <a:spcPct val="0"/>
      </a:spcAft>
      <a:defRPr sz="1200" kern="1200">
        <a:solidFill>
          <a:schemeClr val="tx1"/>
        </a:solidFill>
        <a:latin typeface="Times"/>
        <a:ea typeface="+mn-ea"/>
        <a:cs typeface="+mn-cs"/>
      </a:defRPr>
    </a:lvl3pPr>
    <a:lvl4pPr marL="1371600" algn="l" rtl="0" eaLnBrk="0" fontAlgn="base" hangingPunct="0">
      <a:spcBef>
        <a:spcPct val="30000"/>
      </a:spcBef>
      <a:spcAft>
        <a:spcPct val="0"/>
      </a:spcAft>
      <a:defRPr sz="1200" kern="1200">
        <a:solidFill>
          <a:schemeClr val="tx1"/>
        </a:solidFill>
        <a:latin typeface="Times"/>
        <a:ea typeface="+mn-ea"/>
        <a:cs typeface="+mn-cs"/>
      </a:defRPr>
    </a:lvl4pPr>
    <a:lvl5pPr marL="1828800" algn="l" rtl="0" eaLnBrk="0" fontAlgn="base" hangingPunct="0">
      <a:spcBef>
        <a:spcPct val="30000"/>
      </a:spcBef>
      <a:spcAft>
        <a:spcPct val="0"/>
      </a:spcAft>
      <a:defRPr sz="1200" kern="1200">
        <a:solidFill>
          <a:schemeClr val="tx1"/>
        </a:solidFill>
        <a:latin typeface="Times"/>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055" indent="-173055">
              <a:buFont typeface="Arial" pitchFamily="34" charset="0"/>
              <a:buChar char="•"/>
            </a:pPr>
            <a:r>
              <a:rPr lang="en-US" dirty="0" smtClean="0">
                <a:latin typeface="Proxima Nova Lt" pitchFamily="50" charset="0"/>
                <a:cs typeface="Arial" charset="0"/>
              </a:rPr>
              <a:t>Thank you for being here and welcome to “Napa Valley Rocks”</a:t>
            </a:r>
          </a:p>
          <a:p>
            <a:pPr marL="173055" indent="-173055">
              <a:buFont typeface="Arial" pitchFamily="34" charset="0"/>
              <a:buChar char="•"/>
            </a:pPr>
            <a:r>
              <a:rPr lang="en-US" dirty="0" smtClean="0">
                <a:latin typeface="Proxima Nova Lt" pitchFamily="50" charset="0"/>
                <a:cs typeface="Arial" charset="0"/>
              </a:rPr>
              <a:t>(INTRODUCE YOURSELF, INCLUDING YOUR TITLE AND YOUR WINERY NAME)</a:t>
            </a:r>
          </a:p>
          <a:p>
            <a:pPr marL="173055" indent="-173055">
              <a:buFont typeface="Arial" pitchFamily="34" charset="0"/>
              <a:buChar char="•"/>
            </a:pPr>
            <a:r>
              <a:rPr lang="en-US" dirty="0" smtClean="0">
                <a:latin typeface="Proxima Nova Lt" pitchFamily="50" charset="0"/>
                <a:cs typeface="Arial" charset="0"/>
              </a:rPr>
              <a:t>We’re proud members of the Napa Valley Vintners or N-V-V, the non-profit trade organization dedicated to the promotion, protection, and enhancement of the Napa Valley. </a:t>
            </a:r>
          </a:p>
          <a:p>
            <a:pPr marL="173055" indent="-173055">
              <a:buFont typeface="Arial" pitchFamily="34" charset="0"/>
              <a:buChar char="•"/>
            </a:pPr>
            <a:r>
              <a:rPr lang="en-US" dirty="0" smtClean="0">
                <a:latin typeface="Proxima Nova Lt" pitchFamily="50" charset="0"/>
                <a:cs typeface="Arial" charset="0"/>
              </a:rPr>
              <a:t>During this presentation, I’ll share with you</a:t>
            </a:r>
            <a:r>
              <a:rPr lang="en-US" baseline="0" dirty="0" smtClean="0">
                <a:latin typeface="Proxima Nova Lt" pitchFamily="50" charset="0"/>
                <a:cs typeface="Arial" charset="0"/>
              </a:rPr>
              <a:t> </a:t>
            </a:r>
            <a:r>
              <a:rPr lang="en-US" dirty="0" smtClean="0">
                <a:latin typeface="Proxima Nova Lt" pitchFamily="50" charset="0"/>
                <a:cs typeface="Arial" charset="0"/>
              </a:rPr>
              <a:t>scientific data, fun facts, history, and examples of specific attributes which make the Napa Valley unique in the world of wine. </a:t>
            </a:r>
          </a:p>
          <a:p>
            <a:pPr marL="173055" indent="-173055">
              <a:buFont typeface="Arial" pitchFamily="34" charset="0"/>
              <a:buChar char="•"/>
            </a:pPr>
            <a:r>
              <a:rPr lang="en-US" dirty="0" smtClean="0">
                <a:latin typeface="Proxima Nova Lt" pitchFamily="50" charset="0"/>
                <a:cs typeface="Arial" charset="0"/>
              </a:rPr>
              <a:t>We’ll also talk about the leadership of vintners past and present and how the combination of diverse geology, ideal climate, and dedicated</a:t>
            </a:r>
            <a:r>
              <a:rPr lang="en-US" baseline="0" dirty="0" smtClean="0">
                <a:latin typeface="Proxima Nova Lt" pitchFamily="50" charset="0"/>
                <a:cs typeface="Arial" charset="0"/>
              </a:rPr>
              <a:t> </a:t>
            </a:r>
            <a:r>
              <a:rPr lang="en-US" dirty="0" smtClean="0">
                <a:latin typeface="Proxima Nova Lt" pitchFamily="50" charset="0"/>
                <a:cs typeface="Arial" charset="0"/>
              </a:rPr>
              <a:t>people make the Napa Valley what it is today.</a:t>
            </a:r>
          </a:p>
          <a:p>
            <a:endParaRPr lang="en-US" dirty="0">
              <a:latin typeface="Proxima Nova Lt" pitchFamily="50" charset="0"/>
            </a:endParaRPr>
          </a:p>
        </p:txBody>
      </p:sp>
      <p:sp>
        <p:nvSpPr>
          <p:cNvPr id="4" name="Slide Number Placeholder 3"/>
          <p:cNvSpPr>
            <a:spLocks noGrp="1"/>
          </p:cNvSpPr>
          <p:nvPr>
            <p:ph type="sldNum" sz="quarter" idx="10"/>
          </p:nvPr>
        </p:nvSpPr>
        <p:spPr/>
        <p:txBody>
          <a:bodyPr/>
          <a:lstStyle/>
          <a:p>
            <a:pPr>
              <a:defRPr/>
            </a:pPr>
            <a:fld id="{EC94EFF5-FE39-419D-8970-6C77FA5BD061}" type="slidenum">
              <a:rPr lang="en-US" smtClean="0"/>
              <a:pPr>
                <a:defRPr/>
              </a:pPr>
              <a:t>1</a:t>
            </a:fld>
            <a:endParaRPr lang="en-US"/>
          </a:p>
        </p:txBody>
      </p:sp>
    </p:spTree>
    <p:extLst>
      <p:ext uri="{BB962C8B-B14F-4D97-AF65-F5344CB8AC3E}">
        <p14:creationId xmlns:p14="http://schemas.microsoft.com/office/powerpoint/2010/main" val="3763850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txBox="1">
            <a:spLocks noGrp="1" noChangeArrowheads="1"/>
          </p:cNvSpPr>
          <p:nvPr/>
        </p:nvSpPr>
        <p:spPr bwMode="auto">
          <a:xfrm>
            <a:off x="5267330" y="6659564"/>
            <a:ext cx="4029075" cy="350837"/>
          </a:xfrm>
          <a:prstGeom prst="rect">
            <a:avLst/>
          </a:prstGeom>
          <a:noFill/>
          <a:ln w="9525">
            <a:noFill/>
            <a:miter lim="800000"/>
            <a:headEnd/>
            <a:tailEnd/>
          </a:ln>
        </p:spPr>
        <p:txBody>
          <a:bodyPr lIns="94042" tIns="47021" rIns="94042" bIns="47021" anchor="b"/>
          <a:lstStyle/>
          <a:p>
            <a:pPr algn="r" defTabSz="940582" eaLnBrk="0" hangingPunct="0"/>
            <a:fld id="{1858CE26-22B1-4AF6-8700-6F5BE47C6335}" type="slidenum">
              <a:rPr lang="en-US" sz="1200"/>
              <a:pPr algn="r" defTabSz="940582" eaLnBrk="0" hangingPunct="0"/>
              <a:t>10</a:t>
            </a:fld>
            <a:endParaRPr lang="en-US" sz="1200"/>
          </a:p>
        </p:txBody>
      </p:sp>
      <p:sp>
        <p:nvSpPr>
          <p:cNvPr id="68610" name="Rectangle 7"/>
          <p:cNvSpPr txBox="1">
            <a:spLocks noGrp="1" noChangeArrowheads="1"/>
          </p:cNvSpPr>
          <p:nvPr/>
        </p:nvSpPr>
        <p:spPr bwMode="auto">
          <a:xfrm>
            <a:off x="5267330" y="6659564"/>
            <a:ext cx="4029075" cy="350837"/>
          </a:xfrm>
          <a:prstGeom prst="rect">
            <a:avLst/>
          </a:prstGeom>
          <a:noFill/>
          <a:ln w="9525">
            <a:noFill/>
            <a:miter lim="800000"/>
            <a:headEnd/>
            <a:tailEnd/>
          </a:ln>
        </p:spPr>
        <p:txBody>
          <a:bodyPr lIns="94042" tIns="47021" rIns="94042" bIns="47021" anchor="b"/>
          <a:lstStyle/>
          <a:p>
            <a:pPr algn="r" defTabSz="940582"/>
            <a:fld id="{8CE35C07-B0CF-4226-ACF0-2B20C86A74A1}" type="slidenum">
              <a:rPr lang="en-US" sz="1200"/>
              <a:pPr algn="r" defTabSz="940582"/>
              <a:t>10</a:t>
            </a:fld>
            <a:endParaRPr lang="en-US" sz="120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pPr marL="173055" indent="-173055" eaLnBrk="1" hangingPunct="1">
              <a:buFont typeface="Arial" pitchFamily="34" charset="0"/>
              <a:buChar char="•"/>
            </a:pPr>
            <a:r>
              <a:rPr lang="en-US" dirty="0" smtClean="0">
                <a:latin typeface="Arial" charset="0"/>
              </a:rPr>
              <a:t>During the summer growing season, </a:t>
            </a:r>
            <a:r>
              <a:rPr lang="en-US" b="1" dirty="0" smtClean="0">
                <a:latin typeface="Arial" charset="0"/>
              </a:rPr>
              <a:t>conditions exist for creating a recurring pattern of marine fog from the Pacific Ocean</a:t>
            </a:r>
            <a:r>
              <a:rPr lang="en-US" dirty="0" smtClean="0">
                <a:latin typeface="Arial" charset="0"/>
              </a:rPr>
              <a:t>. </a:t>
            </a:r>
          </a:p>
          <a:p>
            <a:pPr marL="173055" indent="-173055" eaLnBrk="1" hangingPunct="1">
              <a:buFont typeface="Arial" pitchFamily="34" charset="0"/>
              <a:buChar char="•"/>
            </a:pPr>
            <a:r>
              <a:rPr lang="en-US" dirty="0" smtClean="0">
                <a:latin typeface="Arial" charset="0"/>
              </a:rPr>
              <a:t>As hot air in California’s interior valley rises, it creates a vacuum effect which draws in moist, cool air from the Pacific Ocean, forming fog. </a:t>
            </a:r>
          </a:p>
          <a:p>
            <a:pPr marL="173055" indent="-173055" eaLnBrk="1" hangingPunct="1">
              <a:buFont typeface="Arial" pitchFamily="34" charset="0"/>
              <a:buChar char="•"/>
            </a:pPr>
            <a:r>
              <a:rPr lang="en-US" dirty="0" smtClean="0">
                <a:latin typeface="Arial" charset="0"/>
              </a:rPr>
              <a:t>This pattern repeats most days during the warmer months of the year.</a:t>
            </a:r>
          </a:p>
          <a:p>
            <a:pPr eaLnBrk="1" hangingPunct="1"/>
            <a:endParaRPr lang="en-US" dirty="0" smtClean="0">
              <a:latin typeface="Arial" charset="0"/>
            </a:endParaRPr>
          </a:p>
        </p:txBody>
      </p:sp>
    </p:spTree>
    <p:extLst>
      <p:ext uri="{BB962C8B-B14F-4D97-AF65-F5344CB8AC3E}">
        <p14:creationId xmlns:p14="http://schemas.microsoft.com/office/powerpoint/2010/main" val="8483046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E317D9AD-6012-44E6-97D1-CCFDCE9CFFD5}" type="slidenum">
              <a:rPr lang="en-US" sz="1200"/>
              <a:pPr algn="r" defTabSz="931863" eaLnBrk="0" hangingPunct="0"/>
              <a:t>11</a:t>
            </a:fld>
            <a:endParaRPr lang="en-US" sz="1200"/>
          </a:p>
        </p:txBody>
      </p:sp>
      <p:sp>
        <p:nvSpPr>
          <p:cNvPr id="74754"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a:fld id="{2FCF0A60-ABF5-4B09-A73D-915855B7DBE4}" type="slidenum">
              <a:rPr lang="en-US" sz="1200"/>
              <a:pPr algn="r" defTabSz="931863"/>
              <a:t>11</a:t>
            </a:fld>
            <a:endParaRPr lang="en-US" sz="120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rPr>
              <a:t>Daytime temperatures can also vary dramatically throughout the AVA during the growing season. </a:t>
            </a:r>
          </a:p>
          <a:p>
            <a:pPr marL="171450" indent="-171450" eaLnBrk="1" hangingPunct="1">
              <a:buFont typeface="Arial" pitchFamily="34" charset="0"/>
              <a:buChar char="•"/>
            </a:pPr>
            <a:r>
              <a:rPr lang="en-US" dirty="0" smtClean="0">
                <a:latin typeface="Arial" charset="0"/>
              </a:rPr>
              <a:t>The southern part of the valley, particularly Los </a:t>
            </a:r>
            <a:r>
              <a:rPr lang="en-US" dirty="0" err="1" smtClean="0">
                <a:latin typeface="Arial" charset="0"/>
              </a:rPr>
              <a:t>Carneros</a:t>
            </a:r>
            <a:r>
              <a:rPr lang="en-US" dirty="0" smtClean="0">
                <a:latin typeface="Arial" charset="0"/>
              </a:rPr>
              <a:t> AVA, is closer to San Pablo Bay and is cooled by marine breezes. </a:t>
            </a:r>
          </a:p>
          <a:p>
            <a:pPr marL="171450" indent="-171450" eaLnBrk="1" hangingPunct="1">
              <a:buFont typeface="Arial" pitchFamily="34" charset="0"/>
              <a:buChar char="•"/>
            </a:pPr>
            <a:r>
              <a:rPr lang="en-US" dirty="0" smtClean="0">
                <a:latin typeface="Arial" charset="0"/>
              </a:rPr>
              <a:t>In summer, there can be as much as an 10-15°</a:t>
            </a:r>
            <a:r>
              <a:rPr lang="en-US" baseline="0" dirty="0" smtClean="0">
                <a:latin typeface="Arial" charset="0"/>
              </a:rPr>
              <a:t> </a:t>
            </a:r>
            <a:r>
              <a:rPr lang="en-US" dirty="0" smtClean="0">
                <a:latin typeface="Arial" charset="0"/>
              </a:rPr>
              <a:t>difference during the day between Carneros and St. Helena, to the north. </a:t>
            </a:r>
          </a:p>
          <a:p>
            <a:pPr marL="171450" indent="-171450" eaLnBrk="1" hangingPunct="1">
              <a:buFont typeface="Arial" pitchFamily="34" charset="0"/>
              <a:buChar char="•"/>
            </a:pPr>
            <a:r>
              <a:rPr lang="en-US" dirty="0" smtClean="0">
                <a:latin typeface="Arial" charset="0"/>
              </a:rPr>
              <a:t>On</a:t>
            </a:r>
            <a:r>
              <a:rPr lang="en-US" baseline="0" dirty="0" smtClean="0">
                <a:latin typeface="Arial" charset="0"/>
              </a:rPr>
              <a:t> many days, due to the cooling effect of the fog, there is a large diurnal (day to night) temperature swing throughout the valley.</a:t>
            </a:r>
            <a:endParaRPr lang="en-US" dirty="0" smtClean="0">
              <a:latin typeface="Arial" charset="0"/>
            </a:endParaRPr>
          </a:p>
          <a:p>
            <a:pPr eaLnBrk="1" hangingPunct="1"/>
            <a:endParaRPr lang="en-US" dirty="0" smtClean="0">
              <a:latin typeface="Arial" charset="0"/>
            </a:endParaRPr>
          </a:p>
        </p:txBody>
      </p:sp>
    </p:spTree>
    <p:extLst>
      <p:ext uri="{BB962C8B-B14F-4D97-AF65-F5344CB8AC3E}">
        <p14:creationId xmlns:p14="http://schemas.microsoft.com/office/powerpoint/2010/main" val="1769182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4D04982A-77F5-464D-B282-63EB3601541D}" type="slidenum">
              <a:rPr lang="en-US" sz="1200"/>
              <a:pPr algn="r" defTabSz="931863" eaLnBrk="0" hangingPunct="0"/>
              <a:t>12</a:t>
            </a:fld>
            <a:endParaRPr lang="en-US" sz="1200"/>
          </a:p>
        </p:txBody>
      </p:sp>
      <p:sp>
        <p:nvSpPr>
          <p:cNvPr id="76802"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a:fld id="{40538291-49CD-440C-9F36-3B09EA70B3F7}" type="slidenum">
              <a:rPr lang="en-US" sz="1200"/>
              <a:pPr algn="r" defTabSz="931863"/>
              <a:t>12</a:t>
            </a:fld>
            <a:endParaRPr lang="en-US" sz="1200"/>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rPr>
              <a:t>Adding to the diversity of Napa Valley is its topography. </a:t>
            </a:r>
          </a:p>
          <a:p>
            <a:pPr marL="171450" indent="-171450" eaLnBrk="1" hangingPunct="1">
              <a:buFont typeface="Arial" pitchFamily="34" charset="0"/>
              <a:buChar char="•"/>
            </a:pPr>
            <a:r>
              <a:rPr lang="en-US" dirty="0" smtClean="0">
                <a:latin typeface="Arial" charset="0"/>
              </a:rPr>
              <a:t>It changes with its length, from the flat estuaries in the south near San Pablo Bay to the rolling hills just before 4,000-foot (1219m) Mount St. Helena in the north. </a:t>
            </a:r>
          </a:p>
          <a:p>
            <a:pPr marL="171450" indent="-171450" eaLnBrk="1" hangingPunct="1">
              <a:buFont typeface="Arial" pitchFamily="34" charset="0"/>
              <a:buChar char="•"/>
            </a:pPr>
            <a:r>
              <a:rPr lang="en-US" dirty="0" smtClean="0">
                <a:latin typeface="Arial" charset="0"/>
              </a:rPr>
              <a:t>And don’t forget the </a:t>
            </a:r>
            <a:r>
              <a:rPr lang="en-US" dirty="0" err="1" smtClean="0">
                <a:latin typeface="Arial" charset="0"/>
              </a:rPr>
              <a:t>Mayacamas</a:t>
            </a:r>
            <a:r>
              <a:rPr lang="en-US" dirty="0" smtClean="0">
                <a:latin typeface="Arial" charset="0"/>
              </a:rPr>
              <a:t> and </a:t>
            </a:r>
            <a:r>
              <a:rPr lang="en-US" dirty="0" err="1" smtClean="0">
                <a:latin typeface="Arial" charset="0"/>
              </a:rPr>
              <a:t>Vacas</a:t>
            </a:r>
            <a:r>
              <a:rPr lang="en-US" dirty="0" smtClean="0">
                <a:latin typeface="Arial" charset="0"/>
              </a:rPr>
              <a:t> to the west and east – each range reaches approximately 2,500 feet (760 meters) above the valley floor. </a:t>
            </a:r>
          </a:p>
          <a:p>
            <a:pPr marL="171450" indent="-171450" eaLnBrk="1" hangingPunct="1">
              <a:buFont typeface="Arial" pitchFamily="34" charset="0"/>
              <a:buChar char="•"/>
            </a:pPr>
            <a:r>
              <a:rPr lang="en-US" dirty="0" smtClean="0">
                <a:latin typeface="Arial" charset="0"/>
              </a:rPr>
              <a:t>There is a strong correlation between topography and climate: slope, aspect, and elevation all influence the many </a:t>
            </a:r>
            <a:r>
              <a:rPr lang="en-US" dirty="0" err="1" smtClean="0">
                <a:latin typeface="Arial" charset="0"/>
              </a:rPr>
              <a:t>mesoclimates</a:t>
            </a:r>
            <a:r>
              <a:rPr lang="en-US" dirty="0" smtClean="0">
                <a:latin typeface="Arial" charset="0"/>
              </a:rPr>
              <a:t> found throughout the Napa Valley.</a:t>
            </a:r>
          </a:p>
          <a:p>
            <a:pPr eaLnBrk="1" hangingPunct="1"/>
            <a:endParaRPr lang="en-US" dirty="0" smtClean="0">
              <a:latin typeface="Arial" charset="0"/>
            </a:endParaRPr>
          </a:p>
        </p:txBody>
      </p:sp>
    </p:spTree>
    <p:extLst>
      <p:ext uri="{BB962C8B-B14F-4D97-AF65-F5344CB8AC3E}">
        <p14:creationId xmlns:p14="http://schemas.microsoft.com/office/powerpoint/2010/main" val="21221757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p:spPr>
        <p:txBody>
          <a:bodyPr/>
          <a:lstStyle/>
          <a:p>
            <a:fld id="{D35F744D-E6C0-4828-8DAB-903562F1B628}" type="slidenum">
              <a:rPr lang="en-US" smtClean="0"/>
              <a:pPr/>
              <a:t>13</a:t>
            </a:fld>
            <a:endParaRPr lang="en-US" smtClean="0"/>
          </a:p>
        </p:txBody>
      </p:sp>
      <p:sp>
        <p:nvSpPr>
          <p:cNvPr id="50178"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4B72AF6F-07FD-4DCC-883E-7B1E7B152AF1}" type="slidenum">
              <a:rPr lang="en-US" sz="1200"/>
              <a:pPr algn="r" defTabSz="931863" eaLnBrk="0" hangingPunct="0"/>
              <a:t>13</a:t>
            </a:fld>
            <a:endParaRPr lang="en-US" sz="120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cs typeface="Arial" charset="0"/>
              </a:rPr>
              <a:t>Millions of years of geology have also</a:t>
            </a:r>
            <a:r>
              <a:rPr lang="en-US" baseline="0" dirty="0" smtClean="0">
                <a:latin typeface="Arial" charset="0"/>
                <a:cs typeface="Arial" charset="0"/>
              </a:rPr>
              <a:t> influenced the Napa Valley, creating an incredible diversity of soil.</a:t>
            </a:r>
          </a:p>
          <a:p>
            <a:pPr marL="171450" indent="-171450" eaLnBrk="1" hangingPunct="1">
              <a:buFont typeface="Arial" pitchFamily="34" charset="0"/>
              <a:buChar char="•"/>
            </a:pPr>
            <a:r>
              <a:rPr lang="en-US" baseline="0" dirty="0" smtClean="0">
                <a:latin typeface="Arial" charset="0"/>
                <a:cs typeface="Arial" charset="0"/>
              </a:rPr>
              <a:t>As you can see in these photos, the two sides of the Napa Valley, less than 5 miles  (8 </a:t>
            </a:r>
            <a:r>
              <a:rPr lang="en-US" baseline="0" dirty="0" err="1" smtClean="0">
                <a:latin typeface="Arial" charset="0"/>
                <a:cs typeface="Arial" charset="0"/>
              </a:rPr>
              <a:t>kms</a:t>
            </a:r>
            <a:r>
              <a:rPr lang="en-US" baseline="0" dirty="0" smtClean="0">
                <a:latin typeface="Arial" charset="0"/>
                <a:cs typeface="Arial" charset="0"/>
              </a:rPr>
              <a:t>) apart, look completely different due to the variation in geology and climate.\</a:t>
            </a:r>
          </a:p>
          <a:p>
            <a:pPr marL="171450" indent="-171450" eaLnBrk="1" hangingPunct="1">
              <a:buFont typeface="Arial" pitchFamily="34" charset="0"/>
              <a:buChar char="•"/>
            </a:pPr>
            <a:r>
              <a:rPr lang="en-US" b="1" baseline="0" dirty="0" smtClean="0">
                <a:latin typeface="Arial" charset="0"/>
                <a:cs typeface="Arial" charset="0"/>
              </a:rPr>
              <a:t>Diverse geology, exposures and climate create…</a:t>
            </a:r>
            <a:endParaRPr lang="en-US" b="1" dirty="0" smtClean="0">
              <a:latin typeface="Arial" charset="0"/>
              <a:cs typeface="Arial" charset="0"/>
            </a:endParaRPr>
          </a:p>
        </p:txBody>
      </p:sp>
    </p:spTree>
    <p:extLst>
      <p:ext uri="{BB962C8B-B14F-4D97-AF65-F5344CB8AC3E}">
        <p14:creationId xmlns:p14="http://schemas.microsoft.com/office/powerpoint/2010/main" val="324255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p:spPr>
        <p:txBody>
          <a:bodyPr/>
          <a:lstStyle/>
          <a:p>
            <a:fld id="{0C605A32-1177-4EAF-AE9D-073AF881F8A1}" type="slidenum">
              <a:rPr lang="en-US" smtClean="0"/>
              <a:pPr/>
              <a:t>14</a:t>
            </a:fld>
            <a:endParaRPr lang="en-US" smtClean="0"/>
          </a:p>
        </p:txBody>
      </p:sp>
      <p:sp>
        <p:nvSpPr>
          <p:cNvPr id="56322"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D88886EE-FA52-4BDF-A90F-5C5A9C3D2C6D}" type="slidenum">
              <a:rPr lang="en-US" sz="1200"/>
              <a:pPr algn="r" defTabSz="931863" eaLnBrk="0" hangingPunct="0"/>
              <a:t>14</a:t>
            </a:fld>
            <a:endParaRPr lang="en-US" sz="120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b="1" dirty="0" smtClean="0">
                <a:latin typeface="Arial" charset="0"/>
                <a:cs typeface="Arial" charset="0"/>
              </a:rPr>
              <a:t>Napa Valley contains more than 100 soil variations, 33 soil series, and half the soil orders found in the world. </a:t>
            </a:r>
          </a:p>
          <a:p>
            <a:pPr marL="171450" indent="-171450" eaLnBrk="1" hangingPunct="1">
              <a:buFont typeface="Arial" pitchFamily="34" charset="0"/>
              <a:buChar char="•"/>
            </a:pPr>
            <a:r>
              <a:rPr lang="en-US" dirty="0" smtClean="0">
                <a:latin typeface="Arial" charset="0"/>
                <a:cs typeface="Arial" charset="0"/>
              </a:rPr>
              <a:t>This picture shows how, literally, you can have different kinds of soil in the same vineyard in Napa Valley. </a:t>
            </a:r>
          </a:p>
          <a:p>
            <a:pPr marL="171450" indent="-171450" eaLnBrk="1" hangingPunct="1">
              <a:buFont typeface="Arial" pitchFamily="34" charset="0"/>
              <a:buChar char="•"/>
            </a:pPr>
            <a:r>
              <a:rPr lang="en-US" dirty="0" smtClean="0">
                <a:latin typeface="Arial" charset="0"/>
                <a:cs typeface="Arial" charset="0"/>
              </a:rPr>
              <a:t>This diversity allows vintners to grow and produce – and to produce well – a great number of different wine varieties in the Napa Valley. </a:t>
            </a:r>
          </a:p>
          <a:p>
            <a:pPr marL="171450" indent="-171450" eaLnBrk="1" hangingPunct="1">
              <a:buFont typeface="Arial" pitchFamily="34" charset="0"/>
              <a:buChar char="•"/>
            </a:pPr>
            <a:r>
              <a:rPr lang="en-US" dirty="0" smtClean="0">
                <a:latin typeface="Arial" charset="0"/>
                <a:cs typeface="Arial" charset="0"/>
              </a:rPr>
              <a:t>One of the secrets of great winegrowing is in the soil</a:t>
            </a:r>
            <a:r>
              <a:rPr lang="en-US" baseline="0" dirty="0" smtClean="0">
                <a:latin typeface="Arial" charset="0"/>
                <a:cs typeface="Arial" charset="0"/>
              </a:rPr>
              <a:t> and Napa Valley has some of the greatest soil diversity found in winegrowing regions around the world.</a:t>
            </a:r>
            <a:endParaRPr lang="en-US" dirty="0" smtClean="0">
              <a:latin typeface="Arial" charset="0"/>
              <a:cs typeface="Arial" charset="0"/>
            </a:endParaRPr>
          </a:p>
          <a:p>
            <a:pPr eaLnBrk="1" hangingPunct="1"/>
            <a:endParaRPr lang="en-US" i="1" dirty="0" smtClean="0">
              <a:latin typeface="Arial" charset="0"/>
              <a:cs typeface="Arial" charset="0"/>
            </a:endParaRPr>
          </a:p>
          <a:p>
            <a:pPr eaLnBrk="1" hangingPunct="1"/>
            <a:r>
              <a:rPr lang="en-US" i="1" dirty="0" smtClean="0">
                <a:latin typeface="Arial" charset="0"/>
                <a:cs typeface="Arial" charset="0"/>
              </a:rPr>
              <a:t>(Note difference between a soil order, series and variation: soil orders are based largely on soil forming processes. Soil series is of a similar evolution or formation, chemistry, and physical property. Soil variations take into account vegetative material, climate, and topography differences and/or make-up).</a:t>
            </a:r>
          </a:p>
        </p:txBody>
      </p:sp>
    </p:spTree>
    <p:extLst>
      <p:ext uri="{BB962C8B-B14F-4D97-AF65-F5344CB8AC3E}">
        <p14:creationId xmlns:p14="http://schemas.microsoft.com/office/powerpoint/2010/main" val="29317343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txBox="1">
            <a:spLocks noGrp="1" noChangeArrowheads="1"/>
          </p:cNvSpPr>
          <p:nvPr/>
        </p:nvSpPr>
        <p:spPr bwMode="auto">
          <a:xfrm>
            <a:off x="5267326" y="6659563"/>
            <a:ext cx="4029077" cy="350837"/>
          </a:xfrm>
          <a:prstGeom prst="rect">
            <a:avLst/>
          </a:prstGeom>
          <a:noFill/>
          <a:ln w="9525">
            <a:noFill/>
            <a:miter lim="800000"/>
            <a:headEnd/>
            <a:tailEnd/>
          </a:ln>
        </p:spPr>
        <p:txBody>
          <a:bodyPr lIns="94042" tIns="47021" rIns="94042" bIns="47021" anchor="b"/>
          <a:lstStyle/>
          <a:p>
            <a:pPr algn="r" defTabSz="940582" eaLnBrk="0" hangingPunct="0"/>
            <a:fld id="{FBEFAD4E-426B-4D67-8CE9-4160493654AA}" type="slidenum">
              <a:rPr lang="en-US" sz="1200">
                <a:solidFill>
                  <a:prstClr val="black"/>
                </a:solidFill>
              </a:rPr>
              <a:pPr algn="r" defTabSz="940582" eaLnBrk="0" hangingPunct="0"/>
              <a:t>15</a:t>
            </a:fld>
            <a:endParaRPr lang="en-US" sz="1200">
              <a:solidFill>
                <a:prstClr val="black"/>
              </a:solidFill>
            </a:endParaRPr>
          </a:p>
        </p:txBody>
      </p:sp>
      <p:sp>
        <p:nvSpPr>
          <p:cNvPr id="89090" name="Rectangle 7"/>
          <p:cNvSpPr txBox="1">
            <a:spLocks noGrp="1" noChangeArrowheads="1"/>
          </p:cNvSpPr>
          <p:nvPr/>
        </p:nvSpPr>
        <p:spPr bwMode="auto">
          <a:xfrm>
            <a:off x="5267326" y="6659563"/>
            <a:ext cx="4029077" cy="350837"/>
          </a:xfrm>
          <a:prstGeom prst="rect">
            <a:avLst/>
          </a:prstGeom>
          <a:noFill/>
          <a:ln w="9525">
            <a:noFill/>
            <a:miter lim="800000"/>
            <a:headEnd/>
            <a:tailEnd/>
          </a:ln>
        </p:spPr>
        <p:txBody>
          <a:bodyPr lIns="94042" tIns="47021" rIns="94042" bIns="47021" anchor="b"/>
          <a:lstStyle/>
          <a:p>
            <a:pPr algn="r" defTabSz="940582" eaLnBrk="0" hangingPunct="0"/>
            <a:fld id="{400FAAC2-31BF-48F9-8638-749859FE29A8}" type="slidenum">
              <a:rPr lang="en-US" sz="1200">
                <a:solidFill>
                  <a:prstClr val="black"/>
                </a:solidFill>
              </a:rPr>
              <a:pPr algn="r" defTabSz="940582" eaLnBrk="0" hangingPunct="0"/>
              <a:t>15</a:t>
            </a:fld>
            <a:endParaRPr lang="en-US" sz="1200">
              <a:solidFill>
                <a:prstClr val="black"/>
              </a:solidFill>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pPr marL="173055" indent="-173055" eaLnBrk="1" hangingPunct="1">
              <a:buFont typeface="Arial" pitchFamily="34" charset="0"/>
              <a:buChar char="•"/>
            </a:pPr>
            <a:r>
              <a:rPr lang="en-US" b="1" dirty="0" smtClean="0">
                <a:latin typeface="Arial" charset="0"/>
              </a:rPr>
              <a:t>Napa Valley has become synonymous with Cabernet Sauvignon</a:t>
            </a:r>
            <a:r>
              <a:rPr lang="en-US" dirty="0" smtClean="0">
                <a:latin typeface="Arial" charset="0"/>
              </a:rPr>
              <a:t>. </a:t>
            </a:r>
          </a:p>
          <a:p>
            <a:pPr marL="173055" indent="-173055" eaLnBrk="1" hangingPunct="1">
              <a:buFont typeface="Arial" pitchFamily="34" charset="0"/>
              <a:buChar char="•"/>
            </a:pPr>
            <a:r>
              <a:rPr lang="en-US" dirty="0" smtClean="0">
                <a:latin typeface="Arial" charset="0"/>
              </a:rPr>
              <a:t>The</a:t>
            </a:r>
            <a:r>
              <a:rPr lang="en-US" baseline="0" dirty="0" smtClean="0">
                <a:latin typeface="Arial" charset="0"/>
              </a:rPr>
              <a:t> majority of Napa Valley winemakers produce it.</a:t>
            </a:r>
            <a:endParaRPr lang="en-US" b="1" baseline="0" dirty="0" smtClean="0">
              <a:latin typeface="Arial" charset="0"/>
            </a:endParaRPr>
          </a:p>
          <a:p>
            <a:pPr marL="173055" indent="-173055" eaLnBrk="1" hangingPunct="1">
              <a:buFont typeface="Arial" pitchFamily="34" charset="0"/>
              <a:buChar char="•"/>
            </a:pPr>
            <a:r>
              <a:rPr lang="en-US" b="1" dirty="0" smtClean="0">
                <a:latin typeface="Arial" charset="0"/>
              </a:rPr>
              <a:t>But,</a:t>
            </a:r>
            <a:r>
              <a:rPr lang="en-US" b="1" baseline="0" dirty="0" smtClean="0">
                <a:latin typeface="Arial" charset="0"/>
              </a:rPr>
              <a:t> </a:t>
            </a:r>
            <a:r>
              <a:rPr lang="en-US" b="1" dirty="0" smtClean="0">
                <a:latin typeface="Arial" charset="0"/>
              </a:rPr>
              <a:t>thanks to the many diverse growing conditions we’ve talked about, all kinds of varieties flourish here. </a:t>
            </a:r>
          </a:p>
          <a:p>
            <a:pPr marL="173055" indent="-173055" eaLnBrk="1" hangingPunct="1">
              <a:buFont typeface="Arial" pitchFamily="34" charset="0"/>
              <a:buChar char="•"/>
            </a:pPr>
            <a:r>
              <a:rPr lang="en-US" dirty="0" smtClean="0">
                <a:latin typeface="Arial" charset="0"/>
              </a:rPr>
              <a:t>Conditions are well-suited for growing both </a:t>
            </a:r>
            <a:r>
              <a:rPr lang="en-US" dirty="0" err="1" smtClean="0">
                <a:latin typeface="Arial" charset="0"/>
              </a:rPr>
              <a:t>Burgundian</a:t>
            </a:r>
            <a:r>
              <a:rPr lang="en-US" dirty="0" smtClean="0">
                <a:latin typeface="Arial" charset="0"/>
              </a:rPr>
              <a:t> (Chardonnay and Pinot Noir) and Bordeaux-style varieties (Cabernet, Merlot, Cabernet Franc, and Sauvignon Blanc).</a:t>
            </a:r>
          </a:p>
          <a:p>
            <a:pPr eaLnBrk="1" hangingPunct="1"/>
            <a:endParaRPr lang="en-US" dirty="0" smtClean="0">
              <a:latin typeface="Arial" charset="0"/>
            </a:endParaRPr>
          </a:p>
        </p:txBody>
      </p:sp>
    </p:spTree>
    <p:extLst>
      <p:ext uri="{BB962C8B-B14F-4D97-AF65-F5344CB8AC3E}">
        <p14:creationId xmlns:p14="http://schemas.microsoft.com/office/powerpoint/2010/main" val="19116722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txBox="1">
            <a:spLocks noGrp="1" noChangeArrowheads="1"/>
          </p:cNvSpPr>
          <p:nvPr/>
        </p:nvSpPr>
        <p:spPr bwMode="auto">
          <a:xfrm>
            <a:off x="3885734" y="8686389"/>
            <a:ext cx="2972268" cy="457613"/>
          </a:xfrm>
          <a:prstGeom prst="rect">
            <a:avLst/>
          </a:prstGeom>
          <a:noFill/>
          <a:ln w="9525">
            <a:noFill/>
            <a:miter lim="800000"/>
            <a:headEnd/>
            <a:tailEnd/>
          </a:ln>
        </p:spPr>
        <p:txBody>
          <a:bodyPr lIns="93170" tIns="46585" rIns="93170" bIns="46585" anchor="b"/>
          <a:lstStyle/>
          <a:p>
            <a:pPr algn="r" defTabSz="931863" eaLnBrk="0" hangingPunct="0"/>
            <a:fld id="{E090FBAE-8BFB-442A-B429-EACDDB35A535}" type="slidenum">
              <a:rPr lang="en-US" sz="1200"/>
              <a:pPr algn="r" defTabSz="931863" eaLnBrk="0" hangingPunct="0"/>
              <a:t>16</a:t>
            </a:fld>
            <a:endParaRPr lang="en-US" sz="1200"/>
          </a:p>
        </p:txBody>
      </p:sp>
      <p:sp>
        <p:nvSpPr>
          <p:cNvPr id="91138" name="Rectangle 7"/>
          <p:cNvSpPr txBox="1">
            <a:spLocks noGrp="1" noChangeArrowheads="1"/>
          </p:cNvSpPr>
          <p:nvPr/>
        </p:nvSpPr>
        <p:spPr bwMode="auto">
          <a:xfrm>
            <a:off x="3885734" y="8686389"/>
            <a:ext cx="2972268" cy="457613"/>
          </a:xfrm>
          <a:prstGeom prst="rect">
            <a:avLst/>
          </a:prstGeom>
          <a:noFill/>
          <a:ln w="9525">
            <a:noFill/>
            <a:miter lim="800000"/>
            <a:headEnd/>
            <a:tailEnd/>
          </a:ln>
        </p:spPr>
        <p:txBody>
          <a:bodyPr lIns="93170" tIns="46585" rIns="93170" bIns="46585" anchor="b"/>
          <a:lstStyle/>
          <a:p>
            <a:pPr algn="r" defTabSz="931863" eaLnBrk="0" hangingPunct="0"/>
            <a:fld id="{F787267E-4492-4AA7-8A62-48EC4744E82F}" type="slidenum">
              <a:rPr lang="en-US" sz="1200"/>
              <a:pPr algn="r" defTabSz="931863" eaLnBrk="0" hangingPunct="0"/>
              <a:t>16</a:t>
            </a:fld>
            <a:endParaRPr lang="en-US" sz="1200"/>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b="1" dirty="0" smtClean="0">
                <a:latin typeface="Arial" charset="0"/>
              </a:rPr>
              <a:t>Cabernet Sauvignon accounts for 12% of California’s wine grape harvest</a:t>
            </a:r>
            <a:r>
              <a:rPr lang="en-US" dirty="0" smtClean="0">
                <a:latin typeface="Arial" charset="0"/>
              </a:rPr>
              <a:t>. </a:t>
            </a:r>
          </a:p>
          <a:p>
            <a:pPr marL="171450" indent="-171450" eaLnBrk="1" hangingPunct="1">
              <a:buFont typeface="Arial" pitchFamily="34" charset="0"/>
              <a:buChar char="•"/>
            </a:pPr>
            <a:r>
              <a:rPr lang="en-US" dirty="0" smtClean="0">
                <a:latin typeface="Arial" charset="0"/>
              </a:rPr>
              <a:t>It makes up approximately </a:t>
            </a:r>
            <a:r>
              <a:rPr lang="en-US" b="1" dirty="0" smtClean="0">
                <a:latin typeface="Arial" charset="0"/>
              </a:rPr>
              <a:t>40% of Napa Valley’s overall wine grape harvest</a:t>
            </a:r>
            <a:r>
              <a:rPr lang="en-US" dirty="0" smtClean="0">
                <a:latin typeface="Arial" charset="0"/>
              </a:rPr>
              <a:t>, yet had </a:t>
            </a:r>
            <a:r>
              <a:rPr lang="en-US" b="1" dirty="0" smtClean="0">
                <a:latin typeface="Arial" charset="0"/>
              </a:rPr>
              <a:t>a value of 55% of the harvest</a:t>
            </a:r>
            <a:r>
              <a:rPr lang="en-US" dirty="0" smtClean="0">
                <a:latin typeface="Arial" charset="0"/>
              </a:rPr>
              <a:t>, according to the most recent crush report. </a:t>
            </a:r>
          </a:p>
          <a:p>
            <a:pPr marL="171450" indent="-171450" eaLnBrk="1" hangingPunct="1">
              <a:buFont typeface="Arial" pitchFamily="34" charset="0"/>
              <a:buChar char="•"/>
            </a:pPr>
            <a:r>
              <a:rPr lang="en-US" dirty="0" smtClean="0">
                <a:latin typeface="Arial" charset="0"/>
              </a:rPr>
              <a:t>In 2011, the value of a ton of Napa Valley Cabernet Sauvignon grapes was four</a:t>
            </a:r>
            <a:r>
              <a:rPr lang="en-US" baseline="0" dirty="0" smtClean="0">
                <a:latin typeface="Arial" charset="0"/>
              </a:rPr>
              <a:t> </a:t>
            </a:r>
            <a:r>
              <a:rPr lang="en-US" dirty="0" smtClean="0">
                <a:latin typeface="Arial" charset="0"/>
              </a:rPr>
              <a:t>times</a:t>
            </a:r>
            <a:r>
              <a:rPr lang="en-US" baseline="0" dirty="0" smtClean="0">
                <a:latin typeface="Arial" charset="0"/>
              </a:rPr>
              <a:t> the statewide average price for a ton (1,000 </a:t>
            </a:r>
            <a:r>
              <a:rPr lang="en-US" baseline="0" dirty="0" err="1" smtClean="0">
                <a:latin typeface="Arial" charset="0"/>
              </a:rPr>
              <a:t>kgs</a:t>
            </a:r>
            <a:r>
              <a:rPr lang="en-US" baseline="0" dirty="0" smtClean="0">
                <a:latin typeface="Arial" charset="0"/>
              </a:rPr>
              <a:t>) of Cabernet Sauvignon grapes.</a:t>
            </a:r>
            <a:endParaRPr lang="en-US" dirty="0" smtClean="0">
              <a:latin typeface="Arial" charset="0"/>
            </a:endParaRPr>
          </a:p>
          <a:p>
            <a:pPr marL="171450" indent="-171450" eaLnBrk="1" hangingPunct="1">
              <a:buFont typeface="Arial" pitchFamily="34" charset="0"/>
              <a:buChar char="•"/>
            </a:pPr>
            <a:r>
              <a:rPr lang="en-US" dirty="0" smtClean="0">
                <a:latin typeface="Arial" charset="0"/>
              </a:rPr>
              <a:t>Napa’s quality is reflected in its grape prices.</a:t>
            </a:r>
          </a:p>
        </p:txBody>
      </p:sp>
    </p:spTree>
    <p:extLst>
      <p:ext uri="{BB962C8B-B14F-4D97-AF65-F5344CB8AC3E}">
        <p14:creationId xmlns:p14="http://schemas.microsoft.com/office/powerpoint/2010/main" val="37699982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5F868E1A-BC89-4090-8896-088FAA95B7DC}" type="slidenum">
              <a:rPr lang="en-US" sz="1200"/>
              <a:pPr algn="r" defTabSz="931863" eaLnBrk="0" hangingPunct="0"/>
              <a:t>17</a:t>
            </a:fld>
            <a:endParaRPr lang="en-US" sz="1200"/>
          </a:p>
        </p:txBody>
      </p:sp>
      <p:sp>
        <p:nvSpPr>
          <p:cNvPr id="99330"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08352A1D-3BD7-44A7-89F6-7DA98F7EFE0F}" type="slidenum">
              <a:rPr lang="en-US" sz="1200"/>
              <a:pPr algn="r" defTabSz="931863" eaLnBrk="0" hangingPunct="0"/>
              <a:t>17</a:t>
            </a:fld>
            <a:endParaRPr lang="en-US" sz="1200"/>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b="1" dirty="0" smtClean="0">
                <a:latin typeface="Arial" charset="0"/>
              </a:rPr>
              <a:t>Vineyard Practices: The roots</a:t>
            </a:r>
            <a:r>
              <a:rPr lang="en-US" b="1" baseline="0" dirty="0" smtClean="0">
                <a:latin typeface="Arial" charset="0"/>
              </a:rPr>
              <a:t> of quality</a:t>
            </a:r>
          </a:p>
          <a:p>
            <a:pPr marL="171450" indent="-171450" eaLnBrk="1" hangingPunct="1">
              <a:buFont typeface="Arial" pitchFamily="34" charset="0"/>
              <a:buChar char="•"/>
            </a:pPr>
            <a:r>
              <a:rPr lang="en-US" dirty="0" smtClean="0">
                <a:latin typeface="Arial" charset="0"/>
              </a:rPr>
              <a:t>Most winemakers will tell you that quality starts in the vineyard. </a:t>
            </a:r>
          </a:p>
          <a:p>
            <a:pPr marL="171450" indent="-171450" eaLnBrk="1" hangingPunct="1">
              <a:buFont typeface="Arial" pitchFamily="34" charset="0"/>
              <a:buChar char="•"/>
            </a:pPr>
            <a:r>
              <a:rPr lang="en-US" b="1" dirty="0" smtClean="0">
                <a:latin typeface="Arial" charset="0"/>
              </a:rPr>
              <a:t>Napa Valley vineyards are intentionally farmed to produce low yields </a:t>
            </a:r>
            <a:r>
              <a:rPr lang="en-US" dirty="0" smtClean="0">
                <a:latin typeface="Arial" charset="0"/>
              </a:rPr>
              <a:t>to allow only the healthiest of grape clusters to mature. </a:t>
            </a:r>
          </a:p>
          <a:p>
            <a:pPr marL="171450" indent="-171450" eaLnBrk="1" hangingPunct="1">
              <a:buFont typeface="Arial" pitchFamily="34" charset="0"/>
              <a:buChar char="•"/>
            </a:pPr>
            <a:r>
              <a:rPr lang="en-US" dirty="0" smtClean="0">
                <a:latin typeface="Arial" charset="0"/>
              </a:rPr>
              <a:t>Throughout the growing season, the canopy is managed with leaf pruning, shoot pulling, and fruit thinning – all of which is done by hand – resulting in a perfect sunlight to shade ratio and optimal fruit development. </a:t>
            </a:r>
          </a:p>
          <a:p>
            <a:pPr marL="171450" indent="-171450" eaLnBrk="1" hangingPunct="1">
              <a:buFont typeface="Arial" pitchFamily="34" charset="0"/>
              <a:buChar char="•"/>
            </a:pPr>
            <a:r>
              <a:rPr lang="en-US" b="1" dirty="0" smtClean="0">
                <a:latin typeface="Arial" charset="0"/>
              </a:rPr>
              <a:t>Viticultural practices are tailored to the grape</a:t>
            </a:r>
            <a:r>
              <a:rPr lang="en-US" b="1" baseline="0" dirty="0" smtClean="0">
                <a:latin typeface="Arial" charset="0"/>
              </a:rPr>
              <a:t> variety and the site</a:t>
            </a:r>
            <a:endParaRPr lang="en-US" b="1" dirty="0" smtClean="0">
              <a:latin typeface="Arial" charset="0"/>
            </a:endParaRPr>
          </a:p>
          <a:p>
            <a:pPr marL="171450" indent="-171450" eaLnBrk="1" hangingPunct="1">
              <a:buFont typeface="Arial" pitchFamily="34" charset="0"/>
              <a:buChar char="•"/>
            </a:pPr>
            <a:r>
              <a:rPr lang="en-US" dirty="0" smtClean="0">
                <a:latin typeface="Arial" charset="0"/>
              </a:rPr>
              <a:t>This attention to detail in the vineyard is designed to produce wine grapes of the highest quality.</a:t>
            </a:r>
          </a:p>
          <a:p>
            <a:pPr eaLnBrk="1" hangingPunct="1"/>
            <a:endParaRPr lang="en-US" dirty="0" smtClean="0">
              <a:latin typeface="Arial" charset="0"/>
            </a:endParaRPr>
          </a:p>
        </p:txBody>
      </p:sp>
    </p:spTree>
    <p:extLst>
      <p:ext uri="{BB962C8B-B14F-4D97-AF65-F5344CB8AC3E}">
        <p14:creationId xmlns:p14="http://schemas.microsoft.com/office/powerpoint/2010/main" val="35557483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AC1B930B-E529-471F-97AA-DDF6A3E45FFE}" type="slidenum">
              <a:rPr lang="en-US" sz="1200"/>
              <a:pPr algn="r" defTabSz="931863" eaLnBrk="0" hangingPunct="0"/>
              <a:t>18</a:t>
            </a:fld>
            <a:endParaRPr lang="en-US" sz="1200"/>
          </a:p>
        </p:txBody>
      </p:sp>
      <p:sp>
        <p:nvSpPr>
          <p:cNvPr id="105474"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76B74661-6754-4374-BA31-C0D35A187B6B}" type="slidenum">
              <a:rPr lang="en-US" sz="1200"/>
              <a:pPr algn="r" defTabSz="931863" eaLnBrk="0" hangingPunct="0"/>
              <a:t>18</a:t>
            </a:fld>
            <a:endParaRPr lang="en-US" sz="1200"/>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p:spPr>
        <p:txBody>
          <a:bodyPr/>
          <a:lstStyle/>
          <a:p>
            <a:pPr marL="171450" indent="-171450">
              <a:buFont typeface="Arial" pitchFamily="34" charset="0"/>
              <a:buChar char="•"/>
            </a:pPr>
            <a:r>
              <a:rPr lang="en-US" b="1" dirty="0" smtClean="0">
                <a:latin typeface="Arial" charset="0"/>
              </a:rPr>
              <a:t>Winemaking</a:t>
            </a:r>
            <a:r>
              <a:rPr lang="en-US" b="1" baseline="0" dirty="0" smtClean="0">
                <a:latin typeface="Arial" charset="0"/>
              </a:rPr>
              <a:t> practices: A culture of quality</a:t>
            </a:r>
          </a:p>
          <a:p>
            <a:pPr marL="171450" marR="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dirty="0" smtClean="0">
                <a:latin typeface="Arial" charset="0"/>
              </a:rPr>
              <a:t>Napa Valley vintners are always trying to improve quality -</a:t>
            </a:r>
            <a:r>
              <a:rPr lang="en-US" baseline="0" dirty="0" smtClean="0">
                <a:latin typeface="Arial" charset="0"/>
              </a:rPr>
              <a:t> </a:t>
            </a:r>
            <a:r>
              <a:rPr lang="en-US" dirty="0" smtClean="0">
                <a:latin typeface="Arial" charset="0"/>
              </a:rPr>
              <a:t>there is a culture of “we can do better.”</a:t>
            </a:r>
            <a:endParaRPr lang="en-US" b="1" baseline="0" dirty="0" smtClean="0">
              <a:latin typeface="Arial" charset="0"/>
            </a:endParaRPr>
          </a:p>
          <a:p>
            <a:pPr marL="171450" indent="-171450">
              <a:buFont typeface="Arial" pitchFamily="34" charset="0"/>
              <a:buChar char="•"/>
            </a:pPr>
            <a:r>
              <a:rPr lang="en-US" b="1" dirty="0" smtClean="0">
                <a:latin typeface="Arial" charset="0"/>
              </a:rPr>
              <a:t>Gentle</a:t>
            </a:r>
            <a:r>
              <a:rPr lang="en-US" b="1" baseline="0" dirty="0" smtClean="0">
                <a:latin typeface="Arial" charset="0"/>
              </a:rPr>
              <a:t> </a:t>
            </a:r>
            <a:r>
              <a:rPr lang="en-US" b="1" baseline="0" dirty="0" err="1" smtClean="0">
                <a:latin typeface="Arial" charset="0"/>
              </a:rPr>
              <a:t>handiling</a:t>
            </a:r>
            <a:r>
              <a:rPr lang="en-US" b="1" baseline="0" dirty="0" smtClean="0">
                <a:latin typeface="Arial" charset="0"/>
              </a:rPr>
              <a:t> is the norm: </a:t>
            </a:r>
            <a:r>
              <a:rPr lang="en-US" dirty="0" smtClean="0">
                <a:latin typeface="Arial" charset="0"/>
              </a:rPr>
              <a:t>Inside the winery, most Napa Valley winemakers agree that “less is more” and their best approach is gentle and “hands off” allowing the grapes to express themselves. </a:t>
            </a:r>
          </a:p>
          <a:p>
            <a:pPr marL="171450" indent="-171450">
              <a:buFont typeface="Arial" pitchFamily="34" charset="0"/>
              <a:buChar char="•"/>
            </a:pPr>
            <a:r>
              <a:rPr lang="en-US" dirty="0" smtClean="0">
                <a:latin typeface="Arial" charset="0"/>
              </a:rPr>
              <a:t>Innovative viticulture practices sometimes give a nod to the past, like use of concrete fermenters, gravity flow facilities, or wild yeasts, and also have a vision for the future, like new technology, which can provide an automated godsend to small producers with limited manpower. </a:t>
            </a:r>
          </a:p>
          <a:p>
            <a:pPr marL="171450" indent="-171450">
              <a:buFont typeface="Arial" pitchFamily="34" charset="0"/>
              <a:buChar char="•"/>
            </a:pPr>
            <a:r>
              <a:rPr lang="en-US" b="1" dirty="0" smtClean="0">
                <a:latin typeface="Arial" charset="0"/>
              </a:rPr>
              <a:t>Napa</a:t>
            </a:r>
            <a:r>
              <a:rPr lang="en-US" b="1" baseline="0" dirty="0" smtClean="0">
                <a:latin typeface="Arial" charset="0"/>
              </a:rPr>
              <a:t> v</a:t>
            </a:r>
            <a:r>
              <a:rPr lang="en-US" b="1" dirty="0" smtClean="0">
                <a:latin typeface="Arial" charset="0"/>
              </a:rPr>
              <a:t>intners regularly collaborate</a:t>
            </a:r>
            <a:r>
              <a:rPr lang="en-US" b="1" baseline="0" dirty="0" smtClean="0">
                <a:latin typeface="Arial" charset="0"/>
              </a:rPr>
              <a:t> </a:t>
            </a:r>
            <a:r>
              <a:rPr lang="en-US" dirty="0" smtClean="0">
                <a:latin typeface="Arial" charset="0"/>
              </a:rPr>
              <a:t>and participate in local wine technical group meetings and discussions, including the NVV’s winemaker discussion group.</a:t>
            </a:r>
          </a:p>
          <a:p>
            <a:pPr marL="171450" indent="-171450">
              <a:buFont typeface="Arial" pitchFamily="34" charset="0"/>
              <a:buChar char="•"/>
            </a:pPr>
            <a:r>
              <a:rPr lang="en-US" b="1" dirty="0" smtClean="0">
                <a:latin typeface="Arial" charset="0"/>
              </a:rPr>
              <a:t>They also</a:t>
            </a:r>
            <a:r>
              <a:rPr lang="en-US" b="1" baseline="0" dirty="0" smtClean="0">
                <a:latin typeface="Arial" charset="0"/>
              </a:rPr>
              <a:t> </a:t>
            </a:r>
            <a:r>
              <a:rPr lang="en-US" b="1" dirty="0" smtClean="0">
                <a:latin typeface="Arial" charset="0"/>
              </a:rPr>
              <a:t>regularly attend knowledge-building programs at local education institutions</a:t>
            </a:r>
            <a:r>
              <a:rPr lang="en-US" dirty="0" smtClean="0">
                <a:latin typeface="Arial" charset="0"/>
              </a:rPr>
              <a:t>, like UC Davis, Sonoma State University, or even the local community college, which has an extensive enology program.</a:t>
            </a:r>
          </a:p>
          <a:p>
            <a:pPr eaLnBrk="1" hangingPunct="1"/>
            <a:endParaRPr lang="en-US" dirty="0" smtClean="0">
              <a:latin typeface="Arial" charset="0"/>
            </a:endParaRPr>
          </a:p>
        </p:txBody>
      </p:sp>
    </p:spTree>
    <p:extLst>
      <p:ext uri="{BB962C8B-B14F-4D97-AF65-F5344CB8AC3E}">
        <p14:creationId xmlns:p14="http://schemas.microsoft.com/office/powerpoint/2010/main" val="30674414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p:cNvSpPr txBox="1">
            <a:spLocks noGrp="1" noChangeArrowheads="1"/>
          </p:cNvSpPr>
          <p:nvPr/>
        </p:nvSpPr>
        <p:spPr bwMode="auto">
          <a:xfrm>
            <a:off x="3885734" y="8686389"/>
            <a:ext cx="2972268" cy="457613"/>
          </a:xfrm>
          <a:prstGeom prst="rect">
            <a:avLst/>
          </a:prstGeom>
          <a:noFill/>
          <a:ln w="9525">
            <a:noFill/>
            <a:miter lim="800000"/>
            <a:headEnd/>
            <a:tailEnd/>
          </a:ln>
        </p:spPr>
        <p:txBody>
          <a:bodyPr lIns="93170" tIns="46585" rIns="93170" bIns="46585" anchor="b"/>
          <a:lstStyle/>
          <a:p>
            <a:pPr algn="r" defTabSz="931863" eaLnBrk="0" hangingPunct="0"/>
            <a:fld id="{58CADBAA-4644-46BF-B455-0197BA02B139}" type="slidenum">
              <a:rPr lang="en-US" sz="1200"/>
              <a:pPr algn="r" defTabSz="931863" eaLnBrk="0" hangingPunct="0"/>
              <a:t>19</a:t>
            </a:fld>
            <a:endParaRPr lang="en-US" sz="1200"/>
          </a:p>
        </p:txBody>
      </p:sp>
      <p:sp>
        <p:nvSpPr>
          <p:cNvPr id="144386" name="Rectangle 7"/>
          <p:cNvSpPr txBox="1">
            <a:spLocks noGrp="1" noChangeArrowheads="1"/>
          </p:cNvSpPr>
          <p:nvPr/>
        </p:nvSpPr>
        <p:spPr bwMode="auto">
          <a:xfrm>
            <a:off x="3885734" y="8686389"/>
            <a:ext cx="2972268" cy="457613"/>
          </a:xfrm>
          <a:prstGeom prst="rect">
            <a:avLst/>
          </a:prstGeom>
          <a:noFill/>
          <a:ln w="9525">
            <a:noFill/>
            <a:miter lim="800000"/>
            <a:headEnd/>
            <a:tailEnd/>
          </a:ln>
        </p:spPr>
        <p:txBody>
          <a:bodyPr lIns="93170" tIns="46585" rIns="93170" bIns="46585" anchor="b"/>
          <a:lstStyle/>
          <a:p>
            <a:pPr algn="r" defTabSz="931863" eaLnBrk="0" hangingPunct="0"/>
            <a:fld id="{5F1FE3E4-70EA-4E42-9042-C0B1C3305D23}" type="slidenum">
              <a:rPr lang="en-US" sz="1200"/>
              <a:pPr algn="r" defTabSz="931863" eaLnBrk="0" hangingPunct="0"/>
              <a:t>19</a:t>
            </a:fld>
            <a:endParaRPr lang="en-US" sz="1200"/>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p:spPr>
        <p:txBody>
          <a:bodyPr/>
          <a:lstStyle/>
          <a:p>
            <a:pPr marL="173645" indent="-173645">
              <a:buFont typeface="Arial" pitchFamily="34" charset="0"/>
              <a:buChar char="•"/>
            </a:pPr>
            <a:r>
              <a:rPr lang="en-US" dirty="0" smtClean="0">
                <a:latin typeface="Arial" charset="0"/>
              </a:rPr>
              <a:t>It</a:t>
            </a:r>
            <a:r>
              <a:rPr lang="en-US" baseline="0" dirty="0" smtClean="0">
                <a:latin typeface="Arial" charset="0"/>
              </a:rPr>
              <a:t> has taken more than 150 years and a long line of great leaders to make the Napa Valley what it is today</a:t>
            </a:r>
          </a:p>
          <a:p>
            <a:pPr marL="630845" lvl="1" indent="-173645">
              <a:buFont typeface="Arial" pitchFamily="34" charset="0"/>
              <a:buChar char="•"/>
            </a:pPr>
            <a:r>
              <a:rPr lang="en-US" dirty="0" smtClean="0">
                <a:latin typeface="Arial" charset="0"/>
              </a:rPr>
              <a:t>1838- George Calvert Yount,</a:t>
            </a:r>
            <a:r>
              <a:rPr lang="en-US" baseline="0" dirty="0" smtClean="0">
                <a:latin typeface="Arial" charset="0"/>
              </a:rPr>
              <a:t> founder of the town of Yountville, </a:t>
            </a:r>
            <a:r>
              <a:rPr lang="en-US" dirty="0" smtClean="0">
                <a:latin typeface="Arial" charset="0"/>
              </a:rPr>
              <a:t>plants the first commercial vineyards in the valley</a:t>
            </a:r>
          </a:p>
          <a:p>
            <a:pPr marL="630845" marR="0" lvl="1" indent="-173645"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dirty="0" smtClean="0">
                <a:latin typeface="Arial" charset="0"/>
              </a:rPr>
              <a:t>1849- California’s Gold Rush</a:t>
            </a:r>
            <a:r>
              <a:rPr lang="en-US" baseline="0" dirty="0" smtClean="0">
                <a:latin typeface="Arial" charset="0"/>
              </a:rPr>
              <a:t> brings thousands to northern California- pioneers, prospectors and entrepreneurs take up residence in Napa Valley</a:t>
            </a:r>
          </a:p>
          <a:p>
            <a:pPr marL="630845" marR="0" lvl="1" indent="-173645"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baseline="0" dirty="0" smtClean="0">
                <a:latin typeface="Arial" charset="0"/>
              </a:rPr>
              <a:t>1889- NV experiences a huge boom, b</a:t>
            </a:r>
            <a:r>
              <a:rPr lang="en-US" dirty="0" smtClean="0">
                <a:latin typeface="Arial" charset="0"/>
              </a:rPr>
              <a:t>y 1889, Napa had more than 140 wineries, including Schramsberg, Beringer, and Inglenook</a:t>
            </a:r>
          </a:p>
          <a:p>
            <a:pPr marL="630845" marR="0" lvl="1" indent="-173645"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baseline="0" dirty="0" smtClean="0">
                <a:latin typeface="Arial" charset="0"/>
              </a:rPr>
              <a:t>1900- Phylloxera- </a:t>
            </a:r>
            <a:r>
              <a:rPr lang="en-US" dirty="0" smtClean="0">
                <a:latin typeface="Arial" charset="0"/>
              </a:rPr>
              <a:t>Acreage in Napa Valley declined from 15,807 in 1888 to just 2,000 acres by 1900</a:t>
            </a:r>
          </a:p>
          <a:p>
            <a:pPr marL="630845" marR="0" lvl="1" indent="-173645"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baseline="0" dirty="0" smtClean="0">
                <a:latin typeface="Arial" charset="0"/>
              </a:rPr>
              <a:t>1919- By the time Prohibition begins, NV is home to 12 wineries</a:t>
            </a:r>
          </a:p>
          <a:p>
            <a:pPr marL="630845" marR="0" lvl="1" indent="-173645"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baseline="0" dirty="0" smtClean="0">
                <a:latin typeface="Arial" charset="0"/>
              </a:rPr>
              <a:t>1944- The Napa Valley Vintners Association is formed</a:t>
            </a:r>
          </a:p>
          <a:p>
            <a:pPr marL="630845" marR="0" lvl="1" indent="-173645"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baseline="0" dirty="0" smtClean="0">
                <a:latin typeface="Arial" charset="0"/>
              </a:rPr>
              <a:t>1968- the nation’s </a:t>
            </a:r>
            <a:r>
              <a:rPr lang="en-US" baseline="0" dirty="0" err="1" smtClean="0">
                <a:latin typeface="Arial" charset="0"/>
              </a:rPr>
              <a:t>forst</a:t>
            </a:r>
            <a:r>
              <a:rPr lang="en-US" baseline="0" dirty="0" smtClean="0">
                <a:latin typeface="Arial" charset="0"/>
              </a:rPr>
              <a:t> Ag Preserve is formed</a:t>
            </a:r>
          </a:p>
          <a:p>
            <a:pPr marL="630845" marR="0" lvl="1" indent="-173645"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baseline="0" dirty="0" smtClean="0">
                <a:latin typeface="Arial" charset="0"/>
              </a:rPr>
              <a:t>2003- Napa Green Certified Land program is launched</a:t>
            </a:r>
          </a:p>
          <a:p>
            <a:pPr marL="630845" marR="0" lvl="1" indent="-173645"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baseline="0" dirty="0" smtClean="0">
                <a:latin typeface="Arial" charset="0"/>
              </a:rPr>
              <a:t>2008- Napa Green Certified Winery program is launched</a:t>
            </a:r>
          </a:p>
          <a:p>
            <a:pPr marL="630845" marR="0" lvl="1" indent="-173645" algn="l" defTabSz="914400" rtl="0" eaLnBrk="0" fontAlgn="base" latinLnBrk="0" hangingPunct="0">
              <a:lnSpc>
                <a:spcPct val="100000"/>
              </a:lnSpc>
              <a:spcBef>
                <a:spcPct val="30000"/>
              </a:spcBef>
              <a:spcAft>
                <a:spcPct val="0"/>
              </a:spcAft>
              <a:buClrTx/>
              <a:buSzTx/>
              <a:buFont typeface="Arial" pitchFamily="34" charset="0"/>
              <a:buChar char="•"/>
              <a:tabLst/>
              <a:defRPr/>
            </a:pPr>
            <a:endParaRPr lang="en-US" baseline="0" dirty="0" smtClean="0">
              <a:latin typeface="Arial" charset="0"/>
            </a:endParaRPr>
          </a:p>
          <a:p>
            <a:pPr marL="630845" marR="0" lvl="1" indent="-173645" algn="l" defTabSz="914400" rtl="0" eaLnBrk="0" fontAlgn="base" latinLnBrk="0" hangingPunct="0">
              <a:lnSpc>
                <a:spcPct val="100000"/>
              </a:lnSpc>
              <a:spcBef>
                <a:spcPct val="30000"/>
              </a:spcBef>
              <a:spcAft>
                <a:spcPct val="0"/>
              </a:spcAft>
              <a:buClrTx/>
              <a:buSzTx/>
              <a:buFont typeface="Arial" pitchFamily="34" charset="0"/>
              <a:buChar char="•"/>
              <a:tabLst/>
              <a:defRPr/>
            </a:pPr>
            <a:endParaRPr lang="en-US" baseline="0" dirty="0" smtClean="0">
              <a:latin typeface="Arial" charset="0"/>
            </a:endParaRPr>
          </a:p>
          <a:p>
            <a:pPr marL="630845" lvl="1" indent="-173645">
              <a:buFont typeface="Arial" pitchFamily="34" charset="0"/>
              <a:buChar char="•"/>
            </a:pPr>
            <a:endParaRPr lang="en-US" baseline="0" dirty="0" smtClean="0">
              <a:latin typeface="Arial" charset="0"/>
            </a:endParaRPr>
          </a:p>
        </p:txBody>
      </p:sp>
    </p:spTree>
    <p:extLst>
      <p:ext uri="{BB962C8B-B14F-4D97-AF65-F5344CB8AC3E}">
        <p14:creationId xmlns:p14="http://schemas.microsoft.com/office/powerpoint/2010/main" val="1202286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p:spPr>
        <p:txBody>
          <a:bodyPr/>
          <a:lstStyle/>
          <a:p>
            <a:fld id="{383CDBF4-5DC4-45E6-BFFB-94033F070212}" type="slidenum">
              <a:rPr lang="en-US" smtClean="0"/>
              <a:pPr/>
              <a:t>2</a:t>
            </a:fld>
            <a:endParaRPr lang="en-US" smtClean="0"/>
          </a:p>
        </p:txBody>
      </p:sp>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a:noFill/>
          <a:ln/>
        </p:spPr>
        <p:txBody>
          <a:bodyPr/>
          <a:lstStyle/>
          <a:p>
            <a:pPr marL="171450" indent="-171450">
              <a:spcBef>
                <a:spcPct val="0"/>
              </a:spcBef>
              <a:buFont typeface="Arial" pitchFamily="34" charset="0"/>
              <a:buChar char="•"/>
            </a:pPr>
            <a:r>
              <a:rPr lang="en-US" dirty="0" smtClean="0">
                <a:latin typeface="Arial" charset="0"/>
                <a:cs typeface="Arial" charset="0"/>
              </a:rPr>
              <a:t>Napa Valley is located in Northern California, very close to San Francisco and the Pacific Ocean, and several </a:t>
            </a:r>
            <a:r>
              <a:rPr lang="en-US" smtClean="0">
                <a:latin typeface="Arial" charset="0"/>
                <a:cs typeface="Arial" charset="0"/>
              </a:rPr>
              <a:t>hundred</a:t>
            </a:r>
            <a:r>
              <a:rPr lang="en-US" baseline="0" smtClean="0">
                <a:latin typeface="Arial" charset="0"/>
                <a:cs typeface="Arial" charset="0"/>
              </a:rPr>
              <a:t> </a:t>
            </a:r>
            <a:r>
              <a:rPr lang="en-US" baseline="0" smtClean="0">
                <a:latin typeface="Arial" charset="0"/>
                <a:cs typeface="Arial" charset="0"/>
              </a:rPr>
              <a:t>miles </a:t>
            </a:r>
            <a:r>
              <a:rPr lang="en-US" smtClean="0">
                <a:latin typeface="Arial" charset="0"/>
                <a:cs typeface="Arial" charset="0"/>
              </a:rPr>
              <a:t>from </a:t>
            </a:r>
            <a:r>
              <a:rPr lang="en-US" dirty="0" smtClean="0">
                <a:latin typeface="Arial" charset="0"/>
                <a:cs typeface="Arial" charset="0"/>
              </a:rPr>
              <a:t>Los Angeles. </a:t>
            </a:r>
            <a:endParaRPr lang="en-US" dirty="0" smtClean="0">
              <a:solidFill>
                <a:srgbClr val="000000"/>
              </a:solidFill>
              <a:latin typeface="Arial" charset="0"/>
              <a:cs typeface="Arial" charset="0"/>
            </a:endParaRPr>
          </a:p>
        </p:txBody>
      </p:sp>
    </p:spTree>
    <p:extLst>
      <p:ext uri="{BB962C8B-B14F-4D97-AF65-F5344CB8AC3E}">
        <p14:creationId xmlns:p14="http://schemas.microsoft.com/office/powerpoint/2010/main" val="22378570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txBox="1">
            <a:spLocks noGrp="1" noChangeArrowheads="1"/>
          </p:cNvSpPr>
          <p:nvPr/>
        </p:nvSpPr>
        <p:spPr bwMode="auto">
          <a:xfrm>
            <a:off x="5267327"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2DF66733-4C90-40CE-A52D-44B1D6FE54B2}" type="slidenum">
              <a:rPr lang="en-US" sz="1200"/>
              <a:pPr algn="r" defTabSz="931863" eaLnBrk="0" hangingPunct="0"/>
              <a:t>20</a:t>
            </a:fld>
            <a:endParaRPr lang="en-US" sz="1200"/>
          </a:p>
        </p:txBody>
      </p:sp>
      <p:sp>
        <p:nvSpPr>
          <p:cNvPr id="179203" name="Rectangle 7"/>
          <p:cNvSpPr txBox="1">
            <a:spLocks noGrp="1" noChangeArrowheads="1"/>
          </p:cNvSpPr>
          <p:nvPr/>
        </p:nvSpPr>
        <p:spPr bwMode="auto">
          <a:xfrm>
            <a:off x="5267327"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63A1D959-8B71-4CD2-9402-9B3A42659575}" type="slidenum">
              <a:rPr lang="en-US" sz="1200"/>
              <a:pPr algn="r" defTabSz="931863" eaLnBrk="0" hangingPunct="0"/>
              <a:t>20</a:t>
            </a:fld>
            <a:endParaRPr lang="en-US" sz="1200"/>
          </a:p>
        </p:txBody>
      </p:sp>
      <p:sp>
        <p:nvSpPr>
          <p:cNvPr id="179204" name="Rectangle 2"/>
          <p:cNvSpPr>
            <a:spLocks noGrp="1" noRot="1" noChangeAspect="1" noChangeArrowheads="1" noTextEdit="1"/>
          </p:cNvSpPr>
          <p:nvPr>
            <p:ph type="sldImg"/>
          </p:nvPr>
        </p:nvSpPr>
        <p:spPr>
          <a:ln/>
        </p:spPr>
      </p:sp>
      <p:sp>
        <p:nvSpPr>
          <p:cNvPr id="179205" name="Rectangle 3"/>
          <p:cNvSpPr>
            <a:spLocks noGrp="1" noChangeArrowheads="1"/>
          </p:cNvSpPr>
          <p:nvPr>
            <p:ph type="body" idx="1"/>
          </p:nvPr>
        </p:nvSpPr>
        <p:spPr>
          <a:noFill/>
          <a:ln/>
        </p:spPr>
        <p:txBody>
          <a:bodyPr/>
          <a:lstStyle/>
          <a:p>
            <a:pPr marL="171450" marR="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b="1" dirty="0" smtClean="0">
                <a:latin typeface="Arial" charset="0"/>
              </a:rPr>
              <a:t>Formed in 1944, the Napa Valley Vintners today has nearly 500 member wineries</a:t>
            </a:r>
            <a:r>
              <a:rPr lang="en-US" b="1" baseline="0" dirty="0" smtClean="0">
                <a:latin typeface="Arial" charset="0"/>
              </a:rPr>
              <a:t> who work </a:t>
            </a:r>
            <a:r>
              <a:rPr lang="en-US" b="1" i="1" baseline="0" dirty="0" smtClean="0">
                <a:latin typeface="Arial" charset="0"/>
              </a:rPr>
              <a:t>to</a:t>
            </a:r>
            <a:r>
              <a:rPr lang="en-US" b="1" i="1" dirty="0" smtClean="0">
                <a:latin typeface="Arial" charset="0"/>
              </a:rPr>
              <a:t> promote,</a:t>
            </a:r>
            <a:r>
              <a:rPr lang="en-US" b="1" i="1" baseline="0" dirty="0" smtClean="0">
                <a:latin typeface="Arial" charset="0"/>
              </a:rPr>
              <a:t> </a:t>
            </a:r>
            <a:r>
              <a:rPr lang="en-US" b="1" i="1" dirty="0" smtClean="0">
                <a:latin typeface="Arial" charset="0"/>
              </a:rPr>
              <a:t>protect and</a:t>
            </a:r>
            <a:r>
              <a:rPr lang="en-US" b="1" i="1" baseline="0" dirty="0" smtClean="0">
                <a:latin typeface="Arial" charset="0"/>
              </a:rPr>
              <a:t> </a:t>
            </a:r>
            <a:r>
              <a:rPr lang="en-US" b="1" i="1" dirty="0" smtClean="0">
                <a:latin typeface="Arial" charset="0"/>
              </a:rPr>
              <a:t>enhance the Napa Valley appellation,</a:t>
            </a:r>
            <a:r>
              <a:rPr lang="en-US" b="1" i="1" baseline="0" dirty="0" smtClean="0">
                <a:latin typeface="Arial" charset="0"/>
              </a:rPr>
              <a:t> our wines, vintners and community</a:t>
            </a:r>
            <a:r>
              <a:rPr lang="en-US" i="1" baseline="0" dirty="0" smtClean="0">
                <a:latin typeface="Arial" charset="0"/>
              </a:rPr>
              <a:t>.</a:t>
            </a:r>
          </a:p>
          <a:p>
            <a:pPr marL="171450" marR="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endParaRPr lang="en-US" baseline="0" dirty="0" smtClean="0">
              <a:latin typeface="Arial" charset="0"/>
            </a:endParaRPr>
          </a:p>
          <a:p>
            <a:pPr marL="171450" indent="-171450">
              <a:buFont typeface="Arial" pitchFamily="34" charset="0"/>
              <a:buChar char="•"/>
            </a:pPr>
            <a:r>
              <a:rPr lang="en-US" b="1" dirty="0" smtClean="0">
                <a:latin typeface="Arial" charset="0"/>
                <a:cs typeface="Arial" charset="0"/>
              </a:rPr>
              <a:t>Napa Valley is the home to </a:t>
            </a:r>
            <a:r>
              <a:rPr lang="en-US" b="1" i="1" u="sng" dirty="0" smtClean="0">
                <a:latin typeface="Arial" charset="0"/>
                <a:cs typeface="Arial" charset="0"/>
              </a:rPr>
              <a:t>America’s first Agricultural Preserve  </a:t>
            </a:r>
            <a:r>
              <a:rPr lang="en-US" b="1" dirty="0" smtClean="0">
                <a:latin typeface="Arial" charset="0"/>
                <a:cs typeface="Arial" charset="0"/>
              </a:rPr>
              <a:t>and is a region of incomparable natural beauty</a:t>
            </a:r>
            <a:r>
              <a:rPr lang="en-US" dirty="0" smtClean="0">
                <a:latin typeface="Arial" charset="0"/>
                <a:cs typeface="Arial" charset="0"/>
              </a:rPr>
              <a:t>. </a:t>
            </a:r>
          </a:p>
          <a:p>
            <a:pPr marL="171450" indent="-171450">
              <a:buFont typeface="Arial" pitchFamily="34" charset="0"/>
              <a:buChar char="•"/>
            </a:pPr>
            <a:endParaRPr lang="en-US" dirty="0" smtClean="0">
              <a:latin typeface="Arial" charset="0"/>
              <a:cs typeface="Arial" charset="0"/>
            </a:endParaRPr>
          </a:p>
          <a:p>
            <a:pPr marL="171450" indent="-171450">
              <a:buFont typeface="Arial" pitchFamily="34" charset="0"/>
              <a:buChar char="•"/>
            </a:pPr>
            <a:r>
              <a:rPr lang="en-US" b="1" dirty="0" smtClean="0">
                <a:latin typeface="Arial" charset="0"/>
                <a:cs typeface="Arial" charset="0"/>
              </a:rPr>
              <a:t>Though accounting for </a:t>
            </a:r>
            <a:r>
              <a:rPr lang="en-US" b="1" i="1" u="sng" dirty="0" smtClean="0">
                <a:latin typeface="Arial" charset="0"/>
                <a:cs typeface="Arial" charset="0"/>
              </a:rPr>
              <a:t>a fraction</a:t>
            </a:r>
            <a:r>
              <a:rPr lang="en-US" b="1" i="1" u="sng" baseline="0" dirty="0" smtClean="0">
                <a:latin typeface="Arial" charset="0"/>
                <a:cs typeface="Arial" charset="0"/>
              </a:rPr>
              <a:t> of </a:t>
            </a:r>
            <a:r>
              <a:rPr lang="en-US" b="1" i="1" u="sng" dirty="0" smtClean="0">
                <a:latin typeface="Arial" charset="0"/>
                <a:cs typeface="Arial" charset="0"/>
              </a:rPr>
              <a:t>California’s harvest</a:t>
            </a:r>
            <a:r>
              <a:rPr lang="en-US" b="1" dirty="0" smtClean="0">
                <a:latin typeface="Arial" charset="0"/>
                <a:cs typeface="Arial" charset="0"/>
              </a:rPr>
              <a:t>, Napa Valley is the industry’s undisputed </a:t>
            </a:r>
            <a:r>
              <a:rPr lang="en-US" b="1" i="1" u="sng" dirty="0" smtClean="0">
                <a:latin typeface="Arial" charset="0"/>
                <a:cs typeface="Arial" charset="0"/>
              </a:rPr>
              <a:t>leader in land and community stewardship</a:t>
            </a:r>
            <a:r>
              <a:rPr lang="en-US" b="1" dirty="0" smtClean="0">
                <a:latin typeface="Arial" charset="0"/>
                <a:cs typeface="Arial" charset="0"/>
              </a:rPr>
              <a:t> and is renowned the world over for its extraordinary wines</a:t>
            </a:r>
            <a:r>
              <a:rPr lang="en-US" dirty="0" smtClean="0">
                <a:latin typeface="Arial" charset="0"/>
                <a:cs typeface="Arial" charset="0"/>
              </a:rPr>
              <a:t>. </a:t>
            </a:r>
          </a:p>
          <a:p>
            <a:pPr marL="171450" indent="-171450">
              <a:buFont typeface="Arial" pitchFamily="34" charset="0"/>
              <a:buChar char="•"/>
            </a:pPr>
            <a:endParaRPr lang="en-US" dirty="0" smtClean="0">
              <a:latin typeface="Arial" charset="0"/>
              <a:cs typeface="Arial" charset="0"/>
            </a:endParaRPr>
          </a:p>
          <a:p>
            <a:pPr marL="171450" indent="-171450">
              <a:buFont typeface="Arial" pitchFamily="34" charset="0"/>
              <a:buChar char="•"/>
            </a:pPr>
            <a:endParaRPr lang="en-US" dirty="0" smtClean="0">
              <a:latin typeface="Arial" charset="0"/>
              <a:cs typeface="Arial" charset="0"/>
            </a:endParaRPr>
          </a:p>
        </p:txBody>
      </p:sp>
    </p:spTree>
    <p:extLst>
      <p:ext uri="{BB962C8B-B14F-4D97-AF65-F5344CB8AC3E}">
        <p14:creationId xmlns:p14="http://schemas.microsoft.com/office/powerpoint/2010/main" val="10667145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eaLnBrk="1" hangingPunct="1">
              <a:buFont typeface="Arial" pitchFamily="34" charset="0"/>
              <a:buChar char="•"/>
            </a:pPr>
            <a:r>
              <a:rPr lang="en-US" sz="1200" dirty="0" smtClean="0">
                <a:latin typeface="Verdana" pitchFamily="34" charset="0"/>
              </a:rPr>
              <a:t>Napa Valley Vintners also believe that for a wine to have “Napa Valley” on the label, including in the brand name, it should have Napa Valley wine in the bottle. </a:t>
            </a:r>
          </a:p>
          <a:p>
            <a:pPr marL="171450" indent="-171450" eaLnBrk="1" hangingPunct="1">
              <a:buFont typeface="Arial" pitchFamily="34" charset="0"/>
              <a:buChar char="•"/>
            </a:pPr>
            <a:r>
              <a:rPr lang="en-US" sz="1200" dirty="0" smtClean="0">
                <a:latin typeface="Verdana" pitchFamily="34" charset="0"/>
              </a:rPr>
              <a:t>In other words, consumers should know where the wine they’re drinking really comes from.</a:t>
            </a:r>
          </a:p>
          <a:p>
            <a:pPr marL="171450" indent="-171450" eaLnBrk="1" hangingPunct="1">
              <a:buFont typeface="Arial" pitchFamily="34" charset="0"/>
              <a:buChar char="•"/>
            </a:pPr>
            <a:r>
              <a:rPr lang="en-US" sz="1200" b="1" dirty="0" smtClean="0">
                <a:latin typeface="Verdana" pitchFamily="34" charset="0"/>
              </a:rPr>
              <a:t>The Napa Valley Vintners work to ensure that truth in wine labeling laws are adhered to around the globe</a:t>
            </a:r>
            <a:r>
              <a:rPr lang="en-US" sz="1200" dirty="0" smtClean="0">
                <a:latin typeface="Verdana" pitchFamily="34" charset="0"/>
              </a:rPr>
              <a:t> – and have taken the fight all the way to the US Supreme Court,</a:t>
            </a:r>
            <a:r>
              <a:rPr lang="en-US" sz="1200" baseline="0" dirty="0" smtClean="0">
                <a:latin typeface="Verdana" pitchFamily="34" charset="0"/>
              </a:rPr>
              <a:t> China, </a:t>
            </a:r>
            <a:r>
              <a:rPr lang="en-US" sz="1200" dirty="0" smtClean="0">
                <a:latin typeface="Verdana" pitchFamily="34" charset="0"/>
              </a:rPr>
              <a:t>the European Union,</a:t>
            </a:r>
            <a:r>
              <a:rPr lang="en-US" sz="1200" baseline="0" dirty="0" smtClean="0">
                <a:latin typeface="Verdana" pitchFamily="34" charset="0"/>
              </a:rPr>
              <a:t> and other major countries.</a:t>
            </a:r>
          </a:p>
          <a:p>
            <a:pPr marL="628650" lvl="1" indent="-171450" eaLnBrk="1" hangingPunct="1">
              <a:buFont typeface="Arial" pitchFamily="34" charset="0"/>
              <a:buChar char="•"/>
            </a:pPr>
            <a:r>
              <a:rPr lang="en-US" sz="1200" b="1" baseline="0" dirty="0" smtClean="0">
                <a:latin typeface="Verdana" pitchFamily="34" charset="0"/>
              </a:rPr>
              <a:t>NV was the first wine region to receive Geographic Indication status in the European Union and China</a:t>
            </a:r>
          </a:p>
          <a:p>
            <a:pPr marL="628650" lvl="1" indent="-171450" eaLnBrk="1" hangingPunct="1">
              <a:buFont typeface="Arial" pitchFamily="34" charset="0"/>
              <a:buChar char="•"/>
            </a:pPr>
            <a:r>
              <a:rPr lang="en-US" sz="1200" b="1" baseline="0" dirty="0" smtClean="0">
                <a:latin typeface="Verdana" pitchFamily="34" charset="0"/>
              </a:rPr>
              <a:t>And GI status has been attained around the world</a:t>
            </a:r>
            <a:endParaRPr lang="en-US" sz="1200" b="1" dirty="0" smtClean="0">
              <a:latin typeface="Verdana" pitchFamily="34" charset="0"/>
            </a:endParaRPr>
          </a:p>
          <a:p>
            <a:pPr marL="171450" indent="-171450" eaLnBrk="1" hangingPunct="1">
              <a:buFont typeface="Arial" pitchFamily="34" charset="0"/>
              <a:buChar char="•"/>
            </a:pPr>
            <a:r>
              <a:rPr lang="en-US" sz="1200" b="1" dirty="0" smtClean="0">
                <a:latin typeface="Verdana" pitchFamily="34" charset="0"/>
              </a:rPr>
              <a:t>We also continuously monitor trademark applications</a:t>
            </a:r>
            <a:r>
              <a:rPr lang="en-US" sz="1200" b="1" baseline="0" dirty="0" smtClean="0">
                <a:latin typeface="Verdana" pitchFamily="34" charset="0"/>
              </a:rPr>
              <a:t> around the globe to ensure these principles are adhered to.</a:t>
            </a:r>
            <a:endParaRPr lang="en-US" sz="1200" b="1" dirty="0" smtClean="0">
              <a:latin typeface="Verdana" pitchFamily="34" charset="0"/>
            </a:endParaRPr>
          </a:p>
        </p:txBody>
      </p:sp>
      <p:sp>
        <p:nvSpPr>
          <p:cNvPr id="4" name="Slide Number Placeholder 3"/>
          <p:cNvSpPr>
            <a:spLocks noGrp="1"/>
          </p:cNvSpPr>
          <p:nvPr>
            <p:ph type="sldNum" sz="quarter" idx="10"/>
          </p:nvPr>
        </p:nvSpPr>
        <p:spPr/>
        <p:txBody>
          <a:bodyPr/>
          <a:lstStyle/>
          <a:p>
            <a:pPr>
              <a:defRPr/>
            </a:pPr>
            <a:fld id="{EC94EFF5-FE39-419D-8970-6C77FA5BD061}" type="slidenum">
              <a:rPr lang="en-US" smtClean="0">
                <a:solidFill>
                  <a:prstClr val="black"/>
                </a:solidFill>
              </a:rPr>
              <a:pPr>
                <a:defRPr/>
              </a:pPr>
              <a:t>21</a:t>
            </a:fld>
            <a:endParaRPr lang="en-US">
              <a:solidFill>
                <a:prstClr val="black"/>
              </a:solidFill>
            </a:endParaRPr>
          </a:p>
        </p:txBody>
      </p:sp>
    </p:spTree>
    <p:extLst>
      <p:ext uri="{BB962C8B-B14F-4D97-AF65-F5344CB8AC3E}">
        <p14:creationId xmlns:p14="http://schemas.microsoft.com/office/powerpoint/2010/main" val="4929226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txBox="1">
            <a:spLocks noGrp="1" noChangeArrowheads="1"/>
          </p:cNvSpPr>
          <p:nvPr/>
        </p:nvSpPr>
        <p:spPr bwMode="auto">
          <a:xfrm>
            <a:off x="3885734" y="8686389"/>
            <a:ext cx="2972268" cy="457613"/>
          </a:xfrm>
          <a:prstGeom prst="rect">
            <a:avLst/>
          </a:prstGeom>
          <a:noFill/>
          <a:ln w="9525">
            <a:noFill/>
            <a:miter lim="800000"/>
            <a:headEnd/>
            <a:tailEnd/>
          </a:ln>
        </p:spPr>
        <p:txBody>
          <a:bodyPr lIns="93170" tIns="46585" rIns="93170" bIns="46585" anchor="b"/>
          <a:lstStyle/>
          <a:p>
            <a:pPr algn="r" defTabSz="931863" eaLnBrk="0" hangingPunct="0"/>
            <a:fld id="{FA0C4ABB-3B9C-41C3-87A4-867B0B6DF940}" type="slidenum">
              <a:rPr lang="en-US" sz="1200"/>
              <a:pPr algn="r" defTabSz="931863" eaLnBrk="0" hangingPunct="0"/>
              <a:t>22</a:t>
            </a:fld>
            <a:endParaRPr lang="en-US" sz="1200"/>
          </a:p>
        </p:txBody>
      </p:sp>
      <p:sp>
        <p:nvSpPr>
          <p:cNvPr id="148482" name="Rectangle 7"/>
          <p:cNvSpPr txBox="1">
            <a:spLocks noGrp="1" noChangeArrowheads="1"/>
          </p:cNvSpPr>
          <p:nvPr/>
        </p:nvSpPr>
        <p:spPr bwMode="auto">
          <a:xfrm>
            <a:off x="3885734" y="8686389"/>
            <a:ext cx="2972268" cy="457613"/>
          </a:xfrm>
          <a:prstGeom prst="rect">
            <a:avLst/>
          </a:prstGeom>
          <a:noFill/>
          <a:ln w="9525">
            <a:noFill/>
            <a:miter lim="800000"/>
            <a:headEnd/>
            <a:tailEnd/>
          </a:ln>
        </p:spPr>
        <p:txBody>
          <a:bodyPr lIns="93170" tIns="46585" rIns="93170" bIns="46585" anchor="b"/>
          <a:lstStyle/>
          <a:p>
            <a:pPr algn="r" defTabSz="931863" eaLnBrk="0" hangingPunct="0"/>
            <a:fld id="{1156D032-FC1C-4F4E-8440-D219E907C0EF}" type="slidenum">
              <a:rPr lang="en-US" sz="1200"/>
              <a:pPr algn="r" defTabSz="931863" eaLnBrk="0" hangingPunct="0"/>
              <a:t>22</a:t>
            </a:fld>
            <a:endParaRPr lang="en-US" sz="1200"/>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b="1" dirty="0" smtClean="0">
                <a:latin typeface="Arial" charset="0"/>
              </a:rPr>
              <a:t>The Napa Valley Ag Preserve was the first in the U.S. to set aside land specifically for agriculture</a:t>
            </a:r>
            <a:r>
              <a:rPr lang="en-US" b="1" baseline="0" dirty="0" smtClean="0">
                <a:latin typeface="Arial" charset="0"/>
              </a:rPr>
              <a:t> as the highest and best use of the land</a:t>
            </a:r>
            <a:endParaRPr lang="en-US" b="1" dirty="0" smtClean="0">
              <a:latin typeface="Arial" charset="0"/>
            </a:endParaRPr>
          </a:p>
          <a:p>
            <a:pPr marL="171450" indent="-171450" eaLnBrk="1" hangingPunct="1">
              <a:buFont typeface="Arial" pitchFamily="34" charset="0"/>
              <a:buChar char="•"/>
            </a:pPr>
            <a:r>
              <a:rPr lang="en-US" dirty="0" smtClean="0">
                <a:latin typeface="Arial" charset="0"/>
              </a:rPr>
              <a:t>This slide and the next show the impact of the Ag Preserve on our county…and our way of life.</a:t>
            </a:r>
          </a:p>
          <a:p>
            <a:pPr marL="171450" indent="-171450" eaLnBrk="1" hangingPunct="1">
              <a:buFont typeface="Arial" pitchFamily="34" charset="0"/>
              <a:buChar char="•"/>
            </a:pPr>
            <a:r>
              <a:rPr lang="en-US" dirty="0" smtClean="0">
                <a:latin typeface="Arial" charset="0"/>
              </a:rPr>
              <a:t>Here’s an aerial photo of Napa Valley and the Santa Clara Valley taken around 1940 – both of these communities are about an hour from San Francisco…</a:t>
            </a:r>
          </a:p>
          <a:p>
            <a:pPr eaLnBrk="1" hangingPunct="1"/>
            <a:endParaRPr lang="en-US" dirty="0" smtClean="0">
              <a:latin typeface="Arial" charset="0"/>
            </a:endParaRPr>
          </a:p>
        </p:txBody>
      </p:sp>
    </p:spTree>
    <p:extLst>
      <p:ext uri="{BB962C8B-B14F-4D97-AF65-F5344CB8AC3E}">
        <p14:creationId xmlns:p14="http://schemas.microsoft.com/office/powerpoint/2010/main" val="25536116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txBox="1">
            <a:spLocks noGrp="1" noChangeArrowheads="1"/>
          </p:cNvSpPr>
          <p:nvPr/>
        </p:nvSpPr>
        <p:spPr bwMode="auto">
          <a:xfrm>
            <a:off x="3885734" y="8686389"/>
            <a:ext cx="2972268" cy="457613"/>
          </a:xfrm>
          <a:prstGeom prst="rect">
            <a:avLst/>
          </a:prstGeom>
          <a:noFill/>
          <a:ln w="9525">
            <a:noFill/>
            <a:miter lim="800000"/>
            <a:headEnd/>
            <a:tailEnd/>
          </a:ln>
        </p:spPr>
        <p:txBody>
          <a:bodyPr lIns="93170" tIns="46585" rIns="93170" bIns="46585" anchor="b"/>
          <a:lstStyle/>
          <a:p>
            <a:pPr algn="r" defTabSz="931863" eaLnBrk="0" hangingPunct="0"/>
            <a:fld id="{ADE8AC4F-7D5B-45CE-8744-71EF331D9F9D}" type="slidenum">
              <a:rPr lang="en-US" sz="1200"/>
              <a:pPr algn="r" defTabSz="931863" eaLnBrk="0" hangingPunct="0"/>
              <a:t>23</a:t>
            </a:fld>
            <a:endParaRPr lang="en-US" sz="1200"/>
          </a:p>
        </p:txBody>
      </p:sp>
      <p:sp>
        <p:nvSpPr>
          <p:cNvPr id="150530" name="Rectangle 7"/>
          <p:cNvSpPr txBox="1">
            <a:spLocks noGrp="1" noChangeArrowheads="1"/>
          </p:cNvSpPr>
          <p:nvPr/>
        </p:nvSpPr>
        <p:spPr bwMode="auto">
          <a:xfrm>
            <a:off x="3885734" y="8686389"/>
            <a:ext cx="2972268" cy="457613"/>
          </a:xfrm>
          <a:prstGeom prst="rect">
            <a:avLst/>
          </a:prstGeom>
          <a:noFill/>
          <a:ln w="9525">
            <a:noFill/>
            <a:miter lim="800000"/>
            <a:headEnd/>
            <a:tailEnd/>
          </a:ln>
        </p:spPr>
        <p:txBody>
          <a:bodyPr lIns="93170" tIns="46585" rIns="93170" bIns="46585" anchor="b"/>
          <a:lstStyle/>
          <a:p>
            <a:pPr algn="r" defTabSz="931863" eaLnBrk="0" hangingPunct="0"/>
            <a:fld id="{B69FA402-ED84-47EA-8D57-442B4D949963}" type="slidenum">
              <a:rPr lang="en-US" sz="1200"/>
              <a:pPr algn="r" defTabSz="931863" eaLnBrk="0" hangingPunct="0"/>
              <a:t>23</a:t>
            </a:fld>
            <a:endParaRPr lang="en-US" sz="1200"/>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a:ln/>
        </p:spPr>
        <p:txBody>
          <a:bodyPr/>
          <a:lstStyle/>
          <a:p>
            <a:pPr marL="171450" indent="-171450">
              <a:buFont typeface="Arial" pitchFamily="34" charset="0"/>
              <a:buChar char="•"/>
            </a:pPr>
            <a:r>
              <a:rPr lang="en-US" dirty="0" smtClean="0">
                <a:latin typeface="Arial" charset="0"/>
              </a:rPr>
              <a:t>A photo was taken again of the same two places in 2005 – a couple of pictures here are worth more than 1,000 words!</a:t>
            </a:r>
          </a:p>
          <a:p>
            <a:pPr marL="171450" indent="-171450" eaLnBrk="1" hangingPunct="1">
              <a:buFont typeface="Arial" pitchFamily="34" charset="0"/>
              <a:buChar char="•"/>
            </a:pPr>
            <a:r>
              <a:rPr lang="en-US" dirty="0" smtClean="0">
                <a:latin typeface="Arial" charset="0"/>
              </a:rPr>
              <a:t>Founded in 1968, the Ag Preserve has been going strong more than 40 years without compromise, and now protects 38,000 acres (15,000 ha) of valley floor farmland. </a:t>
            </a:r>
          </a:p>
          <a:p>
            <a:pPr marL="171450" indent="-171450" eaLnBrk="1" hangingPunct="1">
              <a:buFont typeface="Arial" pitchFamily="34" charset="0"/>
              <a:buChar char="•"/>
            </a:pPr>
            <a:r>
              <a:rPr lang="en-US" dirty="0" smtClean="0">
                <a:latin typeface="Arial" charset="0"/>
              </a:rPr>
              <a:t>Another 53,000 acres (21, 000 ha) of Napa Valley land have been placed into permanent conservation easements by the local</a:t>
            </a:r>
            <a:r>
              <a:rPr lang="en-US" baseline="0" dirty="0" smtClean="0">
                <a:latin typeface="Arial" charset="0"/>
              </a:rPr>
              <a:t> Land Trust</a:t>
            </a:r>
            <a:r>
              <a:rPr lang="en-US" dirty="0" smtClean="0">
                <a:latin typeface="Arial" charset="0"/>
              </a:rPr>
              <a:t>. </a:t>
            </a:r>
          </a:p>
          <a:p>
            <a:pPr eaLnBrk="1" hangingPunct="1"/>
            <a:endParaRPr lang="en-US" dirty="0" smtClean="0">
              <a:latin typeface="Arial" charset="0"/>
            </a:endParaRPr>
          </a:p>
        </p:txBody>
      </p:sp>
    </p:spTree>
    <p:extLst>
      <p:ext uri="{BB962C8B-B14F-4D97-AF65-F5344CB8AC3E}">
        <p14:creationId xmlns:p14="http://schemas.microsoft.com/office/powerpoint/2010/main" val="1900394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F748C2DA-1F48-43CB-9CE1-E3D4C7436365}" type="slidenum">
              <a:rPr lang="en-US" sz="1200"/>
              <a:pPr algn="r" defTabSz="931863" eaLnBrk="0" hangingPunct="0"/>
              <a:t>24</a:t>
            </a:fld>
            <a:endParaRPr lang="en-US" sz="1200"/>
          </a:p>
        </p:txBody>
      </p:sp>
      <p:sp>
        <p:nvSpPr>
          <p:cNvPr id="183299"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B33FF008-1772-4725-8477-01DA26F2E205}" type="slidenum">
              <a:rPr lang="en-US" sz="1200"/>
              <a:pPr algn="r" defTabSz="931863" eaLnBrk="0" hangingPunct="0"/>
              <a:t>24</a:t>
            </a:fld>
            <a:endParaRPr lang="en-US" sz="1200"/>
          </a:p>
        </p:txBody>
      </p:sp>
      <p:sp>
        <p:nvSpPr>
          <p:cNvPr id="183300" name="Rectangle 2"/>
          <p:cNvSpPr>
            <a:spLocks noGrp="1" noRot="1" noChangeAspect="1" noChangeArrowheads="1" noTextEdit="1"/>
          </p:cNvSpPr>
          <p:nvPr>
            <p:ph type="sldImg"/>
          </p:nvPr>
        </p:nvSpPr>
        <p:spPr>
          <a:ln/>
        </p:spPr>
      </p:sp>
      <p:sp>
        <p:nvSpPr>
          <p:cNvPr id="183301"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rPr>
              <a:t>Millions of years of science…150 years of grape growing…70 years of cooperation and camaraderie. </a:t>
            </a:r>
          </a:p>
          <a:p>
            <a:pPr marL="171450" indent="-171450" eaLnBrk="1" hangingPunct="1">
              <a:buFont typeface="Arial" pitchFamily="34" charset="0"/>
              <a:buChar char="•"/>
            </a:pPr>
            <a:r>
              <a:rPr lang="en-US" dirty="0" smtClean="0">
                <a:latin typeface="Arial" charset="0"/>
              </a:rPr>
              <a:t>Today, Napa Valley is the most recognized appellation in America, its wines are considered some of the finest and most age-worthy in the world.</a:t>
            </a:r>
          </a:p>
          <a:p>
            <a:pPr marL="171450" indent="-171450" eaLnBrk="1" hangingPunct="1">
              <a:buFont typeface="Arial" pitchFamily="34" charset="0"/>
              <a:buChar char="•"/>
            </a:pPr>
            <a:r>
              <a:rPr lang="en-US" dirty="0" smtClean="0">
                <a:latin typeface="Arial" charset="0"/>
              </a:rPr>
              <a:t>No other winegrowing region offers more diversity or a greater tradition of leadership. </a:t>
            </a:r>
          </a:p>
          <a:p>
            <a:pPr marL="171450" indent="-171450" eaLnBrk="1" hangingPunct="1">
              <a:buFont typeface="Arial" pitchFamily="34" charset="0"/>
              <a:buChar char="•"/>
            </a:pPr>
            <a:r>
              <a:rPr lang="en-US" dirty="0" smtClean="0">
                <a:latin typeface="Arial" charset="0"/>
              </a:rPr>
              <a:t>Thank you for listening to our story.</a:t>
            </a:r>
          </a:p>
          <a:p>
            <a:pPr eaLnBrk="1" hangingPunct="1"/>
            <a:endParaRPr lang="en-US" dirty="0" smtClean="0">
              <a:latin typeface="Verdana" pitchFamily="34" charset="0"/>
            </a:endParaRPr>
          </a:p>
        </p:txBody>
      </p:sp>
    </p:spTree>
    <p:extLst>
      <p:ext uri="{BB962C8B-B14F-4D97-AF65-F5344CB8AC3E}">
        <p14:creationId xmlns:p14="http://schemas.microsoft.com/office/powerpoint/2010/main" val="11773259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p:spPr>
        <p:txBody>
          <a:bodyPr/>
          <a:lstStyle/>
          <a:p>
            <a:fld id="{1A4690B2-9D98-4C3D-B02B-EAD8387C814C}" type="slidenum">
              <a:rPr lang="en-US" smtClean="0"/>
              <a:pPr/>
              <a:t>3</a:t>
            </a:fld>
            <a:endParaRPr lang="en-US" smtClean="0"/>
          </a:p>
        </p:txBody>
      </p:sp>
      <p:sp>
        <p:nvSpPr>
          <p:cNvPr id="19458"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025DAF3C-6C72-42C7-8750-4D47B602E253}" type="slidenum">
              <a:rPr lang="en-US" sz="1200"/>
              <a:pPr algn="r" defTabSz="931863" eaLnBrk="0" hangingPunct="0"/>
              <a:t>3</a:t>
            </a:fld>
            <a:endParaRPr lang="en-US" sz="1200"/>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cs typeface="Arial" charset="0"/>
              </a:rPr>
              <a:t>It’s a fairly young, “new world” wine region where wine has been made for only about 170 years.</a:t>
            </a:r>
            <a:endParaRPr lang="en-US" dirty="0" smtClean="0">
              <a:latin typeface="Verdana" pitchFamily="34" charset="0"/>
            </a:endParaRPr>
          </a:p>
        </p:txBody>
      </p:sp>
    </p:spTree>
    <p:extLst>
      <p:ext uri="{BB962C8B-B14F-4D97-AF65-F5344CB8AC3E}">
        <p14:creationId xmlns:p14="http://schemas.microsoft.com/office/powerpoint/2010/main" val="42761116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p:spPr>
        <p:txBody>
          <a:bodyPr/>
          <a:lstStyle/>
          <a:p>
            <a:fld id="{CB699B28-3210-4AD8-A86D-2CC02ECC2EF1}" type="slidenum">
              <a:rPr lang="en-US" smtClean="0"/>
              <a:pPr/>
              <a:t>4</a:t>
            </a:fld>
            <a:endParaRPr lang="en-US" smtClean="0"/>
          </a:p>
        </p:txBody>
      </p:sp>
      <p:sp>
        <p:nvSpPr>
          <p:cNvPr id="21506"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1C5A379A-36A5-4499-8BC3-F17A78B6B5EB}" type="slidenum">
              <a:rPr lang="en-US" sz="1200"/>
              <a:pPr algn="r" defTabSz="931863" eaLnBrk="0" hangingPunct="0"/>
              <a:t>4</a:t>
            </a:fld>
            <a:endParaRPr lang="en-US" sz="1200"/>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pPr marL="171450" indent="-171450">
              <a:buFont typeface="Arial" pitchFamily="34" charset="0"/>
              <a:buChar char="•"/>
            </a:pPr>
            <a:r>
              <a:rPr lang="en-US" dirty="0" smtClean="0">
                <a:latin typeface="Arial" charset="0"/>
                <a:cs typeface="Arial" charset="0"/>
              </a:rPr>
              <a:t>Napa Valley is small: the valley floor, </a:t>
            </a:r>
            <a:r>
              <a:rPr lang="en-US" b="1" dirty="0" smtClean="0">
                <a:latin typeface="Arial" charset="0"/>
                <a:cs typeface="Arial" charset="0"/>
              </a:rPr>
              <a:t>located between the Mayacamas Mountains and Vaca Range, is just about 5 miles (about 8 </a:t>
            </a:r>
            <a:r>
              <a:rPr lang="en-US" b="1" dirty="0" err="1" smtClean="0">
                <a:latin typeface="Arial" charset="0"/>
                <a:cs typeface="Arial" charset="0"/>
              </a:rPr>
              <a:t>kms</a:t>
            </a:r>
            <a:r>
              <a:rPr lang="en-US" b="1" dirty="0" smtClean="0">
                <a:latin typeface="Arial" charset="0"/>
                <a:cs typeface="Arial" charset="0"/>
              </a:rPr>
              <a:t>) across at its widest point and 30 miles (about 48 </a:t>
            </a:r>
            <a:r>
              <a:rPr lang="en-US" b="1" dirty="0" err="1" smtClean="0">
                <a:latin typeface="Arial" charset="0"/>
                <a:cs typeface="Arial" charset="0"/>
              </a:rPr>
              <a:t>kms</a:t>
            </a:r>
            <a:r>
              <a:rPr lang="en-US" b="1" dirty="0" smtClean="0">
                <a:latin typeface="Arial" charset="0"/>
                <a:cs typeface="Arial" charset="0"/>
              </a:rPr>
              <a:t>)</a:t>
            </a:r>
            <a:r>
              <a:rPr lang="en-US" b="1" baseline="0" dirty="0" smtClean="0">
                <a:latin typeface="Arial" charset="0"/>
                <a:cs typeface="Arial" charset="0"/>
              </a:rPr>
              <a:t> </a:t>
            </a:r>
            <a:r>
              <a:rPr lang="en-US" b="1" dirty="0" smtClean="0">
                <a:latin typeface="Arial" charset="0"/>
                <a:cs typeface="Arial" charset="0"/>
              </a:rPr>
              <a:t>at its longest</a:t>
            </a:r>
            <a:r>
              <a:rPr lang="en-US" dirty="0" smtClean="0">
                <a:latin typeface="Arial" charset="0"/>
                <a:cs typeface="Arial" charset="0"/>
              </a:rPr>
              <a:t>.  </a:t>
            </a:r>
          </a:p>
          <a:p>
            <a:pPr marL="0" indent="0">
              <a:buFont typeface="Arial" pitchFamily="34" charset="0"/>
              <a:buNone/>
            </a:pPr>
            <a:endParaRPr lang="en-US" dirty="0" smtClean="0">
              <a:latin typeface="Arial" charset="0"/>
              <a:cs typeface="Arial" charset="0"/>
            </a:endParaRPr>
          </a:p>
          <a:p>
            <a:pPr marL="171450" indent="-171450">
              <a:buFont typeface="Arial" pitchFamily="34" charset="0"/>
              <a:buChar char="•"/>
            </a:pPr>
            <a:r>
              <a:rPr lang="en-US" dirty="0" smtClean="0">
                <a:latin typeface="Arial" charset="0"/>
                <a:cs typeface="Arial" charset="0"/>
              </a:rPr>
              <a:t>There are even smaller places within it:</a:t>
            </a:r>
            <a:r>
              <a:rPr lang="en-US" baseline="0" dirty="0" smtClean="0">
                <a:latin typeface="Arial" charset="0"/>
                <a:cs typeface="Arial" charset="0"/>
              </a:rPr>
              <a:t> t</a:t>
            </a:r>
            <a:r>
              <a:rPr lang="en-US" dirty="0" smtClean="0">
                <a:latin typeface="Arial" charset="0"/>
                <a:cs typeface="Arial" charset="0"/>
              </a:rPr>
              <a:t>he Napa Valley itself is an AVA or American Viticultural Area,</a:t>
            </a:r>
            <a:r>
              <a:rPr lang="en-US" baseline="0" dirty="0" smtClean="0">
                <a:latin typeface="Arial" charset="0"/>
                <a:cs typeface="Arial" charset="0"/>
              </a:rPr>
              <a:t> </a:t>
            </a:r>
            <a:r>
              <a:rPr lang="en-US" b="1" baseline="0" dirty="0" smtClean="0">
                <a:latin typeface="Arial" charset="0"/>
                <a:cs typeface="Arial" charset="0"/>
              </a:rPr>
              <a:t>the first to be recognized in California in 1981</a:t>
            </a:r>
          </a:p>
          <a:p>
            <a:pPr marL="0" indent="0">
              <a:buFont typeface="Arial" pitchFamily="34" charset="0"/>
              <a:buNone/>
            </a:pPr>
            <a:endParaRPr lang="en-US" dirty="0" smtClean="0">
              <a:latin typeface="Arial" charset="0"/>
              <a:cs typeface="Arial" charset="0"/>
            </a:endParaRPr>
          </a:p>
          <a:p>
            <a:pPr marL="171450" indent="-171450">
              <a:buFont typeface="Arial" pitchFamily="34" charset="0"/>
              <a:buChar char="•"/>
            </a:pPr>
            <a:r>
              <a:rPr lang="en-US" dirty="0" smtClean="0">
                <a:latin typeface="Arial" charset="0"/>
                <a:cs typeface="Arial" charset="0"/>
              </a:rPr>
              <a:t>Within the Napa Valley AVA there are </a:t>
            </a:r>
            <a:r>
              <a:rPr lang="en-US" b="1" dirty="0" smtClean="0">
                <a:latin typeface="Arial" charset="0"/>
                <a:cs typeface="Arial" charset="0"/>
              </a:rPr>
              <a:t>16 recognized sub- or “nested” AVAs</a:t>
            </a:r>
            <a:endParaRPr lang="en-US" sz="800" b="1" dirty="0" smtClean="0">
              <a:latin typeface="Verdana" pitchFamily="34" charset="0"/>
            </a:endParaRPr>
          </a:p>
        </p:txBody>
      </p:sp>
    </p:spTree>
    <p:extLst>
      <p:ext uri="{BB962C8B-B14F-4D97-AF65-F5344CB8AC3E}">
        <p14:creationId xmlns:p14="http://schemas.microsoft.com/office/powerpoint/2010/main" val="24801139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p:spPr>
        <p:txBody>
          <a:bodyPr/>
          <a:lstStyle/>
          <a:p>
            <a:fld id="{4BEEFA2B-1F9C-4328-8F5B-DE54BBC3E1B2}" type="slidenum">
              <a:rPr lang="en-US" smtClean="0"/>
              <a:pPr/>
              <a:t>5</a:t>
            </a:fld>
            <a:endParaRPr lang="en-US" smtClean="0"/>
          </a:p>
        </p:txBody>
      </p:sp>
      <p:sp>
        <p:nvSpPr>
          <p:cNvPr id="25602" name="Rectangle 7"/>
          <p:cNvSpPr txBox="1">
            <a:spLocks noGrp="1" noChangeArrowheads="1"/>
          </p:cNvSpPr>
          <p:nvPr/>
        </p:nvSpPr>
        <p:spPr bwMode="auto">
          <a:xfrm>
            <a:off x="5267327"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FBC226C9-6C5E-4801-9DDD-7A8C9A645664}" type="slidenum">
              <a:rPr lang="en-US" sz="1200"/>
              <a:pPr algn="r" defTabSz="931863" eaLnBrk="0" hangingPunct="0"/>
              <a:t>5</a:t>
            </a:fld>
            <a:endParaRPr lang="en-US" sz="120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b="1" dirty="0" smtClean="0">
                <a:latin typeface="Arial" charset="0"/>
                <a:cs typeface="Arial" charset="0"/>
              </a:rPr>
              <a:t>If there’s one message we could leave you with today, it’s that the Napa Valley may be one of the most renowned wine growing regions in the world, but it is also one of the smallest. </a:t>
            </a:r>
          </a:p>
          <a:p>
            <a:pPr marL="171450" indent="-171450" eaLnBrk="1" hangingPunct="1">
              <a:buFont typeface="Arial" pitchFamily="34" charset="0"/>
              <a:buChar char="•"/>
            </a:pPr>
            <a:endParaRPr lang="en-US" b="1" dirty="0" smtClean="0">
              <a:latin typeface="Arial" charset="0"/>
              <a:cs typeface="Arial" charset="0"/>
            </a:endParaRPr>
          </a:p>
          <a:p>
            <a:pPr marL="171450" indent="-171450" eaLnBrk="1" hangingPunct="1">
              <a:buFont typeface="Arial" pitchFamily="34" charset="0"/>
              <a:buChar char="•"/>
            </a:pPr>
            <a:r>
              <a:rPr lang="en-US" b="1" dirty="0" smtClean="0">
                <a:latin typeface="Arial" charset="0"/>
                <a:cs typeface="Arial" charset="0"/>
              </a:rPr>
              <a:t>Napa Valley produces just 4% of California’s wine and a mere four-tenths of one percent of the world’s wine</a:t>
            </a:r>
            <a:r>
              <a:rPr lang="en-US" dirty="0" smtClean="0">
                <a:latin typeface="Arial" charset="0"/>
                <a:cs typeface="Arial" charset="0"/>
              </a:rPr>
              <a:t>.</a:t>
            </a:r>
          </a:p>
          <a:p>
            <a:pPr eaLnBrk="1" hangingPunct="1"/>
            <a:endParaRPr lang="en-US" dirty="0" smtClean="0">
              <a:latin typeface="Arial" charset="0"/>
              <a:cs typeface="Arial" charset="0"/>
            </a:endParaRPr>
          </a:p>
          <a:p>
            <a:pPr eaLnBrk="1" hangingPunct="1"/>
            <a:endParaRPr lang="en-US" sz="1000" dirty="0" smtClean="0">
              <a:latin typeface="Verdana" pitchFamily="34" charset="0"/>
            </a:endParaRPr>
          </a:p>
        </p:txBody>
      </p:sp>
    </p:spTree>
    <p:extLst>
      <p:ext uri="{BB962C8B-B14F-4D97-AF65-F5344CB8AC3E}">
        <p14:creationId xmlns:p14="http://schemas.microsoft.com/office/powerpoint/2010/main" val="41771998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p:spPr>
        <p:txBody>
          <a:bodyPr/>
          <a:lstStyle/>
          <a:p>
            <a:fld id="{D8C554E5-F973-4F92-8EF9-762E5F56A257}" type="slidenum">
              <a:rPr lang="en-US" smtClean="0"/>
              <a:pPr/>
              <a:t>6</a:t>
            </a:fld>
            <a:endParaRPr lang="en-US" smtClean="0"/>
          </a:p>
        </p:txBody>
      </p:sp>
      <p:sp>
        <p:nvSpPr>
          <p:cNvPr id="27650" name="Rectangle 7"/>
          <p:cNvSpPr txBox="1">
            <a:spLocks noGrp="1" noChangeArrowheads="1"/>
          </p:cNvSpPr>
          <p:nvPr/>
        </p:nvSpPr>
        <p:spPr bwMode="auto">
          <a:xfrm>
            <a:off x="5267327"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4977DB36-11E1-4D3C-AD40-ACEDD74AEC1F}" type="slidenum">
              <a:rPr lang="en-US" sz="1200"/>
              <a:pPr algn="r" defTabSz="931863" eaLnBrk="0" hangingPunct="0"/>
              <a:t>6</a:t>
            </a:fld>
            <a:endParaRPr lang="en-US" sz="120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marL="171450" marR="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dirty="0" smtClean="0">
                <a:latin typeface="Arial" charset="0"/>
                <a:cs typeface="Arial" charset="0"/>
              </a:rPr>
              <a:t>There are </a:t>
            </a:r>
            <a:r>
              <a:rPr lang="en-US" b="1" dirty="0" smtClean="0">
                <a:latin typeface="Arial" charset="0"/>
                <a:cs typeface="Arial" charset="0"/>
              </a:rPr>
              <a:t>approximately 45,000 acres (about</a:t>
            </a:r>
            <a:r>
              <a:rPr lang="en-US" b="1" baseline="0" dirty="0" smtClean="0">
                <a:latin typeface="Arial" charset="0"/>
                <a:cs typeface="Arial" charset="0"/>
              </a:rPr>
              <a:t> 18,000 ha) </a:t>
            </a:r>
            <a:r>
              <a:rPr lang="en-US" b="1" dirty="0" smtClean="0">
                <a:latin typeface="Arial" charset="0"/>
                <a:cs typeface="Arial" charset="0"/>
              </a:rPr>
              <a:t>under vine in the Napa Valley AVA</a:t>
            </a:r>
            <a:r>
              <a:rPr lang="en-US" dirty="0" smtClean="0">
                <a:latin typeface="Arial" charset="0"/>
                <a:cs typeface="Arial" charset="0"/>
              </a:rPr>
              <a:t>, </a:t>
            </a:r>
            <a:r>
              <a:rPr lang="en-US" b="1" dirty="0" smtClean="0">
                <a:latin typeface="Arial" charset="0"/>
                <a:cs typeface="Arial" charset="0"/>
              </a:rPr>
              <a:t>about 9% of all of Napa County</a:t>
            </a:r>
            <a:r>
              <a:rPr lang="en-US" dirty="0" smtClean="0">
                <a:latin typeface="Arial" charset="0"/>
                <a:cs typeface="Arial" charset="0"/>
              </a:rPr>
              <a:t>. </a:t>
            </a:r>
          </a:p>
          <a:p>
            <a:pPr marL="171450" indent="-171450" eaLnBrk="1" hangingPunct="1">
              <a:buFont typeface="Arial" pitchFamily="34" charset="0"/>
              <a:buChar char="•"/>
            </a:pPr>
            <a:endParaRPr lang="en-US" dirty="0" smtClean="0">
              <a:latin typeface="Arial" charset="0"/>
              <a:cs typeface="Arial" charset="0"/>
            </a:endParaRPr>
          </a:p>
          <a:p>
            <a:pPr marL="171450" indent="-171450" eaLnBrk="1" hangingPunct="1">
              <a:buFont typeface="Arial" pitchFamily="34" charset="0"/>
              <a:buChar char="•"/>
            </a:pPr>
            <a:r>
              <a:rPr lang="en-US" dirty="0" smtClean="0">
                <a:latin typeface="Arial" charset="0"/>
                <a:cs typeface="Arial" charset="0"/>
              </a:rPr>
              <a:t>And has </a:t>
            </a:r>
            <a:r>
              <a:rPr lang="en-US" b="1" dirty="0" smtClean="0">
                <a:latin typeface="Arial" charset="0"/>
                <a:cs typeface="Arial" charset="0"/>
              </a:rPr>
              <a:t>about one-sixth the planted</a:t>
            </a:r>
            <a:r>
              <a:rPr lang="en-US" b="1" baseline="0" dirty="0" smtClean="0">
                <a:latin typeface="Arial" charset="0"/>
                <a:cs typeface="Arial" charset="0"/>
              </a:rPr>
              <a:t> area </a:t>
            </a:r>
            <a:r>
              <a:rPr lang="en-US" b="1" dirty="0" smtClean="0">
                <a:latin typeface="Arial" charset="0"/>
                <a:cs typeface="Arial" charset="0"/>
              </a:rPr>
              <a:t>of Bordeaux</a:t>
            </a:r>
            <a:r>
              <a:rPr lang="en-US" dirty="0" smtClean="0">
                <a:latin typeface="Arial" charset="0"/>
                <a:cs typeface="Arial" charset="0"/>
              </a:rPr>
              <a:t>. </a:t>
            </a:r>
          </a:p>
          <a:p>
            <a:pPr marL="171450" indent="-171450" eaLnBrk="1" hangingPunct="1">
              <a:buFont typeface="Arial" pitchFamily="34" charset="0"/>
              <a:buChar char="•"/>
            </a:pPr>
            <a:endParaRPr lang="en-US" dirty="0" smtClean="0">
              <a:latin typeface="Arial" charset="0"/>
              <a:cs typeface="Arial" charset="0"/>
            </a:endParaRPr>
          </a:p>
        </p:txBody>
      </p:sp>
    </p:spTree>
    <p:extLst>
      <p:ext uri="{BB962C8B-B14F-4D97-AF65-F5344CB8AC3E}">
        <p14:creationId xmlns:p14="http://schemas.microsoft.com/office/powerpoint/2010/main" val="30366010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p:spPr>
        <p:txBody>
          <a:bodyPr/>
          <a:lstStyle/>
          <a:p>
            <a:fld id="{4B023BB9-9DBE-4644-9757-1BBB4657CC87}" type="slidenum">
              <a:rPr lang="en-US" smtClean="0"/>
              <a:pPr/>
              <a:t>7</a:t>
            </a:fld>
            <a:endParaRPr lang="en-US" smtClean="0"/>
          </a:p>
        </p:txBody>
      </p:sp>
      <p:sp>
        <p:nvSpPr>
          <p:cNvPr id="29698" name="Rectangle 7"/>
          <p:cNvSpPr txBox="1">
            <a:spLocks noGrp="1" noChangeArrowheads="1"/>
          </p:cNvSpPr>
          <p:nvPr/>
        </p:nvSpPr>
        <p:spPr bwMode="auto">
          <a:xfrm>
            <a:off x="5267327"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9E92F130-75C0-488D-8014-0476740EF5E3}" type="slidenum">
              <a:rPr lang="en-US" sz="1200"/>
              <a:pPr algn="r" defTabSz="931863" eaLnBrk="0" hangingPunct="0"/>
              <a:t>7</a:t>
            </a:fld>
            <a:endParaRPr lang="en-US" sz="1200"/>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p:spPr>
        <p:txBody>
          <a:bodyPr/>
          <a:lstStyle/>
          <a:p>
            <a:pPr marL="171450" indent="-171450">
              <a:buFont typeface="Arial" pitchFamily="34" charset="0"/>
              <a:buChar char="•"/>
            </a:pPr>
            <a:r>
              <a:rPr lang="en-US" dirty="0" smtClean="0">
                <a:latin typeface="Arial" charset="0"/>
                <a:cs typeface="Arial" charset="0"/>
              </a:rPr>
              <a:t>The majority of Napa Valley’s producers are also small: </a:t>
            </a:r>
          </a:p>
          <a:p>
            <a:pPr marL="0" indent="0">
              <a:buFont typeface="Arial" pitchFamily="34" charset="0"/>
              <a:buNone/>
            </a:pPr>
            <a:endParaRPr lang="en-US" dirty="0" smtClean="0">
              <a:latin typeface="Arial" charset="0"/>
              <a:cs typeface="Arial" charset="0"/>
            </a:endParaRPr>
          </a:p>
          <a:p>
            <a:pPr marL="171450" indent="-171450">
              <a:buFont typeface="Arial" pitchFamily="34" charset="0"/>
              <a:buChar char="•"/>
            </a:pPr>
            <a:r>
              <a:rPr lang="en-US" b="1" dirty="0" smtClean="0">
                <a:latin typeface="Arial" charset="0"/>
                <a:cs typeface="Arial" charset="0"/>
              </a:rPr>
              <a:t>Nearly</a:t>
            </a:r>
            <a:r>
              <a:rPr lang="en-US" b="1" baseline="0" dirty="0" smtClean="0">
                <a:latin typeface="Arial" charset="0"/>
                <a:cs typeface="Arial" charset="0"/>
              </a:rPr>
              <a:t> 8</a:t>
            </a:r>
            <a:r>
              <a:rPr lang="en-US" b="1" dirty="0" smtClean="0">
                <a:latin typeface="Arial" charset="0"/>
                <a:cs typeface="Arial" charset="0"/>
              </a:rPr>
              <a:t>0% of the NVV’s nearly 500 member wineries make less than 10,000 cases of a wine a year. </a:t>
            </a:r>
          </a:p>
          <a:p>
            <a:pPr marL="171450" indent="-171450">
              <a:buFont typeface="Arial" pitchFamily="34" charset="0"/>
              <a:buChar char="•"/>
            </a:pPr>
            <a:endParaRPr lang="en-US" b="1" dirty="0" smtClean="0">
              <a:latin typeface="Arial" charset="0"/>
              <a:cs typeface="Arial" charset="0"/>
            </a:endParaRPr>
          </a:p>
          <a:p>
            <a:pPr marL="171450" indent="-171450">
              <a:buFont typeface="Arial" pitchFamily="34" charset="0"/>
              <a:buChar char="•"/>
            </a:pPr>
            <a:r>
              <a:rPr lang="en-US" b="1" dirty="0" smtClean="0">
                <a:latin typeface="Arial" charset="0"/>
                <a:cs typeface="Arial" charset="0"/>
              </a:rPr>
              <a:t>Nearly</a:t>
            </a:r>
            <a:r>
              <a:rPr lang="en-US" b="1" baseline="0" dirty="0" smtClean="0">
                <a:latin typeface="Arial" charset="0"/>
                <a:cs typeface="Arial" charset="0"/>
              </a:rPr>
              <a:t> 7</a:t>
            </a:r>
            <a:r>
              <a:rPr lang="en-US" b="1" dirty="0" smtClean="0">
                <a:latin typeface="Arial" charset="0"/>
                <a:cs typeface="Arial" charset="0"/>
              </a:rPr>
              <a:t>0% produce fewer than 5,000 cases annually.</a:t>
            </a:r>
          </a:p>
          <a:p>
            <a:pPr marL="171450" indent="-171450">
              <a:buFont typeface="Arial" pitchFamily="34" charset="0"/>
              <a:buChar char="•"/>
            </a:pPr>
            <a:r>
              <a:rPr lang="en-US" b="1" dirty="0" smtClean="0">
                <a:latin typeface="Arial" charset="0"/>
                <a:cs typeface="Arial" charset="0"/>
              </a:rPr>
              <a:t>  </a:t>
            </a:r>
          </a:p>
          <a:p>
            <a:pPr marL="171450" indent="-171450">
              <a:buFont typeface="Arial" pitchFamily="34" charset="0"/>
              <a:buChar char="•"/>
            </a:pPr>
            <a:r>
              <a:rPr lang="en-US" b="1" dirty="0" smtClean="0">
                <a:latin typeface="Arial" charset="0"/>
                <a:cs typeface="Arial" charset="0"/>
              </a:rPr>
              <a:t>95% of all Napa Valley wineries are family owned.</a:t>
            </a:r>
          </a:p>
          <a:p>
            <a:pPr eaLnBrk="1" hangingPunct="1"/>
            <a:endParaRPr lang="en-US" sz="1000" dirty="0" smtClean="0">
              <a:latin typeface="Verdana" pitchFamily="34" charset="0"/>
            </a:endParaRPr>
          </a:p>
        </p:txBody>
      </p:sp>
    </p:spTree>
    <p:extLst>
      <p:ext uri="{BB962C8B-B14F-4D97-AF65-F5344CB8AC3E}">
        <p14:creationId xmlns:p14="http://schemas.microsoft.com/office/powerpoint/2010/main" val="34357560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p:cNvSpPr>
          <p:nvPr>
            <p:ph type="sldImg"/>
          </p:nvPr>
        </p:nvSpPr>
        <p:spPr>
          <a:xfrm>
            <a:off x="1143000" y="685800"/>
            <a:ext cx="4572000" cy="3430588"/>
          </a:xfrm>
          <a:ln/>
        </p:spPr>
      </p:sp>
      <p:sp>
        <p:nvSpPr>
          <p:cNvPr id="37890" name="Notes Placeholder 2"/>
          <p:cNvSpPr>
            <a:spLocks noGrp="1"/>
          </p:cNvSpPr>
          <p:nvPr>
            <p:ph type="body" idx="1"/>
          </p:nvPr>
        </p:nvSpPr>
        <p:spPr>
          <a:noFill/>
          <a:ln/>
        </p:spPr>
        <p:txBody>
          <a:bodyPr/>
          <a:lstStyle/>
          <a:p>
            <a:pPr marL="173055" indent="-173055" defTabSz="922955">
              <a:buFont typeface="Arial" pitchFamily="34" charset="0"/>
              <a:buChar char="•"/>
              <a:defRPr/>
            </a:pPr>
            <a:r>
              <a:rPr lang="en-US" dirty="0" smtClean="0">
                <a:latin typeface="Arial" charset="0"/>
              </a:rPr>
              <a:t>The French term </a:t>
            </a:r>
            <a:r>
              <a:rPr lang="en-US" b="1" dirty="0" smtClean="0">
                <a:latin typeface="Arial" charset="0"/>
              </a:rPr>
              <a:t>terroir</a:t>
            </a:r>
            <a:r>
              <a:rPr lang="en-US" dirty="0" smtClean="0">
                <a:latin typeface="Arial" charset="0"/>
              </a:rPr>
              <a:t> refers to how the physical environment of</a:t>
            </a:r>
            <a:r>
              <a:rPr lang="en-US" baseline="0" dirty="0" smtClean="0">
                <a:latin typeface="Arial" charset="0"/>
              </a:rPr>
              <a:t> a winegrowing region gives unique character to the wines made there.</a:t>
            </a:r>
          </a:p>
          <a:p>
            <a:pPr defTabSz="922955">
              <a:defRPr/>
            </a:pPr>
            <a:endParaRPr lang="en-US" dirty="0" smtClean="0">
              <a:latin typeface="Arial" charset="0"/>
            </a:endParaRPr>
          </a:p>
          <a:p>
            <a:pPr marL="173055" indent="-173055">
              <a:buFont typeface="Arial" pitchFamily="34" charset="0"/>
              <a:buChar char="•"/>
            </a:pPr>
            <a:r>
              <a:rPr lang="en-US" dirty="0" smtClean="0">
                <a:latin typeface="Arial" charset="0"/>
              </a:rPr>
              <a:t>Although the place and the industry are relatively small, Napa Valley is one of the most diverse wine growing regions in the world.</a:t>
            </a:r>
          </a:p>
          <a:p>
            <a:endParaRPr lang="en-US" dirty="0" smtClean="0">
              <a:latin typeface="Arial" charset="0"/>
            </a:endParaRPr>
          </a:p>
          <a:p>
            <a:pPr marL="173055" indent="-173055">
              <a:buFont typeface="Arial" pitchFamily="34" charset="0"/>
              <a:buChar char="•"/>
            </a:pPr>
            <a:r>
              <a:rPr lang="en-US" dirty="0" smtClean="0">
                <a:latin typeface="Arial" charset="0"/>
              </a:rPr>
              <a:t>Because Napa Valley has an amazing assortment of</a:t>
            </a:r>
            <a:r>
              <a:rPr lang="en-US" baseline="0" dirty="0" smtClean="0">
                <a:latin typeface="Arial" charset="0"/>
              </a:rPr>
              <a:t> </a:t>
            </a:r>
            <a:r>
              <a:rPr lang="en-US" dirty="0" smtClean="0">
                <a:latin typeface="Arial" charset="0"/>
              </a:rPr>
              <a:t>soils, diverse topography</a:t>
            </a:r>
            <a:r>
              <a:rPr lang="en-US" baseline="0" dirty="0" smtClean="0">
                <a:latin typeface="Arial" charset="0"/>
              </a:rPr>
              <a:t> and almost countless microclimates, </a:t>
            </a:r>
            <a:r>
              <a:rPr lang="en-US" dirty="0" smtClean="0">
                <a:latin typeface="Arial" charset="0"/>
              </a:rPr>
              <a:t>a wide array of grape varieties grow extraordinarily well here.</a:t>
            </a:r>
          </a:p>
        </p:txBody>
      </p:sp>
      <p:sp>
        <p:nvSpPr>
          <p:cNvPr id="37891" name="Slide Number Placeholder 3"/>
          <p:cNvSpPr>
            <a:spLocks noGrp="1"/>
          </p:cNvSpPr>
          <p:nvPr>
            <p:ph type="sldNum" sz="quarter" idx="5"/>
          </p:nvPr>
        </p:nvSpPr>
        <p:spPr>
          <a:noFill/>
        </p:spPr>
        <p:txBody>
          <a:bodyPr/>
          <a:lstStyle/>
          <a:p>
            <a:fld id="{58304F1E-8DB9-4C98-88F1-F9416D5ED10F}" type="slidenum">
              <a:rPr lang="en-US" smtClean="0"/>
              <a:pPr/>
              <a:t>8</a:t>
            </a:fld>
            <a:endParaRPr lang="en-US" smtClean="0"/>
          </a:p>
        </p:txBody>
      </p:sp>
    </p:spTree>
    <p:extLst>
      <p:ext uri="{BB962C8B-B14F-4D97-AF65-F5344CB8AC3E}">
        <p14:creationId xmlns:p14="http://schemas.microsoft.com/office/powerpoint/2010/main" val="27348218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7AED3689-80E8-415B-8C84-C9E09AC77755}" type="slidenum">
              <a:rPr lang="en-US" sz="1200"/>
              <a:pPr algn="r" defTabSz="931863" eaLnBrk="0" hangingPunct="0"/>
              <a:t>9</a:t>
            </a:fld>
            <a:endParaRPr lang="en-US" sz="1200"/>
          </a:p>
        </p:txBody>
      </p:sp>
      <p:sp>
        <p:nvSpPr>
          <p:cNvPr id="64514"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55ED7E09-A59F-49AC-8B45-CB0B7BB80F1B}" type="slidenum">
              <a:rPr lang="en-US" sz="1200"/>
              <a:pPr algn="r" defTabSz="931863" eaLnBrk="0" hangingPunct="0"/>
              <a:t>9</a:t>
            </a:fld>
            <a:endParaRPr lang="en-US" sz="120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rPr>
              <a:t>Napa Valley is located within the </a:t>
            </a:r>
            <a:r>
              <a:rPr lang="en-US" b="1" dirty="0" smtClean="0">
                <a:latin typeface="Arial" charset="0"/>
              </a:rPr>
              <a:t>rare Mediterranean climate zone</a:t>
            </a:r>
            <a:r>
              <a:rPr lang="en-US" dirty="0" smtClean="0">
                <a:latin typeface="Arial" charset="0"/>
              </a:rPr>
              <a:t>, which encompasses just </a:t>
            </a:r>
            <a:r>
              <a:rPr lang="en-US" b="1" dirty="0" smtClean="0">
                <a:latin typeface="Arial" charset="0"/>
              </a:rPr>
              <a:t>2% </a:t>
            </a:r>
            <a:r>
              <a:rPr lang="en-US" dirty="0" smtClean="0">
                <a:latin typeface="Arial" charset="0"/>
              </a:rPr>
              <a:t>of the earth’s surface. </a:t>
            </a:r>
          </a:p>
          <a:p>
            <a:pPr marL="171450" indent="-171450" eaLnBrk="1" hangingPunct="1">
              <a:buFont typeface="Arial" pitchFamily="34" charset="0"/>
              <a:buChar char="•"/>
            </a:pPr>
            <a:r>
              <a:rPr lang="en-US" dirty="0" smtClean="0">
                <a:latin typeface="Arial" charset="0"/>
              </a:rPr>
              <a:t>The </a:t>
            </a:r>
            <a:r>
              <a:rPr lang="en-US" b="1" dirty="0" smtClean="0">
                <a:latin typeface="Arial" charset="0"/>
              </a:rPr>
              <a:t>long growing season </a:t>
            </a:r>
            <a:r>
              <a:rPr lang="en-US" dirty="0" smtClean="0">
                <a:latin typeface="Arial" charset="0"/>
              </a:rPr>
              <a:t>is marked by warm summer days and cool evenings – ideal for wine grapes to ripen slowly and evenly, with great balance between sugar and acid development. </a:t>
            </a:r>
          </a:p>
          <a:p>
            <a:pPr marL="171450" indent="-171450" eaLnBrk="1" hangingPunct="1">
              <a:buFont typeface="Arial" pitchFamily="34" charset="0"/>
              <a:buChar char="•"/>
            </a:pPr>
            <a:r>
              <a:rPr lang="en-US" b="1" dirty="0" smtClean="0">
                <a:latin typeface="Arial" charset="0"/>
              </a:rPr>
              <a:t>Lack of summer rainfall</a:t>
            </a:r>
            <a:r>
              <a:rPr lang="en-US" dirty="0" smtClean="0">
                <a:latin typeface="Arial" charset="0"/>
              </a:rPr>
              <a:t> helps to </a:t>
            </a:r>
          </a:p>
          <a:p>
            <a:pPr marL="628650" lvl="1" indent="-171450" eaLnBrk="1" hangingPunct="1">
              <a:buFont typeface="Arial" pitchFamily="34" charset="0"/>
              <a:buChar char="•"/>
            </a:pPr>
            <a:r>
              <a:rPr lang="en-US" dirty="0" smtClean="0">
                <a:latin typeface="Arial" charset="0"/>
              </a:rPr>
              <a:t>contribute to </a:t>
            </a:r>
            <a:r>
              <a:rPr lang="en-US" b="1" dirty="0" smtClean="0">
                <a:latin typeface="Arial" charset="0"/>
              </a:rPr>
              <a:t>consistency of vintages</a:t>
            </a:r>
            <a:r>
              <a:rPr lang="en-US" dirty="0" smtClean="0">
                <a:latin typeface="Arial" charset="0"/>
              </a:rPr>
              <a:t> and </a:t>
            </a:r>
          </a:p>
          <a:p>
            <a:pPr marL="628650" lvl="1" indent="-171450" eaLnBrk="1" hangingPunct="1">
              <a:buFont typeface="Arial" pitchFamily="34" charset="0"/>
              <a:buChar char="•"/>
            </a:pPr>
            <a:r>
              <a:rPr lang="en-US" b="1" dirty="0" smtClean="0">
                <a:latin typeface="Arial" charset="0"/>
              </a:rPr>
              <a:t>reduces the risk of vineyard diseases </a:t>
            </a:r>
          </a:p>
          <a:p>
            <a:pPr marL="171450" indent="-171450" eaLnBrk="1" hangingPunct="1">
              <a:buFont typeface="Arial" pitchFamily="34" charset="0"/>
              <a:buChar char="•"/>
            </a:pPr>
            <a:r>
              <a:rPr lang="en-US" dirty="0" smtClean="0">
                <a:latin typeface="Arial" charset="0"/>
              </a:rPr>
              <a:t>Most areas of the appellation can dry farm or tightly manage their irrigation practices. </a:t>
            </a:r>
          </a:p>
          <a:p>
            <a:pPr marL="171450" indent="-171450" eaLnBrk="1" hangingPunct="1">
              <a:buFont typeface="Arial" pitchFamily="34" charset="0"/>
              <a:buChar char="•"/>
            </a:pPr>
            <a:r>
              <a:rPr lang="en-US" dirty="0" smtClean="0">
                <a:latin typeface="Arial" charset="0"/>
              </a:rPr>
              <a:t>Compared to most growing regions in the world, Napa Valley is unique in this regard. </a:t>
            </a:r>
          </a:p>
          <a:p>
            <a:pPr eaLnBrk="1" hangingPunct="1"/>
            <a:endParaRPr lang="en-US" dirty="0" smtClean="0">
              <a:latin typeface="Arial" charset="0"/>
            </a:endParaRPr>
          </a:p>
          <a:p>
            <a:pPr eaLnBrk="1" hangingPunct="1"/>
            <a:endParaRPr lang="en-US" dirty="0" smtClean="0">
              <a:latin typeface="Verdana" pitchFamily="34" charset="0"/>
            </a:endParaRPr>
          </a:p>
          <a:p>
            <a:pPr eaLnBrk="1" hangingPunct="1"/>
            <a:endParaRPr lang="en-US" dirty="0" smtClean="0">
              <a:latin typeface="Verdana" pitchFamily="34" charset="0"/>
            </a:endParaRPr>
          </a:p>
        </p:txBody>
      </p:sp>
    </p:spTree>
    <p:extLst>
      <p:ext uri="{BB962C8B-B14F-4D97-AF65-F5344CB8AC3E}">
        <p14:creationId xmlns:p14="http://schemas.microsoft.com/office/powerpoint/2010/main" val="17692741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4" descr="title_nvr.jpg"/>
          <p:cNvPicPr>
            <a:picLocks noChangeAspect="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userDrawn="1"/>
        </p:nvSpPr>
        <p:spPr bwMode="auto">
          <a:xfrm>
            <a:off x="0" y="0"/>
            <a:ext cx="8064500" cy="65151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a:lstStyle/>
          <a:p>
            <a:pPr algn="ctr" eaLnBrk="0" hangingPunct="0">
              <a:defRPr/>
            </a:pPr>
            <a:endParaRPr lang="en-US">
              <a:latin typeface="Times"/>
              <a:cs typeface="+mn-cs"/>
            </a:endParaRPr>
          </a:p>
        </p:txBody>
      </p:sp>
      <p:sp>
        <p:nvSpPr>
          <p:cNvPr id="2" name="Title 1"/>
          <p:cNvSpPr>
            <a:spLocks noGrp="1"/>
          </p:cNvSpPr>
          <p:nvPr>
            <p:ph type="title"/>
          </p:nvPr>
        </p:nvSpPr>
        <p:spPr>
          <a:xfrm>
            <a:off x="363512" y="134911"/>
            <a:ext cx="6322102" cy="873178"/>
          </a:xfrm>
        </p:spPr>
        <p:txBody>
          <a:bodyPr/>
          <a:lstStyle>
            <a:lvl1pPr>
              <a:defRPr sz="3000" b="0">
                <a:solidFill>
                  <a:schemeClr val="bg2">
                    <a:lumMod val="50000"/>
                  </a:schemeClr>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63512" y="1259174"/>
            <a:ext cx="6322102" cy="4631960"/>
          </a:xfrm>
        </p:spPr>
        <p:txBody>
          <a:bodyPr/>
          <a:lstStyle>
            <a:lvl1pPr>
              <a:buNone/>
              <a:defRPr/>
            </a:lvl1pPr>
            <a:lvl2pPr marL="569913" indent="-231775">
              <a:buClr>
                <a:srgbClr val="972154"/>
              </a:buClr>
              <a:buFont typeface="Arial" pitchFamily="34" charset="0"/>
              <a:buChar char="•"/>
              <a:defRPr/>
            </a:lvl2pPr>
            <a:lvl3pPr>
              <a:buNone/>
              <a:defRPr/>
            </a:lvl3pPr>
            <a:lvl4pPr>
              <a:buNone/>
              <a:defRPr/>
            </a:lvl4pPr>
            <a:lvl5pPr>
              <a:buNone/>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98424" y="1079292"/>
            <a:ext cx="3923674" cy="5016708"/>
          </a:xfrm>
        </p:spPr>
        <p:txBody>
          <a:bodyPr/>
          <a:lstStyle>
            <a:lvl1pPr marL="0" indent="0">
              <a:buNone/>
              <a:defRPr/>
            </a:lvl1pPr>
            <a:lvl2pPr marL="457200" indent="-231775">
              <a:buClr>
                <a:srgbClr val="972154"/>
              </a:buClr>
              <a:buFont typeface="Arial" pitchFamily="34" charset="0"/>
              <a:buChar char="•"/>
              <a:defRPr/>
            </a:lvl2pPr>
            <a:lvl3pPr>
              <a:buNone/>
              <a:defRPr/>
            </a:lvl3pPr>
            <a:lvl4pPr>
              <a:buNone/>
              <a:defRPr/>
            </a:lvl4pPr>
            <a:lvl5pPr>
              <a:buNone/>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552668" y="134910"/>
            <a:ext cx="4354643" cy="1266669"/>
          </a:xfrm>
        </p:spPr>
        <p:txBody>
          <a:bodyPr/>
          <a:lstStyle>
            <a:lvl1pPr>
              <a:defRPr sz="2400" b="1"/>
            </a:lvl1pPr>
          </a:lstStyle>
          <a:p>
            <a:r>
              <a:rPr lang="en-US" smtClean="0"/>
              <a:t>Click to edit Master title style</a:t>
            </a:r>
            <a:endParaRPr lang="en-US"/>
          </a:p>
        </p:txBody>
      </p:sp>
      <p:sp>
        <p:nvSpPr>
          <p:cNvPr id="3" name="Content Placeholder 2"/>
          <p:cNvSpPr>
            <a:spLocks noGrp="1"/>
          </p:cNvSpPr>
          <p:nvPr>
            <p:ph idx="1"/>
          </p:nvPr>
        </p:nvSpPr>
        <p:spPr>
          <a:xfrm>
            <a:off x="3552668" y="1641423"/>
            <a:ext cx="4354643" cy="4631960"/>
          </a:xfrm>
        </p:spPr>
        <p:txBody>
          <a:bodyPr/>
          <a:lstStyle>
            <a:lvl1pPr>
              <a:buNone/>
              <a:defRPr/>
            </a:lvl1pPr>
            <a:lvl2pPr>
              <a:buNone/>
              <a:defRPr/>
            </a:lvl2pPr>
            <a:lvl3pPr>
              <a:buNone/>
              <a:defRPr/>
            </a:lvl3pPr>
            <a:lvl4pPr>
              <a:buNone/>
              <a:defRPr/>
            </a:lvl4pPr>
            <a:lvl5pPr>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552668" y="1139252"/>
            <a:ext cx="4354643" cy="5134131"/>
          </a:xfrm>
        </p:spPr>
        <p:txBody>
          <a:bodyPr/>
          <a:lstStyle>
            <a:lvl1pPr>
              <a:buNone/>
              <a:defRPr/>
            </a:lvl1pPr>
            <a:lvl2pPr>
              <a:buNone/>
              <a:defRPr/>
            </a:lvl2pPr>
            <a:lvl3pPr>
              <a:buNone/>
              <a:defRPr/>
            </a:lvl3pPr>
            <a:lvl4pPr>
              <a:buNone/>
              <a:defRPr/>
            </a:lvl4pPr>
            <a:lvl5pPr>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noFill/>
          <a:ln w="9525">
            <a:noFill/>
            <a:miter lim="800000"/>
            <a:headEnd/>
            <a:tailEnd/>
          </a:ln>
        </p:spPr>
        <p:txBody>
          <a:bodyPr/>
          <a:lstStyle>
            <a:lvl1pPr>
              <a:defRPr lang="en-US" sz="2400" b="1">
                <a:solidFill>
                  <a:schemeClr val="tx2"/>
                </a:solidFill>
                <a:latin typeface="Arial" pitchFamily="34" charset="0"/>
                <a:ea typeface="+mj-ea"/>
                <a:cs typeface="Arial" pitchFamily="34" charset="0"/>
              </a:defRPr>
            </a:lvl1pPr>
          </a:lstStyle>
          <a:p>
            <a:pPr lvl="0"/>
            <a:r>
              <a:rPr lang="en-US" smtClean="0"/>
              <a:t>Click to edit Master title style</a:t>
            </a:r>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139065"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438993"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385872" y="1981200"/>
            <a:ext cx="3438993"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6" descr="blank.jpg"/>
          <p:cNvPicPr>
            <a:picLocks noChangeAspect="1"/>
          </p:cNvPicPr>
          <p:nvPr userDrawn="1"/>
        </p:nvPicPr>
        <p:blipFill>
          <a:blip r:embed="rId10" cstate="print"/>
          <a:srcRect/>
          <a:stretch>
            <a:fillRect/>
          </a:stretch>
        </p:blipFill>
        <p:spPr bwMode="auto">
          <a:xfrm>
            <a:off x="0" y="0"/>
            <a:ext cx="9144000" cy="6858000"/>
          </a:xfrm>
          <a:prstGeom prst="rect">
            <a:avLst/>
          </a:prstGeom>
          <a:noFill/>
          <a:ln w="9525">
            <a:noFill/>
            <a:miter lim="800000"/>
            <a:headEnd/>
            <a:tailEnd/>
          </a:ln>
        </p:spPr>
      </p:pic>
      <p:sp>
        <p:nvSpPr>
          <p:cNvPr id="1027" name="Rectangle 2"/>
          <p:cNvSpPr>
            <a:spLocks noGrp="1" noChangeArrowheads="1"/>
          </p:cNvSpPr>
          <p:nvPr>
            <p:ph type="title"/>
          </p:nvPr>
        </p:nvSpPr>
        <p:spPr bwMode="auto">
          <a:xfrm>
            <a:off x="363538" y="204788"/>
            <a:ext cx="6321425"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363538" y="1536700"/>
            <a:ext cx="6321425" cy="46323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657" r:id="rId1"/>
    <p:sldLayoutId id="2147483658" r:id="rId2"/>
    <p:sldLayoutId id="2147483651" r:id="rId3"/>
    <p:sldLayoutId id="2147483652" r:id="rId4"/>
    <p:sldLayoutId id="2147483653" r:id="rId5"/>
    <p:sldLayoutId id="2147483654" r:id="rId6"/>
    <p:sldLayoutId id="2147483655" r:id="rId7"/>
    <p:sldLayoutId id="2147483656" r:id="rId8"/>
  </p:sldLayoutIdLst>
  <p:transition>
    <p:fade/>
  </p:transition>
  <p:txStyles>
    <p:titleStyle>
      <a:lvl1pPr algn="l" rtl="0" eaLnBrk="0" fontAlgn="base" hangingPunct="0">
        <a:spcBef>
          <a:spcPct val="0"/>
        </a:spcBef>
        <a:spcAft>
          <a:spcPct val="0"/>
        </a:spcAft>
        <a:defRPr sz="2400" b="1">
          <a:solidFill>
            <a:schemeClr val="tx2"/>
          </a:solidFill>
          <a:latin typeface="Arial" pitchFamily="34" charset="0"/>
          <a:ea typeface="+mj-ea"/>
          <a:cs typeface="Arial" pitchFamily="34" charset="0"/>
        </a:defRPr>
      </a:lvl1pPr>
      <a:lvl2pPr algn="l" rtl="0" eaLnBrk="0" fontAlgn="base" hangingPunct="0">
        <a:spcBef>
          <a:spcPct val="0"/>
        </a:spcBef>
        <a:spcAft>
          <a:spcPct val="0"/>
        </a:spcAft>
        <a:defRPr sz="2400" b="1">
          <a:solidFill>
            <a:schemeClr val="tx2"/>
          </a:solidFill>
          <a:latin typeface="Arial" charset="0"/>
          <a:cs typeface="Arial" charset="0"/>
        </a:defRPr>
      </a:lvl2pPr>
      <a:lvl3pPr algn="l" rtl="0" eaLnBrk="0" fontAlgn="base" hangingPunct="0">
        <a:spcBef>
          <a:spcPct val="0"/>
        </a:spcBef>
        <a:spcAft>
          <a:spcPct val="0"/>
        </a:spcAft>
        <a:defRPr sz="2400" b="1">
          <a:solidFill>
            <a:schemeClr val="tx2"/>
          </a:solidFill>
          <a:latin typeface="Arial" charset="0"/>
          <a:cs typeface="Arial" charset="0"/>
        </a:defRPr>
      </a:lvl3pPr>
      <a:lvl4pPr algn="l" rtl="0" eaLnBrk="0" fontAlgn="base" hangingPunct="0">
        <a:spcBef>
          <a:spcPct val="0"/>
        </a:spcBef>
        <a:spcAft>
          <a:spcPct val="0"/>
        </a:spcAft>
        <a:defRPr sz="2400" b="1">
          <a:solidFill>
            <a:schemeClr val="tx2"/>
          </a:solidFill>
          <a:latin typeface="Arial" charset="0"/>
          <a:cs typeface="Arial" charset="0"/>
        </a:defRPr>
      </a:lvl4pPr>
      <a:lvl5pPr algn="l" rtl="0" eaLnBrk="0" fontAlgn="base" hangingPunct="0">
        <a:spcBef>
          <a:spcPct val="0"/>
        </a:spcBef>
        <a:spcAft>
          <a:spcPct val="0"/>
        </a:spcAft>
        <a:defRPr sz="2400" b="1">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Times"/>
        </a:defRPr>
      </a:lvl6pPr>
      <a:lvl7pPr marL="914400" algn="ctr" rtl="0" fontAlgn="base">
        <a:spcBef>
          <a:spcPct val="0"/>
        </a:spcBef>
        <a:spcAft>
          <a:spcPct val="0"/>
        </a:spcAft>
        <a:defRPr sz="4400">
          <a:solidFill>
            <a:schemeClr val="tx2"/>
          </a:solidFill>
          <a:latin typeface="Times"/>
        </a:defRPr>
      </a:lvl7pPr>
      <a:lvl8pPr marL="1371600" algn="ctr" rtl="0" fontAlgn="base">
        <a:spcBef>
          <a:spcPct val="0"/>
        </a:spcBef>
        <a:spcAft>
          <a:spcPct val="0"/>
        </a:spcAft>
        <a:defRPr sz="4400">
          <a:solidFill>
            <a:schemeClr val="tx2"/>
          </a:solidFill>
          <a:latin typeface="Times"/>
        </a:defRPr>
      </a:lvl8pPr>
      <a:lvl9pPr marL="1828800" algn="ctr" rtl="0" fontAlgn="base">
        <a:spcBef>
          <a:spcPct val="0"/>
        </a:spcBef>
        <a:spcAft>
          <a:spcPct val="0"/>
        </a:spcAft>
        <a:defRPr sz="4400">
          <a:solidFill>
            <a:schemeClr val="tx2"/>
          </a:solidFill>
          <a:latin typeface="Times"/>
        </a:defRPr>
      </a:lvl9pPr>
    </p:titleStyle>
    <p:bodyStyle>
      <a:lvl1pPr marL="284163" indent="-284163" algn="l" rtl="0" eaLnBrk="0" fontAlgn="base" hangingPunct="0">
        <a:spcBef>
          <a:spcPct val="20000"/>
        </a:spcBef>
        <a:spcAft>
          <a:spcPct val="0"/>
        </a:spcAft>
        <a:buChar char="•"/>
        <a:defRPr sz="2000">
          <a:solidFill>
            <a:schemeClr val="tx1"/>
          </a:solidFill>
          <a:latin typeface="Arial" pitchFamily="34" charset="0"/>
          <a:ea typeface="+mn-ea"/>
          <a:cs typeface="Arial" pitchFamily="34" charset="0"/>
        </a:defRPr>
      </a:lvl1pPr>
      <a:lvl2pPr marL="688975" indent="-231775" algn="l" rtl="0" eaLnBrk="0" fontAlgn="base" hangingPunct="0">
        <a:spcBef>
          <a:spcPct val="20000"/>
        </a:spcBef>
        <a:spcAft>
          <a:spcPct val="0"/>
        </a:spcAft>
        <a:buChar char="–"/>
        <a:defRPr>
          <a:solidFill>
            <a:schemeClr val="tx1"/>
          </a:solidFill>
          <a:latin typeface="Arial" pitchFamily="34" charset="0"/>
          <a:cs typeface="Arial" pitchFamily="34" charset="0"/>
        </a:defRPr>
      </a:lvl2pPr>
      <a:lvl3pPr marL="1143000" indent="-228600" algn="l" rtl="0" eaLnBrk="0" fontAlgn="base" hangingPunct="0">
        <a:spcBef>
          <a:spcPct val="20000"/>
        </a:spcBef>
        <a:spcAft>
          <a:spcPct val="0"/>
        </a:spcAft>
        <a:buChar char="•"/>
        <a:defRPr sz="1600">
          <a:solidFill>
            <a:schemeClr val="tx1"/>
          </a:solidFill>
          <a:latin typeface="Arial" pitchFamily="34" charset="0"/>
          <a:cs typeface="Arial" pitchFamily="34" charset="0"/>
        </a:defRPr>
      </a:lvl3pPr>
      <a:lvl4pPr marL="1600200" indent="-228600" algn="l" rtl="0" eaLnBrk="0" fontAlgn="base" hangingPunct="0">
        <a:spcBef>
          <a:spcPct val="20000"/>
        </a:spcBef>
        <a:spcAft>
          <a:spcPct val="0"/>
        </a:spcAft>
        <a:buChar char="–"/>
        <a:defRPr sz="1400">
          <a:solidFill>
            <a:schemeClr val="tx1"/>
          </a:solidFill>
          <a:latin typeface="Arial" pitchFamily="34" charset="0"/>
          <a:cs typeface="Arial" pitchFamily="34" charset="0"/>
        </a:defRPr>
      </a:lvl4pPr>
      <a:lvl5pPr marL="2057400" indent="-228600" algn="l" rtl="0" eaLnBrk="0" fontAlgn="base" hangingPunct="0">
        <a:spcBef>
          <a:spcPct val="20000"/>
        </a:spcBef>
        <a:spcAft>
          <a:spcPct val="0"/>
        </a:spcAft>
        <a:buChar char="»"/>
        <a:defRPr sz="1400">
          <a:solidFill>
            <a:schemeClr val="tx1"/>
          </a:solidFill>
          <a:latin typeface="Arial" pitchFamily="34" charset="0"/>
          <a:cs typeface="Arial"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8.png"/><Relationship Id="rId5" Type="http://schemas.microsoft.com/office/2007/relationships/hdphoto" Target="../media/hdphoto1.wdp"/><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hyperlink" Target="http://www.facebook.com/NapaVintners" TargetMode="External"/><Relationship Id="rId7" Type="http://schemas.openxmlformats.org/officeDocument/2006/relationships/image" Target="../media/image44.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hyperlink" Target="http://www.napavintners.com/blog" TargetMode="External"/><Relationship Id="rId4" Type="http://schemas.openxmlformats.org/officeDocument/2006/relationships/hyperlink" Target="http://www.twitter.com/NapaVintners" TargetMode="External"/><Relationship Id="rId9" Type="http://schemas.openxmlformats.org/officeDocument/2006/relationships/image" Target="../media/image46.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wmf"/><Relationship Id="rId4" Type="http://schemas.openxmlformats.org/officeDocument/2006/relationships/image" Target="../media/image7.gif"/></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Marketing\NV Rocks\NV Rocks Images &amp; Videos\Rocks Logo.jpg"/>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812" y="-833718"/>
            <a:ext cx="9439836" cy="7893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63131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3">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pic>
        <p:nvPicPr>
          <p:cNvPr id="56" name="Picture 55" descr="fog.png"/>
          <p:cNvPicPr>
            <a:picLocks noChangeAspect="1"/>
          </p:cNvPicPr>
          <p:nvPr/>
        </p:nvPicPr>
        <p:blipFill>
          <a:blip r:embed="rId4">
            <a:extLst>
              <a:ext uri="{BEBA8EAE-BF5A-486C-A8C5-ECC9F3942E4B}">
                <a14:imgProps xmlns:a14="http://schemas.microsoft.com/office/drawing/2010/main">
                  <a14:imgLayer r:embed="rId5">
                    <a14:imgEffect>
                      <a14:brightnessContrast bright="100000" contrast="100000"/>
                    </a14:imgEffect>
                  </a14:imgLayer>
                </a14:imgProps>
              </a:ext>
            </a:extLst>
          </a:blip>
          <a:srcRect/>
          <a:stretch>
            <a:fillRect/>
          </a:stretch>
        </p:blipFill>
        <p:spPr bwMode="auto">
          <a:xfrm rot="21085207">
            <a:off x="-7676030" y="1967180"/>
            <a:ext cx="8859371" cy="5303837"/>
          </a:xfrm>
          <a:prstGeom prst="rect">
            <a:avLst/>
          </a:prstGeom>
          <a:noFill/>
          <a:ln w="9525">
            <a:noFill/>
            <a:miter lim="800000"/>
            <a:headEnd/>
            <a:tailEnd/>
          </a:ln>
          <a:effectLst>
            <a:softEdge rad="635000"/>
          </a:effectLst>
        </p:spPr>
      </p:pic>
      <p:pic>
        <p:nvPicPr>
          <p:cNvPr id="52" name="Picture 51" descr="fog.png"/>
          <p:cNvPicPr>
            <a:picLocks/>
          </p:cNvPicPr>
          <p:nvPr/>
        </p:nvPicPr>
        <p:blipFill>
          <a:blip r:embed="rId6">
            <a:extLst>
              <a:ext uri="{BEBA8EAE-BF5A-486C-A8C5-ECC9F3942E4B}">
                <a14:imgProps xmlns:a14="http://schemas.microsoft.com/office/drawing/2010/main">
                  <a14:imgLayer r:embed="rId5">
                    <a14:imgEffect>
                      <a14:brightnessContrast bright="40000"/>
                    </a14:imgEffect>
                  </a14:imgLayer>
                </a14:imgProps>
              </a:ext>
            </a:extLst>
          </a:blip>
          <a:srcRect/>
          <a:stretch>
            <a:fillRect/>
          </a:stretch>
        </p:blipFill>
        <p:spPr bwMode="auto">
          <a:xfrm rot="14031504">
            <a:off x="-8344952" y="865172"/>
            <a:ext cx="7811647" cy="4347728"/>
          </a:xfrm>
          <a:prstGeom prst="rect">
            <a:avLst/>
          </a:prstGeom>
          <a:noFill/>
          <a:ln w="9525">
            <a:noFill/>
            <a:miter lim="800000"/>
            <a:headEnd/>
            <a:tailEnd/>
          </a:ln>
          <a:effectLst>
            <a:softEdge rad="635000"/>
          </a:effectLst>
        </p:spPr>
      </p:pic>
      <p:sp>
        <p:nvSpPr>
          <p:cNvPr id="13" name="TextBox 12"/>
          <p:cNvSpPr txBox="1"/>
          <p:nvPr/>
        </p:nvSpPr>
        <p:spPr>
          <a:xfrm>
            <a:off x="107358" y="74117"/>
            <a:ext cx="2513012" cy="3250121"/>
          </a:xfrm>
          <a:prstGeom prst="rect">
            <a:avLst/>
          </a:prstGeom>
          <a:noFill/>
        </p:spPr>
        <p:txBody>
          <a:bodyPr>
            <a:spAutoFit/>
          </a:bodyPr>
          <a:lstStyle/>
          <a:p>
            <a:pPr>
              <a:lnSpc>
                <a:spcPct val="95000"/>
              </a:lnSpc>
              <a:defRPr/>
            </a:pPr>
            <a:r>
              <a:rPr lang="es-ES" dirty="0">
                <a:solidFill>
                  <a:schemeClr val="bg1"/>
                </a:solidFill>
                <a:latin typeface="Helvetica" pitchFamily="34" charset="0"/>
                <a:cs typeface="Helvetica" pitchFamily="34" charset="0"/>
              </a:rPr>
              <a:t>Las condiciones climáticas de Napa Valley son únicas y crean un patrón recurrente de la niebla marina en las sierras costeras</a:t>
            </a:r>
            <a:endParaRPr lang="en-US" dirty="0">
              <a:solidFill>
                <a:schemeClr val="bg1"/>
              </a:solidFill>
              <a:latin typeface="Helvetica" panose="020B0604020202020204" pitchFamily="34" charset="0"/>
              <a:cs typeface="Helvetica" panose="020B0604020202020204" pitchFamily="34" charset="0"/>
            </a:endParaRPr>
          </a:p>
        </p:txBody>
      </p:sp>
      <p:sp>
        <p:nvSpPr>
          <p:cNvPr id="67590" name="TextBox 56"/>
          <p:cNvSpPr txBox="1">
            <a:spLocks noChangeArrowheads="1"/>
          </p:cNvSpPr>
          <p:nvPr/>
        </p:nvSpPr>
        <p:spPr bwMode="auto">
          <a:xfrm>
            <a:off x="309563" y="4864287"/>
            <a:ext cx="3141662" cy="444500"/>
          </a:xfrm>
          <a:prstGeom prst="rect">
            <a:avLst/>
          </a:prstGeom>
          <a:noFill/>
          <a:ln w="9525">
            <a:noFill/>
            <a:miter lim="800000"/>
            <a:headEnd/>
            <a:tailEnd/>
          </a:ln>
        </p:spPr>
        <p:txBody>
          <a:bodyPr>
            <a:spAutoFit/>
          </a:bodyPr>
          <a:lstStyle/>
          <a:p>
            <a:pPr algn="r">
              <a:lnSpc>
                <a:spcPct val="95000"/>
              </a:lnSpc>
            </a:pPr>
            <a:r>
              <a:rPr lang="en-US" dirty="0">
                <a:solidFill>
                  <a:schemeClr val="accent1">
                    <a:lumMod val="75000"/>
                  </a:schemeClr>
                </a:solidFill>
                <a:latin typeface="Proxima Nova Rg" pitchFamily="50" charset="0"/>
              </a:rPr>
              <a:t>Pacific Ocean</a:t>
            </a:r>
          </a:p>
        </p:txBody>
      </p:sp>
      <p:sp>
        <p:nvSpPr>
          <p:cNvPr id="54" name="Oval 53"/>
          <p:cNvSpPr/>
          <p:nvPr/>
        </p:nvSpPr>
        <p:spPr bwMode="auto">
          <a:xfrm>
            <a:off x="5181599" y="2426779"/>
            <a:ext cx="993909" cy="1002221"/>
          </a:xfrm>
          <a:prstGeom prst="ellipse">
            <a:avLst/>
          </a:prstGeom>
          <a:noFill/>
          <a:ln w="76200" cap="flat" cmpd="sng" algn="ctr">
            <a:solidFill>
              <a:srgbClr val="FF0000"/>
            </a:solidFill>
            <a:prstDash val="sys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6000" i="0" u="none" strike="noStrike" cap="none" normalizeH="0" baseline="0" dirty="0" smtClean="0">
                <a:ln>
                  <a:noFill/>
                </a:ln>
                <a:solidFill>
                  <a:srgbClr val="FF0000"/>
                </a:solidFill>
                <a:effectLst/>
                <a:latin typeface="Proxima Nova Rg" pitchFamily="50" charset="0"/>
              </a:rPr>
              <a:t>H</a:t>
            </a:r>
          </a:p>
        </p:txBody>
      </p:sp>
      <p:grpSp>
        <p:nvGrpSpPr>
          <p:cNvPr id="58" name="Group 57"/>
          <p:cNvGrpSpPr/>
          <p:nvPr/>
        </p:nvGrpSpPr>
        <p:grpSpPr>
          <a:xfrm>
            <a:off x="1623046" y="2982869"/>
            <a:ext cx="1994648" cy="1150827"/>
            <a:chOff x="1734670" y="3092824"/>
            <a:chExt cx="1994648" cy="1150827"/>
          </a:xfrm>
        </p:grpSpPr>
        <p:sp>
          <p:nvSpPr>
            <p:cNvPr id="55" name="Oval 54"/>
            <p:cNvSpPr/>
            <p:nvPr/>
          </p:nvSpPr>
          <p:spPr bwMode="auto">
            <a:xfrm>
              <a:off x="1734670" y="3092824"/>
              <a:ext cx="1117712" cy="1150827"/>
            </a:xfrm>
            <a:prstGeom prst="ellipse">
              <a:avLst/>
            </a:prstGeom>
            <a:noFill/>
            <a:ln w="76200" cap="flat" cmpd="sng" algn="ctr">
              <a:solidFill>
                <a:schemeClr val="accent1">
                  <a:lumMod val="7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6000" i="0" u="none" strike="noStrike" cap="none" normalizeH="0" baseline="0" dirty="0" smtClean="0">
                  <a:ln>
                    <a:noFill/>
                  </a:ln>
                  <a:solidFill>
                    <a:schemeClr val="accent1">
                      <a:lumMod val="75000"/>
                    </a:schemeClr>
                  </a:solidFill>
                  <a:effectLst/>
                  <a:latin typeface="Proxima Nova Rg" pitchFamily="50" charset="0"/>
                </a:rPr>
                <a:t>C</a:t>
              </a:r>
            </a:p>
          </p:txBody>
        </p:sp>
        <p:sp>
          <p:nvSpPr>
            <p:cNvPr id="57" name="Freeform 48"/>
            <p:cNvSpPr>
              <a:spLocks noEditPoints="1"/>
            </p:cNvSpPr>
            <p:nvPr/>
          </p:nvSpPr>
          <p:spPr bwMode="auto">
            <a:xfrm>
              <a:off x="3300694" y="3242567"/>
              <a:ext cx="428624" cy="369504"/>
            </a:xfrm>
            <a:custGeom>
              <a:avLst/>
              <a:gdLst>
                <a:gd name="T0" fmla="*/ 277217214 w 116"/>
                <a:gd name="T1" fmla="*/ 55443445 h 100"/>
                <a:gd name="T2" fmla="*/ 292338147 w 116"/>
                <a:gd name="T3" fmla="*/ 75604689 h 100"/>
                <a:gd name="T4" fmla="*/ 272176903 w 116"/>
                <a:gd name="T5" fmla="*/ 85685311 h 100"/>
                <a:gd name="T6" fmla="*/ 257055969 w 116"/>
                <a:gd name="T7" fmla="*/ 65524067 h 100"/>
                <a:gd name="T8" fmla="*/ 221773791 w 116"/>
                <a:gd name="T9" fmla="*/ 40322500 h 100"/>
                <a:gd name="T10" fmla="*/ 246975347 w 116"/>
                <a:gd name="T11" fmla="*/ 45362811 h 100"/>
                <a:gd name="T12" fmla="*/ 241935036 w 116"/>
                <a:gd name="T13" fmla="*/ 65524067 h 100"/>
                <a:gd name="T14" fmla="*/ 216733480 w 116"/>
                <a:gd name="T15" fmla="*/ 60483756 h 100"/>
                <a:gd name="T16" fmla="*/ 221773791 w 116"/>
                <a:gd name="T17" fmla="*/ 40322500 h 100"/>
                <a:gd name="T18" fmla="*/ 267136591 w 116"/>
                <a:gd name="T19" fmla="*/ 100806244 h 100"/>
                <a:gd name="T20" fmla="*/ 287297836 w 116"/>
                <a:gd name="T21" fmla="*/ 105846580 h 100"/>
                <a:gd name="T22" fmla="*/ 282257525 w 116"/>
                <a:gd name="T23" fmla="*/ 131048135 h 100"/>
                <a:gd name="T24" fmla="*/ 257055969 w 116"/>
                <a:gd name="T25" fmla="*/ 126007824 h 100"/>
                <a:gd name="T26" fmla="*/ 267136591 w 116"/>
                <a:gd name="T27" fmla="*/ 100806244 h 100"/>
                <a:gd name="T28" fmla="*/ 236894724 w 116"/>
                <a:gd name="T29" fmla="*/ 80645000 h 100"/>
                <a:gd name="T30" fmla="*/ 246975347 w 116"/>
                <a:gd name="T31" fmla="*/ 100806244 h 100"/>
                <a:gd name="T32" fmla="*/ 226814102 w 116"/>
                <a:gd name="T33" fmla="*/ 115927202 h 100"/>
                <a:gd name="T34" fmla="*/ 216733480 w 116"/>
                <a:gd name="T35" fmla="*/ 95765933 h 100"/>
                <a:gd name="T36" fmla="*/ 181451252 w 116"/>
                <a:gd name="T37" fmla="*/ 20161250 h 100"/>
                <a:gd name="T38" fmla="*/ 206652808 w 116"/>
                <a:gd name="T39" fmla="*/ 25201561 h 100"/>
                <a:gd name="T40" fmla="*/ 201612497 w 116"/>
                <a:gd name="T41" fmla="*/ 50403122 h 100"/>
                <a:gd name="T42" fmla="*/ 176410941 w 116"/>
                <a:gd name="T43" fmla="*/ 45362811 h 100"/>
                <a:gd name="T44" fmla="*/ 181451252 w 116"/>
                <a:gd name="T45" fmla="*/ 20161250 h 100"/>
                <a:gd name="T46" fmla="*/ 262096280 w 116"/>
                <a:gd name="T47" fmla="*/ 146169068 h 100"/>
                <a:gd name="T48" fmla="*/ 287297836 w 116"/>
                <a:gd name="T49" fmla="*/ 151209378 h 100"/>
                <a:gd name="T50" fmla="*/ 282257525 w 116"/>
                <a:gd name="T51" fmla="*/ 176410933 h 100"/>
                <a:gd name="T52" fmla="*/ 257055969 w 116"/>
                <a:gd name="T53" fmla="*/ 171370622 h 100"/>
                <a:gd name="T54" fmla="*/ 262096280 w 116"/>
                <a:gd name="T55" fmla="*/ 146169068 h 100"/>
                <a:gd name="T56" fmla="*/ 151209385 w 116"/>
                <a:gd name="T57" fmla="*/ 0 h 100"/>
                <a:gd name="T58" fmla="*/ 166330318 w 116"/>
                <a:gd name="T59" fmla="*/ 20161250 h 100"/>
                <a:gd name="T60" fmla="*/ 146169074 w 116"/>
                <a:gd name="T61" fmla="*/ 35282189 h 100"/>
                <a:gd name="T62" fmla="*/ 131048140 w 116"/>
                <a:gd name="T63" fmla="*/ 15120939 h 100"/>
                <a:gd name="T64" fmla="*/ 262096280 w 116"/>
                <a:gd name="T65" fmla="*/ 196572177 h 100"/>
                <a:gd name="T66" fmla="*/ 287297836 w 116"/>
                <a:gd name="T67" fmla="*/ 201612488 h 100"/>
                <a:gd name="T68" fmla="*/ 282257525 w 116"/>
                <a:gd name="T69" fmla="*/ 221773782 h 100"/>
                <a:gd name="T70" fmla="*/ 257055969 w 116"/>
                <a:gd name="T71" fmla="*/ 216733471 h 100"/>
                <a:gd name="T72" fmla="*/ 262096280 w 116"/>
                <a:gd name="T73" fmla="*/ 196572177 h 100"/>
                <a:gd name="T74" fmla="*/ 181451252 w 116"/>
                <a:gd name="T75" fmla="*/ 110886891 h 100"/>
                <a:gd name="T76" fmla="*/ 201612497 w 116"/>
                <a:gd name="T77" fmla="*/ 115927202 h 100"/>
                <a:gd name="T78" fmla="*/ 196572185 w 116"/>
                <a:gd name="T79" fmla="*/ 141128757 h 100"/>
                <a:gd name="T80" fmla="*/ 176410941 w 116"/>
                <a:gd name="T81" fmla="*/ 136088446 h 100"/>
                <a:gd name="T82" fmla="*/ 181451252 w 116"/>
                <a:gd name="T83" fmla="*/ 110886891 h 100"/>
                <a:gd name="T84" fmla="*/ 151209385 w 116"/>
                <a:gd name="T85" fmla="*/ 136088446 h 100"/>
                <a:gd name="T86" fmla="*/ 161290007 w 116"/>
                <a:gd name="T87" fmla="*/ 156249689 h 100"/>
                <a:gd name="T88" fmla="*/ 141128762 w 116"/>
                <a:gd name="T89" fmla="*/ 171370622 h 100"/>
                <a:gd name="T90" fmla="*/ 131048140 w 116"/>
                <a:gd name="T91" fmla="*/ 151209378 h 100"/>
                <a:gd name="T92" fmla="*/ 95765937 w 116"/>
                <a:gd name="T93" fmla="*/ 166330311 h 100"/>
                <a:gd name="T94" fmla="*/ 115927207 w 116"/>
                <a:gd name="T95" fmla="*/ 171370622 h 100"/>
                <a:gd name="T96" fmla="*/ 110886895 w 116"/>
                <a:gd name="T97" fmla="*/ 196572177 h 100"/>
                <a:gd name="T98" fmla="*/ 85685315 w 116"/>
                <a:gd name="T99" fmla="*/ 191531866 h 100"/>
                <a:gd name="T100" fmla="*/ 95765937 w 116"/>
                <a:gd name="T101" fmla="*/ 166330311 h 100"/>
                <a:gd name="T102" fmla="*/ 50403124 w 116"/>
                <a:gd name="T103" fmla="*/ 196572177 h 100"/>
                <a:gd name="T104" fmla="*/ 75604692 w 116"/>
                <a:gd name="T105" fmla="*/ 201612488 h 100"/>
                <a:gd name="T106" fmla="*/ 70564381 w 116"/>
                <a:gd name="T107" fmla="*/ 221773782 h 100"/>
                <a:gd name="T108" fmla="*/ 45362813 w 116"/>
                <a:gd name="T109" fmla="*/ 216733471 h 100"/>
                <a:gd name="T110" fmla="*/ 50403124 w 116"/>
                <a:gd name="T111" fmla="*/ 196572177 h 100"/>
                <a:gd name="T112" fmla="*/ 20161251 w 116"/>
                <a:gd name="T113" fmla="*/ 221773782 h 100"/>
                <a:gd name="T114" fmla="*/ 35282191 w 116"/>
                <a:gd name="T115" fmla="*/ 241935025 h 100"/>
                <a:gd name="T116" fmla="*/ 15120940 w 116"/>
                <a:gd name="T117" fmla="*/ 252015647 h 100"/>
                <a:gd name="T118" fmla="*/ 0 w 116"/>
                <a:gd name="T119" fmla="*/ 231854403 h 10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16"/>
                <a:gd name="T181" fmla="*/ 0 h 100"/>
                <a:gd name="T182" fmla="*/ 116 w 116"/>
                <a:gd name="T183" fmla="*/ 100 h 10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16" h="100">
                  <a:moveTo>
                    <a:pt x="106" y="22"/>
                  </a:moveTo>
                  <a:lnTo>
                    <a:pt x="106" y="22"/>
                  </a:lnTo>
                  <a:lnTo>
                    <a:pt x="110" y="22"/>
                  </a:lnTo>
                  <a:lnTo>
                    <a:pt x="116" y="24"/>
                  </a:lnTo>
                  <a:lnTo>
                    <a:pt x="116" y="30"/>
                  </a:lnTo>
                  <a:lnTo>
                    <a:pt x="114" y="34"/>
                  </a:lnTo>
                  <a:lnTo>
                    <a:pt x="108" y="34"/>
                  </a:lnTo>
                  <a:lnTo>
                    <a:pt x="104" y="32"/>
                  </a:lnTo>
                  <a:lnTo>
                    <a:pt x="102" y="26"/>
                  </a:lnTo>
                  <a:lnTo>
                    <a:pt x="106" y="22"/>
                  </a:lnTo>
                  <a:close/>
                  <a:moveTo>
                    <a:pt x="88" y="16"/>
                  </a:moveTo>
                  <a:lnTo>
                    <a:pt x="88" y="16"/>
                  </a:lnTo>
                  <a:lnTo>
                    <a:pt x="94" y="14"/>
                  </a:lnTo>
                  <a:lnTo>
                    <a:pt x="98" y="18"/>
                  </a:lnTo>
                  <a:lnTo>
                    <a:pt x="100" y="22"/>
                  </a:lnTo>
                  <a:lnTo>
                    <a:pt x="96" y="26"/>
                  </a:lnTo>
                  <a:lnTo>
                    <a:pt x="92" y="28"/>
                  </a:lnTo>
                  <a:lnTo>
                    <a:pt x="86" y="24"/>
                  </a:lnTo>
                  <a:lnTo>
                    <a:pt x="86" y="20"/>
                  </a:lnTo>
                  <a:lnTo>
                    <a:pt x="88" y="16"/>
                  </a:lnTo>
                  <a:close/>
                  <a:moveTo>
                    <a:pt x="106" y="40"/>
                  </a:moveTo>
                  <a:lnTo>
                    <a:pt x="106" y="40"/>
                  </a:lnTo>
                  <a:lnTo>
                    <a:pt x="110" y="40"/>
                  </a:lnTo>
                  <a:lnTo>
                    <a:pt x="114" y="42"/>
                  </a:lnTo>
                  <a:lnTo>
                    <a:pt x="116" y="48"/>
                  </a:lnTo>
                  <a:lnTo>
                    <a:pt x="112" y="52"/>
                  </a:lnTo>
                  <a:lnTo>
                    <a:pt x="108" y="52"/>
                  </a:lnTo>
                  <a:lnTo>
                    <a:pt x="102" y="50"/>
                  </a:lnTo>
                  <a:lnTo>
                    <a:pt x="102" y="44"/>
                  </a:lnTo>
                  <a:lnTo>
                    <a:pt x="106" y="40"/>
                  </a:lnTo>
                  <a:close/>
                  <a:moveTo>
                    <a:pt x="88" y="34"/>
                  </a:moveTo>
                  <a:lnTo>
                    <a:pt x="88" y="34"/>
                  </a:lnTo>
                  <a:lnTo>
                    <a:pt x="94" y="32"/>
                  </a:lnTo>
                  <a:lnTo>
                    <a:pt x="98" y="36"/>
                  </a:lnTo>
                  <a:lnTo>
                    <a:pt x="98" y="40"/>
                  </a:lnTo>
                  <a:lnTo>
                    <a:pt x="96" y="44"/>
                  </a:lnTo>
                  <a:lnTo>
                    <a:pt x="90" y="46"/>
                  </a:lnTo>
                  <a:lnTo>
                    <a:pt x="86" y="42"/>
                  </a:lnTo>
                  <a:lnTo>
                    <a:pt x="86" y="38"/>
                  </a:lnTo>
                  <a:lnTo>
                    <a:pt x="88" y="34"/>
                  </a:lnTo>
                  <a:close/>
                  <a:moveTo>
                    <a:pt x="72" y="8"/>
                  </a:moveTo>
                  <a:lnTo>
                    <a:pt x="72" y="8"/>
                  </a:lnTo>
                  <a:lnTo>
                    <a:pt x="78" y="8"/>
                  </a:lnTo>
                  <a:lnTo>
                    <a:pt x="82" y="10"/>
                  </a:lnTo>
                  <a:lnTo>
                    <a:pt x="82" y="16"/>
                  </a:lnTo>
                  <a:lnTo>
                    <a:pt x="80" y="20"/>
                  </a:lnTo>
                  <a:lnTo>
                    <a:pt x="74" y="20"/>
                  </a:lnTo>
                  <a:lnTo>
                    <a:pt x="70" y="18"/>
                  </a:lnTo>
                  <a:lnTo>
                    <a:pt x="68" y="12"/>
                  </a:lnTo>
                  <a:lnTo>
                    <a:pt x="72" y="8"/>
                  </a:lnTo>
                  <a:close/>
                  <a:moveTo>
                    <a:pt x="104" y="58"/>
                  </a:moveTo>
                  <a:lnTo>
                    <a:pt x="104" y="58"/>
                  </a:lnTo>
                  <a:lnTo>
                    <a:pt x="110" y="58"/>
                  </a:lnTo>
                  <a:lnTo>
                    <a:pt x="114" y="60"/>
                  </a:lnTo>
                  <a:lnTo>
                    <a:pt x="114" y="66"/>
                  </a:lnTo>
                  <a:lnTo>
                    <a:pt x="112" y="70"/>
                  </a:lnTo>
                  <a:lnTo>
                    <a:pt x="106" y="72"/>
                  </a:lnTo>
                  <a:lnTo>
                    <a:pt x="102" y="68"/>
                  </a:lnTo>
                  <a:lnTo>
                    <a:pt x="102" y="62"/>
                  </a:lnTo>
                  <a:lnTo>
                    <a:pt x="104" y="58"/>
                  </a:lnTo>
                  <a:close/>
                  <a:moveTo>
                    <a:pt x="56" y="2"/>
                  </a:moveTo>
                  <a:lnTo>
                    <a:pt x="56" y="2"/>
                  </a:lnTo>
                  <a:lnTo>
                    <a:pt x="60" y="0"/>
                  </a:lnTo>
                  <a:lnTo>
                    <a:pt x="64" y="4"/>
                  </a:lnTo>
                  <a:lnTo>
                    <a:pt x="66" y="8"/>
                  </a:lnTo>
                  <a:lnTo>
                    <a:pt x="62" y="12"/>
                  </a:lnTo>
                  <a:lnTo>
                    <a:pt x="58" y="14"/>
                  </a:lnTo>
                  <a:lnTo>
                    <a:pt x="52" y="10"/>
                  </a:lnTo>
                  <a:lnTo>
                    <a:pt x="52" y="6"/>
                  </a:lnTo>
                  <a:lnTo>
                    <a:pt x="56" y="2"/>
                  </a:lnTo>
                  <a:close/>
                  <a:moveTo>
                    <a:pt x="104" y="78"/>
                  </a:moveTo>
                  <a:lnTo>
                    <a:pt x="104" y="78"/>
                  </a:lnTo>
                  <a:lnTo>
                    <a:pt x="108" y="76"/>
                  </a:lnTo>
                  <a:lnTo>
                    <a:pt x="114" y="80"/>
                  </a:lnTo>
                  <a:lnTo>
                    <a:pt x="114" y="84"/>
                  </a:lnTo>
                  <a:lnTo>
                    <a:pt x="112" y="88"/>
                  </a:lnTo>
                  <a:lnTo>
                    <a:pt x="106" y="90"/>
                  </a:lnTo>
                  <a:lnTo>
                    <a:pt x="102" y="86"/>
                  </a:lnTo>
                  <a:lnTo>
                    <a:pt x="100" y="82"/>
                  </a:lnTo>
                  <a:lnTo>
                    <a:pt x="104" y="78"/>
                  </a:lnTo>
                  <a:close/>
                  <a:moveTo>
                    <a:pt x="72" y="44"/>
                  </a:moveTo>
                  <a:lnTo>
                    <a:pt x="72" y="44"/>
                  </a:lnTo>
                  <a:lnTo>
                    <a:pt x="76" y="44"/>
                  </a:lnTo>
                  <a:lnTo>
                    <a:pt x="80" y="46"/>
                  </a:lnTo>
                  <a:lnTo>
                    <a:pt x="82" y="52"/>
                  </a:lnTo>
                  <a:lnTo>
                    <a:pt x="78" y="56"/>
                  </a:lnTo>
                  <a:lnTo>
                    <a:pt x="74" y="56"/>
                  </a:lnTo>
                  <a:lnTo>
                    <a:pt x="70" y="54"/>
                  </a:lnTo>
                  <a:lnTo>
                    <a:pt x="68" y="48"/>
                  </a:lnTo>
                  <a:lnTo>
                    <a:pt x="72" y="44"/>
                  </a:lnTo>
                  <a:close/>
                  <a:moveTo>
                    <a:pt x="54" y="56"/>
                  </a:moveTo>
                  <a:lnTo>
                    <a:pt x="54" y="56"/>
                  </a:lnTo>
                  <a:lnTo>
                    <a:pt x="60" y="54"/>
                  </a:lnTo>
                  <a:lnTo>
                    <a:pt x="64" y="58"/>
                  </a:lnTo>
                  <a:lnTo>
                    <a:pt x="64" y="62"/>
                  </a:lnTo>
                  <a:lnTo>
                    <a:pt x="62" y="66"/>
                  </a:lnTo>
                  <a:lnTo>
                    <a:pt x="56" y="68"/>
                  </a:lnTo>
                  <a:lnTo>
                    <a:pt x="52" y="64"/>
                  </a:lnTo>
                  <a:lnTo>
                    <a:pt x="52" y="60"/>
                  </a:lnTo>
                  <a:lnTo>
                    <a:pt x="54" y="56"/>
                  </a:lnTo>
                  <a:close/>
                  <a:moveTo>
                    <a:pt x="38" y="66"/>
                  </a:moveTo>
                  <a:lnTo>
                    <a:pt x="38" y="66"/>
                  </a:lnTo>
                  <a:lnTo>
                    <a:pt x="42" y="66"/>
                  </a:lnTo>
                  <a:lnTo>
                    <a:pt x="46" y="68"/>
                  </a:lnTo>
                  <a:lnTo>
                    <a:pt x="48" y="74"/>
                  </a:lnTo>
                  <a:lnTo>
                    <a:pt x="44" y="78"/>
                  </a:lnTo>
                  <a:lnTo>
                    <a:pt x="40" y="78"/>
                  </a:lnTo>
                  <a:lnTo>
                    <a:pt x="34" y="76"/>
                  </a:lnTo>
                  <a:lnTo>
                    <a:pt x="34" y="70"/>
                  </a:lnTo>
                  <a:lnTo>
                    <a:pt x="38" y="66"/>
                  </a:lnTo>
                  <a:close/>
                  <a:moveTo>
                    <a:pt x="20" y="78"/>
                  </a:moveTo>
                  <a:lnTo>
                    <a:pt x="20" y="78"/>
                  </a:lnTo>
                  <a:lnTo>
                    <a:pt x="26" y="76"/>
                  </a:lnTo>
                  <a:lnTo>
                    <a:pt x="30" y="80"/>
                  </a:lnTo>
                  <a:lnTo>
                    <a:pt x="30" y="84"/>
                  </a:lnTo>
                  <a:lnTo>
                    <a:pt x="28" y="88"/>
                  </a:lnTo>
                  <a:lnTo>
                    <a:pt x="22" y="90"/>
                  </a:lnTo>
                  <a:lnTo>
                    <a:pt x="18" y="86"/>
                  </a:lnTo>
                  <a:lnTo>
                    <a:pt x="16" y="82"/>
                  </a:lnTo>
                  <a:lnTo>
                    <a:pt x="20" y="78"/>
                  </a:lnTo>
                  <a:close/>
                  <a:moveTo>
                    <a:pt x="2" y="88"/>
                  </a:moveTo>
                  <a:lnTo>
                    <a:pt x="2" y="88"/>
                  </a:lnTo>
                  <a:lnTo>
                    <a:pt x="8" y="88"/>
                  </a:lnTo>
                  <a:lnTo>
                    <a:pt x="12" y="90"/>
                  </a:lnTo>
                  <a:lnTo>
                    <a:pt x="14" y="96"/>
                  </a:lnTo>
                  <a:lnTo>
                    <a:pt x="10" y="100"/>
                  </a:lnTo>
                  <a:lnTo>
                    <a:pt x="6" y="100"/>
                  </a:lnTo>
                  <a:lnTo>
                    <a:pt x="0" y="98"/>
                  </a:lnTo>
                  <a:lnTo>
                    <a:pt x="0" y="92"/>
                  </a:lnTo>
                  <a:lnTo>
                    <a:pt x="2" y="88"/>
                  </a:lnTo>
                  <a:close/>
                </a:path>
              </a:pathLst>
            </a:custGeom>
            <a:solidFill>
              <a:schemeClr val="accent1">
                <a:lumMod val="75000"/>
              </a:schemeClr>
            </a:solidFill>
            <a:ln w="9525">
              <a:solidFill>
                <a:schemeClr val="accent1">
                  <a:lumMod val="75000"/>
                </a:schemeClr>
              </a:solidFill>
              <a:round/>
              <a:headEnd/>
              <a:tailEnd/>
            </a:ln>
          </p:spPr>
          <p:txBody>
            <a:bodyPr/>
            <a:lstStyle/>
            <a:p>
              <a:endParaRPr lang="en-US">
                <a:solidFill>
                  <a:schemeClr val="accent1">
                    <a:lumMod val="75000"/>
                  </a:schemeClr>
                </a:solidFill>
              </a:endParaRPr>
            </a:p>
          </p:txBody>
        </p:sp>
      </p:grpSp>
    </p:spTree>
    <p:extLst>
      <p:ext uri="{BB962C8B-B14F-4D97-AF65-F5344CB8AC3E}">
        <p14:creationId xmlns:p14="http://schemas.microsoft.com/office/powerpoint/2010/main" val="38652639"/>
      </p:ext>
    </p:extLst>
  </p:cSld>
  <p:clrMapOvr>
    <a:masterClrMapping/>
  </p:clrMapOvr>
  <mc:AlternateContent xmlns:mc="http://schemas.openxmlformats.org/markup-compatibility/2006" xmlns:p14="http://schemas.microsoft.com/office/powerpoint/2010/main">
    <mc:Choice Requires="p14">
      <p:transition spd="slow" p14:dur="3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p:cTn id="7" dur="1000" fill="hold"/>
                                        <p:tgtEl>
                                          <p:spTgt spid="54"/>
                                        </p:tgtEl>
                                        <p:attrNameLst>
                                          <p:attrName>ppt_w</p:attrName>
                                        </p:attrNameLst>
                                      </p:cBhvr>
                                      <p:tavLst>
                                        <p:tav tm="0">
                                          <p:val>
                                            <p:fltVal val="0"/>
                                          </p:val>
                                        </p:tav>
                                        <p:tav tm="100000">
                                          <p:val>
                                            <p:strVal val="#ppt_w"/>
                                          </p:val>
                                        </p:tav>
                                      </p:tavLst>
                                    </p:anim>
                                    <p:anim calcmode="lin" valueType="num">
                                      <p:cBhvr>
                                        <p:cTn id="8" dur="1000" fill="hold"/>
                                        <p:tgtEl>
                                          <p:spTgt spid="54"/>
                                        </p:tgtEl>
                                        <p:attrNameLst>
                                          <p:attrName>ppt_h</p:attrName>
                                        </p:attrNameLst>
                                      </p:cBhvr>
                                      <p:tavLst>
                                        <p:tav tm="0">
                                          <p:val>
                                            <p:fltVal val="0"/>
                                          </p:val>
                                        </p:tav>
                                        <p:tav tm="100000">
                                          <p:val>
                                            <p:strVal val="#ppt_h"/>
                                          </p:val>
                                        </p:tav>
                                      </p:tavLst>
                                    </p:anim>
                                    <p:animEffect transition="in" filter="fade">
                                      <p:cBhvr>
                                        <p:cTn id="9" dur="1000"/>
                                        <p:tgtEl>
                                          <p:spTgt spid="54"/>
                                        </p:tgtEl>
                                      </p:cBhvr>
                                    </p:animEffect>
                                  </p:childTnLst>
                                </p:cTn>
                              </p:par>
                            </p:childTnLst>
                          </p:cTn>
                        </p:par>
                      </p:childTnLst>
                    </p:cTn>
                  </p:par>
                  <p:par>
                    <p:cTn id="10" fill="hold">
                      <p:stCondLst>
                        <p:cond delay="indefinite"/>
                      </p:stCondLst>
                      <p:childTnLst>
                        <p:par>
                          <p:cTn id="11" fill="hold">
                            <p:stCondLst>
                              <p:cond delay="0"/>
                            </p:stCondLst>
                            <p:childTnLst>
                              <p:par>
                                <p:cTn id="12" presetID="64" presetClass="path" presetSubtype="0" accel="50000" decel="50000" fill="hold" grpId="1" nodeType="clickEffect">
                                  <p:stCondLst>
                                    <p:cond delay="0"/>
                                  </p:stCondLst>
                                  <p:childTnLst>
                                    <p:animMotion origin="layout" path="M 0 0 L 0 -0.25 E" pathEditMode="relative" ptsTypes="">
                                      <p:cBhvr>
                                        <p:cTn id="13" dur="2000" fill="hold"/>
                                        <p:tgtEl>
                                          <p:spTgt spid="54"/>
                                        </p:tgtEl>
                                        <p:attrNameLst>
                                          <p:attrName>ppt_x</p:attrName>
                                          <p:attrName>ppt_y</p:attrName>
                                        </p:attrNameLst>
                                      </p:cBhvr>
                                    </p:animMotion>
                                  </p:childTnLst>
                                </p:cTn>
                              </p:par>
                            </p:childTnLst>
                          </p:cTn>
                        </p:par>
                      </p:childTnLst>
                    </p:cTn>
                  </p:par>
                  <p:par>
                    <p:cTn id="14" fill="hold">
                      <p:stCondLst>
                        <p:cond delay="indefinite"/>
                      </p:stCondLst>
                      <p:childTnLst>
                        <p:par>
                          <p:cTn id="15" fill="hold">
                            <p:stCondLst>
                              <p:cond delay="0"/>
                            </p:stCondLst>
                            <p:childTnLst>
                              <p:par>
                                <p:cTn id="16" presetID="53" presetClass="entr" presetSubtype="0" fill="hold" nodeType="clickEffect">
                                  <p:stCondLst>
                                    <p:cond delay="0"/>
                                  </p:stCondLst>
                                  <p:childTnLst>
                                    <p:set>
                                      <p:cBhvr>
                                        <p:cTn id="17" dur="1" fill="hold">
                                          <p:stCondLst>
                                            <p:cond delay="0"/>
                                          </p:stCondLst>
                                        </p:cTn>
                                        <p:tgtEl>
                                          <p:spTgt spid="58"/>
                                        </p:tgtEl>
                                        <p:attrNameLst>
                                          <p:attrName>style.visibility</p:attrName>
                                        </p:attrNameLst>
                                      </p:cBhvr>
                                      <p:to>
                                        <p:strVal val="visible"/>
                                      </p:to>
                                    </p:set>
                                    <p:anim calcmode="lin" valueType="num">
                                      <p:cBhvr>
                                        <p:cTn id="18" dur="1000" fill="hold"/>
                                        <p:tgtEl>
                                          <p:spTgt spid="58"/>
                                        </p:tgtEl>
                                        <p:attrNameLst>
                                          <p:attrName>ppt_w</p:attrName>
                                        </p:attrNameLst>
                                      </p:cBhvr>
                                      <p:tavLst>
                                        <p:tav tm="0">
                                          <p:val>
                                            <p:fltVal val="0"/>
                                          </p:val>
                                        </p:tav>
                                        <p:tav tm="100000">
                                          <p:val>
                                            <p:strVal val="#ppt_w"/>
                                          </p:val>
                                        </p:tav>
                                      </p:tavLst>
                                    </p:anim>
                                    <p:anim calcmode="lin" valueType="num">
                                      <p:cBhvr>
                                        <p:cTn id="19" dur="1000" fill="hold"/>
                                        <p:tgtEl>
                                          <p:spTgt spid="58"/>
                                        </p:tgtEl>
                                        <p:attrNameLst>
                                          <p:attrName>ppt_h</p:attrName>
                                        </p:attrNameLst>
                                      </p:cBhvr>
                                      <p:tavLst>
                                        <p:tav tm="0">
                                          <p:val>
                                            <p:fltVal val="0"/>
                                          </p:val>
                                        </p:tav>
                                        <p:tav tm="100000">
                                          <p:val>
                                            <p:strVal val="#ppt_h"/>
                                          </p:val>
                                        </p:tav>
                                      </p:tavLst>
                                    </p:anim>
                                    <p:animEffect transition="in" filter="fade">
                                      <p:cBhvr>
                                        <p:cTn id="20" dur="1000"/>
                                        <p:tgtEl>
                                          <p:spTgt spid="58"/>
                                        </p:tgtEl>
                                      </p:cBhvr>
                                    </p:animEffect>
                                  </p:childTnLst>
                                </p:cTn>
                              </p:par>
                              <p:par>
                                <p:cTn id="21" presetID="10" presetClass="entr" presetSubtype="0" fill="hold" nodeType="withEffect">
                                  <p:stCondLst>
                                    <p:cond delay="0"/>
                                  </p:stCondLst>
                                  <p:childTnLst>
                                    <p:set>
                                      <p:cBhvr>
                                        <p:cTn id="22" dur="1" fill="hold">
                                          <p:stCondLst>
                                            <p:cond delay="0"/>
                                          </p:stCondLst>
                                        </p:cTn>
                                        <p:tgtEl>
                                          <p:spTgt spid="56"/>
                                        </p:tgtEl>
                                        <p:attrNameLst>
                                          <p:attrName>style.visibility</p:attrName>
                                        </p:attrNameLst>
                                      </p:cBhvr>
                                      <p:to>
                                        <p:strVal val="visible"/>
                                      </p:to>
                                    </p:set>
                                    <p:animEffect transition="in" filter="fade">
                                      <p:cBhvr>
                                        <p:cTn id="23" dur="3000"/>
                                        <p:tgtEl>
                                          <p:spTgt spid="56"/>
                                        </p:tgtEl>
                                      </p:cBhvr>
                                    </p:animEffect>
                                  </p:childTnLst>
                                </p:cTn>
                              </p:par>
                              <p:par>
                                <p:cTn id="24" presetID="63" presetClass="path" presetSubtype="0" accel="50000" decel="50000" fill="hold" nodeType="withEffect">
                                  <p:stCondLst>
                                    <p:cond delay="0"/>
                                  </p:stCondLst>
                                  <p:childTnLst>
                                    <p:animMotion origin="layout" path="M 4.72222E-6 3.29325E-6 L 0.54635 -0.21693 " pathEditMode="relative" rAng="0" ptsTypes="AA">
                                      <p:cBhvr>
                                        <p:cTn id="25" dur="3000" fill="hold"/>
                                        <p:tgtEl>
                                          <p:spTgt spid="56"/>
                                        </p:tgtEl>
                                        <p:attrNameLst>
                                          <p:attrName>ppt_x</p:attrName>
                                          <p:attrName>ppt_y</p:attrName>
                                        </p:attrNameLst>
                                      </p:cBhvr>
                                      <p:rCtr x="27326" y="-10846"/>
                                    </p:animMotion>
                                  </p:childTnLst>
                                </p:cTn>
                              </p:par>
                              <p:par>
                                <p:cTn id="26" presetID="10" presetClass="entr" presetSubtype="0" fill="hold" nodeType="withEffect">
                                  <p:stCondLst>
                                    <p:cond delay="0"/>
                                  </p:stCondLst>
                                  <p:childTnLst>
                                    <p:set>
                                      <p:cBhvr>
                                        <p:cTn id="27" dur="1" fill="hold">
                                          <p:stCondLst>
                                            <p:cond delay="0"/>
                                          </p:stCondLst>
                                        </p:cTn>
                                        <p:tgtEl>
                                          <p:spTgt spid="52"/>
                                        </p:tgtEl>
                                        <p:attrNameLst>
                                          <p:attrName>style.visibility</p:attrName>
                                        </p:attrNameLst>
                                      </p:cBhvr>
                                      <p:to>
                                        <p:strVal val="visible"/>
                                      </p:to>
                                    </p:set>
                                    <p:animEffect transition="in" filter="fade">
                                      <p:cBhvr>
                                        <p:cTn id="28" dur="3000"/>
                                        <p:tgtEl>
                                          <p:spTgt spid="52"/>
                                        </p:tgtEl>
                                      </p:cBhvr>
                                    </p:animEffect>
                                  </p:childTnLst>
                                </p:cTn>
                              </p:par>
                              <p:par>
                                <p:cTn id="29" presetID="63" presetClass="path" presetSubtype="0" accel="50000" decel="50000" fill="hold" nodeType="withEffect">
                                  <p:stCondLst>
                                    <p:cond delay="0"/>
                                  </p:stCondLst>
                                  <p:childTnLst>
                                    <p:animMotion origin="layout" path="M -3.33333E-6 4.30157E-6 L 0.66945 -0.19473 " pathEditMode="relative" rAng="0" ptsTypes="AA">
                                      <p:cBhvr>
                                        <p:cTn id="30" dur="3000" fill="hold"/>
                                        <p:tgtEl>
                                          <p:spTgt spid="52"/>
                                        </p:tgtEl>
                                        <p:attrNameLst>
                                          <p:attrName>ppt_x</p:attrName>
                                          <p:attrName>ppt_y</p:attrName>
                                        </p:attrNameLst>
                                      </p:cBhvr>
                                      <p:rCtr x="33472" y="-97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4"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7" descr="coast.png"/>
          <p:cNvPicPr>
            <a:picLocks noChangeAspect="1"/>
          </p:cNvPicPr>
          <p:nvPr/>
        </p:nvPicPr>
        <p:blipFill>
          <a:blip r:embed="rId3" cstate="print">
            <a:lum bright="10000" contrast="-20000"/>
          </a:blip>
          <a:srcRect/>
          <a:stretch>
            <a:fillRect/>
          </a:stretch>
        </p:blipFill>
        <p:spPr bwMode="auto">
          <a:xfrm>
            <a:off x="-1" y="0"/>
            <a:ext cx="8335963" cy="6858000"/>
          </a:xfrm>
          <a:prstGeom prst="rect">
            <a:avLst/>
          </a:prstGeom>
          <a:noFill/>
          <a:ln w="9525">
            <a:noFill/>
            <a:miter lim="800000"/>
            <a:headEnd/>
            <a:tailEnd/>
          </a:ln>
        </p:spPr>
      </p:pic>
      <p:pic>
        <p:nvPicPr>
          <p:cNvPr id="73730"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512520" y="505619"/>
            <a:ext cx="4349373" cy="5846762"/>
          </a:xfrm>
          <a:prstGeom prst="rect">
            <a:avLst/>
          </a:prstGeom>
          <a:noFill/>
          <a:ln w="9525">
            <a:noFill/>
            <a:miter lim="800000"/>
            <a:headEnd/>
            <a:tailEnd/>
          </a:ln>
        </p:spPr>
      </p:pic>
      <p:sp>
        <p:nvSpPr>
          <p:cNvPr id="13" name="TextBox 12"/>
          <p:cNvSpPr txBox="1"/>
          <p:nvPr/>
        </p:nvSpPr>
        <p:spPr>
          <a:xfrm>
            <a:off x="5861893" y="717848"/>
            <a:ext cx="3039485" cy="4419671"/>
          </a:xfrm>
          <a:prstGeom prst="rect">
            <a:avLst/>
          </a:prstGeom>
          <a:noFill/>
        </p:spPr>
        <p:txBody>
          <a:bodyPr wrap="square">
            <a:spAutoFit/>
          </a:bodyPr>
          <a:lstStyle/>
          <a:p>
            <a:pPr>
              <a:lnSpc>
                <a:spcPct val="95000"/>
              </a:lnSpc>
              <a:defRPr/>
            </a:pPr>
            <a:r>
              <a:rPr lang="it-IT" sz="2800" b="1" dirty="0">
                <a:solidFill>
                  <a:schemeClr val="tx1">
                    <a:lumMod val="65000"/>
                    <a:lumOff val="35000"/>
                  </a:schemeClr>
                </a:solidFill>
                <a:latin typeface="Helvetica" pitchFamily="50" charset="0"/>
                <a:cs typeface="+mn-cs"/>
              </a:rPr>
              <a:t>NAPA VALLEY AVA</a:t>
            </a:r>
          </a:p>
          <a:p>
            <a:pPr>
              <a:lnSpc>
                <a:spcPct val="95000"/>
              </a:lnSpc>
              <a:defRPr/>
            </a:pPr>
            <a:endParaRPr lang="es-ES" dirty="0" smtClean="0">
              <a:solidFill>
                <a:schemeClr val="tx1">
                  <a:lumMod val="65000"/>
                  <a:lumOff val="35000"/>
                </a:schemeClr>
              </a:solidFill>
              <a:latin typeface="Helvetica" pitchFamily="50" charset="0"/>
              <a:cs typeface="+mn-cs"/>
            </a:endParaRPr>
          </a:p>
          <a:p>
            <a:pPr>
              <a:lnSpc>
                <a:spcPct val="95000"/>
              </a:lnSpc>
              <a:defRPr/>
            </a:pPr>
            <a:r>
              <a:rPr lang="es-ES" dirty="0" smtClean="0">
                <a:solidFill>
                  <a:schemeClr val="tx1">
                    <a:lumMod val="65000"/>
                    <a:lumOff val="35000"/>
                  </a:schemeClr>
                </a:solidFill>
                <a:latin typeface="Helvetica" pitchFamily="50" charset="0"/>
                <a:cs typeface="+mn-cs"/>
              </a:rPr>
              <a:t>Gran variación de temperatura en el verano de: </a:t>
            </a:r>
          </a:p>
          <a:p>
            <a:pPr>
              <a:lnSpc>
                <a:spcPct val="95000"/>
              </a:lnSpc>
              <a:defRPr/>
            </a:pPr>
            <a:endParaRPr lang="es-ES" dirty="0" smtClean="0">
              <a:solidFill>
                <a:schemeClr val="tx1">
                  <a:lumMod val="65000"/>
                  <a:lumOff val="35000"/>
                </a:schemeClr>
              </a:solidFill>
              <a:latin typeface="Helvetica" pitchFamily="50" charset="0"/>
              <a:cs typeface="+mn-cs"/>
            </a:endParaRPr>
          </a:p>
          <a:p>
            <a:pPr>
              <a:lnSpc>
                <a:spcPct val="95000"/>
              </a:lnSpc>
              <a:buFont typeface="Arial" pitchFamily="34" charset="0"/>
              <a:buChar char="•"/>
              <a:defRPr/>
            </a:pPr>
            <a:r>
              <a:rPr lang="es-ES" sz="2000" dirty="0" smtClean="0">
                <a:solidFill>
                  <a:schemeClr val="tx1">
                    <a:lumMod val="65000"/>
                    <a:lumOff val="35000"/>
                  </a:schemeClr>
                </a:solidFill>
                <a:latin typeface="Helvetica" pitchFamily="50" charset="0"/>
                <a:cs typeface="+mn-cs"/>
              </a:rPr>
              <a:t>sur a norte</a:t>
            </a:r>
          </a:p>
          <a:p>
            <a:pPr>
              <a:lnSpc>
                <a:spcPct val="95000"/>
              </a:lnSpc>
              <a:buFont typeface="Arial" pitchFamily="34" charset="0"/>
              <a:buChar char="•"/>
              <a:defRPr/>
            </a:pPr>
            <a:endParaRPr lang="es-ES" sz="2000" dirty="0" smtClean="0">
              <a:solidFill>
                <a:schemeClr val="tx1">
                  <a:lumMod val="65000"/>
                  <a:lumOff val="35000"/>
                </a:schemeClr>
              </a:solidFill>
              <a:latin typeface="Helvetica" pitchFamily="50" charset="0"/>
              <a:cs typeface="+mn-cs"/>
            </a:endParaRPr>
          </a:p>
          <a:p>
            <a:pPr>
              <a:lnSpc>
                <a:spcPct val="95000"/>
              </a:lnSpc>
              <a:buFont typeface="Arial" pitchFamily="34" charset="0"/>
              <a:buChar char="•"/>
              <a:defRPr/>
            </a:pPr>
            <a:r>
              <a:rPr lang="es-ES" sz="2000" dirty="0" smtClean="0">
                <a:solidFill>
                  <a:schemeClr val="tx1">
                    <a:lumMod val="65000"/>
                    <a:lumOff val="35000"/>
                  </a:schemeClr>
                </a:solidFill>
                <a:latin typeface="Helvetica" pitchFamily="50" charset="0"/>
                <a:cs typeface="+mn-cs"/>
              </a:rPr>
              <a:t>día a noche </a:t>
            </a:r>
          </a:p>
          <a:p>
            <a:pPr>
              <a:lnSpc>
                <a:spcPct val="95000"/>
              </a:lnSpc>
              <a:buFont typeface="Arial" pitchFamily="34" charset="0"/>
              <a:buChar char="•"/>
              <a:defRPr/>
            </a:pPr>
            <a:endParaRPr lang="es-ES" sz="2000" dirty="0" smtClean="0">
              <a:solidFill>
                <a:schemeClr val="tx1">
                  <a:lumMod val="65000"/>
                  <a:lumOff val="35000"/>
                </a:schemeClr>
              </a:solidFill>
              <a:latin typeface="Helvetica" pitchFamily="50" charset="0"/>
              <a:cs typeface="+mn-cs"/>
            </a:endParaRPr>
          </a:p>
          <a:p>
            <a:pPr>
              <a:lnSpc>
                <a:spcPct val="95000"/>
              </a:lnSpc>
              <a:buFont typeface="Arial" pitchFamily="34" charset="0"/>
              <a:buChar char="•"/>
              <a:defRPr/>
            </a:pPr>
            <a:r>
              <a:rPr lang="es-ES" sz="2000" dirty="0" smtClean="0">
                <a:solidFill>
                  <a:schemeClr val="tx1">
                    <a:lumMod val="65000"/>
                    <a:lumOff val="35000"/>
                  </a:schemeClr>
                </a:solidFill>
                <a:latin typeface="Helvetica" pitchFamily="50" charset="0"/>
                <a:cs typeface="+mn-cs"/>
              </a:rPr>
              <a:t>y del fondo del valle a las laderas</a:t>
            </a:r>
            <a:endParaRPr lang="en-US" sz="2000" dirty="0">
              <a:solidFill>
                <a:schemeClr val="tx1">
                  <a:lumMod val="65000"/>
                  <a:lumOff val="35000"/>
                </a:schemeClr>
              </a:solidFill>
              <a:latin typeface="Helvetica" pitchFamily="50" charset="0"/>
              <a:cs typeface="+mn-cs"/>
            </a:endParaRPr>
          </a:p>
        </p:txBody>
      </p:sp>
      <p:sp>
        <p:nvSpPr>
          <p:cNvPr id="73732" name="Rectangle 31"/>
          <p:cNvSpPr>
            <a:spLocks noChangeArrowheads="1"/>
          </p:cNvSpPr>
          <p:nvPr/>
        </p:nvSpPr>
        <p:spPr bwMode="auto">
          <a:xfrm>
            <a:off x="4357179" y="5319483"/>
            <a:ext cx="2373154" cy="830997"/>
          </a:xfrm>
          <a:prstGeom prst="rect">
            <a:avLst/>
          </a:prstGeom>
          <a:noFill/>
          <a:ln w="9525">
            <a:noFill/>
            <a:miter lim="800000"/>
            <a:headEnd/>
            <a:tailEnd/>
          </a:ln>
        </p:spPr>
        <p:txBody>
          <a:bodyPr wrap="square">
            <a:spAutoFit/>
          </a:bodyPr>
          <a:lstStyle/>
          <a:p>
            <a:r>
              <a:rPr lang="fi-FI" dirty="0" smtClean="0">
                <a:solidFill>
                  <a:srgbClr val="0070C0"/>
                </a:solidFill>
                <a:latin typeface="Helvetica" pitchFamily="34" charset="0"/>
              </a:rPr>
              <a:t>50ºf / </a:t>
            </a:r>
            <a:r>
              <a:rPr lang="fi-FI" dirty="0">
                <a:solidFill>
                  <a:srgbClr val="0070C0"/>
                </a:solidFill>
                <a:latin typeface="Helvetica" pitchFamily="34" charset="0"/>
              </a:rPr>
              <a:t>10ºc</a:t>
            </a:r>
          </a:p>
          <a:p>
            <a:r>
              <a:rPr lang="fi-FI" dirty="0" smtClean="0">
                <a:solidFill>
                  <a:srgbClr val="C00000"/>
                </a:solidFill>
                <a:latin typeface="Helvetica" pitchFamily="34" charset="0"/>
              </a:rPr>
              <a:t>77ºf </a:t>
            </a:r>
            <a:r>
              <a:rPr lang="fi-FI" dirty="0">
                <a:solidFill>
                  <a:srgbClr val="C00000"/>
                </a:solidFill>
                <a:latin typeface="Helvetica" pitchFamily="34" charset="0"/>
              </a:rPr>
              <a:t>/ </a:t>
            </a:r>
            <a:r>
              <a:rPr lang="fi-FI" dirty="0" smtClean="0">
                <a:solidFill>
                  <a:srgbClr val="C00000"/>
                </a:solidFill>
                <a:latin typeface="Helvetica" pitchFamily="34" charset="0"/>
              </a:rPr>
              <a:t>25ºc</a:t>
            </a:r>
            <a:endParaRPr lang="fi-FI" dirty="0">
              <a:solidFill>
                <a:srgbClr val="C00000"/>
              </a:solidFill>
              <a:latin typeface="Helvetica" pitchFamily="34" charset="0"/>
            </a:endParaRPr>
          </a:p>
        </p:txBody>
      </p:sp>
      <p:sp>
        <p:nvSpPr>
          <p:cNvPr id="73733" name="Rectangle 32"/>
          <p:cNvSpPr>
            <a:spLocks noChangeArrowheads="1"/>
          </p:cNvSpPr>
          <p:nvPr/>
        </p:nvSpPr>
        <p:spPr bwMode="auto">
          <a:xfrm>
            <a:off x="682622" y="1055338"/>
            <a:ext cx="3485358" cy="830997"/>
          </a:xfrm>
          <a:prstGeom prst="rect">
            <a:avLst/>
          </a:prstGeom>
          <a:noFill/>
          <a:ln w="9525">
            <a:noFill/>
            <a:miter lim="800000"/>
            <a:headEnd/>
            <a:tailEnd/>
          </a:ln>
        </p:spPr>
        <p:txBody>
          <a:bodyPr wrap="square">
            <a:spAutoFit/>
          </a:bodyPr>
          <a:lstStyle/>
          <a:p>
            <a:r>
              <a:rPr lang="fi-FI" dirty="0" smtClean="0">
                <a:solidFill>
                  <a:srgbClr val="0070C0"/>
                </a:solidFill>
                <a:latin typeface="Helvetica" pitchFamily="34" charset="0"/>
              </a:rPr>
              <a:t>40-50ºf / 4.5-10ºc</a:t>
            </a:r>
          </a:p>
          <a:p>
            <a:r>
              <a:rPr lang="fi-FI" dirty="0" smtClean="0">
                <a:solidFill>
                  <a:srgbClr val="C00000"/>
                </a:solidFill>
                <a:latin typeface="Helvetica" pitchFamily="34" charset="0"/>
              </a:rPr>
              <a:t>85ºf </a:t>
            </a:r>
            <a:r>
              <a:rPr lang="fi-FI" dirty="0">
                <a:solidFill>
                  <a:srgbClr val="C00000"/>
                </a:solidFill>
                <a:latin typeface="Helvetica" pitchFamily="34" charset="0"/>
              </a:rPr>
              <a:t>/ </a:t>
            </a:r>
            <a:r>
              <a:rPr lang="fi-FI" dirty="0" smtClean="0">
                <a:solidFill>
                  <a:srgbClr val="C00000"/>
                </a:solidFill>
                <a:latin typeface="Helvetica" pitchFamily="34" charset="0"/>
              </a:rPr>
              <a:t>29ºc</a:t>
            </a:r>
            <a:endParaRPr lang="fi-FI" dirty="0">
              <a:solidFill>
                <a:srgbClr val="C00000"/>
              </a:solidFill>
              <a:latin typeface="Helvetica" pitchFamily="34" charset="0"/>
            </a:endParaRPr>
          </a:p>
        </p:txBody>
      </p:sp>
      <p:sp>
        <p:nvSpPr>
          <p:cNvPr id="73734" name="TextBox 13"/>
          <p:cNvSpPr txBox="1">
            <a:spLocks noChangeArrowheads="1"/>
          </p:cNvSpPr>
          <p:nvPr/>
        </p:nvSpPr>
        <p:spPr bwMode="auto">
          <a:xfrm>
            <a:off x="171161" y="3255361"/>
            <a:ext cx="3138488" cy="794064"/>
          </a:xfrm>
          <a:prstGeom prst="rect">
            <a:avLst/>
          </a:prstGeom>
          <a:noFill/>
          <a:ln w="9525">
            <a:noFill/>
            <a:miter lim="800000"/>
            <a:headEnd/>
            <a:tailEnd/>
          </a:ln>
        </p:spPr>
        <p:txBody>
          <a:bodyPr wrap="square">
            <a:spAutoFit/>
          </a:bodyPr>
          <a:lstStyle/>
          <a:p>
            <a:pPr>
              <a:lnSpc>
                <a:spcPct val="95000"/>
              </a:lnSpc>
            </a:pPr>
            <a:r>
              <a:rPr lang="fi-FI" dirty="0">
                <a:solidFill>
                  <a:srgbClr val="0070C0"/>
                </a:solidFill>
                <a:latin typeface="Helvetica" pitchFamily="34" charset="0"/>
              </a:rPr>
              <a:t>40-50ºf / </a:t>
            </a:r>
            <a:r>
              <a:rPr lang="fi-FI" dirty="0" smtClean="0">
                <a:solidFill>
                  <a:srgbClr val="0070C0"/>
                </a:solidFill>
                <a:latin typeface="Helvetica" pitchFamily="34" charset="0"/>
              </a:rPr>
              <a:t>4.5-10ºc</a:t>
            </a:r>
          </a:p>
          <a:p>
            <a:pPr>
              <a:lnSpc>
                <a:spcPct val="95000"/>
              </a:lnSpc>
            </a:pPr>
            <a:r>
              <a:rPr lang="en-US" dirty="0" smtClean="0">
                <a:solidFill>
                  <a:srgbClr val="C00000"/>
                </a:solidFill>
                <a:latin typeface="Helvetica" pitchFamily="34" charset="0"/>
              </a:rPr>
              <a:t>95ºf </a:t>
            </a:r>
            <a:r>
              <a:rPr lang="en-US" dirty="0">
                <a:solidFill>
                  <a:srgbClr val="C00000"/>
                </a:solidFill>
                <a:latin typeface="Helvetica" pitchFamily="34" charset="0"/>
              </a:rPr>
              <a:t>/ </a:t>
            </a:r>
            <a:r>
              <a:rPr lang="en-US" dirty="0" smtClean="0">
                <a:solidFill>
                  <a:srgbClr val="C00000"/>
                </a:solidFill>
                <a:latin typeface="Helvetica" pitchFamily="34" charset="0"/>
              </a:rPr>
              <a:t>35ºc</a:t>
            </a:r>
            <a:endParaRPr lang="en-US" dirty="0">
              <a:solidFill>
                <a:srgbClr val="C00000"/>
              </a:solidFill>
              <a:latin typeface="Helvetica" pitchFamily="34" charset="0"/>
            </a:endParaRPr>
          </a:p>
        </p:txBody>
      </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6" descr="coast.png"/>
          <p:cNvPicPr>
            <a:picLocks noChangeAspect="1"/>
          </p:cNvPicPr>
          <p:nvPr/>
        </p:nvPicPr>
        <p:blipFill>
          <a:blip r:embed="rId3" cstate="print">
            <a:lum bright="10000" contrast="-20000"/>
          </a:blip>
          <a:srcRect/>
          <a:stretch>
            <a:fillRect/>
          </a:stretch>
        </p:blipFill>
        <p:spPr bwMode="auto">
          <a:xfrm>
            <a:off x="13447" y="0"/>
            <a:ext cx="8335963" cy="6858000"/>
          </a:xfrm>
          <a:prstGeom prst="rect">
            <a:avLst/>
          </a:prstGeom>
          <a:noFill/>
          <a:ln w="9525">
            <a:noFill/>
            <a:miter lim="800000"/>
            <a:headEnd/>
            <a:tailEnd/>
          </a:ln>
        </p:spPr>
      </p:pic>
      <p:pic>
        <p:nvPicPr>
          <p:cNvPr id="75778"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519048" y="505619"/>
            <a:ext cx="4349373" cy="5846762"/>
          </a:xfrm>
          <a:prstGeom prst="rect">
            <a:avLst/>
          </a:prstGeom>
          <a:noFill/>
          <a:ln w="9525">
            <a:noFill/>
            <a:miter lim="800000"/>
            <a:headEnd/>
            <a:tailEnd/>
          </a:ln>
        </p:spPr>
      </p:pic>
      <p:sp>
        <p:nvSpPr>
          <p:cNvPr id="13" name="TextBox 12"/>
          <p:cNvSpPr txBox="1"/>
          <p:nvPr/>
        </p:nvSpPr>
        <p:spPr>
          <a:xfrm>
            <a:off x="5778595" y="336115"/>
            <a:ext cx="3298477" cy="2782300"/>
          </a:xfrm>
          <a:prstGeom prst="rect">
            <a:avLst/>
          </a:prstGeom>
          <a:noFill/>
        </p:spPr>
        <p:txBody>
          <a:bodyPr wrap="square">
            <a:spAutoFit/>
          </a:bodyPr>
          <a:lstStyle/>
          <a:p>
            <a:pPr>
              <a:lnSpc>
                <a:spcPct val="95000"/>
              </a:lnSpc>
              <a:defRPr/>
            </a:pPr>
            <a:r>
              <a:rPr lang="it-IT" sz="2800" b="1" dirty="0">
                <a:solidFill>
                  <a:schemeClr val="tx1">
                    <a:lumMod val="65000"/>
                    <a:lumOff val="35000"/>
                  </a:schemeClr>
                </a:solidFill>
                <a:latin typeface="Helvetica" pitchFamily="50" charset="0"/>
                <a:cs typeface="+mn-cs"/>
              </a:rPr>
              <a:t>NAPA VALLEY AVA</a:t>
            </a:r>
          </a:p>
          <a:p>
            <a:pPr>
              <a:lnSpc>
                <a:spcPct val="95000"/>
              </a:lnSpc>
              <a:defRPr/>
            </a:pPr>
            <a:endParaRPr lang="es-ES" dirty="0" smtClean="0">
              <a:solidFill>
                <a:schemeClr val="tx1">
                  <a:lumMod val="65000"/>
                  <a:lumOff val="35000"/>
                </a:schemeClr>
              </a:solidFill>
              <a:latin typeface="Helvetica" pitchFamily="50" charset="0"/>
              <a:cs typeface="+mn-cs"/>
            </a:endParaRPr>
          </a:p>
          <a:p>
            <a:pPr>
              <a:lnSpc>
                <a:spcPct val="95000"/>
              </a:lnSpc>
              <a:defRPr/>
            </a:pPr>
            <a:r>
              <a:rPr lang="es-ES" sz="2000" dirty="0" smtClean="0">
                <a:solidFill>
                  <a:schemeClr val="tx1">
                    <a:lumMod val="65000"/>
                    <a:lumOff val="35000"/>
                  </a:schemeClr>
                </a:solidFill>
                <a:latin typeface="Helvetica" pitchFamily="50" charset="0"/>
                <a:cs typeface="+mn-cs"/>
              </a:rPr>
              <a:t>La elevación y topografía desempeñan un papel crucial en la creación de diversos microclimas</a:t>
            </a:r>
          </a:p>
          <a:p>
            <a:pPr>
              <a:lnSpc>
                <a:spcPct val="95000"/>
              </a:lnSpc>
              <a:defRPr/>
            </a:pPr>
            <a:r>
              <a:rPr lang="es-ES" dirty="0" smtClean="0">
                <a:solidFill>
                  <a:schemeClr val="tx1">
                    <a:lumMod val="65000"/>
                    <a:lumOff val="35000"/>
                  </a:schemeClr>
                </a:solidFill>
                <a:latin typeface="Helvetica" pitchFamily="50" charset="0"/>
                <a:cs typeface="+mn-cs"/>
              </a:rPr>
              <a:t>		</a:t>
            </a:r>
            <a:endParaRPr lang="en-US" dirty="0">
              <a:solidFill>
                <a:schemeClr val="tx1">
                  <a:lumMod val="65000"/>
                  <a:lumOff val="35000"/>
                </a:schemeClr>
              </a:solidFill>
              <a:latin typeface="Helvetica" pitchFamily="50" charset="0"/>
              <a:cs typeface="+mn-cs"/>
            </a:endParaRPr>
          </a:p>
        </p:txBody>
      </p:sp>
      <p:sp>
        <p:nvSpPr>
          <p:cNvPr id="32" name="Rectangle 31"/>
          <p:cNvSpPr>
            <a:spLocks noChangeArrowheads="1"/>
          </p:cNvSpPr>
          <p:nvPr/>
        </p:nvSpPr>
        <p:spPr bwMode="auto">
          <a:xfrm>
            <a:off x="4721405" y="3213894"/>
            <a:ext cx="4150024" cy="707886"/>
          </a:xfrm>
          <a:prstGeom prst="rect">
            <a:avLst/>
          </a:prstGeom>
          <a:noFill/>
          <a:ln w="9525">
            <a:noFill/>
            <a:miter lim="800000"/>
            <a:headEnd/>
            <a:tailEnd/>
          </a:ln>
        </p:spPr>
        <p:txBody>
          <a:bodyPr wrap="square">
            <a:spAutoFit/>
          </a:bodyPr>
          <a:lstStyle/>
          <a:p>
            <a:r>
              <a:rPr lang="fi-FI" sz="2000" dirty="0" smtClean="0">
                <a:solidFill>
                  <a:srgbClr val="C00000"/>
                </a:solidFill>
                <a:latin typeface="Helvetica" pitchFamily="34" charset="0"/>
              </a:rPr>
              <a:t>Atlas Peak</a:t>
            </a:r>
          </a:p>
          <a:p>
            <a:r>
              <a:rPr lang="fi-FI" sz="2000" dirty="0" smtClean="0">
                <a:solidFill>
                  <a:srgbClr val="C00000"/>
                </a:solidFill>
                <a:latin typeface="Helvetica" pitchFamily="34" charset="0"/>
              </a:rPr>
              <a:t>2600 </a:t>
            </a:r>
            <a:r>
              <a:rPr lang="fi-FI" sz="2000" dirty="0">
                <a:solidFill>
                  <a:srgbClr val="C00000"/>
                </a:solidFill>
                <a:latin typeface="Helvetica" pitchFamily="34" charset="0"/>
              </a:rPr>
              <a:t>ft / 793 m</a:t>
            </a:r>
          </a:p>
        </p:txBody>
      </p:sp>
      <p:sp>
        <p:nvSpPr>
          <p:cNvPr id="33" name="Rectangle 32"/>
          <p:cNvSpPr>
            <a:spLocks noChangeArrowheads="1"/>
          </p:cNvSpPr>
          <p:nvPr/>
        </p:nvSpPr>
        <p:spPr bwMode="auto">
          <a:xfrm>
            <a:off x="1493974" y="705833"/>
            <a:ext cx="3786982" cy="1015663"/>
          </a:xfrm>
          <a:prstGeom prst="rect">
            <a:avLst/>
          </a:prstGeom>
          <a:noFill/>
          <a:ln w="9525">
            <a:noFill/>
            <a:miter lim="800000"/>
            <a:headEnd/>
            <a:tailEnd/>
          </a:ln>
        </p:spPr>
        <p:txBody>
          <a:bodyPr wrap="square">
            <a:spAutoFit/>
          </a:bodyPr>
          <a:lstStyle/>
          <a:p>
            <a:r>
              <a:rPr lang="en-US" sz="2000" dirty="0">
                <a:solidFill>
                  <a:srgbClr val="C00000"/>
                </a:solidFill>
                <a:latin typeface="Helvetica" pitchFamily="34" charset="0"/>
              </a:rPr>
              <a:t>Mount St. </a:t>
            </a:r>
            <a:r>
              <a:rPr lang="en-US" sz="2000" dirty="0" smtClean="0">
                <a:solidFill>
                  <a:srgbClr val="C00000"/>
                </a:solidFill>
                <a:latin typeface="Helvetica" pitchFamily="34" charset="0"/>
              </a:rPr>
              <a:t>Helena</a:t>
            </a:r>
          </a:p>
          <a:p>
            <a:r>
              <a:rPr lang="en-US" sz="2000" dirty="0" smtClean="0">
                <a:solidFill>
                  <a:srgbClr val="C00000"/>
                </a:solidFill>
                <a:latin typeface="Helvetica" pitchFamily="34" charset="0"/>
              </a:rPr>
              <a:t>(</a:t>
            </a:r>
            <a:r>
              <a:rPr lang="en-US" sz="2000" dirty="0" err="1" smtClean="0">
                <a:solidFill>
                  <a:srgbClr val="C00000"/>
                </a:solidFill>
                <a:latin typeface="Helvetica" pitchFamily="34" charset="0"/>
              </a:rPr>
              <a:t>montaña</a:t>
            </a:r>
            <a:r>
              <a:rPr lang="en-US" sz="2000" dirty="0" smtClean="0">
                <a:solidFill>
                  <a:srgbClr val="C00000"/>
                </a:solidFill>
                <a:latin typeface="Helvetica" pitchFamily="34" charset="0"/>
              </a:rPr>
              <a:t> Santa Helena)</a:t>
            </a:r>
            <a:endParaRPr lang="en-US" sz="2000" dirty="0">
              <a:solidFill>
                <a:srgbClr val="C00000"/>
              </a:solidFill>
              <a:latin typeface="Helvetica" pitchFamily="34" charset="0"/>
            </a:endParaRPr>
          </a:p>
          <a:p>
            <a:r>
              <a:rPr lang="en-US" sz="2000" dirty="0">
                <a:solidFill>
                  <a:srgbClr val="C00000"/>
                </a:solidFill>
                <a:latin typeface="Helvetica" pitchFamily="34" charset="0"/>
              </a:rPr>
              <a:t>4000 </a:t>
            </a:r>
            <a:r>
              <a:rPr lang="en-US" sz="2000" dirty="0" err="1">
                <a:solidFill>
                  <a:srgbClr val="C00000"/>
                </a:solidFill>
                <a:latin typeface="Helvetica" pitchFamily="34" charset="0"/>
              </a:rPr>
              <a:t>ft</a:t>
            </a:r>
            <a:r>
              <a:rPr lang="en-US" sz="2000" dirty="0">
                <a:solidFill>
                  <a:srgbClr val="C00000"/>
                </a:solidFill>
                <a:latin typeface="Helvetica" pitchFamily="34" charset="0"/>
              </a:rPr>
              <a:t> / </a:t>
            </a:r>
            <a:r>
              <a:rPr lang="en-US" sz="2000" dirty="0" smtClean="0">
                <a:solidFill>
                  <a:srgbClr val="C00000"/>
                </a:solidFill>
                <a:latin typeface="Helvetica" pitchFamily="34" charset="0"/>
              </a:rPr>
              <a:t>1,219 </a:t>
            </a:r>
            <a:r>
              <a:rPr lang="en-US" sz="2000" dirty="0">
                <a:solidFill>
                  <a:srgbClr val="C00000"/>
                </a:solidFill>
                <a:latin typeface="Helvetica" pitchFamily="34" charset="0"/>
              </a:rPr>
              <a:t>m</a:t>
            </a:r>
          </a:p>
        </p:txBody>
      </p:sp>
      <p:sp>
        <p:nvSpPr>
          <p:cNvPr id="7" name="Rectangle 6"/>
          <p:cNvSpPr>
            <a:spLocks noChangeArrowheads="1"/>
          </p:cNvSpPr>
          <p:nvPr/>
        </p:nvSpPr>
        <p:spPr bwMode="auto">
          <a:xfrm>
            <a:off x="1073319" y="4538804"/>
            <a:ext cx="3275429" cy="707886"/>
          </a:xfrm>
          <a:prstGeom prst="rect">
            <a:avLst/>
          </a:prstGeom>
          <a:noFill/>
          <a:ln w="9525">
            <a:noFill/>
            <a:miter lim="800000"/>
            <a:headEnd/>
            <a:tailEnd/>
          </a:ln>
        </p:spPr>
        <p:txBody>
          <a:bodyPr wrap="square">
            <a:spAutoFit/>
          </a:bodyPr>
          <a:lstStyle/>
          <a:p>
            <a:r>
              <a:rPr lang="fi-FI" sz="2000" dirty="0" smtClean="0">
                <a:solidFill>
                  <a:srgbClr val="C00000"/>
                </a:solidFill>
                <a:latin typeface="Helvetica" pitchFamily="34" charset="0"/>
              </a:rPr>
              <a:t>Mount Veeder</a:t>
            </a:r>
          </a:p>
          <a:p>
            <a:r>
              <a:rPr lang="fi-FI" sz="2000" dirty="0" smtClean="0">
                <a:solidFill>
                  <a:srgbClr val="C00000"/>
                </a:solidFill>
                <a:latin typeface="Helvetica" pitchFamily="34" charset="0"/>
              </a:rPr>
              <a:t>2100 </a:t>
            </a:r>
            <a:r>
              <a:rPr lang="fi-FI" sz="2000" dirty="0">
                <a:solidFill>
                  <a:srgbClr val="C00000"/>
                </a:solidFill>
                <a:latin typeface="Helvetica" pitchFamily="34" charset="0"/>
              </a:rPr>
              <a:t>ft / </a:t>
            </a:r>
            <a:r>
              <a:rPr lang="fi-FI" sz="2000" dirty="0" smtClean="0">
                <a:solidFill>
                  <a:srgbClr val="C00000"/>
                </a:solidFill>
                <a:latin typeface="Helvetica" pitchFamily="34" charset="0"/>
              </a:rPr>
              <a:t>650 </a:t>
            </a:r>
            <a:r>
              <a:rPr lang="fi-FI" sz="2000" dirty="0">
                <a:solidFill>
                  <a:srgbClr val="C00000"/>
                </a:solidFill>
                <a:latin typeface="Helvetica" pitchFamily="34" charset="0"/>
              </a:rPr>
              <a:t>m</a:t>
            </a:r>
          </a:p>
        </p:txBody>
      </p:sp>
      <p:sp>
        <p:nvSpPr>
          <p:cNvPr id="8" name="Rectangle 7"/>
          <p:cNvSpPr>
            <a:spLocks noChangeArrowheads="1"/>
          </p:cNvSpPr>
          <p:nvPr/>
        </p:nvSpPr>
        <p:spPr bwMode="auto">
          <a:xfrm>
            <a:off x="191111" y="3186999"/>
            <a:ext cx="5302186" cy="707886"/>
          </a:xfrm>
          <a:prstGeom prst="rect">
            <a:avLst/>
          </a:prstGeom>
          <a:noFill/>
          <a:ln w="9525">
            <a:noFill/>
            <a:miter lim="800000"/>
            <a:headEnd/>
            <a:tailEnd/>
          </a:ln>
        </p:spPr>
        <p:txBody>
          <a:bodyPr wrap="square">
            <a:spAutoFit/>
          </a:bodyPr>
          <a:lstStyle/>
          <a:p>
            <a:r>
              <a:rPr lang="fi-FI" sz="2000" dirty="0" smtClean="0">
                <a:solidFill>
                  <a:srgbClr val="C00000"/>
                </a:solidFill>
                <a:latin typeface="Helvetica" pitchFamily="34" charset="0"/>
              </a:rPr>
              <a:t>Spring Mountain</a:t>
            </a:r>
          </a:p>
          <a:p>
            <a:r>
              <a:rPr lang="fi-FI" sz="2000" dirty="0" smtClean="0">
                <a:solidFill>
                  <a:srgbClr val="C00000"/>
                </a:solidFill>
                <a:latin typeface="Helvetica" pitchFamily="34" charset="0"/>
              </a:rPr>
              <a:t>2200 </a:t>
            </a:r>
            <a:r>
              <a:rPr lang="fi-FI" sz="2000" dirty="0">
                <a:solidFill>
                  <a:srgbClr val="C00000"/>
                </a:solidFill>
                <a:latin typeface="Helvetica" pitchFamily="34" charset="0"/>
              </a:rPr>
              <a:t>ft / </a:t>
            </a:r>
            <a:r>
              <a:rPr lang="fi-FI" sz="2000" dirty="0" smtClean="0">
                <a:solidFill>
                  <a:srgbClr val="C00000"/>
                </a:solidFill>
                <a:latin typeface="Helvetica" pitchFamily="34" charset="0"/>
              </a:rPr>
              <a:t>671 </a:t>
            </a:r>
            <a:r>
              <a:rPr lang="fi-FI" sz="2000" dirty="0">
                <a:solidFill>
                  <a:srgbClr val="C00000"/>
                </a:solidFill>
                <a:latin typeface="Helvetica" pitchFamily="34" charset="0"/>
              </a:rPr>
              <a:t>m</a:t>
            </a:r>
          </a:p>
        </p:txBody>
      </p:sp>
      <p:sp>
        <p:nvSpPr>
          <p:cNvPr id="9" name="Rectangle 8"/>
          <p:cNvSpPr>
            <a:spLocks noChangeArrowheads="1"/>
          </p:cNvSpPr>
          <p:nvPr/>
        </p:nvSpPr>
        <p:spPr bwMode="auto">
          <a:xfrm>
            <a:off x="4167981" y="5212181"/>
            <a:ext cx="4976019" cy="707886"/>
          </a:xfrm>
          <a:prstGeom prst="rect">
            <a:avLst/>
          </a:prstGeom>
          <a:noFill/>
          <a:ln w="9525">
            <a:noFill/>
            <a:miter lim="800000"/>
            <a:headEnd/>
            <a:tailEnd/>
          </a:ln>
        </p:spPr>
        <p:txBody>
          <a:bodyPr wrap="square">
            <a:spAutoFit/>
          </a:bodyPr>
          <a:lstStyle/>
          <a:p>
            <a:r>
              <a:rPr lang="fi-FI" sz="2000" dirty="0" smtClean="0">
                <a:solidFill>
                  <a:srgbClr val="C00000"/>
                </a:solidFill>
                <a:latin typeface="Helvetica" pitchFamily="34" charset="0"/>
              </a:rPr>
              <a:t>fondo del valle</a:t>
            </a:r>
          </a:p>
          <a:p>
            <a:r>
              <a:rPr lang="fi-FI" sz="2000" dirty="0" smtClean="0">
                <a:solidFill>
                  <a:srgbClr val="C00000"/>
                </a:solidFill>
                <a:latin typeface="Helvetica" pitchFamily="34" charset="0"/>
              </a:rPr>
              <a:t>0– 750 ft / 0 – 214 m</a:t>
            </a:r>
            <a:endParaRPr lang="fi-FI" sz="2000" dirty="0">
              <a:solidFill>
                <a:srgbClr val="C00000"/>
              </a:solidFill>
              <a:latin typeface="Helvetica" pitchFamily="34" charset="0"/>
            </a:endParaRPr>
          </a:p>
        </p:txBody>
      </p:sp>
      <p:sp>
        <p:nvSpPr>
          <p:cNvPr id="10" name="TextBox 9"/>
          <p:cNvSpPr txBox="1"/>
          <p:nvPr/>
        </p:nvSpPr>
        <p:spPr>
          <a:xfrm>
            <a:off x="6900212" y="3056194"/>
            <a:ext cx="1828151" cy="969496"/>
          </a:xfrm>
          <a:prstGeom prst="rect">
            <a:avLst/>
          </a:prstGeom>
          <a:noFill/>
        </p:spPr>
        <p:txBody>
          <a:bodyPr wrap="square" rtlCol="0">
            <a:spAutoFit/>
          </a:bodyPr>
          <a:lstStyle/>
          <a:p>
            <a:pPr>
              <a:lnSpc>
                <a:spcPct val="95000"/>
              </a:lnSpc>
              <a:defRPr/>
            </a:pPr>
            <a:r>
              <a:rPr lang="es-ES" sz="2000" dirty="0" smtClean="0">
                <a:solidFill>
                  <a:schemeClr val="tx1">
                    <a:lumMod val="65000"/>
                    <a:lumOff val="35000"/>
                  </a:schemeClr>
                </a:solidFill>
                <a:latin typeface="Helvetica" pitchFamily="50" charset="0"/>
              </a:rPr>
              <a:t>La ladera</a:t>
            </a:r>
          </a:p>
          <a:p>
            <a:pPr>
              <a:lnSpc>
                <a:spcPct val="95000"/>
              </a:lnSpc>
              <a:defRPr/>
            </a:pPr>
            <a:r>
              <a:rPr lang="es-ES" sz="2000" dirty="0" smtClean="0">
                <a:solidFill>
                  <a:schemeClr val="tx1">
                    <a:lumMod val="65000"/>
                    <a:lumOff val="35000"/>
                  </a:schemeClr>
                </a:solidFill>
                <a:latin typeface="Helvetica" pitchFamily="50" charset="0"/>
              </a:rPr>
              <a:t>El aspecto</a:t>
            </a:r>
          </a:p>
          <a:p>
            <a:pPr>
              <a:lnSpc>
                <a:spcPct val="95000"/>
              </a:lnSpc>
              <a:defRPr/>
            </a:pPr>
            <a:r>
              <a:rPr lang="es-ES" sz="2000" dirty="0" smtClean="0">
                <a:solidFill>
                  <a:schemeClr val="tx1">
                    <a:lumMod val="65000"/>
                    <a:lumOff val="35000"/>
                  </a:schemeClr>
                </a:solidFill>
                <a:latin typeface="Helvetica" pitchFamily="50" charset="0"/>
              </a:rPr>
              <a:t>La exposición</a:t>
            </a:r>
            <a:endParaRPr lang="en-US" sz="20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p:cTn id="12" dur="500" fill="hold"/>
                                        <p:tgtEl>
                                          <p:spTgt spid="33"/>
                                        </p:tgtEl>
                                        <p:attrNameLst>
                                          <p:attrName>ppt_w</p:attrName>
                                        </p:attrNameLst>
                                      </p:cBhvr>
                                      <p:tavLst>
                                        <p:tav tm="0">
                                          <p:val>
                                            <p:fltVal val="0"/>
                                          </p:val>
                                        </p:tav>
                                        <p:tav tm="100000">
                                          <p:val>
                                            <p:strVal val="#ppt_w"/>
                                          </p:val>
                                        </p:tav>
                                      </p:tavLst>
                                    </p:anim>
                                    <p:anim calcmode="lin" valueType="num">
                                      <p:cBhvr>
                                        <p:cTn id="13" dur="500" fill="hold"/>
                                        <p:tgtEl>
                                          <p:spTgt spid="33"/>
                                        </p:tgtEl>
                                        <p:attrNameLst>
                                          <p:attrName>ppt_h</p:attrName>
                                        </p:attrNameLst>
                                      </p:cBhvr>
                                      <p:tavLst>
                                        <p:tav tm="0">
                                          <p:val>
                                            <p:fltVal val="0"/>
                                          </p:val>
                                        </p:tav>
                                        <p:tav tm="100000">
                                          <p:val>
                                            <p:strVal val="#ppt_h"/>
                                          </p:val>
                                        </p:tav>
                                      </p:tavLst>
                                    </p:anim>
                                    <p:animEffect transition="in" filter="fade">
                                      <p:cBhvr>
                                        <p:cTn id="14" dur="500"/>
                                        <p:tgtEl>
                                          <p:spTgt spid="33"/>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53"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par>
                                <p:cTn id="25" presetID="53"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7" grpId="0"/>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87271" y="898009"/>
            <a:ext cx="1442983" cy="1729704"/>
          </a:xfrm>
          <a:prstGeom prst="rect">
            <a:avLst/>
          </a:prstGeom>
          <a:noFill/>
        </p:spPr>
        <p:txBody>
          <a:bodyPr wrap="square">
            <a:spAutoFit/>
          </a:bodyPr>
          <a:lstStyle/>
          <a:p>
            <a:pPr algn="r" eaLnBrk="0" hangingPunct="0">
              <a:lnSpc>
                <a:spcPct val="95000"/>
              </a:lnSpc>
              <a:defRPr/>
            </a:pPr>
            <a:r>
              <a:rPr lang="en-US" sz="1600" b="1" dirty="0" smtClean="0">
                <a:solidFill>
                  <a:schemeClr val="tx1">
                    <a:lumMod val="65000"/>
                    <a:lumOff val="35000"/>
                  </a:schemeClr>
                </a:solidFill>
                <a:latin typeface="Helvetica" pitchFamily="50" charset="0"/>
                <a:cs typeface="+mn-cs"/>
              </a:rPr>
              <a:t>Las </a:t>
            </a:r>
            <a:r>
              <a:rPr lang="en-US" sz="1600" b="1" dirty="0" err="1" smtClean="0">
                <a:solidFill>
                  <a:schemeClr val="tx1">
                    <a:lumMod val="65000"/>
                    <a:lumOff val="35000"/>
                  </a:schemeClr>
                </a:solidFill>
                <a:latin typeface="Helvetica" pitchFamily="50" charset="0"/>
                <a:cs typeface="+mn-cs"/>
              </a:rPr>
              <a:t>montañas</a:t>
            </a:r>
            <a:r>
              <a:rPr lang="en-US" sz="1600" b="1" dirty="0" smtClean="0">
                <a:solidFill>
                  <a:schemeClr val="tx1">
                    <a:lumMod val="65000"/>
                    <a:lumOff val="35000"/>
                  </a:schemeClr>
                </a:solidFill>
                <a:latin typeface="Helvetica" pitchFamily="50" charset="0"/>
                <a:cs typeface="+mn-cs"/>
              </a:rPr>
              <a:t> </a:t>
            </a:r>
            <a:r>
              <a:rPr lang="en-US" sz="1600" b="1" dirty="0" err="1" smtClean="0">
                <a:solidFill>
                  <a:schemeClr val="tx1">
                    <a:lumMod val="65000"/>
                    <a:lumOff val="35000"/>
                  </a:schemeClr>
                </a:solidFill>
                <a:latin typeface="Helvetica" pitchFamily="50" charset="0"/>
                <a:cs typeface="+mn-cs"/>
              </a:rPr>
              <a:t>Mayacamas</a:t>
            </a:r>
            <a:r>
              <a:rPr lang="en-US" sz="1600" b="1" dirty="0" smtClean="0">
                <a:solidFill>
                  <a:schemeClr val="tx1">
                    <a:lumMod val="65000"/>
                    <a:lumOff val="35000"/>
                  </a:schemeClr>
                </a:solidFill>
                <a:latin typeface="Helvetica" pitchFamily="50" charset="0"/>
                <a:cs typeface="+mn-cs"/>
              </a:rPr>
              <a:t> </a:t>
            </a:r>
            <a:endParaRPr lang="en-US" sz="1600" b="1" dirty="0">
              <a:solidFill>
                <a:schemeClr val="tx1">
                  <a:lumMod val="65000"/>
                  <a:lumOff val="35000"/>
                </a:schemeClr>
              </a:solidFill>
              <a:latin typeface="Helvetica" pitchFamily="50" charset="0"/>
              <a:cs typeface="+mn-cs"/>
            </a:endParaRPr>
          </a:p>
          <a:p>
            <a:pPr algn="r" eaLnBrk="0" hangingPunct="0">
              <a:lnSpc>
                <a:spcPct val="95000"/>
              </a:lnSpc>
              <a:defRPr/>
            </a:pPr>
            <a:r>
              <a:rPr lang="es-ES" sz="1600" b="1" dirty="0">
                <a:solidFill>
                  <a:schemeClr val="tx1">
                    <a:lumMod val="65000"/>
                    <a:lumOff val="35000"/>
                  </a:schemeClr>
                </a:solidFill>
                <a:latin typeface="Helvetica" pitchFamily="50" charset="0"/>
                <a:cs typeface="+mn-cs"/>
              </a:rPr>
              <a:t>m</a:t>
            </a:r>
            <a:r>
              <a:rPr lang="es-ES" sz="1600" b="1" dirty="0" smtClean="0">
                <a:solidFill>
                  <a:schemeClr val="tx1">
                    <a:lumMod val="65000"/>
                    <a:lumOff val="35000"/>
                  </a:schemeClr>
                </a:solidFill>
                <a:latin typeface="Helvetica" pitchFamily="50" charset="0"/>
                <a:cs typeface="+mn-cs"/>
              </a:rPr>
              <a:t>irando hacia el oeste a </a:t>
            </a:r>
            <a:r>
              <a:rPr lang="es-ES" sz="1600" b="1" dirty="0" err="1" smtClean="0">
                <a:solidFill>
                  <a:schemeClr val="tx1">
                    <a:lumMod val="65000"/>
                    <a:lumOff val="35000"/>
                  </a:schemeClr>
                </a:solidFill>
                <a:latin typeface="Helvetica" pitchFamily="50" charset="0"/>
                <a:cs typeface="+mn-cs"/>
              </a:rPr>
              <a:t>Yountville</a:t>
            </a:r>
            <a:endParaRPr lang="en-US" sz="1600" b="1" dirty="0">
              <a:solidFill>
                <a:schemeClr val="tx1">
                  <a:lumMod val="65000"/>
                  <a:lumOff val="35000"/>
                </a:schemeClr>
              </a:solidFill>
              <a:latin typeface="Helvetica" pitchFamily="50" charset="0"/>
              <a:cs typeface="+mn-cs"/>
            </a:endParaRPr>
          </a:p>
        </p:txBody>
      </p:sp>
      <p:sp>
        <p:nvSpPr>
          <p:cNvPr id="9" name="TextBox 8"/>
          <p:cNvSpPr txBox="1"/>
          <p:nvPr/>
        </p:nvSpPr>
        <p:spPr>
          <a:xfrm>
            <a:off x="5331466" y="5170359"/>
            <a:ext cx="2347416" cy="794064"/>
          </a:xfrm>
          <a:prstGeom prst="rect">
            <a:avLst/>
          </a:prstGeom>
          <a:noFill/>
        </p:spPr>
        <p:txBody>
          <a:bodyPr wrap="square">
            <a:spAutoFit/>
          </a:bodyPr>
          <a:lstStyle/>
          <a:p>
            <a:pPr eaLnBrk="0" hangingPunct="0">
              <a:lnSpc>
                <a:spcPct val="95000"/>
              </a:lnSpc>
              <a:defRPr/>
            </a:pPr>
            <a:r>
              <a:rPr lang="en-US" sz="1600" b="1" dirty="0" smtClean="0">
                <a:solidFill>
                  <a:schemeClr val="tx1">
                    <a:lumMod val="65000"/>
                    <a:lumOff val="35000"/>
                  </a:schemeClr>
                </a:solidFill>
                <a:latin typeface="Helvetica" pitchFamily="50" charset="0"/>
                <a:cs typeface="+mn-cs"/>
              </a:rPr>
              <a:t>La Cordillera </a:t>
            </a:r>
            <a:r>
              <a:rPr lang="en-US" sz="1600" b="1" dirty="0" err="1" smtClean="0">
                <a:solidFill>
                  <a:schemeClr val="tx1">
                    <a:lumMod val="65000"/>
                    <a:lumOff val="35000"/>
                  </a:schemeClr>
                </a:solidFill>
                <a:latin typeface="Helvetica" pitchFamily="50" charset="0"/>
                <a:cs typeface="+mn-cs"/>
              </a:rPr>
              <a:t>Vaca</a:t>
            </a:r>
            <a:r>
              <a:rPr lang="en-US" sz="1600" b="1" dirty="0" smtClean="0">
                <a:solidFill>
                  <a:schemeClr val="tx1">
                    <a:lumMod val="65000"/>
                    <a:lumOff val="35000"/>
                  </a:schemeClr>
                </a:solidFill>
                <a:latin typeface="Helvetica" pitchFamily="50" charset="0"/>
                <a:cs typeface="+mn-cs"/>
              </a:rPr>
              <a:t> </a:t>
            </a:r>
            <a:endParaRPr lang="en-US" sz="1600" b="1" dirty="0">
              <a:solidFill>
                <a:schemeClr val="tx1">
                  <a:lumMod val="65000"/>
                  <a:lumOff val="35000"/>
                </a:schemeClr>
              </a:solidFill>
              <a:latin typeface="Helvetica" pitchFamily="50" charset="0"/>
              <a:cs typeface="+mn-cs"/>
            </a:endParaRPr>
          </a:p>
          <a:p>
            <a:pPr eaLnBrk="0" hangingPunct="0">
              <a:lnSpc>
                <a:spcPct val="95000"/>
              </a:lnSpc>
              <a:defRPr/>
            </a:pPr>
            <a:r>
              <a:rPr lang="es-ES" sz="1600" b="1" dirty="0">
                <a:solidFill>
                  <a:schemeClr val="tx1">
                    <a:lumMod val="65000"/>
                    <a:lumOff val="35000"/>
                  </a:schemeClr>
                </a:solidFill>
                <a:latin typeface="Helvetica" pitchFamily="50" charset="0"/>
                <a:cs typeface="+mn-cs"/>
              </a:rPr>
              <a:t>m</a:t>
            </a:r>
            <a:r>
              <a:rPr lang="es-ES" sz="1600" b="1" dirty="0" smtClean="0">
                <a:solidFill>
                  <a:schemeClr val="tx1">
                    <a:lumMod val="65000"/>
                    <a:lumOff val="35000"/>
                  </a:schemeClr>
                </a:solidFill>
                <a:latin typeface="Helvetica" pitchFamily="50" charset="0"/>
                <a:cs typeface="+mn-cs"/>
              </a:rPr>
              <a:t>irando hacia el este, Distrito </a:t>
            </a:r>
            <a:r>
              <a:rPr lang="es-ES" sz="1600" b="1" dirty="0" err="1" smtClean="0">
                <a:solidFill>
                  <a:schemeClr val="tx1">
                    <a:lumMod val="65000"/>
                    <a:lumOff val="35000"/>
                  </a:schemeClr>
                </a:solidFill>
                <a:latin typeface="Helvetica" pitchFamily="50" charset="0"/>
                <a:cs typeface="+mn-cs"/>
              </a:rPr>
              <a:t>Stags</a:t>
            </a:r>
            <a:r>
              <a:rPr lang="es-ES" sz="1600" b="1" dirty="0" smtClean="0">
                <a:solidFill>
                  <a:schemeClr val="tx1">
                    <a:lumMod val="65000"/>
                    <a:lumOff val="35000"/>
                  </a:schemeClr>
                </a:solidFill>
                <a:latin typeface="Helvetica" pitchFamily="50" charset="0"/>
                <a:cs typeface="+mn-cs"/>
              </a:rPr>
              <a:t> </a:t>
            </a:r>
            <a:r>
              <a:rPr lang="es-ES" sz="1600" b="1" dirty="0" err="1" smtClean="0">
                <a:solidFill>
                  <a:schemeClr val="tx1">
                    <a:lumMod val="65000"/>
                    <a:lumOff val="35000"/>
                  </a:schemeClr>
                </a:solidFill>
                <a:latin typeface="Helvetica" pitchFamily="50" charset="0"/>
                <a:cs typeface="+mn-cs"/>
              </a:rPr>
              <a:t>Leap</a:t>
            </a:r>
            <a:endParaRPr lang="en-US" sz="1600" b="1" dirty="0">
              <a:solidFill>
                <a:schemeClr val="tx1">
                  <a:lumMod val="65000"/>
                  <a:lumOff val="35000"/>
                </a:schemeClr>
              </a:solidFill>
              <a:latin typeface="Helvetica" pitchFamily="50" charset="0"/>
              <a:cs typeface="+mn-cs"/>
            </a:endParaRPr>
          </a:p>
        </p:txBody>
      </p:sp>
      <p:sp>
        <p:nvSpPr>
          <p:cNvPr id="6" name="TextBox 5"/>
          <p:cNvSpPr txBox="1"/>
          <p:nvPr/>
        </p:nvSpPr>
        <p:spPr>
          <a:xfrm>
            <a:off x="7019365" y="1436540"/>
            <a:ext cx="1882588" cy="3277820"/>
          </a:xfrm>
          <a:prstGeom prst="rect">
            <a:avLst/>
          </a:prstGeom>
          <a:noFill/>
        </p:spPr>
        <p:txBody>
          <a:bodyPr wrap="square" rtlCol="0">
            <a:spAutoFit/>
          </a:bodyPr>
          <a:lstStyle/>
          <a:p>
            <a:endParaRPr lang="es-ES" sz="2300" dirty="0" smtClean="0">
              <a:solidFill>
                <a:schemeClr val="tx1">
                  <a:lumMod val="65000"/>
                  <a:lumOff val="35000"/>
                </a:schemeClr>
              </a:solidFill>
              <a:latin typeface="Helvetica" pitchFamily="34" charset="0"/>
              <a:cs typeface="Helvetica" pitchFamily="34" charset="0"/>
            </a:endParaRPr>
          </a:p>
          <a:p>
            <a:r>
              <a:rPr lang="es-ES" sz="2300" b="1" dirty="0" smtClean="0">
                <a:solidFill>
                  <a:schemeClr val="tx1">
                    <a:lumMod val="65000"/>
                    <a:lumOff val="35000"/>
                  </a:schemeClr>
                </a:solidFill>
                <a:latin typeface="Helvetica" pitchFamily="34" charset="0"/>
                <a:cs typeface="Helvetica" pitchFamily="34" charset="0"/>
              </a:rPr>
              <a:t>DIVERSO</a:t>
            </a:r>
          </a:p>
          <a:p>
            <a:endParaRPr lang="es-ES" sz="2300" dirty="0" smtClean="0">
              <a:solidFill>
                <a:schemeClr val="tx1">
                  <a:lumMod val="65000"/>
                  <a:lumOff val="35000"/>
                </a:schemeClr>
              </a:solidFill>
              <a:latin typeface="Helvetica" pitchFamily="34" charset="0"/>
              <a:cs typeface="Helvetica" pitchFamily="34" charset="0"/>
            </a:endParaRPr>
          </a:p>
          <a:p>
            <a:r>
              <a:rPr lang="es-ES" sz="2300" dirty="0" smtClean="0">
                <a:solidFill>
                  <a:schemeClr val="tx1">
                    <a:lumMod val="65000"/>
                    <a:lumOff val="35000"/>
                  </a:schemeClr>
                </a:solidFill>
                <a:latin typeface="Helvetica" pitchFamily="34" charset="0"/>
                <a:cs typeface="Helvetica" pitchFamily="34" charset="0"/>
              </a:rPr>
              <a:t>La geología diversa, las exposiciones y el clima crean ...</a:t>
            </a:r>
            <a:endParaRPr lang="en-US" sz="2300" dirty="0" smtClean="0">
              <a:solidFill>
                <a:schemeClr val="tx1">
                  <a:lumMod val="65000"/>
                  <a:lumOff val="35000"/>
                </a:schemeClr>
              </a:solidFill>
              <a:latin typeface="Helvetica" pitchFamily="34" charset="0"/>
              <a:cs typeface="Helvetica" pitchFamily="34" charset="0"/>
            </a:endParaRPr>
          </a:p>
          <a:p>
            <a:endParaRPr lang="en-US" sz="23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0971" y="216363"/>
            <a:ext cx="4999037" cy="2859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descr="https://encrypted-tbn1.gstatic.com/images?q=tbn:ANd9GcRCJiGZq29YBLX49vVGrtggngDZynld_IZHnr47DLtO_yTd-zI6RQ"/>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524" y="3371265"/>
            <a:ext cx="4840943" cy="30793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5573059" y="1606282"/>
            <a:ext cx="3094038" cy="3600986"/>
          </a:xfrm>
          <a:prstGeom prst="rect">
            <a:avLst/>
          </a:prstGeom>
          <a:noFill/>
        </p:spPr>
        <p:txBody>
          <a:bodyPr>
            <a:spAutoFit/>
          </a:bodyPr>
          <a:lstStyle/>
          <a:p>
            <a:pPr eaLnBrk="0" hangingPunct="0">
              <a:lnSpc>
                <a:spcPct val="95000"/>
              </a:lnSpc>
              <a:defRPr/>
            </a:pPr>
            <a:r>
              <a:rPr lang="es-ES" dirty="0" smtClean="0">
                <a:solidFill>
                  <a:schemeClr val="tx1">
                    <a:lumMod val="65000"/>
                    <a:lumOff val="35000"/>
                  </a:schemeClr>
                </a:solidFill>
                <a:latin typeface="Helvetica" pitchFamily="50" charset="0"/>
                <a:cs typeface="+mn-cs"/>
              </a:rPr>
              <a:t>más de 100 variaciones de suelos</a:t>
            </a:r>
          </a:p>
          <a:p>
            <a:pPr eaLnBrk="0" hangingPunct="0">
              <a:lnSpc>
                <a:spcPct val="95000"/>
              </a:lnSpc>
              <a:defRPr/>
            </a:pPr>
            <a:endParaRPr lang="en-US" dirty="0">
              <a:solidFill>
                <a:schemeClr val="tx1">
                  <a:lumMod val="65000"/>
                  <a:lumOff val="35000"/>
                </a:schemeClr>
              </a:solidFill>
              <a:latin typeface="Helvetica" pitchFamily="50" charset="0"/>
              <a:cs typeface="+mn-cs"/>
            </a:endParaRPr>
          </a:p>
          <a:p>
            <a:pPr eaLnBrk="0" hangingPunct="0">
              <a:lnSpc>
                <a:spcPct val="95000"/>
              </a:lnSpc>
              <a:defRPr/>
            </a:pPr>
            <a:r>
              <a:rPr lang="en-US" dirty="0" smtClean="0">
                <a:solidFill>
                  <a:schemeClr val="tx1">
                    <a:lumMod val="65000"/>
                    <a:lumOff val="35000"/>
                  </a:schemeClr>
                </a:solidFill>
                <a:latin typeface="Helvetica" pitchFamily="50" charset="0"/>
                <a:cs typeface="+mn-cs"/>
              </a:rPr>
              <a:t>33 </a:t>
            </a:r>
            <a:r>
              <a:rPr lang="en-US" dirty="0" err="1" smtClean="0">
                <a:solidFill>
                  <a:schemeClr val="tx1">
                    <a:lumMod val="65000"/>
                    <a:lumOff val="35000"/>
                  </a:schemeClr>
                </a:solidFill>
                <a:latin typeface="Helvetica" pitchFamily="50" charset="0"/>
                <a:cs typeface="+mn-cs"/>
              </a:rPr>
              <a:t>tipos</a:t>
            </a:r>
            <a:r>
              <a:rPr lang="en-US" dirty="0" smtClean="0">
                <a:solidFill>
                  <a:schemeClr val="tx1">
                    <a:lumMod val="65000"/>
                    <a:lumOff val="35000"/>
                  </a:schemeClr>
                </a:solidFill>
                <a:latin typeface="Helvetica" pitchFamily="50" charset="0"/>
                <a:cs typeface="+mn-cs"/>
              </a:rPr>
              <a:t> de </a:t>
            </a:r>
            <a:r>
              <a:rPr lang="en-US" dirty="0" err="1" smtClean="0">
                <a:solidFill>
                  <a:schemeClr val="tx1">
                    <a:lumMod val="65000"/>
                    <a:lumOff val="35000"/>
                  </a:schemeClr>
                </a:solidFill>
                <a:latin typeface="Helvetica" pitchFamily="50" charset="0"/>
                <a:cs typeface="+mn-cs"/>
              </a:rPr>
              <a:t>suelos</a:t>
            </a:r>
            <a:endParaRPr lang="en-US" dirty="0">
              <a:solidFill>
                <a:schemeClr val="tx1">
                  <a:lumMod val="65000"/>
                  <a:lumOff val="35000"/>
                </a:schemeClr>
              </a:solidFill>
              <a:latin typeface="Helvetica" pitchFamily="50" charset="0"/>
              <a:cs typeface="+mn-cs"/>
            </a:endParaRPr>
          </a:p>
          <a:p>
            <a:pPr eaLnBrk="0" hangingPunct="0">
              <a:lnSpc>
                <a:spcPct val="95000"/>
              </a:lnSpc>
              <a:defRPr/>
            </a:pPr>
            <a:endParaRPr lang="en-US" dirty="0" smtClean="0">
              <a:solidFill>
                <a:schemeClr val="tx1">
                  <a:lumMod val="65000"/>
                  <a:lumOff val="35000"/>
                </a:schemeClr>
              </a:solidFill>
              <a:latin typeface="Helvetica" pitchFamily="50" charset="0"/>
              <a:cs typeface="+mn-cs"/>
            </a:endParaRPr>
          </a:p>
          <a:p>
            <a:pPr eaLnBrk="0" hangingPunct="0">
              <a:lnSpc>
                <a:spcPct val="95000"/>
              </a:lnSpc>
              <a:defRPr/>
            </a:pPr>
            <a:r>
              <a:rPr lang="es-ES" dirty="0" smtClean="0">
                <a:solidFill>
                  <a:schemeClr val="tx1">
                    <a:lumMod val="65000"/>
                    <a:lumOff val="35000"/>
                  </a:schemeClr>
                </a:solidFill>
                <a:latin typeface="Helvetica" pitchFamily="50" charset="0"/>
                <a:cs typeface="+mn-cs"/>
              </a:rPr>
              <a:t>Napa Valley cuenta con la mitad de los suelos para el mundo</a:t>
            </a:r>
            <a:endParaRPr lang="en-US" dirty="0">
              <a:solidFill>
                <a:schemeClr val="tx1">
                  <a:lumMod val="65000"/>
                  <a:lumOff val="35000"/>
                </a:schemeClr>
              </a:solidFill>
              <a:latin typeface="Helvetica" pitchFamily="50" charset="0"/>
              <a:cs typeface="+mn-cs"/>
            </a:endParaRPr>
          </a:p>
        </p:txBody>
      </p:sp>
      <p:grpSp>
        <p:nvGrpSpPr>
          <p:cNvPr id="55298" name="Group 5"/>
          <p:cNvGrpSpPr>
            <a:grpSpLocks/>
          </p:cNvGrpSpPr>
          <p:nvPr/>
        </p:nvGrpSpPr>
        <p:grpSpPr bwMode="auto">
          <a:xfrm>
            <a:off x="269875" y="244475"/>
            <a:ext cx="4705350" cy="6324600"/>
            <a:chOff x="270459" y="244701"/>
            <a:chExt cx="4705350" cy="6324600"/>
          </a:xfrm>
        </p:grpSpPr>
        <p:pic>
          <p:nvPicPr>
            <p:cNvPr id="55300" name="Picture 2"/>
            <p:cNvPicPr>
              <a:picLocks noChangeAspect="1" noChangeArrowheads="1"/>
            </p:cNvPicPr>
            <p:nvPr/>
          </p:nvPicPr>
          <p:blipFill>
            <a:blip r:embed="rId3" cstate="print"/>
            <a:srcRect/>
            <a:stretch>
              <a:fillRect/>
            </a:stretch>
          </p:blipFill>
          <p:spPr bwMode="auto">
            <a:xfrm>
              <a:off x="270459" y="244701"/>
              <a:ext cx="4705350" cy="6324600"/>
            </a:xfrm>
            <a:prstGeom prst="rect">
              <a:avLst/>
            </a:prstGeom>
            <a:noFill/>
            <a:ln w="9525">
              <a:noFill/>
              <a:miter lim="800000"/>
              <a:headEnd/>
              <a:tailEnd/>
            </a:ln>
          </p:spPr>
        </p:pic>
        <p:sp>
          <p:nvSpPr>
            <p:cNvPr id="55301" name="Rectangle 4"/>
            <p:cNvSpPr>
              <a:spLocks noChangeArrowheads="1"/>
            </p:cNvSpPr>
            <p:nvPr/>
          </p:nvSpPr>
          <p:spPr bwMode="auto">
            <a:xfrm>
              <a:off x="3863662" y="4997003"/>
              <a:ext cx="759853" cy="888642"/>
            </a:xfrm>
            <a:prstGeom prst="rect">
              <a:avLst/>
            </a:prstGeom>
            <a:solidFill>
              <a:schemeClr val="bg1"/>
            </a:solidFill>
            <a:ln w="9525" algn="ctr">
              <a:noFill/>
              <a:round/>
              <a:headEnd/>
              <a:tailEnd/>
            </a:ln>
          </p:spPr>
          <p:txBody>
            <a:bodyPr/>
            <a:lstStyle/>
            <a:p>
              <a:pPr algn="ctr" eaLnBrk="0" hangingPunct="0"/>
              <a:endParaRPr lang="en-US"/>
            </a:p>
          </p:txBody>
        </p:sp>
      </p:grpSp>
      <p:sp>
        <p:nvSpPr>
          <p:cNvPr id="7" name="Rectangle 6"/>
          <p:cNvSpPr/>
          <p:nvPr/>
        </p:nvSpPr>
        <p:spPr>
          <a:xfrm>
            <a:off x="3360418" y="506413"/>
            <a:ext cx="4572000" cy="584200"/>
          </a:xfrm>
          <a:prstGeom prst="rect">
            <a:avLst/>
          </a:prstGeom>
        </p:spPr>
        <p:txBody>
          <a:bodyPr>
            <a:spAutoFit/>
          </a:bodyPr>
          <a:lstStyle/>
          <a:p>
            <a:pPr eaLnBrk="0" hangingPunct="0">
              <a:defRPr/>
            </a:pPr>
            <a:r>
              <a:rPr lang="fi-FI" sz="1600" dirty="0">
                <a:solidFill>
                  <a:schemeClr val="bg2">
                    <a:lumMod val="50000"/>
                  </a:schemeClr>
                </a:solidFill>
                <a:latin typeface="Helvetica" pitchFamily="50" charset="0"/>
                <a:cs typeface="+mn-cs"/>
              </a:rPr>
              <a:t>Napa Valley</a:t>
            </a:r>
          </a:p>
          <a:p>
            <a:pPr eaLnBrk="0" hangingPunct="0">
              <a:defRPr/>
            </a:pPr>
            <a:r>
              <a:rPr lang="fi-FI" sz="1600" dirty="0" smtClean="0">
                <a:solidFill>
                  <a:schemeClr val="bg2">
                    <a:lumMod val="50000"/>
                  </a:schemeClr>
                </a:solidFill>
                <a:latin typeface="Helvetica" pitchFamily="50" charset="0"/>
                <a:cs typeface="+mn-cs"/>
              </a:rPr>
              <a:t>AVA </a:t>
            </a:r>
            <a:r>
              <a:rPr lang="fi-FI" sz="1600" dirty="0">
                <a:solidFill>
                  <a:schemeClr val="bg2">
                    <a:lumMod val="50000"/>
                  </a:schemeClr>
                </a:solidFill>
                <a:latin typeface="Helvetica" pitchFamily="50" charset="0"/>
                <a:cs typeface="+mn-cs"/>
              </a:rPr>
              <a:t> </a:t>
            </a:r>
            <a:r>
              <a:rPr lang="fi-FI" sz="1600" dirty="0" smtClean="0">
                <a:solidFill>
                  <a:schemeClr val="bg2">
                    <a:lumMod val="50000"/>
                  </a:schemeClr>
                </a:solidFill>
                <a:latin typeface="Helvetica" pitchFamily="50" charset="0"/>
                <a:cs typeface="+mn-cs"/>
              </a:rPr>
              <a:t>tipos de suelos</a:t>
            </a:r>
            <a:endParaRPr lang="fi-FI" sz="1600" dirty="0">
              <a:solidFill>
                <a:schemeClr val="bg2">
                  <a:lumMod val="50000"/>
                </a:schemeClr>
              </a:solidFill>
              <a:latin typeface="Helvetica" pitchFamily="50" charset="0"/>
              <a:cs typeface="+mn-cs"/>
            </a:endParaRPr>
          </a:p>
        </p:txBody>
      </p:sp>
      <p:sp>
        <p:nvSpPr>
          <p:cNvPr id="8" name="TextBox 7"/>
          <p:cNvSpPr txBox="1"/>
          <p:nvPr/>
        </p:nvSpPr>
        <p:spPr>
          <a:xfrm>
            <a:off x="3800104" y="6093428"/>
            <a:ext cx="3692629" cy="307777"/>
          </a:xfrm>
          <a:prstGeom prst="rect">
            <a:avLst/>
          </a:prstGeom>
          <a:noFill/>
        </p:spPr>
        <p:txBody>
          <a:bodyPr wrap="square" rtlCol="0">
            <a:spAutoFit/>
          </a:bodyPr>
          <a:lstStyle/>
          <a:p>
            <a:r>
              <a:rPr lang="en-US" sz="1400" i="1" dirty="0" smtClean="0">
                <a:solidFill>
                  <a:schemeClr val="tx1">
                    <a:lumMod val="65000"/>
                    <a:lumOff val="35000"/>
                  </a:schemeClr>
                </a:solidFill>
                <a:latin typeface="Arial" pitchFamily="34" charset="0"/>
                <a:cs typeface="Arial" pitchFamily="34" charset="0"/>
              </a:rPr>
              <a:t>Copyright Terra </a:t>
            </a:r>
            <a:r>
              <a:rPr lang="en-US" sz="1400" i="1" dirty="0" err="1" smtClean="0">
                <a:solidFill>
                  <a:schemeClr val="tx1">
                    <a:lumMod val="65000"/>
                    <a:lumOff val="35000"/>
                  </a:schemeClr>
                </a:solidFill>
                <a:latin typeface="Arial" pitchFamily="34" charset="0"/>
                <a:cs typeface="Arial" pitchFamily="34" charset="0"/>
              </a:rPr>
              <a:t>Spase</a:t>
            </a:r>
            <a:r>
              <a:rPr lang="en-US" sz="1400" i="1" dirty="0" smtClean="0">
                <a:solidFill>
                  <a:schemeClr val="tx1">
                    <a:lumMod val="65000"/>
                    <a:lumOff val="35000"/>
                  </a:schemeClr>
                </a:solidFill>
                <a:latin typeface="Arial" pitchFamily="34" charset="0"/>
                <a:cs typeface="Arial" pitchFamily="34" charset="0"/>
              </a:rPr>
              <a:t>, Inc. 2003</a:t>
            </a:r>
            <a:endParaRPr lang="en-US" sz="1400" i="1" dirty="0">
              <a:solidFill>
                <a:schemeClr val="tx1">
                  <a:lumMod val="65000"/>
                  <a:lumOff val="35000"/>
                </a:schemeClr>
              </a:solidFill>
              <a:latin typeface="Arial" pitchFamily="34" charset="0"/>
              <a:cs typeface="Arial" pitchFamily="34" charset="0"/>
            </a:endParaRPr>
          </a:p>
        </p:txBody>
      </p: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extBox 10"/>
          <p:cNvSpPr txBox="1">
            <a:spLocks noChangeArrowheads="1"/>
          </p:cNvSpPr>
          <p:nvPr/>
        </p:nvSpPr>
        <p:spPr bwMode="auto">
          <a:xfrm>
            <a:off x="5833241" y="681874"/>
            <a:ext cx="3196043" cy="5933932"/>
          </a:xfrm>
          <a:prstGeom prst="rect">
            <a:avLst/>
          </a:prstGeom>
          <a:noFill/>
          <a:ln w="9525">
            <a:noFill/>
            <a:miter lim="800000"/>
            <a:headEnd/>
            <a:tailEnd/>
          </a:ln>
        </p:spPr>
        <p:txBody>
          <a:bodyPr wrap="square">
            <a:spAutoFit/>
          </a:bodyPr>
          <a:lstStyle/>
          <a:p>
            <a:pPr eaLnBrk="0" hangingPunct="0">
              <a:lnSpc>
                <a:spcPct val="95000"/>
              </a:lnSpc>
            </a:pPr>
            <a:r>
              <a:rPr lang="es-ES" sz="2800" dirty="0">
                <a:solidFill>
                  <a:srgbClr val="595959"/>
                </a:solidFill>
                <a:latin typeface="Helvetica" pitchFamily="34" charset="0"/>
              </a:rPr>
              <a:t>Las mejores variedades del Valle de Napa en orden </a:t>
            </a:r>
            <a:r>
              <a:rPr lang="es-ES" sz="2800" dirty="0" smtClean="0">
                <a:solidFill>
                  <a:srgbClr val="595959"/>
                </a:solidFill>
                <a:latin typeface="Helvetica" pitchFamily="34" charset="0"/>
              </a:rPr>
              <a:t>descendente</a:t>
            </a:r>
          </a:p>
          <a:p>
            <a:pPr eaLnBrk="0" hangingPunct="0">
              <a:lnSpc>
                <a:spcPct val="95000"/>
              </a:lnSpc>
            </a:pPr>
            <a:endParaRPr lang="en-US" sz="2800" dirty="0">
              <a:solidFill>
                <a:srgbClr val="595959"/>
              </a:solidFill>
              <a:latin typeface="Helvetica" panose="020B0604020202020204" pitchFamily="34" charset="0"/>
              <a:cs typeface="Helvetica" panose="020B0604020202020204" pitchFamily="34" charset="0"/>
            </a:endParaRPr>
          </a:p>
          <a:p>
            <a:pPr eaLnBrk="0" hangingPunct="0">
              <a:lnSpc>
                <a:spcPct val="110000"/>
              </a:lnSpc>
            </a:pPr>
            <a:r>
              <a:rPr lang="en-US" sz="2000" dirty="0">
                <a:solidFill>
                  <a:srgbClr val="595959"/>
                </a:solidFill>
                <a:latin typeface="Helvetica" panose="020B0604020202020204" pitchFamily="34" charset="0"/>
                <a:cs typeface="Helvetica" panose="020B0604020202020204" pitchFamily="34" charset="0"/>
              </a:rPr>
              <a:t>Cabernet Sauvignon</a:t>
            </a:r>
            <a:br>
              <a:rPr lang="en-US" sz="2000" dirty="0">
                <a:solidFill>
                  <a:srgbClr val="595959"/>
                </a:solidFill>
                <a:latin typeface="Helvetica" panose="020B0604020202020204" pitchFamily="34" charset="0"/>
                <a:cs typeface="Helvetica" panose="020B0604020202020204" pitchFamily="34" charset="0"/>
              </a:rPr>
            </a:br>
            <a:r>
              <a:rPr lang="en-US" sz="2000" dirty="0">
                <a:solidFill>
                  <a:srgbClr val="595959"/>
                </a:solidFill>
                <a:latin typeface="Helvetica" panose="020B0604020202020204" pitchFamily="34" charset="0"/>
                <a:cs typeface="Helvetica" panose="020B0604020202020204" pitchFamily="34" charset="0"/>
              </a:rPr>
              <a:t>Chardonnay</a:t>
            </a:r>
            <a:br>
              <a:rPr lang="en-US" sz="2000" dirty="0">
                <a:solidFill>
                  <a:srgbClr val="595959"/>
                </a:solidFill>
                <a:latin typeface="Helvetica" panose="020B0604020202020204" pitchFamily="34" charset="0"/>
                <a:cs typeface="Helvetica" panose="020B0604020202020204" pitchFamily="34" charset="0"/>
              </a:rPr>
            </a:br>
            <a:r>
              <a:rPr lang="en-US" sz="2000" dirty="0" smtClean="0">
                <a:solidFill>
                  <a:srgbClr val="595959"/>
                </a:solidFill>
                <a:latin typeface="Helvetica" panose="020B0604020202020204" pitchFamily="34" charset="0"/>
                <a:cs typeface="Helvetica" panose="020B0604020202020204" pitchFamily="34" charset="0"/>
              </a:rPr>
              <a:t>Merlot</a:t>
            </a:r>
          </a:p>
          <a:p>
            <a:pPr eaLnBrk="0" hangingPunct="0">
              <a:lnSpc>
                <a:spcPct val="110000"/>
              </a:lnSpc>
            </a:pPr>
            <a:r>
              <a:rPr lang="en-US" sz="2000" dirty="0">
                <a:solidFill>
                  <a:srgbClr val="595959"/>
                </a:solidFill>
                <a:latin typeface="Helvetica" panose="020B0604020202020204" pitchFamily="34" charset="0"/>
                <a:cs typeface="Helvetica" panose="020B0604020202020204" pitchFamily="34" charset="0"/>
              </a:rPr>
              <a:t>Pinot Noir </a:t>
            </a:r>
            <a:endParaRPr lang="en-US" sz="2000" dirty="0" smtClean="0">
              <a:solidFill>
                <a:srgbClr val="595959"/>
              </a:solidFill>
              <a:latin typeface="Helvetica" panose="020B0604020202020204" pitchFamily="34" charset="0"/>
              <a:cs typeface="Helvetica" panose="020B0604020202020204" pitchFamily="34" charset="0"/>
            </a:endParaRPr>
          </a:p>
          <a:p>
            <a:pPr eaLnBrk="0" hangingPunct="0">
              <a:lnSpc>
                <a:spcPct val="110000"/>
              </a:lnSpc>
            </a:pPr>
            <a:r>
              <a:rPr lang="en-US" sz="2000" dirty="0" smtClean="0">
                <a:solidFill>
                  <a:srgbClr val="595959"/>
                </a:solidFill>
                <a:latin typeface="Helvetica" panose="020B0604020202020204" pitchFamily="34" charset="0"/>
                <a:cs typeface="Helvetica" panose="020B0604020202020204" pitchFamily="34" charset="0"/>
              </a:rPr>
              <a:t>Sauvignon </a:t>
            </a:r>
            <a:r>
              <a:rPr lang="en-US" sz="2000" dirty="0">
                <a:solidFill>
                  <a:srgbClr val="595959"/>
                </a:solidFill>
                <a:latin typeface="Helvetica" panose="020B0604020202020204" pitchFamily="34" charset="0"/>
                <a:cs typeface="Helvetica" panose="020B0604020202020204" pitchFamily="34" charset="0"/>
              </a:rPr>
              <a:t>Blanc</a:t>
            </a:r>
            <a:br>
              <a:rPr lang="en-US" sz="2000" dirty="0">
                <a:solidFill>
                  <a:srgbClr val="595959"/>
                </a:solidFill>
                <a:latin typeface="Helvetica" panose="020B0604020202020204" pitchFamily="34" charset="0"/>
                <a:cs typeface="Helvetica" panose="020B0604020202020204" pitchFamily="34" charset="0"/>
              </a:rPr>
            </a:br>
            <a:r>
              <a:rPr lang="en-US" sz="2000" dirty="0" smtClean="0">
                <a:solidFill>
                  <a:srgbClr val="595959"/>
                </a:solidFill>
                <a:latin typeface="Helvetica" panose="020B0604020202020204" pitchFamily="34" charset="0"/>
                <a:cs typeface="Helvetica" panose="020B0604020202020204" pitchFamily="34" charset="0"/>
              </a:rPr>
              <a:t>Zinfandel</a:t>
            </a:r>
          </a:p>
          <a:p>
            <a:pPr eaLnBrk="0" hangingPunct="0">
              <a:lnSpc>
                <a:spcPct val="110000"/>
              </a:lnSpc>
            </a:pPr>
            <a:r>
              <a:rPr lang="en-US" sz="2000" dirty="0" smtClean="0">
                <a:solidFill>
                  <a:srgbClr val="595959"/>
                </a:solidFill>
                <a:latin typeface="Helvetica" panose="020B0604020202020204" pitchFamily="34" charset="0"/>
                <a:cs typeface="Helvetica" panose="020B0604020202020204" pitchFamily="34" charset="0"/>
              </a:rPr>
              <a:t>Cabernet Franc</a:t>
            </a:r>
          </a:p>
          <a:p>
            <a:pPr eaLnBrk="0" hangingPunct="0">
              <a:lnSpc>
                <a:spcPct val="110000"/>
              </a:lnSpc>
            </a:pPr>
            <a:r>
              <a:rPr lang="en-US" sz="2000" dirty="0" smtClean="0">
                <a:solidFill>
                  <a:srgbClr val="595959"/>
                </a:solidFill>
                <a:latin typeface="Helvetica" panose="020B0604020202020204" pitchFamily="34" charset="0"/>
                <a:cs typeface="Helvetica" panose="020B0604020202020204" pitchFamily="34" charset="0"/>
              </a:rPr>
              <a:t>Petite Sirah</a:t>
            </a:r>
            <a:r>
              <a:rPr lang="en-US" sz="2000" dirty="0">
                <a:solidFill>
                  <a:srgbClr val="595959"/>
                </a:solidFill>
                <a:latin typeface="Helvetica" panose="020B0604020202020204" pitchFamily="34" charset="0"/>
                <a:cs typeface="Helvetica" panose="020B0604020202020204" pitchFamily="34" charset="0"/>
              </a:rPr>
              <a:t/>
            </a:r>
            <a:br>
              <a:rPr lang="en-US" sz="2000" dirty="0">
                <a:solidFill>
                  <a:srgbClr val="595959"/>
                </a:solidFill>
                <a:latin typeface="Helvetica" panose="020B0604020202020204" pitchFamily="34" charset="0"/>
                <a:cs typeface="Helvetica" panose="020B0604020202020204" pitchFamily="34" charset="0"/>
              </a:rPr>
            </a:br>
            <a:r>
              <a:rPr lang="en-US" sz="2000" dirty="0" smtClean="0">
                <a:solidFill>
                  <a:srgbClr val="595959"/>
                </a:solidFill>
                <a:latin typeface="Helvetica" panose="020B0604020202020204" pitchFamily="34" charset="0"/>
                <a:cs typeface="Helvetica" panose="020B0604020202020204" pitchFamily="34" charset="0"/>
              </a:rPr>
              <a:t>Syrah   </a:t>
            </a:r>
            <a:r>
              <a:rPr lang="en-US" sz="2000" dirty="0">
                <a:solidFill>
                  <a:srgbClr val="595959"/>
                </a:solidFill>
                <a:latin typeface="Proxima Nova Rg" pitchFamily="50" charset="0"/>
              </a:rPr>
              <a:t/>
            </a:r>
            <a:br>
              <a:rPr lang="en-US" sz="2000" dirty="0">
                <a:solidFill>
                  <a:srgbClr val="595959"/>
                </a:solidFill>
                <a:latin typeface="Proxima Nova Rg" pitchFamily="50" charset="0"/>
              </a:rPr>
            </a:br>
            <a:endParaRPr lang="en-US" sz="2000" dirty="0">
              <a:solidFill>
                <a:srgbClr val="595959"/>
              </a:solidFill>
              <a:latin typeface="Proxima Nova Rg" pitchFamily="50" charset="0"/>
            </a:endParaRPr>
          </a:p>
        </p:txBody>
      </p:sp>
      <p:pic>
        <p:nvPicPr>
          <p:cNvPr id="3" name="Picture 2"/>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2770496" y="0"/>
            <a:ext cx="2743200" cy="3429000"/>
          </a:xfrm>
          <a:prstGeom prst="rect">
            <a:avLst/>
          </a:prstGeom>
        </p:spPr>
      </p:pic>
      <p:pic>
        <p:nvPicPr>
          <p:cNvPr id="4" name="Picture 3"/>
          <p:cNvPicPr>
            <a:picLocks/>
          </p:cNvPicPr>
          <p:nvPr/>
        </p:nvPicPr>
        <p:blipFill>
          <a:blip r:embed="rId4">
            <a:extLst>
              <a:ext uri="{28A0092B-C50C-407E-A947-70E740481C1C}">
                <a14:useLocalDpi xmlns:a14="http://schemas.microsoft.com/office/drawing/2010/main" val="0"/>
              </a:ext>
            </a:extLst>
          </a:blip>
          <a:stretch>
            <a:fillRect/>
          </a:stretch>
        </p:blipFill>
        <p:spPr>
          <a:xfrm>
            <a:off x="-1" y="0"/>
            <a:ext cx="2770497" cy="3429000"/>
          </a:xfrm>
          <a:prstGeom prst="rect">
            <a:avLst/>
          </a:prstGeom>
        </p:spPr>
      </p:pic>
      <p:pic>
        <p:nvPicPr>
          <p:cNvPr id="5" name="Picture 4"/>
          <p:cNvPicPr>
            <a:picLocks/>
          </p:cNvPicPr>
          <p:nvPr/>
        </p:nvPicPr>
        <p:blipFill rotWithShape="1">
          <a:blip r:embed="rId5">
            <a:extLst>
              <a:ext uri="{28A0092B-C50C-407E-A947-70E740481C1C}">
                <a14:useLocalDpi xmlns:a14="http://schemas.microsoft.com/office/drawing/2010/main" val="0"/>
              </a:ext>
            </a:extLst>
          </a:blip>
          <a:srcRect r="13634"/>
          <a:stretch/>
        </p:blipFill>
        <p:spPr>
          <a:xfrm>
            <a:off x="2770495" y="3429000"/>
            <a:ext cx="2743200" cy="3429000"/>
          </a:xfrm>
          <a:prstGeom prst="rect">
            <a:avLst/>
          </a:prstGeom>
        </p:spPr>
      </p:pic>
      <p:pic>
        <p:nvPicPr>
          <p:cNvPr id="6" name="Picture 5"/>
          <p:cNvPicPr>
            <a:picLocks/>
          </p:cNvPicPr>
          <p:nvPr/>
        </p:nvPicPr>
        <p:blipFill>
          <a:blip r:embed="rId6">
            <a:extLst>
              <a:ext uri="{28A0092B-C50C-407E-A947-70E740481C1C}">
                <a14:useLocalDpi xmlns:a14="http://schemas.microsoft.com/office/drawing/2010/main" val="0"/>
              </a:ext>
            </a:extLst>
          </a:blip>
          <a:stretch>
            <a:fillRect/>
          </a:stretch>
        </p:blipFill>
        <p:spPr>
          <a:xfrm>
            <a:off x="0" y="3429000"/>
            <a:ext cx="2770496" cy="3429000"/>
          </a:xfrm>
          <a:prstGeom prst="rect">
            <a:avLst/>
          </a:prstGeom>
        </p:spPr>
      </p:pic>
    </p:spTree>
    <p:extLst>
      <p:ext uri="{BB962C8B-B14F-4D97-AF65-F5344CB8AC3E}">
        <p14:creationId xmlns:p14="http://schemas.microsoft.com/office/powerpoint/2010/main" val="822960532"/>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90100767.jpg"/>
          <p:cNvPicPr>
            <a:picLocks noChangeAspect="1"/>
          </p:cNvPicPr>
          <p:nvPr/>
        </p:nvPicPr>
        <p:blipFill>
          <a:blip r:embed="rId3" cstate="print"/>
          <a:srcRect/>
          <a:stretch>
            <a:fillRect/>
          </a:stretch>
        </p:blipFill>
        <p:spPr>
          <a:xfrm>
            <a:off x="0" y="0"/>
            <a:ext cx="4572000" cy="6858000"/>
          </a:xfrm>
          <a:prstGeom prst="rect">
            <a:avLst/>
          </a:prstGeom>
        </p:spPr>
      </p:pic>
      <p:grpSp>
        <p:nvGrpSpPr>
          <p:cNvPr id="90113" name="Group 16"/>
          <p:cNvGrpSpPr>
            <a:grpSpLocks/>
          </p:cNvGrpSpPr>
          <p:nvPr/>
        </p:nvGrpSpPr>
        <p:grpSpPr bwMode="auto">
          <a:xfrm>
            <a:off x="4876800" y="1334142"/>
            <a:ext cx="4041775" cy="4610100"/>
            <a:chOff x="4881717" y="1279575"/>
            <a:chExt cx="4041059" cy="4609847"/>
          </a:xfrm>
        </p:grpSpPr>
        <p:pic>
          <p:nvPicPr>
            <p:cNvPr id="90121" name="Picture 3"/>
            <p:cNvPicPr>
              <a:picLocks noChangeAspect="1" noChangeArrowheads="1"/>
            </p:cNvPicPr>
            <p:nvPr/>
          </p:nvPicPr>
          <p:blipFill>
            <a:blip r:embed="rId4" cstate="print"/>
            <a:srcRect/>
            <a:stretch>
              <a:fillRect/>
            </a:stretch>
          </p:blipFill>
          <p:spPr bwMode="auto">
            <a:xfrm>
              <a:off x="5138670" y="1279575"/>
              <a:ext cx="3683358" cy="4609847"/>
            </a:xfrm>
            <a:prstGeom prst="rect">
              <a:avLst/>
            </a:prstGeom>
            <a:noFill/>
            <a:ln w="9525">
              <a:noFill/>
              <a:miter lim="800000"/>
              <a:headEnd/>
              <a:tailEnd/>
            </a:ln>
          </p:spPr>
        </p:pic>
        <p:sp>
          <p:nvSpPr>
            <p:cNvPr id="90122" name="Rectangle 18"/>
            <p:cNvSpPr>
              <a:spLocks noChangeArrowheads="1"/>
            </p:cNvSpPr>
            <p:nvPr/>
          </p:nvSpPr>
          <p:spPr bwMode="auto">
            <a:xfrm>
              <a:off x="4881717" y="1304473"/>
              <a:ext cx="4041059" cy="4331110"/>
            </a:xfrm>
            <a:prstGeom prst="rect">
              <a:avLst/>
            </a:prstGeom>
            <a:solidFill>
              <a:schemeClr val="bg1">
                <a:alpha val="50195"/>
              </a:schemeClr>
            </a:solidFill>
            <a:ln w="9525" algn="ctr">
              <a:noFill/>
              <a:round/>
              <a:headEnd/>
              <a:tailEnd/>
            </a:ln>
          </p:spPr>
          <p:txBody>
            <a:bodyPr/>
            <a:lstStyle/>
            <a:p>
              <a:pPr algn="ctr" eaLnBrk="0" hangingPunct="0"/>
              <a:endParaRPr lang="en-US">
                <a:solidFill>
                  <a:schemeClr val="tx1">
                    <a:lumMod val="65000"/>
                    <a:lumOff val="35000"/>
                  </a:schemeClr>
                </a:solidFill>
              </a:endParaRPr>
            </a:p>
          </p:txBody>
        </p:sp>
      </p:grpSp>
      <p:sp>
        <p:nvSpPr>
          <p:cNvPr id="12" name="TextBox 11"/>
          <p:cNvSpPr txBox="1"/>
          <p:nvPr/>
        </p:nvSpPr>
        <p:spPr>
          <a:xfrm>
            <a:off x="4876799" y="635793"/>
            <a:ext cx="1725613" cy="1014413"/>
          </a:xfrm>
          <a:prstGeom prst="rect">
            <a:avLst/>
          </a:prstGeom>
          <a:noFill/>
        </p:spPr>
        <p:txBody>
          <a:bodyPr wrap="none"/>
          <a:lstStyle/>
          <a:p>
            <a:pPr eaLnBrk="0" hangingPunct="0">
              <a:defRPr/>
            </a:pPr>
            <a:r>
              <a:rPr lang="en-US" sz="4800" dirty="0">
                <a:solidFill>
                  <a:schemeClr val="tx1">
                    <a:lumMod val="65000"/>
                    <a:lumOff val="35000"/>
                  </a:schemeClr>
                </a:solidFill>
                <a:latin typeface="Arial" pitchFamily="34" charset="0"/>
                <a:cs typeface="Arial" pitchFamily="34" charset="0"/>
              </a:rPr>
              <a:t>12%</a:t>
            </a:r>
          </a:p>
        </p:txBody>
      </p:sp>
      <p:sp>
        <p:nvSpPr>
          <p:cNvPr id="13" name="TextBox 12"/>
          <p:cNvSpPr txBox="1"/>
          <p:nvPr/>
        </p:nvSpPr>
        <p:spPr>
          <a:xfrm>
            <a:off x="5003706" y="1335112"/>
            <a:ext cx="3360738" cy="1144929"/>
          </a:xfrm>
          <a:prstGeom prst="rect">
            <a:avLst/>
          </a:prstGeom>
          <a:noFill/>
        </p:spPr>
        <p:txBody>
          <a:bodyPr>
            <a:spAutoFit/>
          </a:bodyPr>
          <a:lstStyle/>
          <a:p>
            <a:pPr eaLnBrk="0" hangingPunct="0">
              <a:lnSpc>
                <a:spcPct val="95000"/>
              </a:lnSpc>
              <a:defRPr/>
            </a:pPr>
            <a:r>
              <a:rPr lang="en-US" sz="1800" dirty="0" smtClean="0">
                <a:solidFill>
                  <a:schemeClr val="tx1">
                    <a:lumMod val="65000"/>
                    <a:lumOff val="35000"/>
                  </a:schemeClr>
                </a:solidFill>
                <a:latin typeface="Helvetica" pitchFamily="50" charset="0"/>
                <a:cs typeface="+mn-cs"/>
              </a:rPr>
              <a:t>El 12% de la </a:t>
            </a:r>
            <a:r>
              <a:rPr lang="en-US" sz="1800" dirty="0" err="1" smtClean="0">
                <a:solidFill>
                  <a:schemeClr val="tx1">
                    <a:lumMod val="65000"/>
                    <a:lumOff val="35000"/>
                  </a:schemeClr>
                </a:solidFill>
                <a:latin typeface="Helvetica" pitchFamily="50" charset="0"/>
                <a:cs typeface="+mn-cs"/>
              </a:rPr>
              <a:t>cosecha</a:t>
            </a:r>
            <a:r>
              <a:rPr lang="en-US" sz="1800" dirty="0" smtClean="0">
                <a:solidFill>
                  <a:schemeClr val="tx1">
                    <a:lumMod val="65000"/>
                    <a:lumOff val="35000"/>
                  </a:schemeClr>
                </a:solidFill>
                <a:latin typeface="Helvetica" pitchFamily="50" charset="0"/>
                <a:cs typeface="+mn-cs"/>
              </a:rPr>
              <a:t> total de </a:t>
            </a:r>
            <a:r>
              <a:rPr lang="en-US" sz="1800" dirty="0" err="1" smtClean="0">
                <a:solidFill>
                  <a:schemeClr val="tx1">
                    <a:lumMod val="65000"/>
                    <a:lumOff val="35000"/>
                  </a:schemeClr>
                </a:solidFill>
                <a:latin typeface="Helvetica" pitchFamily="50" charset="0"/>
                <a:cs typeface="+mn-cs"/>
              </a:rPr>
              <a:t>uvas</a:t>
            </a:r>
            <a:r>
              <a:rPr lang="en-US" sz="1800" dirty="0" smtClean="0">
                <a:solidFill>
                  <a:schemeClr val="tx1">
                    <a:lumMod val="65000"/>
                    <a:lumOff val="35000"/>
                  </a:schemeClr>
                </a:solidFill>
                <a:latin typeface="Helvetica" pitchFamily="50" charset="0"/>
                <a:cs typeface="+mn-cs"/>
              </a:rPr>
              <a:t> de </a:t>
            </a:r>
            <a:r>
              <a:rPr lang="en-US" sz="1800" dirty="0" err="1" smtClean="0">
                <a:solidFill>
                  <a:schemeClr val="tx1">
                    <a:lumMod val="65000"/>
                    <a:lumOff val="35000"/>
                  </a:schemeClr>
                </a:solidFill>
                <a:latin typeface="Helvetica" pitchFamily="50" charset="0"/>
                <a:cs typeface="+mn-cs"/>
              </a:rPr>
              <a:t>vinificación</a:t>
            </a:r>
            <a:r>
              <a:rPr lang="en-US" sz="1800" dirty="0" smtClean="0">
                <a:solidFill>
                  <a:schemeClr val="tx1">
                    <a:lumMod val="65000"/>
                    <a:lumOff val="35000"/>
                  </a:schemeClr>
                </a:solidFill>
                <a:latin typeface="Helvetica" pitchFamily="50" charset="0"/>
                <a:cs typeface="+mn-cs"/>
              </a:rPr>
              <a:t> en California </a:t>
            </a:r>
            <a:r>
              <a:rPr lang="en-US" sz="1800" dirty="0" err="1" smtClean="0">
                <a:solidFill>
                  <a:schemeClr val="tx1">
                    <a:lumMod val="65000"/>
                    <a:lumOff val="35000"/>
                  </a:schemeClr>
                </a:solidFill>
                <a:latin typeface="Helvetica" pitchFamily="50" charset="0"/>
                <a:cs typeface="+mn-cs"/>
              </a:rPr>
              <a:t>es</a:t>
            </a:r>
            <a:r>
              <a:rPr lang="en-US" sz="1800" dirty="0" smtClean="0">
                <a:solidFill>
                  <a:schemeClr val="tx1">
                    <a:lumMod val="65000"/>
                    <a:lumOff val="35000"/>
                  </a:schemeClr>
                </a:solidFill>
                <a:latin typeface="Helvetica" pitchFamily="50" charset="0"/>
                <a:cs typeface="+mn-cs"/>
              </a:rPr>
              <a:t> Cabernet Sauvignon</a:t>
            </a:r>
          </a:p>
        </p:txBody>
      </p:sp>
      <p:sp>
        <p:nvSpPr>
          <p:cNvPr id="11" name="TextBox 10"/>
          <p:cNvSpPr txBox="1"/>
          <p:nvPr/>
        </p:nvSpPr>
        <p:spPr>
          <a:xfrm>
            <a:off x="5003705" y="2476463"/>
            <a:ext cx="1725613" cy="1016000"/>
          </a:xfrm>
          <a:prstGeom prst="rect">
            <a:avLst/>
          </a:prstGeom>
          <a:noFill/>
        </p:spPr>
        <p:txBody>
          <a:bodyPr wrap="none"/>
          <a:lstStyle/>
          <a:p>
            <a:pPr eaLnBrk="0" hangingPunct="0">
              <a:defRPr/>
            </a:pPr>
            <a:r>
              <a:rPr lang="en-US" sz="4800" dirty="0" smtClean="0">
                <a:solidFill>
                  <a:schemeClr val="tx1">
                    <a:lumMod val="65000"/>
                    <a:lumOff val="35000"/>
                  </a:schemeClr>
                </a:solidFill>
                <a:latin typeface="Arial" pitchFamily="34" charset="0"/>
                <a:cs typeface="Arial" pitchFamily="34" charset="0"/>
              </a:rPr>
              <a:t>40%</a:t>
            </a:r>
            <a:endParaRPr lang="en-US" sz="4800" dirty="0">
              <a:solidFill>
                <a:schemeClr val="tx1">
                  <a:lumMod val="65000"/>
                  <a:lumOff val="35000"/>
                </a:schemeClr>
              </a:solidFill>
              <a:latin typeface="Arial" pitchFamily="34" charset="0"/>
              <a:cs typeface="Arial" pitchFamily="34" charset="0"/>
            </a:endParaRPr>
          </a:p>
        </p:txBody>
      </p:sp>
      <p:sp>
        <p:nvSpPr>
          <p:cNvPr id="14" name="TextBox 13"/>
          <p:cNvSpPr txBox="1"/>
          <p:nvPr/>
        </p:nvSpPr>
        <p:spPr>
          <a:xfrm>
            <a:off x="5003706" y="3159364"/>
            <a:ext cx="3360738" cy="881780"/>
          </a:xfrm>
          <a:prstGeom prst="rect">
            <a:avLst/>
          </a:prstGeom>
          <a:noFill/>
        </p:spPr>
        <p:txBody>
          <a:bodyPr>
            <a:spAutoFit/>
          </a:bodyPr>
          <a:lstStyle/>
          <a:p>
            <a:pPr eaLnBrk="0" hangingPunct="0">
              <a:lnSpc>
                <a:spcPct val="95000"/>
              </a:lnSpc>
              <a:defRPr/>
            </a:pPr>
            <a:r>
              <a:rPr lang="es-ES" sz="1800" dirty="0" smtClean="0">
                <a:solidFill>
                  <a:schemeClr val="tx1">
                    <a:lumMod val="65000"/>
                    <a:lumOff val="35000"/>
                  </a:schemeClr>
                </a:solidFill>
                <a:latin typeface="Helvetica" pitchFamily="34" charset="0"/>
                <a:cs typeface="Helvetica" pitchFamily="34" charset="0"/>
              </a:rPr>
              <a:t>Cabernet </a:t>
            </a:r>
            <a:r>
              <a:rPr lang="es-ES" sz="1800" dirty="0" err="1" smtClean="0">
                <a:solidFill>
                  <a:schemeClr val="tx1">
                    <a:lumMod val="65000"/>
                    <a:lumOff val="35000"/>
                  </a:schemeClr>
                </a:solidFill>
                <a:latin typeface="Helvetica" pitchFamily="34" charset="0"/>
                <a:cs typeface="Helvetica" pitchFamily="34" charset="0"/>
              </a:rPr>
              <a:t>Sauvignon</a:t>
            </a:r>
            <a:r>
              <a:rPr lang="es-ES" sz="1800" dirty="0" smtClean="0">
                <a:solidFill>
                  <a:schemeClr val="tx1">
                    <a:lumMod val="65000"/>
                    <a:lumOff val="35000"/>
                  </a:schemeClr>
                </a:solidFill>
                <a:latin typeface="Helvetica" pitchFamily="34" charset="0"/>
                <a:cs typeface="Helvetica" pitchFamily="34" charset="0"/>
              </a:rPr>
              <a:t> constituye el 40% de la cosecha total de uvas de vino del Valle de Napa</a:t>
            </a:r>
            <a:endParaRPr lang="en-US" sz="1800" dirty="0" smtClean="0">
              <a:solidFill>
                <a:schemeClr val="tx1">
                  <a:lumMod val="65000"/>
                  <a:lumOff val="35000"/>
                </a:schemeClr>
              </a:solidFill>
              <a:latin typeface="Helvetica" pitchFamily="34" charset="0"/>
              <a:cs typeface="Helvetica" pitchFamily="34" charset="0"/>
            </a:endParaRPr>
          </a:p>
        </p:txBody>
      </p:sp>
      <p:sp>
        <p:nvSpPr>
          <p:cNvPr id="15" name="TextBox 14"/>
          <p:cNvSpPr txBox="1"/>
          <p:nvPr/>
        </p:nvSpPr>
        <p:spPr>
          <a:xfrm>
            <a:off x="4958462" y="4224389"/>
            <a:ext cx="1725613" cy="1016000"/>
          </a:xfrm>
          <a:prstGeom prst="rect">
            <a:avLst/>
          </a:prstGeom>
          <a:noFill/>
        </p:spPr>
        <p:txBody>
          <a:bodyPr wrap="none"/>
          <a:lstStyle/>
          <a:p>
            <a:pPr eaLnBrk="0" hangingPunct="0">
              <a:defRPr/>
            </a:pPr>
            <a:r>
              <a:rPr lang="en-US" sz="4800" dirty="0" smtClean="0">
                <a:solidFill>
                  <a:schemeClr val="tx1">
                    <a:lumMod val="65000"/>
                    <a:lumOff val="35000"/>
                  </a:schemeClr>
                </a:solidFill>
                <a:latin typeface="Arial" pitchFamily="34" charset="0"/>
                <a:cs typeface="Arial" pitchFamily="34" charset="0"/>
              </a:rPr>
              <a:t>55%</a:t>
            </a:r>
            <a:endParaRPr lang="en-US" sz="4800" dirty="0">
              <a:solidFill>
                <a:schemeClr val="tx1">
                  <a:lumMod val="65000"/>
                  <a:lumOff val="35000"/>
                </a:schemeClr>
              </a:solidFill>
              <a:latin typeface="Arial" pitchFamily="34" charset="0"/>
              <a:cs typeface="Arial" pitchFamily="34" charset="0"/>
            </a:endParaRPr>
          </a:p>
        </p:txBody>
      </p:sp>
      <p:sp>
        <p:nvSpPr>
          <p:cNvPr id="16" name="TextBox 15"/>
          <p:cNvSpPr txBox="1"/>
          <p:nvPr/>
        </p:nvSpPr>
        <p:spPr>
          <a:xfrm>
            <a:off x="5003706" y="4916400"/>
            <a:ext cx="3451225" cy="881780"/>
          </a:xfrm>
          <a:prstGeom prst="rect">
            <a:avLst/>
          </a:prstGeom>
          <a:noFill/>
        </p:spPr>
        <p:txBody>
          <a:bodyPr>
            <a:spAutoFit/>
          </a:bodyPr>
          <a:lstStyle/>
          <a:p>
            <a:pPr eaLnBrk="0" hangingPunct="0">
              <a:lnSpc>
                <a:spcPct val="95000"/>
              </a:lnSpc>
              <a:defRPr/>
            </a:pPr>
            <a:r>
              <a:rPr lang="es-ES" sz="1800" dirty="0">
                <a:solidFill>
                  <a:schemeClr val="tx1">
                    <a:lumMod val="65000"/>
                    <a:lumOff val="35000"/>
                  </a:schemeClr>
                </a:solidFill>
                <a:latin typeface="Helvetica" pitchFamily="34" charset="0"/>
                <a:cs typeface="Helvetica" pitchFamily="34" charset="0"/>
              </a:rPr>
              <a:t>P</a:t>
            </a:r>
            <a:r>
              <a:rPr lang="es-ES" sz="1800" dirty="0" smtClean="0">
                <a:solidFill>
                  <a:schemeClr val="tx1">
                    <a:lumMod val="65000"/>
                    <a:lumOff val="35000"/>
                  </a:schemeClr>
                </a:solidFill>
                <a:latin typeface="Helvetica" pitchFamily="34" charset="0"/>
                <a:cs typeface="Helvetica" pitchFamily="34" charset="0"/>
              </a:rPr>
              <a:t>ero tiene un valor del 55% de la cosecha de la uva de vino del Valle de Napa</a:t>
            </a:r>
          </a:p>
        </p:txBody>
      </p:sp>
    </p:spTree>
    <p:extLst>
      <p:ext uri="{BB962C8B-B14F-4D97-AF65-F5344CB8AC3E}">
        <p14:creationId xmlns:p14="http://schemas.microsoft.com/office/powerpoint/2010/main" val="2228151569"/>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3"/>
          <p:cNvSpPr>
            <a:spLocks noGrp="1"/>
          </p:cNvSpPr>
          <p:nvPr>
            <p:ph type="title" idx="4294967295"/>
          </p:nvPr>
        </p:nvSpPr>
        <p:spPr>
          <a:xfrm>
            <a:off x="363538" y="315913"/>
            <a:ext cx="7840662" cy="1134515"/>
          </a:xfrm>
        </p:spPr>
        <p:txBody>
          <a:bodyPr/>
          <a:lstStyle/>
          <a:p>
            <a:r>
              <a:rPr lang="en-US" sz="2800" dirty="0" err="1" smtClean="0">
                <a:solidFill>
                  <a:srgbClr val="404040"/>
                </a:solidFill>
                <a:latin typeface="Helvetica" pitchFamily="34" charset="0"/>
                <a:cs typeface="Helvetica" pitchFamily="34" charset="0"/>
              </a:rPr>
              <a:t>Prácticas</a:t>
            </a:r>
            <a:r>
              <a:rPr lang="en-US" sz="2800" dirty="0" smtClean="0">
                <a:solidFill>
                  <a:srgbClr val="404040"/>
                </a:solidFill>
                <a:latin typeface="Helvetica" pitchFamily="34" charset="0"/>
                <a:cs typeface="Helvetica" pitchFamily="34" charset="0"/>
              </a:rPr>
              <a:t> del </a:t>
            </a:r>
            <a:r>
              <a:rPr lang="en-US" sz="2800" dirty="0" err="1" smtClean="0">
                <a:solidFill>
                  <a:srgbClr val="404040"/>
                </a:solidFill>
                <a:latin typeface="Helvetica" pitchFamily="34" charset="0"/>
                <a:cs typeface="Helvetica" pitchFamily="34" charset="0"/>
              </a:rPr>
              <a:t>viñedo</a:t>
            </a:r>
            <a:r>
              <a:rPr lang="en-US" sz="2800" dirty="0" smtClean="0">
                <a:solidFill>
                  <a:srgbClr val="404040"/>
                </a:solidFill>
                <a:latin typeface="Helvetica" pitchFamily="34" charset="0"/>
                <a:cs typeface="Helvetica" pitchFamily="34" charset="0"/>
              </a:rPr>
              <a:t>: Las </a:t>
            </a:r>
            <a:r>
              <a:rPr lang="en-US" sz="2800" dirty="0" err="1" smtClean="0">
                <a:solidFill>
                  <a:srgbClr val="404040"/>
                </a:solidFill>
                <a:latin typeface="Helvetica" pitchFamily="34" charset="0"/>
                <a:cs typeface="Helvetica" pitchFamily="34" charset="0"/>
              </a:rPr>
              <a:t>raíces</a:t>
            </a:r>
            <a:r>
              <a:rPr lang="en-US" sz="2800" dirty="0" smtClean="0">
                <a:solidFill>
                  <a:srgbClr val="404040"/>
                </a:solidFill>
                <a:latin typeface="Helvetica" pitchFamily="34" charset="0"/>
                <a:cs typeface="Helvetica" pitchFamily="34" charset="0"/>
              </a:rPr>
              <a:t> de </a:t>
            </a:r>
            <a:r>
              <a:rPr lang="en-US" sz="2800" dirty="0" err="1" smtClean="0">
                <a:solidFill>
                  <a:srgbClr val="404040"/>
                </a:solidFill>
                <a:latin typeface="Helvetica" pitchFamily="34" charset="0"/>
                <a:cs typeface="Helvetica" pitchFamily="34" charset="0"/>
              </a:rPr>
              <a:t>calidad</a:t>
            </a:r>
            <a:r>
              <a:rPr lang="en-US" sz="2800" dirty="0" smtClean="0">
                <a:solidFill>
                  <a:srgbClr val="404040"/>
                </a:solidFill>
                <a:latin typeface="Helvetica" pitchFamily="34" charset="0"/>
                <a:cs typeface="Helvetica" pitchFamily="34" charset="0"/>
              </a:rPr>
              <a:t> </a:t>
            </a:r>
            <a:r>
              <a:rPr lang="en-US" sz="3000" b="0" dirty="0" smtClean="0">
                <a:solidFill>
                  <a:srgbClr val="404040"/>
                </a:solidFill>
                <a:latin typeface="Helvetica" pitchFamily="34" charset="0"/>
                <a:cs typeface="Helvetica" pitchFamily="34" charset="0"/>
              </a:rPr>
              <a:t/>
            </a:r>
            <a:br>
              <a:rPr lang="en-US" sz="3000" b="0" dirty="0" smtClean="0">
                <a:solidFill>
                  <a:srgbClr val="404040"/>
                </a:solidFill>
                <a:latin typeface="Helvetica" pitchFamily="34" charset="0"/>
                <a:cs typeface="Helvetica" pitchFamily="34" charset="0"/>
              </a:rPr>
            </a:br>
            <a:r>
              <a:rPr lang="en-US" sz="2000" b="0" dirty="0" smtClean="0">
                <a:solidFill>
                  <a:srgbClr val="404040"/>
                </a:solidFill>
                <a:latin typeface="Helvetica" pitchFamily="34" charset="0"/>
                <a:cs typeface="Helvetica" pitchFamily="34" charset="0"/>
              </a:rPr>
              <a:t>son </a:t>
            </a:r>
            <a:r>
              <a:rPr lang="en-US" sz="2000" b="0" dirty="0" err="1" smtClean="0">
                <a:solidFill>
                  <a:srgbClr val="404040"/>
                </a:solidFill>
                <a:latin typeface="Helvetica" pitchFamily="34" charset="0"/>
                <a:cs typeface="Helvetica" pitchFamily="34" charset="0"/>
              </a:rPr>
              <a:t>intencionalmente</a:t>
            </a:r>
            <a:r>
              <a:rPr lang="en-US" sz="2000" b="0" dirty="0" smtClean="0">
                <a:solidFill>
                  <a:srgbClr val="404040"/>
                </a:solidFill>
                <a:latin typeface="Helvetica" pitchFamily="34" charset="0"/>
                <a:cs typeface="Helvetica" pitchFamily="34" charset="0"/>
              </a:rPr>
              <a:t> </a:t>
            </a:r>
            <a:r>
              <a:rPr lang="en-US" sz="2000" b="0" dirty="0" err="1" smtClean="0">
                <a:solidFill>
                  <a:srgbClr val="404040"/>
                </a:solidFill>
                <a:latin typeface="Helvetica" pitchFamily="34" charset="0"/>
                <a:cs typeface="Helvetica" pitchFamily="34" charset="0"/>
              </a:rPr>
              <a:t>cultivados</a:t>
            </a:r>
            <a:r>
              <a:rPr lang="en-US" sz="2000" b="0" dirty="0" smtClean="0">
                <a:solidFill>
                  <a:srgbClr val="404040"/>
                </a:solidFill>
                <a:latin typeface="Helvetica" pitchFamily="34" charset="0"/>
                <a:cs typeface="Helvetica" pitchFamily="34" charset="0"/>
              </a:rPr>
              <a:t> de </a:t>
            </a:r>
            <a:r>
              <a:rPr lang="en-US" sz="2000" b="0" dirty="0" err="1" smtClean="0">
                <a:solidFill>
                  <a:srgbClr val="404040"/>
                </a:solidFill>
                <a:latin typeface="Helvetica" pitchFamily="34" charset="0"/>
                <a:cs typeface="Helvetica" pitchFamily="34" charset="0"/>
              </a:rPr>
              <a:t>tal</a:t>
            </a:r>
            <a:r>
              <a:rPr lang="en-US" sz="2000" b="0" dirty="0" smtClean="0">
                <a:solidFill>
                  <a:srgbClr val="404040"/>
                </a:solidFill>
                <a:latin typeface="Helvetica" pitchFamily="34" charset="0"/>
                <a:cs typeface="Helvetica" pitchFamily="34" charset="0"/>
              </a:rPr>
              <a:t> forma para </a:t>
            </a:r>
            <a:r>
              <a:rPr lang="en-US" sz="2000" b="0" dirty="0" err="1" smtClean="0">
                <a:solidFill>
                  <a:srgbClr val="404040"/>
                </a:solidFill>
                <a:latin typeface="Helvetica" pitchFamily="34" charset="0"/>
                <a:cs typeface="Helvetica" pitchFamily="34" charset="0"/>
              </a:rPr>
              <a:t>cosechar</a:t>
            </a:r>
            <a:r>
              <a:rPr lang="en-US" sz="2000" b="0" dirty="0" smtClean="0">
                <a:solidFill>
                  <a:srgbClr val="404040"/>
                </a:solidFill>
                <a:latin typeface="Helvetica" pitchFamily="34" charset="0"/>
                <a:cs typeface="Helvetica" pitchFamily="34" charset="0"/>
              </a:rPr>
              <a:t> </a:t>
            </a:r>
            <a:r>
              <a:rPr lang="en-US" sz="2000" b="0" dirty="0" err="1" smtClean="0">
                <a:solidFill>
                  <a:srgbClr val="404040"/>
                </a:solidFill>
                <a:latin typeface="Helvetica" pitchFamily="34" charset="0"/>
                <a:cs typeface="Helvetica" pitchFamily="34" charset="0"/>
              </a:rPr>
              <a:t>menos</a:t>
            </a:r>
            <a:r>
              <a:rPr lang="en-US" sz="2000" b="0" dirty="0" smtClean="0">
                <a:solidFill>
                  <a:srgbClr val="404040"/>
                </a:solidFill>
                <a:latin typeface="Helvetica" pitchFamily="34" charset="0"/>
                <a:cs typeface="Helvetica" pitchFamily="34" charset="0"/>
              </a:rPr>
              <a:t> </a:t>
            </a:r>
            <a:r>
              <a:rPr lang="en-US" sz="2000" b="0" dirty="0" err="1" smtClean="0">
                <a:solidFill>
                  <a:srgbClr val="404040"/>
                </a:solidFill>
                <a:latin typeface="Helvetica" pitchFamily="34" charset="0"/>
                <a:cs typeface="Helvetica" pitchFamily="34" charset="0"/>
              </a:rPr>
              <a:t>toneladas</a:t>
            </a:r>
            <a:r>
              <a:rPr lang="en-US" sz="2000" b="0" dirty="0" smtClean="0">
                <a:solidFill>
                  <a:srgbClr val="404040"/>
                </a:solidFill>
                <a:latin typeface="Helvetica" pitchFamily="34" charset="0"/>
                <a:cs typeface="Helvetica" pitchFamily="34" charset="0"/>
              </a:rPr>
              <a:t> </a:t>
            </a:r>
            <a:r>
              <a:rPr lang="en-US" sz="2000" b="0" dirty="0" err="1" smtClean="0">
                <a:solidFill>
                  <a:srgbClr val="404040"/>
                </a:solidFill>
                <a:latin typeface="Helvetica" pitchFamily="34" charset="0"/>
                <a:cs typeface="Helvetica" pitchFamily="34" charset="0"/>
              </a:rPr>
              <a:t>pero</a:t>
            </a:r>
            <a:r>
              <a:rPr lang="en-US" sz="2000" b="0" dirty="0" smtClean="0">
                <a:solidFill>
                  <a:srgbClr val="404040"/>
                </a:solidFill>
                <a:latin typeface="Helvetica" pitchFamily="34" charset="0"/>
                <a:cs typeface="Helvetica" pitchFamily="34" charset="0"/>
              </a:rPr>
              <a:t> con </a:t>
            </a:r>
            <a:r>
              <a:rPr lang="en-US" sz="2000" b="0" dirty="0" err="1" smtClean="0">
                <a:solidFill>
                  <a:srgbClr val="404040"/>
                </a:solidFill>
                <a:latin typeface="Helvetica" pitchFamily="34" charset="0"/>
                <a:cs typeface="Helvetica" pitchFamily="34" charset="0"/>
              </a:rPr>
              <a:t>alta</a:t>
            </a:r>
            <a:r>
              <a:rPr lang="en-US" sz="2000" b="0" dirty="0" smtClean="0">
                <a:solidFill>
                  <a:srgbClr val="404040"/>
                </a:solidFill>
                <a:latin typeface="Helvetica" pitchFamily="34" charset="0"/>
                <a:cs typeface="Helvetica" pitchFamily="34" charset="0"/>
              </a:rPr>
              <a:t> </a:t>
            </a:r>
            <a:r>
              <a:rPr lang="en-US" sz="2000" b="0" dirty="0" err="1" smtClean="0">
                <a:solidFill>
                  <a:srgbClr val="404040"/>
                </a:solidFill>
                <a:latin typeface="Helvetica" pitchFamily="34" charset="0"/>
                <a:cs typeface="Helvetica" pitchFamily="34" charset="0"/>
              </a:rPr>
              <a:t>calidad</a:t>
            </a:r>
            <a:endParaRPr lang="en-US" sz="2000" b="0" dirty="0" smtClean="0">
              <a:solidFill>
                <a:srgbClr val="404040"/>
              </a:solidFill>
              <a:latin typeface="Helvetica" pitchFamily="34" charset="0"/>
              <a:cs typeface="Helvetica" pitchFamily="34" charset="0"/>
            </a:endParaRPr>
          </a:p>
        </p:txBody>
      </p:sp>
      <p:pic>
        <p:nvPicPr>
          <p:cNvPr id="98306" name="Picture 2"/>
          <p:cNvPicPr>
            <a:picLocks noChangeAspect="1" noChangeArrowheads="1"/>
          </p:cNvPicPr>
          <p:nvPr/>
        </p:nvPicPr>
        <p:blipFill>
          <a:blip r:embed="rId3" cstate="print"/>
          <a:srcRect/>
          <a:stretch>
            <a:fillRect/>
          </a:stretch>
        </p:blipFill>
        <p:spPr bwMode="auto">
          <a:xfrm>
            <a:off x="4598988" y="1563687"/>
            <a:ext cx="3660775" cy="4081463"/>
          </a:xfrm>
          <a:prstGeom prst="rect">
            <a:avLst/>
          </a:prstGeom>
          <a:noFill/>
          <a:ln w="9525">
            <a:noFill/>
            <a:miter lim="800000"/>
            <a:headEnd/>
            <a:tailEnd/>
          </a:ln>
        </p:spPr>
      </p:pic>
      <p:pic>
        <p:nvPicPr>
          <p:cNvPr id="98307" name="Picture 5" descr="Tinacci_070927_9984.jpg"/>
          <p:cNvPicPr>
            <a:picLocks/>
          </p:cNvPicPr>
          <p:nvPr/>
        </p:nvPicPr>
        <p:blipFill>
          <a:blip r:embed="rId4" cstate="print"/>
          <a:srcRect/>
          <a:stretch>
            <a:fillRect/>
          </a:stretch>
        </p:blipFill>
        <p:spPr bwMode="auto">
          <a:xfrm>
            <a:off x="855663" y="1566863"/>
            <a:ext cx="3673475" cy="4078287"/>
          </a:xfrm>
          <a:prstGeom prst="rect">
            <a:avLst/>
          </a:prstGeom>
          <a:noFill/>
          <a:ln w="9525">
            <a:noFill/>
            <a:miter lim="800000"/>
            <a:headEnd/>
            <a:tailEnd/>
          </a:ln>
        </p:spPr>
      </p:pic>
      <p:sp>
        <p:nvSpPr>
          <p:cNvPr id="5" name="TextBox 4"/>
          <p:cNvSpPr txBox="1"/>
          <p:nvPr/>
        </p:nvSpPr>
        <p:spPr>
          <a:xfrm>
            <a:off x="618565" y="5809129"/>
            <a:ext cx="6817659" cy="830997"/>
          </a:xfrm>
          <a:prstGeom prst="rect">
            <a:avLst/>
          </a:prstGeom>
          <a:noFill/>
        </p:spPr>
        <p:txBody>
          <a:bodyPr wrap="square" rtlCol="0">
            <a:spAutoFit/>
          </a:bodyPr>
          <a:lstStyle/>
          <a:p>
            <a:r>
              <a:rPr lang="en-US" dirty="0" smtClean="0">
                <a:solidFill>
                  <a:schemeClr val="tx1">
                    <a:lumMod val="65000"/>
                    <a:lumOff val="35000"/>
                  </a:schemeClr>
                </a:solidFill>
                <a:latin typeface="Helvetica" pitchFamily="34" charset="0"/>
                <a:cs typeface="Helvetica" pitchFamily="34" charset="0"/>
              </a:rPr>
              <a:t>La </a:t>
            </a:r>
            <a:r>
              <a:rPr lang="en-US" dirty="0" err="1" smtClean="0">
                <a:solidFill>
                  <a:schemeClr val="tx1">
                    <a:lumMod val="65000"/>
                    <a:lumOff val="35000"/>
                  </a:schemeClr>
                </a:solidFill>
                <a:latin typeface="Helvetica" pitchFamily="34" charset="0"/>
                <a:cs typeface="Helvetica" pitchFamily="34" charset="0"/>
              </a:rPr>
              <a:t>cultivación</a:t>
            </a:r>
            <a:r>
              <a:rPr lang="en-US" dirty="0" smtClean="0">
                <a:solidFill>
                  <a:schemeClr val="tx1">
                    <a:lumMod val="65000"/>
                    <a:lumOff val="35000"/>
                  </a:schemeClr>
                </a:solidFill>
                <a:latin typeface="Helvetica" pitchFamily="34" charset="0"/>
                <a:cs typeface="Helvetica" pitchFamily="34" charset="0"/>
              </a:rPr>
              <a:t> se da a </a:t>
            </a:r>
            <a:r>
              <a:rPr lang="en-US" dirty="0" err="1" smtClean="0">
                <a:solidFill>
                  <a:schemeClr val="tx1">
                    <a:lumMod val="65000"/>
                    <a:lumOff val="35000"/>
                  </a:schemeClr>
                </a:solidFill>
                <a:latin typeface="Helvetica" pitchFamily="34" charset="0"/>
                <a:cs typeface="Helvetica" pitchFamily="34" charset="0"/>
              </a:rPr>
              <a:t>medida</a:t>
            </a:r>
            <a:r>
              <a:rPr lang="en-US" dirty="0" smtClean="0">
                <a:solidFill>
                  <a:schemeClr val="tx1">
                    <a:lumMod val="65000"/>
                    <a:lumOff val="35000"/>
                  </a:schemeClr>
                </a:solidFill>
                <a:latin typeface="Helvetica" pitchFamily="34" charset="0"/>
                <a:cs typeface="Helvetica" pitchFamily="34" charset="0"/>
              </a:rPr>
              <a:t> de la </a:t>
            </a:r>
            <a:r>
              <a:rPr lang="en-US" dirty="0" err="1" smtClean="0">
                <a:solidFill>
                  <a:schemeClr val="tx1">
                    <a:lumMod val="65000"/>
                    <a:lumOff val="35000"/>
                  </a:schemeClr>
                </a:solidFill>
                <a:latin typeface="Helvetica" pitchFamily="34" charset="0"/>
                <a:cs typeface="Helvetica" pitchFamily="34" charset="0"/>
              </a:rPr>
              <a:t>variedad</a:t>
            </a:r>
            <a:r>
              <a:rPr lang="en-US" dirty="0" smtClean="0">
                <a:solidFill>
                  <a:schemeClr val="tx1">
                    <a:lumMod val="65000"/>
                    <a:lumOff val="35000"/>
                  </a:schemeClr>
                </a:solidFill>
                <a:latin typeface="Helvetica" pitchFamily="34" charset="0"/>
                <a:cs typeface="Helvetica" pitchFamily="34" charset="0"/>
              </a:rPr>
              <a:t> de </a:t>
            </a:r>
            <a:r>
              <a:rPr lang="en-US" dirty="0" err="1" smtClean="0">
                <a:solidFill>
                  <a:schemeClr val="tx1">
                    <a:lumMod val="65000"/>
                    <a:lumOff val="35000"/>
                  </a:schemeClr>
                </a:solidFill>
                <a:latin typeface="Helvetica" pitchFamily="34" charset="0"/>
                <a:cs typeface="Helvetica" pitchFamily="34" charset="0"/>
              </a:rPr>
              <a:t>uva</a:t>
            </a:r>
            <a:r>
              <a:rPr lang="en-US" dirty="0" smtClean="0">
                <a:solidFill>
                  <a:schemeClr val="tx1">
                    <a:lumMod val="65000"/>
                    <a:lumOff val="35000"/>
                  </a:schemeClr>
                </a:solidFill>
                <a:latin typeface="Helvetica" pitchFamily="34" charset="0"/>
                <a:cs typeface="Helvetica" pitchFamily="34" charset="0"/>
              </a:rPr>
              <a:t> y </a:t>
            </a:r>
            <a:r>
              <a:rPr lang="en-US" dirty="0" err="1" smtClean="0">
                <a:solidFill>
                  <a:schemeClr val="tx1">
                    <a:lumMod val="65000"/>
                    <a:lumOff val="35000"/>
                  </a:schemeClr>
                </a:solidFill>
                <a:latin typeface="Helvetica" pitchFamily="34" charset="0"/>
                <a:cs typeface="Helvetica" pitchFamily="34" charset="0"/>
              </a:rPr>
              <a:t>su</a:t>
            </a:r>
            <a:r>
              <a:rPr lang="en-US" dirty="0" smtClean="0">
                <a:solidFill>
                  <a:schemeClr val="tx1">
                    <a:lumMod val="65000"/>
                    <a:lumOff val="35000"/>
                  </a:schemeClr>
                </a:solidFill>
                <a:latin typeface="Helvetica" pitchFamily="34" charset="0"/>
                <a:cs typeface="Helvetica" pitchFamily="34" charset="0"/>
              </a:rPr>
              <a:t> </a:t>
            </a:r>
            <a:r>
              <a:rPr lang="en-US" dirty="0" err="1" smtClean="0">
                <a:solidFill>
                  <a:schemeClr val="tx1">
                    <a:lumMod val="65000"/>
                    <a:lumOff val="35000"/>
                  </a:schemeClr>
                </a:solidFill>
                <a:latin typeface="Helvetica" pitchFamily="34" charset="0"/>
                <a:cs typeface="Helvetica" pitchFamily="34" charset="0"/>
              </a:rPr>
              <a:t>terreno</a:t>
            </a:r>
            <a:endParaRPr lang="en-US" dirty="0">
              <a:solidFill>
                <a:schemeClr val="tx1">
                  <a:lumMod val="65000"/>
                  <a:lumOff val="35000"/>
                </a:schemeClr>
              </a:solidFill>
              <a:latin typeface="Helvetica" pitchFamily="34" charset="0"/>
              <a:cs typeface="Helvetica" pitchFamily="34" charset="0"/>
            </a:endParaRPr>
          </a:p>
        </p:txBody>
      </p:sp>
    </p:spTree>
    <p:extLst>
      <p:ext uri="{BB962C8B-B14F-4D97-AF65-F5344CB8AC3E}">
        <p14:creationId xmlns:p14="http://schemas.microsoft.com/office/powerpoint/2010/main" val="1530823399"/>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4" descr="shutterstock_52335214.jpg"/>
          <p:cNvPicPr>
            <a:picLocks noChangeAspect="1"/>
          </p:cNvPicPr>
          <p:nvPr/>
        </p:nvPicPr>
        <p:blipFill>
          <a:blip r:embed="rId3" cstate="print"/>
          <a:srcRect/>
          <a:stretch>
            <a:fillRect/>
          </a:stretch>
        </p:blipFill>
        <p:spPr bwMode="auto">
          <a:xfrm>
            <a:off x="474663" y="1595438"/>
            <a:ext cx="4152900" cy="4341812"/>
          </a:xfrm>
          <a:prstGeom prst="rect">
            <a:avLst/>
          </a:prstGeom>
          <a:noFill/>
          <a:ln w="9525">
            <a:noFill/>
            <a:miter lim="800000"/>
            <a:headEnd/>
            <a:tailEnd/>
          </a:ln>
        </p:spPr>
      </p:pic>
      <p:sp>
        <p:nvSpPr>
          <p:cNvPr id="104450" name="Title 3"/>
          <p:cNvSpPr>
            <a:spLocks noGrp="1"/>
          </p:cNvSpPr>
          <p:nvPr>
            <p:ph type="title" idx="4294967295"/>
          </p:nvPr>
        </p:nvSpPr>
        <p:spPr>
          <a:xfrm>
            <a:off x="363538" y="315913"/>
            <a:ext cx="8110537" cy="873125"/>
          </a:xfrm>
        </p:spPr>
        <p:txBody>
          <a:bodyPr/>
          <a:lstStyle/>
          <a:p>
            <a:r>
              <a:rPr lang="en-US" sz="3000" dirty="0" err="1" smtClean="0">
                <a:solidFill>
                  <a:schemeClr val="tx1">
                    <a:lumMod val="65000"/>
                    <a:lumOff val="35000"/>
                  </a:schemeClr>
                </a:solidFill>
                <a:latin typeface="Arial" charset="0"/>
                <a:cs typeface="Arial" charset="0"/>
              </a:rPr>
              <a:t>Prácticas</a:t>
            </a:r>
            <a:r>
              <a:rPr lang="en-US" sz="3000" dirty="0" smtClean="0">
                <a:solidFill>
                  <a:schemeClr val="tx1">
                    <a:lumMod val="65000"/>
                    <a:lumOff val="35000"/>
                  </a:schemeClr>
                </a:solidFill>
                <a:latin typeface="Arial" charset="0"/>
                <a:cs typeface="Arial" charset="0"/>
              </a:rPr>
              <a:t> de </a:t>
            </a:r>
            <a:r>
              <a:rPr lang="en-US" sz="3000" dirty="0" err="1" smtClean="0">
                <a:solidFill>
                  <a:schemeClr val="tx1">
                    <a:lumMod val="65000"/>
                    <a:lumOff val="35000"/>
                  </a:schemeClr>
                </a:solidFill>
                <a:latin typeface="Arial" charset="0"/>
                <a:cs typeface="Arial" charset="0"/>
              </a:rPr>
              <a:t>vinificación</a:t>
            </a:r>
            <a:r>
              <a:rPr lang="en-US" sz="3000" dirty="0" smtClean="0">
                <a:solidFill>
                  <a:schemeClr val="tx1">
                    <a:lumMod val="65000"/>
                    <a:lumOff val="35000"/>
                  </a:schemeClr>
                </a:solidFill>
                <a:latin typeface="Arial" charset="0"/>
                <a:cs typeface="Arial" charset="0"/>
              </a:rPr>
              <a:t>: </a:t>
            </a:r>
            <a:r>
              <a:rPr lang="en-US" sz="3000" dirty="0" err="1" smtClean="0">
                <a:solidFill>
                  <a:schemeClr val="tx1">
                    <a:lumMod val="65000"/>
                    <a:lumOff val="35000"/>
                  </a:schemeClr>
                </a:solidFill>
                <a:latin typeface="Arial" charset="0"/>
                <a:cs typeface="Arial" charset="0"/>
              </a:rPr>
              <a:t>una</a:t>
            </a:r>
            <a:r>
              <a:rPr lang="en-US" sz="3000" dirty="0" smtClean="0">
                <a:solidFill>
                  <a:schemeClr val="tx1">
                    <a:lumMod val="65000"/>
                    <a:lumOff val="35000"/>
                  </a:schemeClr>
                </a:solidFill>
                <a:latin typeface="Arial" charset="0"/>
                <a:cs typeface="Arial" charset="0"/>
              </a:rPr>
              <a:t> </a:t>
            </a:r>
            <a:r>
              <a:rPr lang="en-US" sz="3000" dirty="0" err="1" smtClean="0">
                <a:solidFill>
                  <a:schemeClr val="tx1">
                    <a:lumMod val="65000"/>
                    <a:lumOff val="35000"/>
                  </a:schemeClr>
                </a:solidFill>
                <a:latin typeface="Arial" charset="0"/>
                <a:cs typeface="Arial" charset="0"/>
              </a:rPr>
              <a:t>cultura</a:t>
            </a:r>
            <a:r>
              <a:rPr lang="en-US" sz="3000" dirty="0" smtClean="0">
                <a:solidFill>
                  <a:schemeClr val="tx1">
                    <a:lumMod val="65000"/>
                    <a:lumOff val="35000"/>
                  </a:schemeClr>
                </a:solidFill>
                <a:latin typeface="Arial" charset="0"/>
                <a:cs typeface="Arial" charset="0"/>
              </a:rPr>
              <a:t> de </a:t>
            </a:r>
            <a:r>
              <a:rPr lang="en-US" sz="3000" dirty="0" err="1" smtClean="0">
                <a:solidFill>
                  <a:schemeClr val="tx1">
                    <a:lumMod val="65000"/>
                    <a:lumOff val="35000"/>
                  </a:schemeClr>
                </a:solidFill>
                <a:latin typeface="Arial" charset="0"/>
                <a:cs typeface="Arial" charset="0"/>
              </a:rPr>
              <a:t>calidad</a:t>
            </a:r>
            <a:endParaRPr lang="en-US" sz="2600" dirty="0" smtClean="0">
              <a:solidFill>
                <a:schemeClr val="tx1">
                  <a:lumMod val="65000"/>
                  <a:lumOff val="35000"/>
                </a:schemeClr>
              </a:solidFill>
              <a:latin typeface="Arial" charset="0"/>
              <a:cs typeface="Arial" charset="0"/>
            </a:endParaRPr>
          </a:p>
        </p:txBody>
      </p:sp>
      <p:sp>
        <p:nvSpPr>
          <p:cNvPr id="104451" name="TextBox 5"/>
          <p:cNvSpPr txBox="1">
            <a:spLocks noChangeArrowheads="1"/>
          </p:cNvSpPr>
          <p:nvPr/>
        </p:nvSpPr>
        <p:spPr bwMode="auto">
          <a:xfrm>
            <a:off x="5443538" y="1700213"/>
            <a:ext cx="3360737" cy="3571747"/>
          </a:xfrm>
          <a:prstGeom prst="rect">
            <a:avLst/>
          </a:prstGeom>
          <a:noFill/>
          <a:ln w="9525">
            <a:noFill/>
            <a:miter lim="800000"/>
            <a:headEnd/>
            <a:tailEnd/>
          </a:ln>
        </p:spPr>
        <p:txBody>
          <a:bodyPr>
            <a:spAutoFit/>
          </a:bodyPr>
          <a:lstStyle/>
          <a:p>
            <a:pPr eaLnBrk="0" hangingPunct="0">
              <a:lnSpc>
                <a:spcPct val="95000"/>
              </a:lnSpc>
            </a:pPr>
            <a:endParaRPr lang="en-US" sz="2000" dirty="0" smtClean="0">
              <a:solidFill>
                <a:srgbClr val="595959"/>
              </a:solidFill>
              <a:latin typeface="Helvetica" pitchFamily="34" charset="0"/>
            </a:endParaRPr>
          </a:p>
          <a:p>
            <a:pPr eaLnBrk="0" hangingPunct="0">
              <a:lnSpc>
                <a:spcPct val="95000"/>
              </a:lnSpc>
            </a:pPr>
            <a:r>
              <a:rPr lang="es-ES" sz="2000" dirty="0" smtClean="0">
                <a:solidFill>
                  <a:srgbClr val="595959"/>
                </a:solidFill>
                <a:latin typeface="Helvetica" pitchFamily="34" charset="0"/>
              </a:rPr>
              <a:t>el manejo suave de la uva es la norma </a:t>
            </a:r>
            <a:endParaRPr lang="en-US" sz="2000" dirty="0" smtClean="0">
              <a:solidFill>
                <a:srgbClr val="595959"/>
              </a:solidFill>
              <a:latin typeface="Helvetica" pitchFamily="34" charset="0"/>
            </a:endParaRPr>
          </a:p>
          <a:p>
            <a:pPr eaLnBrk="0" hangingPunct="0">
              <a:lnSpc>
                <a:spcPct val="95000"/>
              </a:lnSpc>
            </a:pPr>
            <a:endParaRPr lang="en-US" sz="2000" dirty="0" smtClean="0">
              <a:solidFill>
                <a:srgbClr val="595959"/>
              </a:solidFill>
              <a:latin typeface="Helvetica" pitchFamily="34" charset="0"/>
            </a:endParaRPr>
          </a:p>
          <a:p>
            <a:pPr eaLnBrk="0" hangingPunct="0">
              <a:lnSpc>
                <a:spcPct val="95000"/>
              </a:lnSpc>
            </a:pPr>
            <a:r>
              <a:rPr lang="es-ES" sz="2000" dirty="0" smtClean="0">
                <a:solidFill>
                  <a:srgbClr val="595959"/>
                </a:solidFill>
                <a:latin typeface="Helvetica" pitchFamily="34" charset="0"/>
              </a:rPr>
              <a:t>centrarse en la innovación y la calidad </a:t>
            </a:r>
          </a:p>
          <a:p>
            <a:pPr eaLnBrk="0" hangingPunct="0">
              <a:lnSpc>
                <a:spcPct val="95000"/>
              </a:lnSpc>
            </a:pPr>
            <a:endParaRPr lang="es-ES" sz="2000" dirty="0" smtClean="0">
              <a:solidFill>
                <a:srgbClr val="595959"/>
              </a:solidFill>
              <a:latin typeface="Helvetica" pitchFamily="34" charset="0"/>
            </a:endParaRPr>
          </a:p>
          <a:p>
            <a:pPr eaLnBrk="0" hangingPunct="0">
              <a:lnSpc>
                <a:spcPct val="95000"/>
              </a:lnSpc>
            </a:pPr>
            <a:r>
              <a:rPr lang="en-US" sz="2000" dirty="0" smtClean="0">
                <a:solidFill>
                  <a:srgbClr val="595959"/>
                </a:solidFill>
                <a:latin typeface="Helvetica" pitchFamily="34" charset="0"/>
              </a:rPr>
              <a:t>la </a:t>
            </a:r>
            <a:r>
              <a:rPr lang="en-US" sz="2000" dirty="0" err="1" smtClean="0">
                <a:solidFill>
                  <a:srgbClr val="595959"/>
                </a:solidFill>
                <a:latin typeface="Helvetica" pitchFamily="34" charset="0"/>
              </a:rPr>
              <a:t>colaboración</a:t>
            </a:r>
            <a:r>
              <a:rPr lang="en-US" sz="2000" dirty="0" smtClean="0">
                <a:solidFill>
                  <a:srgbClr val="595959"/>
                </a:solidFill>
                <a:latin typeface="Helvetica" pitchFamily="34" charset="0"/>
              </a:rPr>
              <a:t> </a:t>
            </a:r>
            <a:r>
              <a:rPr lang="en-US" sz="2000" dirty="0" err="1" smtClean="0">
                <a:solidFill>
                  <a:srgbClr val="595959"/>
                </a:solidFill>
                <a:latin typeface="Helvetica" pitchFamily="34" charset="0"/>
              </a:rPr>
              <a:t>es</a:t>
            </a:r>
            <a:r>
              <a:rPr lang="en-US" sz="2000" dirty="0" smtClean="0">
                <a:solidFill>
                  <a:srgbClr val="595959"/>
                </a:solidFill>
                <a:latin typeface="Helvetica" pitchFamily="34" charset="0"/>
              </a:rPr>
              <a:t> </a:t>
            </a:r>
            <a:r>
              <a:rPr lang="en-US" sz="2000" dirty="0" err="1" smtClean="0">
                <a:solidFill>
                  <a:srgbClr val="595959"/>
                </a:solidFill>
                <a:latin typeface="Helvetica" pitchFamily="34" charset="0"/>
              </a:rPr>
              <a:t>común</a:t>
            </a:r>
            <a:endParaRPr lang="en-US" sz="2000" dirty="0" smtClean="0">
              <a:solidFill>
                <a:srgbClr val="595959"/>
              </a:solidFill>
              <a:latin typeface="Helvetica" pitchFamily="34" charset="0"/>
            </a:endParaRPr>
          </a:p>
          <a:p>
            <a:pPr eaLnBrk="0" hangingPunct="0">
              <a:lnSpc>
                <a:spcPct val="95000"/>
              </a:lnSpc>
            </a:pPr>
            <a:endParaRPr lang="en-US" sz="2000" dirty="0" smtClean="0">
              <a:solidFill>
                <a:srgbClr val="595959"/>
              </a:solidFill>
              <a:latin typeface="Helvetica" pitchFamily="34" charset="0"/>
            </a:endParaRPr>
          </a:p>
          <a:p>
            <a:pPr eaLnBrk="0" hangingPunct="0">
              <a:lnSpc>
                <a:spcPct val="95000"/>
              </a:lnSpc>
            </a:pPr>
            <a:r>
              <a:rPr lang="en-US" sz="2000" dirty="0" err="1" smtClean="0">
                <a:solidFill>
                  <a:srgbClr val="595959"/>
                </a:solidFill>
                <a:latin typeface="Helvetica" pitchFamily="34" charset="0"/>
              </a:rPr>
              <a:t>continuar</a:t>
            </a:r>
            <a:r>
              <a:rPr lang="en-US" sz="2000" dirty="0" smtClean="0">
                <a:solidFill>
                  <a:srgbClr val="595959"/>
                </a:solidFill>
                <a:latin typeface="Helvetica" pitchFamily="34" charset="0"/>
              </a:rPr>
              <a:t> la </a:t>
            </a:r>
            <a:r>
              <a:rPr lang="en-US" sz="2000" dirty="0" err="1" smtClean="0">
                <a:solidFill>
                  <a:srgbClr val="595959"/>
                </a:solidFill>
                <a:latin typeface="Helvetica" pitchFamily="34" charset="0"/>
              </a:rPr>
              <a:t>educación</a:t>
            </a:r>
            <a:r>
              <a:rPr lang="en-US" sz="2000" dirty="0" smtClean="0">
                <a:solidFill>
                  <a:srgbClr val="595959"/>
                </a:solidFill>
                <a:latin typeface="Helvetica" pitchFamily="34" charset="0"/>
              </a:rPr>
              <a:t> </a:t>
            </a:r>
            <a:r>
              <a:rPr lang="en-US" sz="2000" dirty="0" err="1" smtClean="0">
                <a:solidFill>
                  <a:srgbClr val="595959"/>
                </a:solidFill>
                <a:latin typeface="Helvetica" pitchFamily="34" charset="0"/>
              </a:rPr>
              <a:t>para</a:t>
            </a:r>
            <a:r>
              <a:rPr lang="en-US" sz="2000" dirty="0" smtClean="0">
                <a:solidFill>
                  <a:srgbClr val="595959"/>
                </a:solidFill>
                <a:latin typeface="Helvetica" pitchFamily="34" charset="0"/>
              </a:rPr>
              <a:t> </a:t>
            </a:r>
            <a:r>
              <a:rPr lang="en-US" sz="2000" dirty="0" err="1" smtClean="0">
                <a:solidFill>
                  <a:srgbClr val="595959"/>
                </a:solidFill>
                <a:latin typeface="Helvetica" pitchFamily="34" charset="0"/>
              </a:rPr>
              <a:t>una</a:t>
            </a:r>
            <a:r>
              <a:rPr lang="en-US" sz="2000" dirty="0" smtClean="0">
                <a:solidFill>
                  <a:srgbClr val="595959"/>
                </a:solidFill>
                <a:latin typeface="Helvetica" pitchFamily="34" charset="0"/>
              </a:rPr>
              <a:t> </a:t>
            </a:r>
            <a:r>
              <a:rPr lang="en-US" sz="2000" dirty="0" err="1" smtClean="0">
                <a:solidFill>
                  <a:srgbClr val="595959"/>
                </a:solidFill>
                <a:latin typeface="Helvetica" pitchFamily="34" charset="0"/>
              </a:rPr>
              <a:t>mejoría</a:t>
            </a:r>
            <a:r>
              <a:rPr lang="en-US" sz="2000" dirty="0" smtClean="0">
                <a:solidFill>
                  <a:srgbClr val="595959"/>
                </a:solidFill>
                <a:latin typeface="Helvetica" pitchFamily="34" charset="0"/>
              </a:rPr>
              <a:t> continua</a:t>
            </a:r>
          </a:p>
          <a:p>
            <a:pPr eaLnBrk="0" hangingPunct="0">
              <a:lnSpc>
                <a:spcPct val="95000"/>
              </a:lnSpc>
            </a:pPr>
            <a:endParaRPr lang="en-US" sz="1800" dirty="0">
              <a:solidFill>
                <a:srgbClr val="595959"/>
              </a:solidFill>
              <a:latin typeface="Helvetica" pitchFamily="34" charset="0"/>
            </a:endParaRPr>
          </a:p>
        </p:txBody>
      </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3894498" y="1207950"/>
            <a:ext cx="3551338" cy="338554"/>
            <a:chOff x="3399551" y="731222"/>
            <a:chExt cx="3551338" cy="338554"/>
          </a:xfrm>
        </p:grpSpPr>
        <p:sp>
          <p:nvSpPr>
            <p:cNvPr id="143362" name="TextBox 6"/>
            <p:cNvSpPr txBox="1">
              <a:spLocks noChangeArrowheads="1"/>
            </p:cNvSpPr>
            <p:nvPr/>
          </p:nvSpPr>
          <p:spPr bwMode="auto">
            <a:xfrm>
              <a:off x="3399551" y="731222"/>
              <a:ext cx="639919" cy="338554"/>
            </a:xfrm>
            <a:prstGeom prst="rect">
              <a:avLst/>
            </a:prstGeom>
            <a:noFill/>
            <a:ln w="9525">
              <a:noFill/>
              <a:miter lim="800000"/>
              <a:headEnd/>
              <a:tailEnd/>
            </a:ln>
          </p:spPr>
          <p:txBody>
            <a:bodyPr wrap="none">
              <a:spAutoFit/>
            </a:bodyPr>
            <a:lstStyle/>
            <a:p>
              <a:pPr algn="ctr" eaLnBrk="0" hangingPunct="0"/>
              <a:r>
                <a:rPr lang="en-US" sz="1600" b="1" dirty="0" smtClean="0">
                  <a:solidFill>
                    <a:srgbClr val="B3B376"/>
                  </a:solidFill>
                  <a:latin typeface="Helvetica" panose="020B0604020202020204" pitchFamily="34" charset="0"/>
                  <a:cs typeface="Helvetica" panose="020B0604020202020204" pitchFamily="34" charset="0"/>
                </a:rPr>
                <a:t>1838</a:t>
              </a:r>
              <a:endParaRPr lang="en-US" sz="1600" b="1" dirty="0">
                <a:solidFill>
                  <a:srgbClr val="B3B376"/>
                </a:solidFill>
                <a:latin typeface="Helvetica" pitchFamily="34" charset="0"/>
                <a:cs typeface="Helvetica" panose="020B0604020202020204" pitchFamily="34" charset="0"/>
              </a:endParaRPr>
            </a:p>
          </p:txBody>
        </p:sp>
        <p:sp>
          <p:nvSpPr>
            <p:cNvPr id="18" name="TextBox 17"/>
            <p:cNvSpPr txBox="1"/>
            <p:nvPr/>
          </p:nvSpPr>
          <p:spPr>
            <a:xfrm>
              <a:off x="4135438" y="762000"/>
              <a:ext cx="2815451" cy="276999"/>
            </a:xfrm>
            <a:prstGeom prst="rect">
              <a:avLst/>
            </a:prstGeom>
            <a:noFill/>
          </p:spPr>
          <p:txBody>
            <a:bodyPr wrap="none">
              <a:spAutoFit/>
            </a:bodyPr>
            <a:lstStyle/>
            <a:p>
              <a:pPr eaLnBrk="0" hangingPunct="0">
                <a:defRPr/>
              </a:pPr>
              <a:r>
                <a:rPr lang="es-ES" sz="1200" b="1" dirty="0" smtClean="0">
                  <a:solidFill>
                    <a:schemeClr val="tx1">
                      <a:lumMod val="65000"/>
                      <a:lumOff val="35000"/>
                    </a:schemeClr>
                  </a:solidFill>
                  <a:latin typeface="Helvetica" panose="020B0604020202020204" pitchFamily="34" charset="0"/>
                  <a:cs typeface="Helvetica" panose="020B0604020202020204" pitchFamily="34" charset="0"/>
                </a:rPr>
                <a:t>George </a:t>
              </a:r>
              <a:r>
                <a:rPr lang="es-ES" sz="1200" b="1" dirty="0" err="1" smtClean="0">
                  <a:solidFill>
                    <a:schemeClr val="tx1">
                      <a:lumMod val="65000"/>
                      <a:lumOff val="35000"/>
                    </a:schemeClr>
                  </a:solidFill>
                  <a:latin typeface="Helvetica" panose="020B0604020202020204" pitchFamily="34" charset="0"/>
                  <a:cs typeface="Helvetica" panose="020B0604020202020204" pitchFamily="34" charset="0"/>
                </a:rPr>
                <a:t>Yount</a:t>
              </a:r>
              <a:r>
                <a:rPr lang="es-ES" sz="1200" b="1" dirty="0" smtClean="0">
                  <a:solidFill>
                    <a:schemeClr val="tx1">
                      <a:lumMod val="65000"/>
                      <a:lumOff val="35000"/>
                    </a:schemeClr>
                  </a:solidFill>
                  <a:latin typeface="Helvetica" panose="020B0604020202020204" pitchFamily="34" charset="0"/>
                  <a:cs typeface="Helvetica" panose="020B0604020202020204" pitchFamily="34" charset="0"/>
                </a:rPr>
                <a:t> planta la primera viña</a:t>
              </a:r>
            </a:p>
          </p:txBody>
        </p:sp>
      </p:grpSp>
      <p:grpSp>
        <p:nvGrpSpPr>
          <p:cNvPr id="30" name="Group 29"/>
          <p:cNvGrpSpPr/>
          <p:nvPr/>
        </p:nvGrpSpPr>
        <p:grpSpPr>
          <a:xfrm>
            <a:off x="3894499" y="1691604"/>
            <a:ext cx="2454626" cy="338554"/>
            <a:chOff x="3399552" y="1244778"/>
            <a:chExt cx="2454626" cy="338554"/>
          </a:xfrm>
        </p:grpSpPr>
        <p:sp>
          <p:nvSpPr>
            <p:cNvPr id="143363" name="TextBox 7"/>
            <p:cNvSpPr txBox="1">
              <a:spLocks noChangeArrowheads="1"/>
            </p:cNvSpPr>
            <p:nvPr/>
          </p:nvSpPr>
          <p:spPr bwMode="auto">
            <a:xfrm>
              <a:off x="3399552" y="1244778"/>
              <a:ext cx="639919" cy="338554"/>
            </a:xfrm>
            <a:prstGeom prst="rect">
              <a:avLst/>
            </a:prstGeom>
            <a:noFill/>
            <a:ln w="9525">
              <a:noFill/>
              <a:miter lim="800000"/>
              <a:headEnd/>
              <a:tailEnd/>
            </a:ln>
          </p:spPr>
          <p:txBody>
            <a:bodyPr wrap="none">
              <a:spAutoFit/>
            </a:bodyPr>
            <a:lstStyle/>
            <a:p>
              <a:pPr algn="ctr" eaLnBrk="0" hangingPunct="0"/>
              <a:r>
                <a:rPr lang="en-US" sz="1600" b="1" dirty="0" smtClean="0">
                  <a:solidFill>
                    <a:srgbClr val="B3B376"/>
                  </a:solidFill>
                  <a:latin typeface="Helvetica" panose="020B0604020202020204" pitchFamily="34" charset="0"/>
                  <a:cs typeface="Helvetica" panose="020B0604020202020204" pitchFamily="34" charset="0"/>
                </a:rPr>
                <a:t>1849</a:t>
              </a:r>
              <a:endParaRPr lang="en-US" sz="1600" b="1" dirty="0">
                <a:solidFill>
                  <a:srgbClr val="B3B376"/>
                </a:solidFill>
                <a:latin typeface="Helvetica" pitchFamily="34" charset="0"/>
                <a:cs typeface="Helvetica" panose="020B0604020202020204" pitchFamily="34" charset="0"/>
              </a:endParaRPr>
            </a:p>
          </p:txBody>
        </p:sp>
        <p:sp>
          <p:nvSpPr>
            <p:cNvPr id="19" name="TextBox 18"/>
            <p:cNvSpPr txBox="1"/>
            <p:nvPr/>
          </p:nvSpPr>
          <p:spPr>
            <a:xfrm>
              <a:off x="4135438" y="1275556"/>
              <a:ext cx="1718740" cy="276999"/>
            </a:xfrm>
            <a:prstGeom prst="rect">
              <a:avLst/>
            </a:prstGeom>
            <a:noFill/>
          </p:spPr>
          <p:txBody>
            <a:bodyPr wrap="none">
              <a:spAutoFit/>
            </a:bodyPr>
            <a:lstStyle/>
            <a:p>
              <a:pPr eaLnBrk="0" hangingPunct="0">
                <a:defRPr/>
              </a:pPr>
              <a:r>
                <a:rPr lang="en-US" sz="1200" b="1" dirty="0" smtClean="0">
                  <a:solidFill>
                    <a:schemeClr val="tx1">
                      <a:lumMod val="65000"/>
                      <a:lumOff val="35000"/>
                    </a:schemeClr>
                  </a:solidFill>
                  <a:latin typeface="Helvetica" panose="020B0604020202020204" pitchFamily="34" charset="0"/>
                  <a:cs typeface="Helvetica" panose="020B0604020202020204" pitchFamily="34" charset="0"/>
                </a:rPr>
                <a:t>California Gold Rush</a:t>
              </a:r>
              <a:endParaRPr lang="en-US" sz="1200" b="1" dirty="0">
                <a:solidFill>
                  <a:schemeClr val="tx1">
                    <a:lumMod val="65000"/>
                    <a:lumOff val="35000"/>
                  </a:schemeClr>
                </a:solidFill>
                <a:latin typeface="Helvetica" panose="020B0604020202020204" pitchFamily="34" charset="0"/>
                <a:cs typeface="Helvetica" panose="020B0604020202020204" pitchFamily="34" charset="0"/>
              </a:endParaRPr>
            </a:p>
          </p:txBody>
        </p:sp>
      </p:grpSp>
      <p:grpSp>
        <p:nvGrpSpPr>
          <p:cNvPr id="31" name="Group 30"/>
          <p:cNvGrpSpPr/>
          <p:nvPr/>
        </p:nvGrpSpPr>
        <p:grpSpPr>
          <a:xfrm>
            <a:off x="3893865" y="2177544"/>
            <a:ext cx="3657063" cy="338554"/>
            <a:chOff x="4232632" y="1760619"/>
            <a:chExt cx="3657063" cy="338554"/>
          </a:xfrm>
        </p:grpSpPr>
        <p:sp>
          <p:nvSpPr>
            <p:cNvPr id="143364" name="TextBox 8"/>
            <p:cNvSpPr txBox="1">
              <a:spLocks noChangeArrowheads="1"/>
            </p:cNvSpPr>
            <p:nvPr/>
          </p:nvSpPr>
          <p:spPr bwMode="auto">
            <a:xfrm>
              <a:off x="4232632" y="1760619"/>
              <a:ext cx="639919" cy="338554"/>
            </a:xfrm>
            <a:prstGeom prst="rect">
              <a:avLst/>
            </a:prstGeom>
            <a:noFill/>
            <a:ln w="9525">
              <a:noFill/>
              <a:miter lim="800000"/>
              <a:headEnd/>
              <a:tailEnd/>
            </a:ln>
          </p:spPr>
          <p:txBody>
            <a:bodyPr wrap="none">
              <a:spAutoFit/>
            </a:bodyPr>
            <a:lstStyle/>
            <a:p>
              <a:pPr algn="ctr" eaLnBrk="0" hangingPunct="0"/>
              <a:r>
                <a:rPr lang="en-US" sz="1600" b="1" dirty="0" smtClean="0">
                  <a:solidFill>
                    <a:srgbClr val="B3B376"/>
                  </a:solidFill>
                  <a:latin typeface="Helvetica" panose="020B0604020202020204" pitchFamily="34" charset="0"/>
                  <a:cs typeface="Helvetica" panose="020B0604020202020204" pitchFamily="34" charset="0"/>
                </a:rPr>
                <a:t>1889</a:t>
              </a:r>
              <a:endParaRPr lang="en-US" sz="1600" b="1" dirty="0">
                <a:solidFill>
                  <a:srgbClr val="B3B376"/>
                </a:solidFill>
                <a:latin typeface="Helvetica" pitchFamily="34" charset="0"/>
                <a:cs typeface="Helvetica" panose="020B0604020202020204" pitchFamily="34" charset="0"/>
              </a:endParaRPr>
            </a:p>
          </p:txBody>
        </p:sp>
        <p:sp>
          <p:nvSpPr>
            <p:cNvPr id="20" name="TextBox 19"/>
            <p:cNvSpPr txBox="1"/>
            <p:nvPr/>
          </p:nvSpPr>
          <p:spPr>
            <a:xfrm>
              <a:off x="4969152" y="1787525"/>
              <a:ext cx="2920543" cy="276999"/>
            </a:xfrm>
            <a:prstGeom prst="rect">
              <a:avLst/>
            </a:prstGeom>
            <a:noFill/>
          </p:spPr>
          <p:txBody>
            <a:bodyPr wrap="none">
              <a:spAutoFit/>
            </a:bodyPr>
            <a:lstStyle/>
            <a:p>
              <a:pPr eaLnBrk="0" hangingPunct="0">
                <a:defRPr/>
              </a:pPr>
              <a:r>
                <a:rPr lang="es-ES" sz="1200" b="1" dirty="0" smtClean="0">
                  <a:solidFill>
                    <a:schemeClr val="tx1">
                      <a:lumMod val="65000"/>
                      <a:lumOff val="35000"/>
                    </a:schemeClr>
                  </a:solidFill>
                  <a:latin typeface="Helvetica" panose="020B0604020202020204" pitchFamily="34" charset="0"/>
                  <a:cs typeface="Helvetica" panose="020B0604020202020204" pitchFamily="34" charset="0"/>
                </a:rPr>
                <a:t>Napa Valley es hogar de 140 bodegas</a:t>
              </a:r>
            </a:p>
          </p:txBody>
        </p:sp>
      </p:grpSp>
      <p:grpSp>
        <p:nvGrpSpPr>
          <p:cNvPr id="32" name="Group 31"/>
          <p:cNvGrpSpPr/>
          <p:nvPr/>
        </p:nvGrpSpPr>
        <p:grpSpPr>
          <a:xfrm>
            <a:off x="3894499" y="2658716"/>
            <a:ext cx="4076865" cy="338554"/>
            <a:chOff x="4233894" y="2211320"/>
            <a:chExt cx="4076865" cy="338554"/>
          </a:xfrm>
        </p:grpSpPr>
        <p:sp>
          <p:nvSpPr>
            <p:cNvPr id="143365" name="TextBox 9"/>
            <p:cNvSpPr txBox="1">
              <a:spLocks noChangeArrowheads="1"/>
            </p:cNvSpPr>
            <p:nvPr/>
          </p:nvSpPr>
          <p:spPr bwMode="auto">
            <a:xfrm>
              <a:off x="4233894" y="2211320"/>
              <a:ext cx="639919" cy="338554"/>
            </a:xfrm>
            <a:prstGeom prst="rect">
              <a:avLst/>
            </a:prstGeom>
            <a:noFill/>
            <a:ln w="9525">
              <a:noFill/>
              <a:miter lim="800000"/>
              <a:headEnd/>
              <a:tailEnd/>
            </a:ln>
          </p:spPr>
          <p:txBody>
            <a:bodyPr wrap="none">
              <a:spAutoFit/>
            </a:bodyPr>
            <a:lstStyle/>
            <a:p>
              <a:pPr algn="ctr" eaLnBrk="0" hangingPunct="0"/>
              <a:r>
                <a:rPr lang="en-US" sz="1600" b="1" dirty="0" smtClean="0">
                  <a:solidFill>
                    <a:srgbClr val="B3B376"/>
                  </a:solidFill>
                  <a:latin typeface="Helvetica" panose="020B0604020202020204" pitchFamily="34" charset="0"/>
                  <a:cs typeface="Helvetica" panose="020B0604020202020204" pitchFamily="34" charset="0"/>
                </a:rPr>
                <a:t>1900</a:t>
              </a:r>
              <a:endParaRPr lang="en-US" sz="1600" b="1" dirty="0">
                <a:solidFill>
                  <a:srgbClr val="B3B376"/>
                </a:solidFill>
                <a:latin typeface="Helvetica" pitchFamily="34" charset="0"/>
                <a:cs typeface="Helvetica" panose="020B0604020202020204" pitchFamily="34" charset="0"/>
              </a:endParaRPr>
            </a:p>
          </p:txBody>
        </p:sp>
        <p:sp>
          <p:nvSpPr>
            <p:cNvPr id="21" name="TextBox 20"/>
            <p:cNvSpPr txBox="1"/>
            <p:nvPr/>
          </p:nvSpPr>
          <p:spPr>
            <a:xfrm>
              <a:off x="4969780" y="2242098"/>
              <a:ext cx="3340979" cy="276999"/>
            </a:xfrm>
            <a:prstGeom prst="rect">
              <a:avLst/>
            </a:prstGeom>
            <a:noFill/>
          </p:spPr>
          <p:txBody>
            <a:bodyPr wrap="none">
              <a:spAutoFit/>
            </a:bodyPr>
            <a:lstStyle/>
            <a:p>
              <a:r>
                <a:rPr lang="es-ES" sz="1200" b="1" dirty="0" smtClean="0">
                  <a:solidFill>
                    <a:schemeClr val="tx1">
                      <a:lumMod val="65000"/>
                      <a:lumOff val="35000"/>
                    </a:schemeClr>
                  </a:solidFill>
                  <a:latin typeface="Helvetica" panose="020B0604020202020204" pitchFamily="34" charset="0"/>
                  <a:cs typeface="Helvetica" pitchFamily="34" charset="0"/>
                </a:rPr>
                <a:t>La filoxera destruye a los viñedos de Napa</a:t>
              </a:r>
            </a:p>
          </p:txBody>
        </p:sp>
      </p:grpSp>
      <p:grpSp>
        <p:nvGrpSpPr>
          <p:cNvPr id="33" name="Group 32"/>
          <p:cNvGrpSpPr/>
          <p:nvPr/>
        </p:nvGrpSpPr>
        <p:grpSpPr>
          <a:xfrm>
            <a:off x="3894500" y="3148098"/>
            <a:ext cx="5328086" cy="338554"/>
            <a:chOff x="3208743" y="2807611"/>
            <a:chExt cx="5328086" cy="338554"/>
          </a:xfrm>
        </p:grpSpPr>
        <p:sp>
          <p:nvSpPr>
            <p:cNvPr id="143366" name="TextBox 10"/>
            <p:cNvSpPr txBox="1">
              <a:spLocks noChangeArrowheads="1"/>
            </p:cNvSpPr>
            <p:nvPr/>
          </p:nvSpPr>
          <p:spPr bwMode="auto">
            <a:xfrm>
              <a:off x="3208743" y="2807611"/>
              <a:ext cx="639919" cy="338554"/>
            </a:xfrm>
            <a:prstGeom prst="rect">
              <a:avLst/>
            </a:prstGeom>
            <a:noFill/>
            <a:ln w="9525">
              <a:noFill/>
              <a:miter lim="800000"/>
              <a:headEnd/>
              <a:tailEnd/>
            </a:ln>
          </p:spPr>
          <p:txBody>
            <a:bodyPr wrap="none">
              <a:spAutoFit/>
            </a:bodyPr>
            <a:lstStyle/>
            <a:p>
              <a:pPr algn="ctr" eaLnBrk="0" hangingPunct="0"/>
              <a:r>
                <a:rPr lang="en-US" sz="1600" b="1" dirty="0" smtClean="0">
                  <a:solidFill>
                    <a:srgbClr val="B3B376"/>
                  </a:solidFill>
                  <a:latin typeface="Helvetica" panose="020B0604020202020204" pitchFamily="34" charset="0"/>
                  <a:cs typeface="Helvetica" panose="020B0604020202020204" pitchFamily="34" charset="0"/>
                </a:rPr>
                <a:t>1919</a:t>
              </a:r>
              <a:endParaRPr lang="en-US" sz="1600" b="1" dirty="0">
                <a:solidFill>
                  <a:srgbClr val="B3B376"/>
                </a:solidFill>
                <a:latin typeface="Helvetica" pitchFamily="34" charset="0"/>
                <a:cs typeface="Helvetica" panose="020B0604020202020204" pitchFamily="34" charset="0"/>
              </a:endParaRPr>
            </a:p>
          </p:txBody>
        </p:sp>
        <p:sp>
          <p:nvSpPr>
            <p:cNvPr id="22" name="TextBox 21"/>
            <p:cNvSpPr txBox="1"/>
            <p:nvPr/>
          </p:nvSpPr>
          <p:spPr>
            <a:xfrm>
              <a:off x="3965193" y="2839826"/>
              <a:ext cx="4571636" cy="276999"/>
            </a:xfrm>
            <a:prstGeom prst="rect">
              <a:avLst/>
            </a:prstGeom>
            <a:noFill/>
          </p:spPr>
          <p:txBody>
            <a:bodyPr wrap="none">
              <a:spAutoFit/>
            </a:bodyPr>
            <a:lstStyle/>
            <a:p>
              <a:pPr eaLnBrk="0" hangingPunct="0">
                <a:defRPr/>
              </a:pPr>
              <a:r>
                <a:rPr lang="es-ES" sz="1200" b="1" dirty="0" smtClean="0">
                  <a:solidFill>
                    <a:schemeClr val="tx1">
                      <a:lumMod val="65000"/>
                      <a:lumOff val="35000"/>
                    </a:schemeClr>
                  </a:solidFill>
                  <a:latin typeface="Helvetica" panose="020B0604020202020204" pitchFamily="34" charset="0"/>
                  <a:cs typeface="Helvetica" panose="020B0604020202020204" pitchFamily="34" charset="0"/>
                </a:rPr>
                <a:t>Comienza la Ley Seca. Napa Valley es hogar de 12 bodegas</a:t>
              </a:r>
              <a:endParaRPr lang="en-US" sz="1200" b="1" dirty="0" smtClean="0">
                <a:solidFill>
                  <a:schemeClr val="tx1">
                    <a:lumMod val="65000"/>
                    <a:lumOff val="35000"/>
                  </a:schemeClr>
                </a:solidFill>
                <a:latin typeface="Helvetica" panose="020B0604020202020204" pitchFamily="34" charset="0"/>
                <a:cs typeface="Helvetica" panose="020B0604020202020204" pitchFamily="34" charset="0"/>
              </a:endParaRPr>
            </a:p>
          </p:txBody>
        </p:sp>
      </p:grpSp>
      <p:grpSp>
        <p:nvGrpSpPr>
          <p:cNvPr id="34" name="Group 33"/>
          <p:cNvGrpSpPr/>
          <p:nvPr/>
        </p:nvGrpSpPr>
        <p:grpSpPr>
          <a:xfrm>
            <a:off x="3894500" y="3622026"/>
            <a:ext cx="5095476" cy="338554"/>
            <a:chOff x="4233267" y="3291631"/>
            <a:chExt cx="5095476" cy="338554"/>
          </a:xfrm>
        </p:grpSpPr>
        <p:sp>
          <p:nvSpPr>
            <p:cNvPr id="143367" name="TextBox 11"/>
            <p:cNvSpPr txBox="1">
              <a:spLocks noChangeArrowheads="1"/>
            </p:cNvSpPr>
            <p:nvPr/>
          </p:nvSpPr>
          <p:spPr bwMode="auto">
            <a:xfrm>
              <a:off x="4233267" y="3291631"/>
              <a:ext cx="639919" cy="338554"/>
            </a:xfrm>
            <a:prstGeom prst="rect">
              <a:avLst/>
            </a:prstGeom>
            <a:noFill/>
            <a:ln w="9525">
              <a:noFill/>
              <a:miter lim="800000"/>
              <a:headEnd/>
              <a:tailEnd/>
            </a:ln>
          </p:spPr>
          <p:txBody>
            <a:bodyPr wrap="none">
              <a:spAutoFit/>
            </a:bodyPr>
            <a:lstStyle/>
            <a:p>
              <a:pPr algn="ctr" eaLnBrk="0" hangingPunct="0"/>
              <a:r>
                <a:rPr lang="en-US" sz="1600" b="1" dirty="0" smtClean="0">
                  <a:solidFill>
                    <a:srgbClr val="B3B376"/>
                  </a:solidFill>
                  <a:latin typeface="Helvetica" panose="020B0604020202020204" pitchFamily="34" charset="0"/>
                  <a:cs typeface="Helvetica" panose="020B0604020202020204" pitchFamily="34" charset="0"/>
                </a:rPr>
                <a:t>1944</a:t>
              </a:r>
              <a:endParaRPr lang="en-US" sz="1600" b="1" dirty="0">
                <a:solidFill>
                  <a:srgbClr val="B3B376"/>
                </a:solidFill>
                <a:latin typeface="Helvetica" pitchFamily="34" charset="0"/>
                <a:cs typeface="Helvetica" panose="020B0604020202020204" pitchFamily="34" charset="0"/>
              </a:endParaRPr>
            </a:p>
          </p:txBody>
        </p:sp>
        <p:sp>
          <p:nvSpPr>
            <p:cNvPr id="23" name="TextBox 22"/>
            <p:cNvSpPr txBox="1"/>
            <p:nvPr/>
          </p:nvSpPr>
          <p:spPr>
            <a:xfrm>
              <a:off x="4969152" y="3322409"/>
              <a:ext cx="4359591" cy="276999"/>
            </a:xfrm>
            <a:prstGeom prst="rect">
              <a:avLst/>
            </a:prstGeom>
            <a:noFill/>
          </p:spPr>
          <p:txBody>
            <a:bodyPr wrap="none">
              <a:spAutoFit/>
            </a:bodyPr>
            <a:lstStyle/>
            <a:p>
              <a:pPr eaLnBrk="0" hangingPunct="0">
                <a:defRPr/>
              </a:pPr>
              <a:r>
                <a:rPr lang="es-ES" sz="1200" b="1" dirty="0" smtClean="0">
                  <a:solidFill>
                    <a:schemeClr val="tx1">
                      <a:lumMod val="65000"/>
                      <a:lumOff val="35000"/>
                    </a:schemeClr>
                  </a:solidFill>
                  <a:latin typeface="Helvetica" panose="020B0604020202020204" pitchFamily="34" charset="0"/>
                  <a:cs typeface="Helvetica" panose="020B0604020202020204" pitchFamily="34" charset="0"/>
                </a:rPr>
                <a:t>La Asociación de Vinateros del Valle de Napa es formado</a:t>
              </a:r>
              <a:endParaRPr lang="en-US" sz="1200" b="1" dirty="0" smtClean="0">
                <a:solidFill>
                  <a:schemeClr val="tx1">
                    <a:lumMod val="65000"/>
                    <a:lumOff val="35000"/>
                  </a:schemeClr>
                </a:solidFill>
                <a:latin typeface="Helvetica" panose="020B0604020202020204" pitchFamily="34" charset="0"/>
                <a:cs typeface="Helvetica" panose="020B0604020202020204" pitchFamily="34" charset="0"/>
              </a:endParaRPr>
            </a:p>
          </p:txBody>
        </p:sp>
      </p:grpSp>
      <p:grpSp>
        <p:nvGrpSpPr>
          <p:cNvPr id="35" name="Group 34"/>
          <p:cNvGrpSpPr/>
          <p:nvPr/>
        </p:nvGrpSpPr>
        <p:grpSpPr>
          <a:xfrm>
            <a:off x="3894500" y="4126746"/>
            <a:ext cx="4735954" cy="338554"/>
            <a:chOff x="4233267" y="3807004"/>
            <a:chExt cx="4735954" cy="338554"/>
          </a:xfrm>
        </p:grpSpPr>
        <p:sp>
          <p:nvSpPr>
            <p:cNvPr id="143368" name="TextBox 12"/>
            <p:cNvSpPr txBox="1">
              <a:spLocks noChangeArrowheads="1"/>
            </p:cNvSpPr>
            <p:nvPr/>
          </p:nvSpPr>
          <p:spPr bwMode="auto">
            <a:xfrm>
              <a:off x="4233267" y="3807004"/>
              <a:ext cx="639919" cy="338554"/>
            </a:xfrm>
            <a:prstGeom prst="rect">
              <a:avLst/>
            </a:prstGeom>
            <a:noFill/>
            <a:ln w="9525">
              <a:noFill/>
              <a:miter lim="800000"/>
              <a:headEnd/>
              <a:tailEnd/>
            </a:ln>
          </p:spPr>
          <p:txBody>
            <a:bodyPr wrap="none">
              <a:spAutoFit/>
            </a:bodyPr>
            <a:lstStyle/>
            <a:p>
              <a:pPr algn="ctr" eaLnBrk="0" hangingPunct="0"/>
              <a:r>
                <a:rPr lang="en-US" sz="1600" b="1" dirty="0" smtClean="0">
                  <a:solidFill>
                    <a:srgbClr val="B3B376"/>
                  </a:solidFill>
                  <a:latin typeface="Helvetica" panose="020B0604020202020204" pitchFamily="34" charset="0"/>
                  <a:cs typeface="Helvetica" panose="020B0604020202020204" pitchFamily="34" charset="0"/>
                </a:rPr>
                <a:t>1968</a:t>
              </a:r>
              <a:endParaRPr lang="en-US" sz="1600" b="1" dirty="0">
                <a:solidFill>
                  <a:srgbClr val="B3B376"/>
                </a:solidFill>
                <a:latin typeface="Helvetica" pitchFamily="34" charset="0"/>
                <a:cs typeface="Helvetica" panose="020B0604020202020204" pitchFamily="34" charset="0"/>
              </a:endParaRPr>
            </a:p>
          </p:txBody>
        </p:sp>
        <p:sp>
          <p:nvSpPr>
            <p:cNvPr id="24" name="TextBox 23"/>
            <p:cNvSpPr txBox="1"/>
            <p:nvPr/>
          </p:nvSpPr>
          <p:spPr>
            <a:xfrm>
              <a:off x="4969152" y="3837782"/>
              <a:ext cx="4000069" cy="276999"/>
            </a:xfrm>
            <a:prstGeom prst="rect">
              <a:avLst/>
            </a:prstGeom>
            <a:noFill/>
          </p:spPr>
          <p:txBody>
            <a:bodyPr wrap="none">
              <a:spAutoFit/>
            </a:bodyPr>
            <a:lstStyle/>
            <a:p>
              <a:pPr eaLnBrk="0" hangingPunct="0">
                <a:defRPr/>
              </a:pPr>
              <a:r>
                <a:rPr lang="en-US" sz="1200" b="1" dirty="0" smtClean="0">
                  <a:solidFill>
                    <a:schemeClr val="tx1">
                      <a:lumMod val="65000"/>
                      <a:lumOff val="35000"/>
                    </a:schemeClr>
                  </a:solidFill>
                  <a:latin typeface="Helvetica" panose="020B0604020202020204" pitchFamily="34" charset="0"/>
                  <a:cs typeface="Helvetica" panose="020B0604020202020204" pitchFamily="34" charset="0"/>
                </a:rPr>
                <a:t>La </a:t>
              </a:r>
              <a:r>
                <a:rPr lang="en-US" sz="1200" b="1" dirty="0" err="1" smtClean="0">
                  <a:solidFill>
                    <a:schemeClr val="tx1">
                      <a:lumMod val="65000"/>
                      <a:lumOff val="35000"/>
                    </a:schemeClr>
                  </a:solidFill>
                  <a:latin typeface="Helvetica" panose="020B0604020202020204" pitchFamily="34" charset="0"/>
                  <a:cs typeface="Helvetica" panose="020B0604020202020204" pitchFamily="34" charset="0"/>
                </a:rPr>
                <a:t>Preservación</a:t>
              </a:r>
              <a:r>
                <a:rPr lang="en-US" sz="1200" b="1" dirty="0" smtClean="0">
                  <a:solidFill>
                    <a:schemeClr val="tx1">
                      <a:lumMod val="65000"/>
                      <a:lumOff val="35000"/>
                    </a:schemeClr>
                  </a:solidFill>
                  <a:latin typeface="Helvetica" panose="020B0604020202020204" pitchFamily="34" charset="0"/>
                  <a:cs typeface="Helvetica" panose="020B0604020202020204" pitchFamily="34" charset="0"/>
                </a:rPr>
                <a:t> </a:t>
              </a:r>
              <a:r>
                <a:rPr lang="en-US" sz="1200" b="1" dirty="0" err="1" smtClean="0">
                  <a:solidFill>
                    <a:schemeClr val="tx1">
                      <a:lumMod val="65000"/>
                      <a:lumOff val="35000"/>
                    </a:schemeClr>
                  </a:solidFill>
                  <a:latin typeface="Helvetica" panose="020B0604020202020204" pitchFamily="34" charset="0"/>
                  <a:cs typeface="Helvetica" panose="020B0604020202020204" pitchFamily="34" charset="0"/>
                </a:rPr>
                <a:t>Agrícola</a:t>
              </a:r>
              <a:r>
                <a:rPr lang="en-US" sz="1200" b="1" dirty="0" smtClean="0">
                  <a:solidFill>
                    <a:schemeClr val="tx1">
                      <a:lumMod val="65000"/>
                      <a:lumOff val="35000"/>
                    </a:schemeClr>
                  </a:solidFill>
                  <a:latin typeface="Helvetica" panose="020B0604020202020204" pitchFamily="34" charset="0"/>
                  <a:cs typeface="Helvetica" panose="020B0604020202020204" pitchFamily="34" charset="0"/>
                </a:rPr>
                <a:t> de Napa Valley </a:t>
              </a:r>
              <a:r>
                <a:rPr lang="en-US" sz="1200" b="1" dirty="0" err="1" smtClean="0">
                  <a:solidFill>
                    <a:schemeClr val="tx1">
                      <a:lumMod val="65000"/>
                      <a:lumOff val="35000"/>
                    </a:schemeClr>
                  </a:solidFill>
                  <a:latin typeface="Helvetica" panose="020B0604020202020204" pitchFamily="34" charset="0"/>
                  <a:cs typeface="Helvetica" panose="020B0604020202020204" pitchFamily="34" charset="0"/>
                </a:rPr>
                <a:t>es</a:t>
              </a:r>
              <a:r>
                <a:rPr lang="en-US" sz="1200" b="1" dirty="0" smtClean="0">
                  <a:solidFill>
                    <a:schemeClr val="tx1">
                      <a:lumMod val="65000"/>
                      <a:lumOff val="35000"/>
                    </a:schemeClr>
                  </a:solidFill>
                  <a:latin typeface="Helvetica" panose="020B0604020202020204" pitchFamily="34" charset="0"/>
                  <a:cs typeface="Helvetica" panose="020B0604020202020204" pitchFamily="34" charset="0"/>
                </a:rPr>
                <a:t> </a:t>
              </a:r>
              <a:r>
                <a:rPr lang="en-US" sz="1200" b="1" dirty="0" err="1" smtClean="0">
                  <a:solidFill>
                    <a:schemeClr val="tx1">
                      <a:lumMod val="65000"/>
                      <a:lumOff val="35000"/>
                    </a:schemeClr>
                  </a:solidFill>
                  <a:latin typeface="Helvetica" panose="020B0604020202020204" pitchFamily="34" charset="0"/>
                  <a:cs typeface="Helvetica" panose="020B0604020202020204" pitchFamily="34" charset="0"/>
                </a:rPr>
                <a:t>fundada</a:t>
              </a:r>
              <a:endParaRPr lang="en-US" sz="1200" b="1" dirty="0" smtClean="0">
                <a:solidFill>
                  <a:schemeClr val="tx1">
                    <a:lumMod val="65000"/>
                    <a:lumOff val="35000"/>
                  </a:schemeClr>
                </a:solidFill>
                <a:latin typeface="Helvetica" panose="020B0604020202020204" pitchFamily="34" charset="0"/>
                <a:cs typeface="Helvetica" panose="020B0604020202020204" pitchFamily="34" charset="0"/>
              </a:endParaRPr>
            </a:p>
          </p:txBody>
        </p:sp>
      </p:grpSp>
      <p:grpSp>
        <p:nvGrpSpPr>
          <p:cNvPr id="36" name="Group 35"/>
          <p:cNvGrpSpPr/>
          <p:nvPr/>
        </p:nvGrpSpPr>
        <p:grpSpPr>
          <a:xfrm>
            <a:off x="3894499" y="4659353"/>
            <a:ext cx="3575125" cy="338554"/>
            <a:chOff x="4233266" y="4318973"/>
            <a:chExt cx="3575125" cy="338554"/>
          </a:xfrm>
        </p:grpSpPr>
        <p:sp>
          <p:nvSpPr>
            <p:cNvPr id="143369" name="TextBox 13"/>
            <p:cNvSpPr txBox="1">
              <a:spLocks noChangeArrowheads="1"/>
            </p:cNvSpPr>
            <p:nvPr/>
          </p:nvSpPr>
          <p:spPr bwMode="auto">
            <a:xfrm>
              <a:off x="4233266" y="4318973"/>
              <a:ext cx="639919" cy="338554"/>
            </a:xfrm>
            <a:prstGeom prst="rect">
              <a:avLst/>
            </a:prstGeom>
            <a:noFill/>
            <a:ln w="9525">
              <a:noFill/>
              <a:miter lim="800000"/>
              <a:headEnd/>
              <a:tailEnd/>
            </a:ln>
          </p:spPr>
          <p:txBody>
            <a:bodyPr wrap="none">
              <a:spAutoFit/>
            </a:bodyPr>
            <a:lstStyle/>
            <a:p>
              <a:pPr algn="ctr" eaLnBrk="0" hangingPunct="0"/>
              <a:r>
                <a:rPr lang="en-US" sz="1600" b="1" dirty="0" smtClean="0">
                  <a:solidFill>
                    <a:srgbClr val="B3B376"/>
                  </a:solidFill>
                  <a:latin typeface="Helvetica" panose="020B0604020202020204" pitchFamily="34" charset="0"/>
                  <a:cs typeface="Helvetica" panose="020B0604020202020204" pitchFamily="34" charset="0"/>
                </a:rPr>
                <a:t>1976</a:t>
              </a:r>
              <a:endParaRPr lang="en-US" sz="1600" b="1" dirty="0">
                <a:solidFill>
                  <a:srgbClr val="B3B376"/>
                </a:solidFill>
                <a:latin typeface="Helvetica" pitchFamily="34" charset="0"/>
                <a:cs typeface="Helvetica" panose="020B0604020202020204" pitchFamily="34" charset="0"/>
              </a:endParaRPr>
            </a:p>
          </p:txBody>
        </p:sp>
        <p:sp>
          <p:nvSpPr>
            <p:cNvPr id="25" name="TextBox 24"/>
            <p:cNvSpPr txBox="1"/>
            <p:nvPr/>
          </p:nvSpPr>
          <p:spPr>
            <a:xfrm>
              <a:off x="4969152" y="4349751"/>
              <a:ext cx="2839239" cy="276999"/>
            </a:xfrm>
            <a:prstGeom prst="rect">
              <a:avLst/>
            </a:prstGeom>
            <a:noFill/>
          </p:spPr>
          <p:txBody>
            <a:bodyPr wrap="none">
              <a:spAutoFit/>
            </a:bodyPr>
            <a:lstStyle/>
            <a:p>
              <a:pPr eaLnBrk="0" hangingPunct="0">
                <a:defRPr/>
              </a:pPr>
              <a:r>
                <a:rPr lang="en-US" sz="1200" b="1" dirty="0" smtClean="0">
                  <a:solidFill>
                    <a:schemeClr val="tx1">
                      <a:lumMod val="65000"/>
                      <a:lumOff val="35000"/>
                    </a:schemeClr>
                  </a:solidFill>
                  <a:latin typeface="Helvetica" panose="020B0604020202020204" pitchFamily="34" charset="0"/>
                  <a:cs typeface="Helvetica" panose="020B0604020202020204" pitchFamily="34" charset="0"/>
                </a:rPr>
                <a:t>La </a:t>
              </a:r>
              <a:r>
                <a:rPr lang="en-US" sz="1200" b="1" dirty="0" err="1" smtClean="0">
                  <a:solidFill>
                    <a:schemeClr val="tx1">
                      <a:lumMod val="65000"/>
                      <a:lumOff val="35000"/>
                    </a:schemeClr>
                  </a:solidFill>
                  <a:latin typeface="Helvetica" panose="020B0604020202020204" pitchFamily="34" charset="0"/>
                  <a:cs typeface="Helvetica" panose="020B0604020202020204" pitchFamily="34" charset="0"/>
                </a:rPr>
                <a:t>degustación</a:t>
              </a:r>
              <a:r>
                <a:rPr lang="en-US" sz="1200" b="1" dirty="0" smtClean="0">
                  <a:solidFill>
                    <a:schemeClr val="tx1">
                      <a:lumMod val="65000"/>
                      <a:lumOff val="35000"/>
                    </a:schemeClr>
                  </a:solidFill>
                  <a:latin typeface="Helvetica" panose="020B0604020202020204" pitchFamily="34" charset="0"/>
                  <a:cs typeface="Helvetica" panose="020B0604020202020204" pitchFamily="34" charset="0"/>
                </a:rPr>
                <a:t> en el </a:t>
              </a:r>
              <a:r>
                <a:rPr lang="en-US" sz="1200" b="1" dirty="0" err="1" smtClean="0">
                  <a:solidFill>
                    <a:schemeClr val="tx1">
                      <a:lumMod val="65000"/>
                      <a:lumOff val="35000"/>
                    </a:schemeClr>
                  </a:solidFill>
                  <a:latin typeface="Helvetica" panose="020B0604020202020204" pitchFamily="34" charset="0"/>
                  <a:cs typeface="Helvetica" panose="020B0604020202020204" pitchFamily="34" charset="0"/>
                </a:rPr>
                <a:t>Juicio</a:t>
              </a:r>
              <a:r>
                <a:rPr lang="en-US" sz="1200" b="1" dirty="0" smtClean="0">
                  <a:solidFill>
                    <a:schemeClr val="tx1">
                      <a:lumMod val="65000"/>
                      <a:lumOff val="35000"/>
                    </a:schemeClr>
                  </a:solidFill>
                  <a:latin typeface="Helvetica" panose="020B0604020202020204" pitchFamily="34" charset="0"/>
                  <a:cs typeface="Helvetica" panose="020B0604020202020204" pitchFamily="34" charset="0"/>
                </a:rPr>
                <a:t> de Paris</a:t>
              </a:r>
            </a:p>
          </p:txBody>
        </p:sp>
      </p:grpSp>
      <p:grpSp>
        <p:nvGrpSpPr>
          <p:cNvPr id="38" name="Group 37"/>
          <p:cNvGrpSpPr/>
          <p:nvPr/>
        </p:nvGrpSpPr>
        <p:grpSpPr>
          <a:xfrm>
            <a:off x="3893867" y="5151220"/>
            <a:ext cx="3769721" cy="338554"/>
            <a:chOff x="4232634" y="4926984"/>
            <a:chExt cx="3769721" cy="338554"/>
          </a:xfrm>
        </p:grpSpPr>
        <p:sp>
          <p:nvSpPr>
            <p:cNvPr id="143371" name="TextBox 15"/>
            <p:cNvSpPr txBox="1">
              <a:spLocks noChangeArrowheads="1"/>
            </p:cNvSpPr>
            <p:nvPr/>
          </p:nvSpPr>
          <p:spPr bwMode="auto">
            <a:xfrm>
              <a:off x="4232634" y="4926984"/>
              <a:ext cx="639919" cy="338554"/>
            </a:xfrm>
            <a:prstGeom prst="rect">
              <a:avLst/>
            </a:prstGeom>
            <a:noFill/>
            <a:ln w="9525">
              <a:noFill/>
              <a:miter lim="800000"/>
              <a:headEnd/>
              <a:tailEnd/>
            </a:ln>
          </p:spPr>
          <p:txBody>
            <a:bodyPr wrap="none">
              <a:spAutoFit/>
            </a:bodyPr>
            <a:lstStyle/>
            <a:p>
              <a:pPr algn="ctr" eaLnBrk="0" hangingPunct="0"/>
              <a:r>
                <a:rPr lang="en-US" sz="1600" b="1" dirty="0">
                  <a:solidFill>
                    <a:srgbClr val="B3B376"/>
                  </a:solidFill>
                  <a:latin typeface="Helvetica" panose="020B0604020202020204" pitchFamily="34" charset="0"/>
                  <a:cs typeface="Helvetica" panose="020B0604020202020204" pitchFamily="34" charset="0"/>
                </a:rPr>
                <a:t>2003</a:t>
              </a:r>
            </a:p>
          </p:txBody>
        </p:sp>
        <p:sp>
          <p:nvSpPr>
            <p:cNvPr id="27" name="TextBox 26"/>
            <p:cNvSpPr txBox="1"/>
            <p:nvPr/>
          </p:nvSpPr>
          <p:spPr>
            <a:xfrm>
              <a:off x="4969152" y="4957762"/>
              <a:ext cx="3033203" cy="276999"/>
            </a:xfrm>
            <a:prstGeom prst="rect">
              <a:avLst/>
            </a:prstGeom>
            <a:noFill/>
          </p:spPr>
          <p:txBody>
            <a:bodyPr wrap="none">
              <a:spAutoFit/>
            </a:bodyPr>
            <a:lstStyle/>
            <a:p>
              <a:pPr eaLnBrk="0" hangingPunct="0">
                <a:defRPr/>
              </a:pPr>
              <a:r>
                <a:rPr lang="en-US" sz="1200" b="1" dirty="0" smtClean="0">
                  <a:solidFill>
                    <a:schemeClr val="tx1">
                      <a:lumMod val="65000"/>
                      <a:lumOff val="35000"/>
                    </a:schemeClr>
                  </a:solidFill>
                  <a:latin typeface="Helvetica" panose="020B0604020202020204" pitchFamily="34" charset="0"/>
                  <a:cs typeface="Helvetica" panose="020B0604020202020204" pitchFamily="34" charset="0"/>
                </a:rPr>
                <a:t>Se </a:t>
              </a:r>
              <a:r>
                <a:rPr lang="en-US" sz="1200" b="1" dirty="0" err="1" smtClean="0">
                  <a:solidFill>
                    <a:schemeClr val="tx1">
                      <a:lumMod val="65000"/>
                      <a:lumOff val="35000"/>
                    </a:schemeClr>
                  </a:solidFill>
                  <a:latin typeface="Helvetica" panose="020B0604020202020204" pitchFamily="34" charset="0"/>
                  <a:cs typeface="Helvetica" panose="020B0604020202020204" pitchFamily="34" charset="0"/>
                </a:rPr>
                <a:t>instituye</a:t>
              </a:r>
              <a:r>
                <a:rPr lang="en-US" sz="1200" b="1" dirty="0" smtClean="0">
                  <a:solidFill>
                    <a:schemeClr val="tx1">
                      <a:lumMod val="65000"/>
                      <a:lumOff val="35000"/>
                    </a:schemeClr>
                  </a:solidFill>
                  <a:latin typeface="Helvetica" panose="020B0604020202020204" pitchFamily="34" charset="0"/>
                  <a:cs typeface="Helvetica" panose="020B0604020202020204" pitchFamily="34" charset="0"/>
                </a:rPr>
                <a:t> Napa </a:t>
              </a:r>
              <a:r>
                <a:rPr lang="en-US" sz="1200" b="1" dirty="0">
                  <a:solidFill>
                    <a:schemeClr val="tx1">
                      <a:lumMod val="65000"/>
                      <a:lumOff val="35000"/>
                    </a:schemeClr>
                  </a:solidFill>
                  <a:latin typeface="Helvetica" panose="020B0604020202020204" pitchFamily="34" charset="0"/>
                  <a:cs typeface="Helvetica" panose="020B0604020202020204" pitchFamily="34" charset="0"/>
                </a:rPr>
                <a:t>Green Certified Land</a:t>
              </a:r>
            </a:p>
          </p:txBody>
        </p:sp>
      </p:grpSp>
      <p:grpSp>
        <p:nvGrpSpPr>
          <p:cNvPr id="39" name="Group 38"/>
          <p:cNvGrpSpPr/>
          <p:nvPr/>
        </p:nvGrpSpPr>
        <p:grpSpPr>
          <a:xfrm>
            <a:off x="3893864" y="5653362"/>
            <a:ext cx="3912645" cy="338554"/>
            <a:chOff x="4206781" y="5564420"/>
            <a:chExt cx="3340517" cy="286984"/>
          </a:xfrm>
        </p:grpSpPr>
        <p:sp>
          <p:nvSpPr>
            <p:cNvPr id="143372" name="TextBox 16"/>
            <p:cNvSpPr txBox="1">
              <a:spLocks noChangeArrowheads="1"/>
            </p:cNvSpPr>
            <p:nvPr/>
          </p:nvSpPr>
          <p:spPr bwMode="auto">
            <a:xfrm>
              <a:off x="4206781" y="5564420"/>
              <a:ext cx="546347" cy="286984"/>
            </a:xfrm>
            <a:prstGeom prst="rect">
              <a:avLst/>
            </a:prstGeom>
            <a:noFill/>
            <a:ln w="9525">
              <a:noFill/>
              <a:miter lim="800000"/>
              <a:headEnd/>
              <a:tailEnd/>
            </a:ln>
          </p:spPr>
          <p:txBody>
            <a:bodyPr wrap="none">
              <a:spAutoFit/>
            </a:bodyPr>
            <a:lstStyle/>
            <a:p>
              <a:pPr algn="ctr" eaLnBrk="0" hangingPunct="0"/>
              <a:r>
                <a:rPr lang="en-US" sz="1600" b="1" dirty="0">
                  <a:solidFill>
                    <a:srgbClr val="B3B376"/>
                  </a:solidFill>
                  <a:latin typeface="Helvetica" panose="020B0604020202020204" pitchFamily="34" charset="0"/>
                  <a:cs typeface="Helvetica" panose="020B0604020202020204" pitchFamily="34" charset="0"/>
                </a:rPr>
                <a:t>2008</a:t>
              </a:r>
            </a:p>
          </p:txBody>
        </p:sp>
        <p:sp>
          <p:nvSpPr>
            <p:cNvPr id="28" name="TextBox 27"/>
            <p:cNvSpPr txBox="1"/>
            <p:nvPr/>
          </p:nvSpPr>
          <p:spPr>
            <a:xfrm>
              <a:off x="4835603" y="5590509"/>
              <a:ext cx="2711695" cy="234806"/>
            </a:xfrm>
            <a:prstGeom prst="rect">
              <a:avLst/>
            </a:prstGeom>
            <a:noFill/>
          </p:spPr>
          <p:txBody>
            <a:bodyPr wrap="none">
              <a:spAutoFit/>
            </a:bodyPr>
            <a:lstStyle/>
            <a:p>
              <a:pPr eaLnBrk="0" hangingPunct="0">
                <a:defRPr/>
              </a:pPr>
              <a:r>
                <a:rPr lang="en-US" sz="1200" b="1" dirty="0" smtClean="0">
                  <a:solidFill>
                    <a:schemeClr val="tx1">
                      <a:lumMod val="65000"/>
                      <a:lumOff val="35000"/>
                    </a:schemeClr>
                  </a:solidFill>
                  <a:latin typeface="Helvetica" panose="020B0604020202020204" pitchFamily="34" charset="0"/>
                  <a:cs typeface="Helvetica" panose="020B0604020202020204" pitchFamily="34" charset="0"/>
                </a:rPr>
                <a:t>Se </a:t>
              </a:r>
              <a:r>
                <a:rPr lang="en-US" sz="1200" b="1" dirty="0" err="1" smtClean="0">
                  <a:solidFill>
                    <a:schemeClr val="tx1">
                      <a:lumMod val="65000"/>
                      <a:lumOff val="35000"/>
                    </a:schemeClr>
                  </a:solidFill>
                  <a:latin typeface="Helvetica" panose="020B0604020202020204" pitchFamily="34" charset="0"/>
                  <a:cs typeface="Helvetica" panose="020B0604020202020204" pitchFamily="34" charset="0"/>
                </a:rPr>
                <a:t>instituye</a:t>
              </a:r>
              <a:r>
                <a:rPr lang="en-US" sz="1200" b="1" dirty="0" smtClean="0">
                  <a:solidFill>
                    <a:schemeClr val="tx1">
                      <a:lumMod val="65000"/>
                      <a:lumOff val="35000"/>
                    </a:schemeClr>
                  </a:solidFill>
                  <a:latin typeface="Helvetica" panose="020B0604020202020204" pitchFamily="34" charset="0"/>
                  <a:cs typeface="Helvetica" panose="020B0604020202020204" pitchFamily="34" charset="0"/>
                </a:rPr>
                <a:t> Napa </a:t>
              </a:r>
              <a:r>
                <a:rPr lang="en-US" sz="1200" b="1" dirty="0">
                  <a:solidFill>
                    <a:schemeClr val="tx1">
                      <a:lumMod val="65000"/>
                      <a:lumOff val="35000"/>
                    </a:schemeClr>
                  </a:solidFill>
                  <a:latin typeface="Helvetica" panose="020B0604020202020204" pitchFamily="34" charset="0"/>
                  <a:cs typeface="Helvetica" panose="020B0604020202020204" pitchFamily="34" charset="0"/>
                </a:rPr>
                <a:t>Green Certified Winery</a:t>
              </a:r>
            </a:p>
          </p:txBody>
        </p:sp>
      </p:grpSp>
      <p:sp>
        <p:nvSpPr>
          <p:cNvPr id="143384" name="Text Box 25"/>
          <p:cNvSpPr txBox="1">
            <a:spLocks noChangeArrowheads="1"/>
          </p:cNvSpPr>
          <p:nvPr/>
        </p:nvSpPr>
        <p:spPr bwMode="auto">
          <a:xfrm>
            <a:off x="3952208" y="208921"/>
            <a:ext cx="5532438" cy="754053"/>
          </a:xfrm>
          <a:prstGeom prst="rect">
            <a:avLst/>
          </a:prstGeom>
          <a:noFill/>
          <a:ln w="9525">
            <a:noFill/>
            <a:miter lim="800000"/>
            <a:headEnd/>
            <a:tailEnd/>
          </a:ln>
        </p:spPr>
        <p:txBody>
          <a:bodyPr>
            <a:spAutoFit/>
          </a:bodyPr>
          <a:lstStyle/>
          <a:p>
            <a:pPr>
              <a:spcBef>
                <a:spcPct val="50000"/>
              </a:spcBef>
            </a:pPr>
            <a:r>
              <a:rPr lang="es-ES" sz="2800" dirty="0" smtClean="0">
                <a:solidFill>
                  <a:schemeClr val="tx1">
                    <a:lumMod val="65000"/>
                    <a:lumOff val="35000"/>
                  </a:schemeClr>
                </a:solidFill>
                <a:latin typeface="Helvetica" panose="020B0604020202020204" pitchFamily="34" charset="0"/>
                <a:cs typeface="Helvetica" panose="020B0604020202020204" pitchFamily="34" charset="0"/>
              </a:rPr>
              <a:t>Cronología de Napa Valley</a:t>
            </a:r>
          </a:p>
          <a:p>
            <a:pPr>
              <a:spcBef>
                <a:spcPct val="50000"/>
              </a:spcBef>
            </a:pPr>
            <a:r>
              <a:rPr lang="en-US" sz="1000" dirty="0" smtClean="0">
                <a:solidFill>
                  <a:schemeClr val="tx1">
                    <a:lumMod val="65000"/>
                    <a:lumOff val="35000"/>
                  </a:schemeClr>
                </a:solidFill>
                <a:latin typeface="Helvetica" pitchFamily="34" charset="0"/>
                <a:cs typeface="Helvetica" panose="020B0604020202020204" pitchFamily="34" charset="0"/>
              </a:rPr>
              <a:t>Napa Valley Timeline</a:t>
            </a:r>
            <a:endParaRPr lang="en-US" sz="1000" dirty="0">
              <a:solidFill>
                <a:schemeClr val="tx1">
                  <a:lumMod val="65000"/>
                  <a:lumOff val="35000"/>
                </a:schemeClr>
              </a:solidFill>
              <a:latin typeface="Helvetica" pitchFamily="34" charset="0"/>
              <a:cs typeface="Helvetica" panose="020B0604020202020204" pitchFamily="34" charset="0"/>
            </a:endParaRPr>
          </a:p>
        </p:txBody>
      </p:sp>
      <p:pic>
        <p:nvPicPr>
          <p:cNvPr id="1026" name="Picture 2" descr="S:\Marketing\NV Rocks\NV Rocks Images &amp; Videos\historical image for approval\Free to use with credit\NVV Historical\tree alle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1"/>
            <a:ext cx="3195260" cy="217754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p:cNvPicPr>
            <a:picLocks noChangeAspect="1" noChangeArrowheads="1"/>
          </p:cNvPicPr>
          <p:nvPr/>
        </p:nvPicPr>
        <p:blipFill>
          <a:blip r:embed="rId4" cstate="print"/>
          <a:srcRect/>
          <a:stretch>
            <a:fillRect/>
          </a:stretch>
        </p:blipFill>
        <p:spPr bwMode="auto">
          <a:xfrm>
            <a:off x="-11543" y="2177446"/>
            <a:ext cx="3206803" cy="2406883"/>
          </a:xfrm>
          <a:prstGeom prst="rect">
            <a:avLst/>
          </a:prstGeom>
          <a:ln>
            <a:solidFill>
              <a:schemeClr val="accent4">
                <a:lumMod val="65000"/>
                <a:lumOff val="35000"/>
              </a:schemeClr>
            </a:solidFill>
          </a:ln>
        </p:spPr>
      </p:pic>
      <p:pic>
        <p:nvPicPr>
          <p:cNvPr id="1027" name="Picture 3" descr="S:\Marketing\NV Rocks\NV Rocks Images &amp; Videos\historical image for approval\Free to use with credit\NVV Historical\Warren Winiarski_SLWC.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 y="4593339"/>
            <a:ext cx="3195259" cy="2514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8552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1000"/>
                                        <p:tgtEl>
                                          <p:spTgt spid="30"/>
                                        </p:tgtEl>
                                      </p:cBhvr>
                                    </p:animEffect>
                                    <p:anim calcmode="lin" valueType="num">
                                      <p:cBhvr>
                                        <p:cTn id="14" dur="1000" fill="hold"/>
                                        <p:tgtEl>
                                          <p:spTgt spid="30"/>
                                        </p:tgtEl>
                                        <p:attrNameLst>
                                          <p:attrName>ppt_x</p:attrName>
                                        </p:attrNameLst>
                                      </p:cBhvr>
                                      <p:tavLst>
                                        <p:tav tm="0">
                                          <p:val>
                                            <p:strVal val="#ppt_x"/>
                                          </p:val>
                                        </p:tav>
                                        <p:tav tm="100000">
                                          <p:val>
                                            <p:strVal val="#ppt_x"/>
                                          </p:val>
                                        </p:tav>
                                      </p:tavLst>
                                    </p:anim>
                                    <p:anim calcmode="lin" valueType="num">
                                      <p:cBhvr>
                                        <p:cTn id="15" dur="1000" fill="hold"/>
                                        <p:tgtEl>
                                          <p:spTgt spid="3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1000"/>
                                        <p:tgtEl>
                                          <p:spTgt spid="31"/>
                                        </p:tgtEl>
                                      </p:cBhvr>
                                    </p:animEffect>
                                    <p:anim calcmode="lin" valueType="num">
                                      <p:cBhvr>
                                        <p:cTn id="20" dur="1000" fill="hold"/>
                                        <p:tgtEl>
                                          <p:spTgt spid="31"/>
                                        </p:tgtEl>
                                        <p:attrNameLst>
                                          <p:attrName>ppt_x</p:attrName>
                                        </p:attrNameLst>
                                      </p:cBhvr>
                                      <p:tavLst>
                                        <p:tav tm="0">
                                          <p:val>
                                            <p:strVal val="#ppt_x"/>
                                          </p:val>
                                        </p:tav>
                                        <p:tav tm="100000">
                                          <p:val>
                                            <p:strVal val="#ppt_x"/>
                                          </p:val>
                                        </p:tav>
                                      </p:tavLst>
                                    </p:anim>
                                    <p:anim calcmode="lin" valueType="num">
                                      <p:cBhvr>
                                        <p:cTn id="21" dur="1000" fill="hold"/>
                                        <p:tgtEl>
                                          <p:spTgt spid="31"/>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7" presetClass="entr" presetSubtype="0" fill="hold" nodeType="after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1000"/>
                                        <p:tgtEl>
                                          <p:spTgt spid="32"/>
                                        </p:tgtEl>
                                      </p:cBhvr>
                                    </p:animEffect>
                                    <p:anim calcmode="lin" valueType="num">
                                      <p:cBhvr>
                                        <p:cTn id="26" dur="1000" fill="hold"/>
                                        <p:tgtEl>
                                          <p:spTgt spid="32"/>
                                        </p:tgtEl>
                                        <p:attrNameLst>
                                          <p:attrName>ppt_x</p:attrName>
                                        </p:attrNameLst>
                                      </p:cBhvr>
                                      <p:tavLst>
                                        <p:tav tm="0">
                                          <p:val>
                                            <p:strVal val="#ppt_x"/>
                                          </p:val>
                                        </p:tav>
                                        <p:tav tm="100000">
                                          <p:val>
                                            <p:strVal val="#ppt_x"/>
                                          </p:val>
                                        </p:tav>
                                      </p:tavLst>
                                    </p:anim>
                                    <p:anim calcmode="lin" valueType="num">
                                      <p:cBhvr>
                                        <p:cTn id="27" dur="1000" fill="hold"/>
                                        <p:tgtEl>
                                          <p:spTgt spid="32"/>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7" presetClass="entr" presetSubtype="0" fill="hold" nodeType="after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1000"/>
                                        <p:tgtEl>
                                          <p:spTgt spid="33"/>
                                        </p:tgtEl>
                                      </p:cBhvr>
                                    </p:animEffect>
                                    <p:anim calcmode="lin" valueType="num">
                                      <p:cBhvr>
                                        <p:cTn id="32" dur="1000" fill="hold"/>
                                        <p:tgtEl>
                                          <p:spTgt spid="33"/>
                                        </p:tgtEl>
                                        <p:attrNameLst>
                                          <p:attrName>ppt_x</p:attrName>
                                        </p:attrNameLst>
                                      </p:cBhvr>
                                      <p:tavLst>
                                        <p:tav tm="0">
                                          <p:val>
                                            <p:strVal val="#ppt_x"/>
                                          </p:val>
                                        </p:tav>
                                        <p:tav tm="100000">
                                          <p:val>
                                            <p:strVal val="#ppt_x"/>
                                          </p:val>
                                        </p:tav>
                                      </p:tavLst>
                                    </p:anim>
                                    <p:anim calcmode="lin" valueType="num">
                                      <p:cBhvr>
                                        <p:cTn id="33" dur="1000" fill="hold"/>
                                        <p:tgtEl>
                                          <p:spTgt spid="33"/>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7" presetClass="entr" presetSubtype="0" fill="hold" nodeType="after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fade">
                                      <p:cBhvr>
                                        <p:cTn id="37" dur="1000"/>
                                        <p:tgtEl>
                                          <p:spTgt spid="34"/>
                                        </p:tgtEl>
                                      </p:cBhvr>
                                    </p:animEffect>
                                    <p:anim calcmode="lin" valueType="num">
                                      <p:cBhvr>
                                        <p:cTn id="38" dur="1000" fill="hold"/>
                                        <p:tgtEl>
                                          <p:spTgt spid="34"/>
                                        </p:tgtEl>
                                        <p:attrNameLst>
                                          <p:attrName>ppt_x</p:attrName>
                                        </p:attrNameLst>
                                      </p:cBhvr>
                                      <p:tavLst>
                                        <p:tav tm="0">
                                          <p:val>
                                            <p:strVal val="#ppt_x"/>
                                          </p:val>
                                        </p:tav>
                                        <p:tav tm="100000">
                                          <p:val>
                                            <p:strVal val="#ppt_x"/>
                                          </p:val>
                                        </p:tav>
                                      </p:tavLst>
                                    </p:anim>
                                    <p:anim calcmode="lin" valueType="num">
                                      <p:cBhvr>
                                        <p:cTn id="39" dur="1000" fill="hold"/>
                                        <p:tgtEl>
                                          <p:spTgt spid="34"/>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7" presetClass="entr" presetSubtype="0" fill="hold" nodeType="after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fade">
                                      <p:cBhvr>
                                        <p:cTn id="43" dur="1000"/>
                                        <p:tgtEl>
                                          <p:spTgt spid="35"/>
                                        </p:tgtEl>
                                      </p:cBhvr>
                                    </p:animEffect>
                                    <p:anim calcmode="lin" valueType="num">
                                      <p:cBhvr>
                                        <p:cTn id="44" dur="1000" fill="hold"/>
                                        <p:tgtEl>
                                          <p:spTgt spid="35"/>
                                        </p:tgtEl>
                                        <p:attrNameLst>
                                          <p:attrName>ppt_x</p:attrName>
                                        </p:attrNameLst>
                                      </p:cBhvr>
                                      <p:tavLst>
                                        <p:tav tm="0">
                                          <p:val>
                                            <p:strVal val="#ppt_x"/>
                                          </p:val>
                                        </p:tav>
                                        <p:tav tm="100000">
                                          <p:val>
                                            <p:strVal val="#ppt_x"/>
                                          </p:val>
                                        </p:tav>
                                      </p:tavLst>
                                    </p:anim>
                                    <p:anim calcmode="lin" valueType="num">
                                      <p:cBhvr>
                                        <p:cTn id="45" dur="1000" fill="hold"/>
                                        <p:tgtEl>
                                          <p:spTgt spid="35"/>
                                        </p:tgtEl>
                                        <p:attrNameLst>
                                          <p:attrName>ppt_y</p:attrName>
                                        </p:attrNameLst>
                                      </p:cBhvr>
                                      <p:tavLst>
                                        <p:tav tm="0">
                                          <p:val>
                                            <p:strVal val="#ppt_y-.1"/>
                                          </p:val>
                                        </p:tav>
                                        <p:tav tm="100000">
                                          <p:val>
                                            <p:strVal val="#ppt_y"/>
                                          </p:val>
                                        </p:tav>
                                      </p:tavLst>
                                    </p:anim>
                                  </p:childTnLst>
                                </p:cTn>
                              </p:par>
                            </p:childTnLst>
                          </p:cTn>
                        </p:par>
                        <p:par>
                          <p:cTn id="46" fill="hold">
                            <p:stCondLst>
                              <p:cond delay="7000"/>
                            </p:stCondLst>
                            <p:childTnLst>
                              <p:par>
                                <p:cTn id="47" presetID="47" presetClass="entr" presetSubtype="0" fill="hold" nodeType="after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fade">
                                      <p:cBhvr>
                                        <p:cTn id="49" dur="1000"/>
                                        <p:tgtEl>
                                          <p:spTgt spid="36"/>
                                        </p:tgtEl>
                                      </p:cBhvr>
                                    </p:animEffect>
                                    <p:anim calcmode="lin" valueType="num">
                                      <p:cBhvr>
                                        <p:cTn id="50" dur="1000" fill="hold"/>
                                        <p:tgtEl>
                                          <p:spTgt spid="36"/>
                                        </p:tgtEl>
                                        <p:attrNameLst>
                                          <p:attrName>ppt_x</p:attrName>
                                        </p:attrNameLst>
                                      </p:cBhvr>
                                      <p:tavLst>
                                        <p:tav tm="0">
                                          <p:val>
                                            <p:strVal val="#ppt_x"/>
                                          </p:val>
                                        </p:tav>
                                        <p:tav tm="100000">
                                          <p:val>
                                            <p:strVal val="#ppt_x"/>
                                          </p:val>
                                        </p:tav>
                                      </p:tavLst>
                                    </p:anim>
                                    <p:anim calcmode="lin" valueType="num">
                                      <p:cBhvr>
                                        <p:cTn id="51" dur="1000" fill="hold"/>
                                        <p:tgtEl>
                                          <p:spTgt spid="36"/>
                                        </p:tgtEl>
                                        <p:attrNameLst>
                                          <p:attrName>ppt_y</p:attrName>
                                        </p:attrNameLst>
                                      </p:cBhvr>
                                      <p:tavLst>
                                        <p:tav tm="0">
                                          <p:val>
                                            <p:strVal val="#ppt_y-.1"/>
                                          </p:val>
                                        </p:tav>
                                        <p:tav tm="100000">
                                          <p:val>
                                            <p:strVal val="#ppt_y"/>
                                          </p:val>
                                        </p:tav>
                                      </p:tavLst>
                                    </p:anim>
                                  </p:childTnLst>
                                </p:cTn>
                              </p:par>
                            </p:childTnLst>
                          </p:cTn>
                        </p:par>
                        <p:par>
                          <p:cTn id="52" fill="hold">
                            <p:stCondLst>
                              <p:cond delay="8000"/>
                            </p:stCondLst>
                            <p:childTnLst>
                              <p:par>
                                <p:cTn id="53" presetID="47" presetClass="entr" presetSubtype="0" fill="hold"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fade">
                                      <p:cBhvr>
                                        <p:cTn id="55" dur="1000"/>
                                        <p:tgtEl>
                                          <p:spTgt spid="38"/>
                                        </p:tgtEl>
                                      </p:cBhvr>
                                    </p:animEffect>
                                    <p:anim calcmode="lin" valueType="num">
                                      <p:cBhvr>
                                        <p:cTn id="56" dur="1000" fill="hold"/>
                                        <p:tgtEl>
                                          <p:spTgt spid="38"/>
                                        </p:tgtEl>
                                        <p:attrNameLst>
                                          <p:attrName>ppt_x</p:attrName>
                                        </p:attrNameLst>
                                      </p:cBhvr>
                                      <p:tavLst>
                                        <p:tav tm="0">
                                          <p:val>
                                            <p:strVal val="#ppt_x"/>
                                          </p:val>
                                        </p:tav>
                                        <p:tav tm="100000">
                                          <p:val>
                                            <p:strVal val="#ppt_x"/>
                                          </p:val>
                                        </p:tav>
                                      </p:tavLst>
                                    </p:anim>
                                    <p:anim calcmode="lin" valueType="num">
                                      <p:cBhvr>
                                        <p:cTn id="57" dur="1000" fill="hold"/>
                                        <p:tgtEl>
                                          <p:spTgt spid="38"/>
                                        </p:tgtEl>
                                        <p:attrNameLst>
                                          <p:attrName>ppt_y</p:attrName>
                                        </p:attrNameLst>
                                      </p:cBhvr>
                                      <p:tavLst>
                                        <p:tav tm="0">
                                          <p:val>
                                            <p:strVal val="#ppt_y-.1"/>
                                          </p:val>
                                        </p:tav>
                                        <p:tav tm="100000">
                                          <p:val>
                                            <p:strVal val="#ppt_y"/>
                                          </p:val>
                                        </p:tav>
                                      </p:tavLst>
                                    </p:anim>
                                  </p:childTnLst>
                                </p:cTn>
                              </p:par>
                            </p:childTnLst>
                          </p:cTn>
                        </p:par>
                        <p:par>
                          <p:cTn id="58" fill="hold">
                            <p:stCondLst>
                              <p:cond delay="9000"/>
                            </p:stCondLst>
                            <p:childTnLst>
                              <p:par>
                                <p:cTn id="59" presetID="47" presetClass="entr" presetSubtype="0" fill="hold" nodeType="afterEffect">
                                  <p:stCondLst>
                                    <p:cond delay="0"/>
                                  </p:stCondLst>
                                  <p:childTnLst>
                                    <p:set>
                                      <p:cBhvr>
                                        <p:cTn id="60" dur="1" fill="hold">
                                          <p:stCondLst>
                                            <p:cond delay="0"/>
                                          </p:stCondLst>
                                        </p:cTn>
                                        <p:tgtEl>
                                          <p:spTgt spid="39"/>
                                        </p:tgtEl>
                                        <p:attrNameLst>
                                          <p:attrName>style.visibility</p:attrName>
                                        </p:attrNameLst>
                                      </p:cBhvr>
                                      <p:to>
                                        <p:strVal val="visible"/>
                                      </p:to>
                                    </p:set>
                                    <p:animEffect transition="in" filter="fade">
                                      <p:cBhvr>
                                        <p:cTn id="61" dur="1000"/>
                                        <p:tgtEl>
                                          <p:spTgt spid="39"/>
                                        </p:tgtEl>
                                      </p:cBhvr>
                                    </p:animEffect>
                                    <p:anim calcmode="lin" valueType="num">
                                      <p:cBhvr>
                                        <p:cTn id="62" dur="1000" fill="hold"/>
                                        <p:tgtEl>
                                          <p:spTgt spid="39"/>
                                        </p:tgtEl>
                                        <p:attrNameLst>
                                          <p:attrName>ppt_x</p:attrName>
                                        </p:attrNameLst>
                                      </p:cBhvr>
                                      <p:tavLst>
                                        <p:tav tm="0">
                                          <p:val>
                                            <p:strVal val="#ppt_x"/>
                                          </p:val>
                                        </p:tav>
                                        <p:tav tm="100000">
                                          <p:val>
                                            <p:strVal val="#ppt_x"/>
                                          </p:val>
                                        </p:tav>
                                      </p:tavLst>
                                    </p:anim>
                                    <p:anim calcmode="lin" valueType="num">
                                      <p:cBhvr>
                                        <p:cTn id="63"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31"/>
          <p:cNvSpPr>
            <a:spLocks noChangeArrowheads="1"/>
          </p:cNvSpPr>
          <p:nvPr/>
        </p:nvSpPr>
        <p:spPr bwMode="auto">
          <a:xfrm>
            <a:off x="0" y="0"/>
            <a:ext cx="8064500" cy="6515100"/>
          </a:xfrm>
          <a:prstGeom prst="rect">
            <a:avLst/>
          </a:prstGeom>
          <a:solidFill>
            <a:schemeClr val="bg1"/>
          </a:solidFill>
          <a:ln w="9525" algn="ctr">
            <a:solidFill>
              <a:schemeClr val="bg1"/>
            </a:solidFill>
            <a:round/>
            <a:headEnd/>
            <a:tailEnd/>
          </a:ln>
        </p:spPr>
        <p:txBody>
          <a:bodyPr/>
          <a:lstStyle/>
          <a:p>
            <a:pPr algn="ctr" eaLnBrk="0" hangingPunct="0"/>
            <a:endParaRPr lang="en-US"/>
          </a:p>
        </p:txBody>
      </p:sp>
      <p:pic>
        <p:nvPicPr>
          <p:cNvPr id="16386" name="Picture 32" descr="iStock_000014337954Medium.jpg"/>
          <p:cNvPicPr>
            <a:picLocks noChangeAspect="1"/>
          </p:cNvPicPr>
          <p:nvPr/>
        </p:nvPicPr>
        <p:blipFill>
          <a:blip r:embed="rId3" cstate="print">
            <a:lum bright="10000"/>
          </a:blip>
          <a:srcRect/>
          <a:stretch>
            <a:fillRect/>
          </a:stretch>
        </p:blipFill>
        <p:spPr bwMode="auto">
          <a:xfrm>
            <a:off x="825500" y="1031875"/>
            <a:ext cx="7442200" cy="4794250"/>
          </a:xfrm>
          <a:prstGeom prst="rect">
            <a:avLst/>
          </a:prstGeom>
          <a:noFill/>
          <a:ln w="9525">
            <a:noFill/>
            <a:miter lim="800000"/>
            <a:headEnd/>
            <a:tailEnd/>
          </a:ln>
        </p:spPr>
      </p:pic>
      <p:sp>
        <p:nvSpPr>
          <p:cNvPr id="34" name="TextBox 33"/>
          <p:cNvSpPr txBox="1"/>
          <p:nvPr/>
        </p:nvSpPr>
        <p:spPr>
          <a:xfrm>
            <a:off x="63500" y="2387600"/>
            <a:ext cx="2543175" cy="523875"/>
          </a:xfrm>
          <a:prstGeom prst="rect">
            <a:avLst/>
          </a:prstGeom>
          <a:noFill/>
        </p:spPr>
        <p:txBody>
          <a:bodyPr wrap="none">
            <a:spAutoFit/>
          </a:bodyPr>
          <a:lstStyle/>
          <a:p>
            <a:pPr algn="ctr" eaLnBrk="0" hangingPunct="0">
              <a:defRPr/>
            </a:pPr>
            <a:r>
              <a:rPr lang="en-US" sz="2800" dirty="0">
                <a:solidFill>
                  <a:schemeClr val="tx1">
                    <a:lumMod val="65000"/>
                    <a:lumOff val="35000"/>
                  </a:schemeClr>
                </a:solidFill>
                <a:latin typeface="Helvetica" pitchFamily="50" charset="0"/>
                <a:cs typeface="+mn-cs"/>
              </a:rPr>
              <a:t>NAPA VALLEY</a:t>
            </a:r>
          </a:p>
        </p:txBody>
      </p:sp>
      <p:sp>
        <p:nvSpPr>
          <p:cNvPr id="35" name="Oval 34"/>
          <p:cNvSpPr/>
          <p:nvPr/>
        </p:nvSpPr>
        <p:spPr bwMode="auto">
          <a:xfrm>
            <a:off x="1219200" y="2895600"/>
            <a:ext cx="101600" cy="101600"/>
          </a:xfrm>
          <a:prstGeom prst="ellipse">
            <a:avLst/>
          </a:prstGeom>
          <a:solidFill>
            <a:schemeClr val="tx1">
              <a:lumMod val="65000"/>
              <a:lumOff val="35000"/>
            </a:schemeClr>
          </a:solidFill>
          <a:ln w="9525" cap="flat" cmpd="sng" algn="ctr">
            <a:noFill/>
            <a:prstDash val="solid"/>
            <a:round/>
            <a:headEnd type="none" w="med" len="med"/>
            <a:tailEnd type="none" w="med" len="med"/>
          </a:ln>
          <a:effectLst/>
        </p:spPr>
        <p:txBody>
          <a:bodyPr/>
          <a:lstStyle/>
          <a:p>
            <a:pPr algn="ctr" eaLnBrk="0" hangingPunct="0">
              <a:defRPr/>
            </a:pPr>
            <a:endParaRPr lang="en-US">
              <a:latin typeface="Times"/>
              <a:cs typeface="+mn-cs"/>
            </a:endParaRPr>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Title 3"/>
          <p:cNvSpPr>
            <a:spLocks noGrp="1"/>
          </p:cNvSpPr>
          <p:nvPr>
            <p:ph type="title" idx="4294967295"/>
          </p:nvPr>
        </p:nvSpPr>
        <p:spPr>
          <a:xfrm>
            <a:off x="348404" y="148281"/>
            <a:ext cx="8175344" cy="1687061"/>
          </a:xfrm>
        </p:spPr>
        <p:txBody>
          <a:bodyPr/>
          <a:lstStyle/>
          <a:p>
            <a:pPr algn="ctr"/>
            <a:r>
              <a:rPr lang="es-ES" i="1" dirty="0" smtClean="0">
                <a:solidFill>
                  <a:srgbClr val="404040"/>
                </a:solidFill>
                <a:latin typeface="Helvetica" pitchFamily="34" charset="0"/>
                <a:cs typeface="Arial" charset="0"/>
              </a:rPr>
              <a:t>El </a:t>
            </a:r>
            <a:r>
              <a:rPr lang="es-ES" i="1" dirty="0">
                <a:solidFill>
                  <a:srgbClr val="404040"/>
                </a:solidFill>
                <a:latin typeface="Helvetica" pitchFamily="34" charset="0"/>
                <a:cs typeface="Arial" charset="0"/>
              </a:rPr>
              <a:t>objetivo de Napa Valley </a:t>
            </a:r>
            <a:r>
              <a:rPr lang="es-ES" i="1" dirty="0" err="1" smtClean="0">
                <a:solidFill>
                  <a:srgbClr val="404040"/>
                </a:solidFill>
                <a:latin typeface="Helvetica" pitchFamily="34" charset="0"/>
                <a:cs typeface="Arial" charset="0"/>
              </a:rPr>
              <a:t>Vintners</a:t>
            </a:r>
            <a:r>
              <a:rPr lang="es-ES" b="0" i="1" dirty="0" smtClean="0">
                <a:solidFill>
                  <a:srgbClr val="404040"/>
                </a:solidFill>
                <a:latin typeface="Helvetica" pitchFamily="34" charset="0"/>
                <a:cs typeface="Arial" charset="0"/>
              </a:rPr>
              <a:t/>
            </a:r>
            <a:br>
              <a:rPr lang="es-ES" b="0" i="1" dirty="0" smtClean="0">
                <a:solidFill>
                  <a:srgbClr val="404040"/>
                </a:solidFill>
                <a:latin typeface="Helvetica" pitchFamily="34" charset="0"/>
                <a:cs typeface="Arial" charset="0"/>
              </a:rPr>
            </a:br>
            <a:r>
              <a:rPr lang="es-ES" b="0" i="1" dirty="0">
                <a:solidFill>
                  <a:srgbClr val="404040"/>
                </a:solidFill>
                <a:latin typeface="Helvetica" pitchFamily="34" charset="0"/>
                <a:cs typeface="Arial" charset="0"/>
              </a:rPr>
              <a:t/>
            </a:r>
            <a:br>
              <a:rPr lang="es-ES" b="0" i="1" dirty="0">
                <a:solidFill>
                  <a:srgbClr val="404040"/>
                </a:solidFill>
                <a:latin typeface="Helvetica" pitchFamily="34" charset="0"/>
                <a:cs typeface="Arial" charset="0"/>
              </a:rPr>
            </a:br>
            <a:r>
              <a:rPr lang="es-ES" b="0" i="1" dirty="0" smtClean="0">
                <a:solidFill>
                  <a:srgbClr val="404040"/>
                </a:solidFill>
                <a:latin typeface="Helvetica" pitchFamily="34" charset="0"/>
                <a:cs typeface="Arial" charset="0"/>
              </a:rPr>
              <a:t>promover</a:t>
            </a:r>
            <a:r>
              <a:rPr lang="es-ES" b="0" i="1" dirty="0">
                <a:solidFill>
                  <a:srgbClr val="404040"/>
                </a:solidFill>
                <a:latin typeface="Helvetica" pitchFamily="34" charset="0"/>
                <a:cs typeface="Arial" charset="0"/>
              </a:rPr>
              <a:t>, proteger y mejorar la denominación Napa Valley, nuestros vinos, viticultores y comunidad</a:t>
            </a:r>
            <a:endParaRPr lang="en-US" b="0" i="1" dirty="0" smtClean="0">
              <a:solidFill>
                <a:srgbClr val="404040"/>
              </a:solidFill>
              <a:latin typeface="Helvetica" pitchFamily="34" charset="0"/>
              <a:cs typeface="Arial" charset="0"/>
            </a:endParaRPr>
          </a:p>
        </p:txBody>
      </p:sp>
      <p:pic>
        <p:nvPicPr>
          <p:cNvPr id="6" name="Picture 2" descr="C:\Users\Michael\Desktop\historical_photo_sig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5167" y="1838627"/>
            <a:ext cx="5906531" cy="46394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90814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5"/>
          <p:cNvSpPr txBox="1">
            <a:spLocks noChangeArrowheads="1"/>
          </p:cNvSpPr>
          <p:nvPr/>
        </p:nvSpPr>
        <p:spPr bwMode="auto">
          <a:xfrm>
            <a:off x="5034580" y="381000"/>
            <a:ext cx="3536555" cy="1015663"/>
          </a:xfrm>
          <a:prstGeom prst="rect">
            <a:avLst/>
          </a:prstGeom>
          <a:noFill/>
          <a:ln w="9525">
            <a:noFill/>
            <a:miter lim="800000"/>
            <a:headEnd/>
            <a:tailEnd/>
          </a:ln>
        </p:spPr>
        <p:txBody>
          <a:bodyPr wrap="square">
            <a:noAutofit/>
          </a:bodyPr>
          <a:lstStyle/>
          <a:p>
            <a:pPr>
              <a:spcBef>
                <a:spcPct val="50000"/>
              </a:spcBef>
            </a:pPr>
            <a:r>
              <a:rPr lang="en-US" sz="3000" dirty="0" err="1" smtClean="0">
                <a:solidFill>
                  <a:schemeClr val="tx1">
                    <a:lumMod val="65000"/>
                    <a:lumOff val="35000"/>
                  </a:schemeClr>
                </a:solidFill>
                <a:latin typeface="Helvetica" pitchFamily="34" charset="0"/>
              </a:rPr>
              <a:t>Protegiendo</a:t>
            </a:r>
            <a:r>
              <a:rPr lang="en-US" sz="3000" dirty="0" smtClean="0">
                <a:solidFill>
                  <a:schemeClr val="tx1">
                    <a:lumMod val="65000"/>
                    <a:lumOff val="35000"/>
                  </a:schemeClr>
                </a:solidFill>
                <a:latin typeface="Helvetica" pitchFamily="34" charset="0"/>
              </a:rPr>
              <a:t> a Napa Valley</a:t>
            </a:r>
          </a:p>
        </p:txBody>
      </p:sp>
      <p:sp>
        <p:nvSpPr>
          <p:cNvPr id="3" name="AutoShape 2" descr="data:image/jpeg;base64,/9j/4AAQSkZJRgABAQAAAQABAAD/2wCEAAkGBhIPEBAQEhIQFA8QEg8QEBIPGBoOExAQFhAVFBcQFBIYJyYhGBkkGxkVHzAhIykpODgsFR8xNTAqNSYrMCkBCQoKDgwOGQ8PGTUlHyItNDU1LTQwNS8tLDUwNDIsLC8tKiw0KTQsLCw1KSwtLiwqLC0vKS8pLCwsLywvLCwsLP/AABEIALkBEAMBIgACEQEDEQH/xAAcAAEBAAMAAwEAAAAAAAAAAAAABwQGCAEDBQL/xABBEAABAwICBAoIBgAFBQAAAAABAAIDBBESIQUHMdMGExcYNUFTVJKTIlFhc3SBsrQUIzJCcaEVM1KR8BYkQ2LR/8QAGwEBAAIDAQEAAAAAAAAAAAAAAAMFAQQGAgf/xAAxEQABAgIGCAcBAAMAAAAAAAAAAQIDEQQFEhMhMRQVMjNBUXGhBlJhgZGx0SJC8PH/2gAMAwEAAhEDEQA/AKxwp4TR6NpzUytkcwOYy0QaXXcbDJxAt81pvLxQ9hW+GLeLN119FP8Af0/1rn1W1CokOLDtO5kER6tWSF15eKHsK3wxbxOXih7Ct8MW8UKRbmr4PLueL1xdeXih7Ct8MW8Tl4oewrfDFvFCkTV8Hl3F64uvLxQ9hW+GLeJy8UPYVvhi3ihSJq+Dy7i9cXXl4oewrfDFvE5eKHsK3wxbxQpE1fB5dxeuLry8UPYVvhi3icvFD2Fb4Yt4oUiavg8u4vXF15eKHsK3wxbxOXih7Ct8MW8UKRNXweXcXri68vFD2Fb4Yt4nLxQ9hW+GLeKFImr4PLuL1xdeXih7Ct8MW8Tl4oewrfDFvFCkTV8Hl3F64uvLxQ9hW+GLeJy8UPYVvhi3ihSJq+Dy7i9cXXl4oewrfDFvE5eKHsK3wxbxQpE1fB5dxeuLry8UPYVvhi3icvFD2Fb4Yt4oUiavg8u4vXF15eKHsK3wxbxOXih7Ct8MW8UKRNXweXcXri68vFD2Fb4Yt4nLxQ9hW+GLeKFImr4PLuL1xdeXih7Ct8MW8Tl4oewrfDFvFCkTV8Hl3F64uvLxQ9hW+GLeJy8UPYVvhi3ihSJq+Dy7i9cXXl4oewrfDFvFtvBDhfFpSF88LJWNZIYiJg0OLgxj7jCXC1nD+1y6rrqG6PqPi3/bwLUplEhwodpucz2x6qslM3XX0U/39P8AWufV0Frr6Kf7+n+tc+rZq3dL1/DzF2giIrIiCIiAIiIAiIgCIiAIiIAiIgCL6PBzRn4urp6faJJWB1jY8WDieb9Xohy9vC3RIo62ogGTWPJjBN/ynDGzO/8ApIHyWrpUPSNHn/Vm17TkZsrZtHyURFtGAiIgCIiAIiIAiIgCIiAIiIArrqG6PqPi3/bwKFK66huj6j4t/wBvAq6sdz7kkLaM3XX0U/39P9a59XQWuvop/v6f61z6sVbul6/hmLtBERWREEREAREQBERAEREB5stpq+CGDRENcAeMdM7Ha5tA44GZZj9Tb3y/zLHqt7uAHDSppZY6Zg46GWRrGwuJGBz3H0o3Z4czc5EZE5bVcXSWvbNwF7Dadtj87FcH4hr+lVdSIcNIaSnOdraTJUVJYZ+qcjcgQWvaqzOXyF+oZixzXtyc1zXNJAdZwNwbHI5+tfe4XcNKjSLwJQGRRuJZC3MMdaxLnHNztov7SAFry7OjuiRISLGajXLmk5y98DUciIuBb9WmnRXRPc+nhZNA5jDLExsbZMTTstm11toGXpDZew/esjTwoYWPFPFJLMXRMlla17YiBizBzdkXEDZlmeoyeHhXNFR/g4vy43Oe+Z7CRJMSRYF37WgACw25322Xh3CqZ9GaKS0kQMToS8nFTlhOTSP1NLS5tjsvlssuGXwq/WGlSS7tbE12ec+uNnKXwbmkpYs8ZZny6qodK90jiC57i5xADRc+oCwA9gXqARfe4KcMajR0l4jijefzIXXLX7BcAbH2FgflYjJdzHWJDhKsBqKqJgk5J0nLA02yVcTN0PwS4/RVbV4fzInsMRzvxcYvMLDqIeDmP/HttdaqWrp6CQuY0uGF5a0ubfFhcRctxZXscrqK6xeGdRUzzUh/Lp4ZHMMYNzKWPOGR5+QIbs/k5ji/D9f0qsKVFhXaSnOdrZTBJJgs8vlTbjQWsaizNKREXemmEREAREQBERAEREAV11DdH1Hxb/t4FClddQ3R9R8W/wC3gVdWO59ySFtGbrr6Kf7+n+tc+roLXX0U/wB/T/WufVird0vX8MxdoIiKyIgiIgCIiAIizNE6PFRK2IyxQ48g+fEGYrgBpLQbXvtOXtXh72w2q92SBMVkY0MDnnC1pc6zjZoubNaXE29QAJP8L8Kw8BtWslDUmonfA8CN7YxHiJa91gXHE0W9HEMj+4rW9NaqJKcSzGppI6ZpeWGUvacFyWtsGm7rdQv81zkLxPQIlJdBSIkkRJLj/SrOaJ0w+SdaO9GzkahoXSzqSZlQxrHSR48GMYg15YWh9usgm49oWRBwpqmVJqxPJx5PpOJuHNxYuLc3Zg/9dnqsvkor19FgxHK57EVVSSz5Zy6YkKOVMlMnSVbx80s2FrDK90hay+FrnG7sN8wL3Nuq9upYyIp2NRjUamSGMwiIvQC99DU8VLFKWtfxb2SYH/pfhcHYXew2t816EXlzUciovEH1a/hVVz1AqnzPE7f0OjPFiMWsRG0ZNBG313zuvVpzTLqyYzvaxsr2sEhYMIe9rcPGYeokAXA6wT12Hz0WvDokCErXMYiWUkkkyTl0wMq5VzC9k9O6M4XtLXFrHWdkcLmh7XfwWkEewrddCaq5KpkczKqkfTuIxGMyYsIdZzcJaLOtfI2W3cO9XD66aKWB8MeCLiniXEAQ03Zhwg9RI6tgVFH8T0GDSWwFekltWlx/lUyReuJM2jvVs5EYRZumNGimldEJoZsP6nwEuZizu0OIFyOu3/1YS6SHEbEaj25KQKksAiIvYCIiAIiIArrqG6PqPi3/AG8ChSuuobo+o+Lf9vAq6sdz7kkLaM3XX0U/39P9a59XQWuvop/v6f61z6sVbul6/hmLtBERWREEREAREQBERAV7g7wug0Vo2lFQ+WSaUGRsLPTfHE4jALONmMwYSNl7kgbV8DWrWNqvwlXBK6SmkbJGLE4WTMdc3Yf0PLXdeZDfUM9BLr/1tz6rD+rJiOzqNifaRex/s/7lcxRfDsGj0zTWuW2quVeSo7gicJcO+eE7qQrm2JYHhERdOQBERAEREAREQBERAbzqsqmU8tTVTTGKmhja1/pENkleTgaWA+mQ1slhY5nqtntGmeGEGl9H1cNO6SOobGZOJk9B8kUZa94bhJDgW3GEG/sso8i5qmeHYNKpemOcttFbZ5JZ4KnGfFfgnbHVrbHAIiLpSAIiIAiIgCIiAK66huj6j4t/28ChSuuobo+o+Lf9vAq6sdz7kkLaM3XX0U/39P8AWufV0Frr6Kf7+n+tc+rFW7pev4Zi7QREVkRBERAEREAX2OCegDX1cVPcta7G57htaxrCS7r68Iz6yF86iqGxyMe6NkjWm7o5L4XjrBLbEfyFbtX8FBLEaukpuJebwyBxLi1wDXOaHEkEZtzAHyXOeIa2fVtGc5rFVVSSOSUmquU8Z+qYKTwIaRHZkOqIHRvcx4s9jnMcPU5pII/3C9arGsb/AA6jcSaNktZUXlBcXsjzcQ6RxaRc3/aLXJzIupOT/wAC3aprLWNHSPdq1F5yx5ykq4dZHiJDu3SmERFbEYREQBERAEREAREQBfqOMuIa0Xc4hrR63E2A/wB7L8g/8Kqerg0Fa8f9kyKsp8MwfGZDGcLxZ7buOAg4fRcT7L2Nqqtax1fAWOsNXInKWHKc1TDpMkhw7xZTNG4X8Hv8Pq3093OaGxvY51rua5ozNsv1Yh8l8VXjh9S0McP4yrp+PdGGxRgFwJLnEhhLTZovfM/2bAxDSFU2WRz2RRxNP6Y4sRa0fy4kk+s/0Ni0PD1bvrKjNc5izRJK5ZSVUzljP1XCR7jwkhuzMZERdIQBERAEREAV11DdH1Hxb/t4FClddQ3R9R8W/wC3gVdWO59ySFtGbrr6Kf7+n+tc+roLXX0U/wB/T/WufVird0vX8MxdoIiKyIgiIgCIiABbT/17NDRQUVKXQtYCZZW5SSSOc5zg3bgbc7RmbdWxasi1aRRINJs3zbSNWaIuU8suOfE9NcrcjZOEXDF2kKeBk7B+Jge/85tmtkic3NrmDY64ZmMsjsvnraWRZo1GhUZl3BSTc5cEnjhyT0MOcrlmoREWyYCIiAIiIAiIgCIiALY+DPC92joZxCwfipy1vGvs5scTWm2Fm0uxEnM2ybkc1riELWpNGhUll3FSbcMOCyxx5p6GWuVqzQ2mPh7LJRz0dVinjka4xyON5YpQQ5hLnXxNDhs2gE2OwLViiLFHocGjWrltm0s1RMp85cPYOcrswiItowEREAREQBXXUN0fUfFv+3gUKV11DdH1Hxb/ALeBV1Y7n3JIW0Zuuvop/v6f61z6ugtdfRT/AH9P9a59WKt3S9fwzF2giIrIiCIiAIiIAsvRei5KqQQxAOkd+lpc2PFsyBeQCc9m1Yi8tNresbLdRXh6OVq2FkvCeKfE0+0CSniUzgDq6qIqoy1cIbE2KUNBdHIHveOLIIa4/sc/aFrtfqyr4nS2hBhjL7SGWJoMbSbSHE4EZZ5gfJUXgxwmFJoymnr5/SlvxReLyOiuGtyHpP8ARs4uzydtOV9a1w6Qkd+GwTB1FOxzmtjLSx8sb83lwzdk5tuoEetfOaDWdaxa1dDdZRHfzOy6wtiarZxTHFZ4m8+HDSHP/uJNERF9JNEIiIAiIgCIiAIiIDaKHVrXzcWRE3ipC38xssT2hhNi8YXG4Aucr7FtWsHV5PNURSUcIcziI4n2exmEx+g3J5BPoYRe5/T7AsLVBXTCWcGUtooYjJK19uLa8nIhzsmfvcSCL4Re/Vt+n+FjanR1VNo+oBlhaHOLQWyMY1zS9wY8XHo39K3zyXzasqyrSFWrGNsqjMJydZS8yt4rjgi4Kb0OHDWGs/8AZciL6W0RLSSmGZobKACWhzZLA7LlhIB9iw15c4kknMkkknMknaSesrwvo0NHo1LapPjLBPZJr9qaPQIiL2AiIgCIiAK66huj6j4t/wBvAoUrrqG6PqPi3/bwKurHc+5JC2jN119FP9/T/WufV0Frr6Kf7+n+tc+rFW7pev4Zi7QREVkRBERAEREAREQHsnqXyYcb3OwNaxuMl2FjRYMbfYAABYLy6qeWCIvcY2uL2sJOFrjkXBuwE+tepF5sNkiSyGIWdJoeRtMyrIHEySvhaevG1odf2g+kLi+bCvt8D9HaNqSIap9RDOScLw9jYX7Thu5pwG1hmcz1jYq1PwHpn0LaA8ZxEZDg4FokDg8uLy61rm7gbjrK5Wt/EsOrozITmO2scP8AHHFq8eBswqOr0VZnPiLYeFlLo6FwjonzyuB9OV7muitYeizC0Fx9t7Zdd8teXSUaOlIhpERqoi8FSS/BA5tlZBFkaOoXVE0ULP1yvZG3rzc4C59g2/JfvSujnU080Ds3QyPjJGQdhOTgD1EWPzXu9ZeXU/6lOXplM8ywmYiIvvcFaeglk4utdPHiPoSxuaIxs9F4LXEdfpXt67bV4pEdIENYioqy4Ik1+DLUtLIwINCyPpZqsW4qCSKJ98iXSXtb129G/vB7bYC6DouBNNHQyULeMME2JznFwLyXWIcHAWys22XV15qVcNdEaNoyYKeSolqQbPJex0UVnWcxxDQS/Iiw2dfqPM1T4mhVhHfBa1V/rCSf4yTF3LGfY2IlHVjUU1VtQ4MdGHOEbi1zmAkNc5t8Jc3YSLm38rzTVb4iXRvcxxa5hLCWktcLOaSOo9YXqRdYrGqipLM1sQiIvQCIiAIiIAiIgCuuobo+o+Lf9vAoUrrqG6PqPi3/AG8Crqx3PuSQtozddfRT/f0/1rn1dBa6+in+/p/rXPqxVu6Xr+GYu0ERFZEQREQBERAEREAREQH0+DckTKuCSd2GGJ4lebYieL/MDAM7lxaG29vVtW+w65b1TscA/BOs0AZytGL/ADXdTstrPZkfXL0VPTqmotPfbpCTk2SenGaeuWPoSMiuYkmmZpiOJtRMIXB8HGOMLhkDGTiaLECxAIByGYKxY3AEXBLbi4Bwki+YBsbfzYr8orRjLLEYqzkkp8VI5zK9q/4NaMmeyspn1JlgILop3NJie5rmguAaL/usQer5L2awuDujWOfWVT52yygNbHA5oMz2MtZrS02yABJNtnWc9Q4NcNGaMo3NhaJKyokc55eCGQsb6LAcgXk+mbA2GLM3uE4QcOBpKgEU4w1cEkb43MBwTC2B1x+x1iXdY9HK118+dVVY600hIj7pFszn/Vn42bXHOWPqb15Du5SSfY1Coc0vcWBzWEnC1zuMcG9QLwBc+2w/hfugiY+WJkjgyJz2NkecwyMuAc429QuV6EX0JWzbZReBolPn1yYKhjYYB+BZZpDhhmcBcYmZ4W9VmkdWZF8tI4WzQyVk01O7FDORMMi0sc/N8bmnYQ/F68iDfNfHRVVBqWi0GJeUdFRZSXHa4zX19SR8Zz0k4IiK4IwiIgCIiAIiIAiIgCuuobo+o+Lf9vAoUrrqG6PqPi3/AG8Crqx3PuSQtozddfRT/f0/1rn1dBa6+in+/p/rXPqxVu6Xr+GYu0ERFZEQREQBERAEREAREQBERAEREAREQBERAEREAREQBERAEREAREQBERAFddQ3R9R8W/7eBQpXXUN0fUfFv+3gVdWO59ySFtG1cOOCx0nSGlEoiu+N+Mt439BvbDcbf5U95v7u/N8g7xWEryFSw6TFhJZYskNhWIuZHeb87vzfIO8Tm/O783yDvFYkUmnR/N9Hm7aR3m/O783yDvE5vzu/N8g7xWJE06P5voXbSO8353fm+Qd4nN+d35vkHeKxImnR/N9C7aR3m/O783yDvE5vzu/N8g7xWJE06P5voXbSO8353fm+Qd4nN+d35vkHeKxImnR/N9C7aR3m/O783yDvE5vzu/N8g7xWJE06P5voXbSO8353fm+Qd4nN+d35vkHeKxImnR/N9C7aR3m/O783yDvE5vzu/N8g7xWJE06P5voXbSO8353fm+Qd4nN+d35vkHeKxImnR/N9C7aR3m/O783yDvE5vzu/N8g7xWJE06P5voXbSO8353fm+Qd4nN+d35vkHeKxImnR/N9C7aR3m/O783yDvE5vzu/N8g7xWJE06P5voXbSO8353fm+Qd4nN+d35vkHeKxImnR/N9C7aR3m/O783yDvE5vzu/N8g7xWJE06P5voXbSO8353fm+Qd4nN+d35vkHeKxImnR/N9C7aR3m/O783yDvFvfAHgcdE08kBmEvGTGbEGcVa8bGYbXd/ove/WtnRRxKVFipZeuBlGImKH//Z"/>
          <p:cNvSpPr>
            <a:spLocks noChangeAspect="1" noChangeArrowheads="1"/>
          </p:cNvSpPr>
          <p:nvPr/>
        </p:nvSpPr>
        <p:spPr bwMode="auto">
          <a:xfrm>
            <a:off x="63500" y="-1555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descr="http://t3.gstatic.com/images?q=tbn:ANd9GcRn1xvSD8GVpuCA0gXOc4YmdbLPiuWP0c-6Q5sIWTiEQT0REN0z"/>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9800" y="1706879"/>
            <a:ext cx="2324100" cy="158073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t0.gstatic.com/images?q=tbn:ANd9GcRrMjfIc0USGSGeboEKKzdz-VUVG-pcVzi21wLvtIN8yPDtSbiIH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6400" y="381000"/>
            <a:ext cx="2209799" cy="132587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t0.gstatic.com/images?q=tbn:ANd9GcSROBi1BasH_aXDQJ4kONCJV6AqwV1u-A71aN-lNY7PSQ44NVK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5450" y="3297134"/>
            <a:ext cx="2319335" cy="169966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t3.gstatic.com/images?q=tbn:ANd9GcTthfxcpVxhHe3z_lWAtYrL65cN5kndApz6Av_3o7-jXtdHajvp2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95525" y="5006326"/>
            <a:ext cx="2300284" cy="164058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10"/>
          <p:cNvSpPr txBox="1">
            <a:spLocks noChangeArrowheads="1"/>
          </p:cNvSpPr>
          <p:nvPr/>
        </p:nvSpPr>
        <p:spPr bwMode="auto">
          <a:xfrm>
            <a:off x="5034580" y="1709640"/>
            <a:ext cx="3632616" cy="4330416"/>
          </a:xfrm>
          <a:prstGeom prst="rect">
            <a:avLst/>
          </a:prstGeom>
          <a:noFill/>
          <a:ln w="9525">
            <a:noFill/>
            <a:miter lim="800000"/>
            <a:headEnd/>
            <a:tailEnd/>
          </a:ln>
        </p:spPr>
        <p:txBody>
          <a:bodyPr wrap="square">
            <a:spAutoFit/>
          </a:bodyPr>
          <a:lstStyle/>
          <a:p>
            <a:pPr>
              <a:lnSpc>
                <a:spcPct val="90000"/>
              </a:lnSpc>
              <a:spcBef>
                <a:spcPts val="0"/>
              </a:spcBef>
            </a:pPr>
            <a:r>
              <a:rPr lang="es-ES" sz="1800" dirty="0" smtClean="0">
                <a:solidFill>
                  <a:schemeClr val="tx1">
                    <a:lumMod val="65000"/>
                    <a:lumOff val="35000"/>
                  </a:schemeClr>
                </a:solidFill>
                <a:latin typeface="Helvetica" panose="020B0604020202020204" pitchFamily="34" charset="0"/>
                <a:cs typeface="Helvetica" panose="020B0604020202020204" pitchFamily="34" charset="0"/>
              </a:rPr>
              <a:t>Legislación en el nombre Napa</a:t>
            </a:r>
          </a:p>
          <a:p>
            <a:pPr>
              <a:lnSpc>
                <a:spcPct val="90000"/>
              </a:lnSpc>
              <a:spcBef>
                <a:spcPts val="0"/>
              </a:spcBef>
            </a:pPr>
            <a:r>
              <a:rPr lang="es-ES" sz="1800" dirty="0" smtClean="0">
                <a:solidFill>
                  <a:schemeClr val="tx1">
                    <a:lumMod val="65000"/>
                    <a:lumOff val="35000"/>
                  </a:schemeClr>
                </a:solidFill>
                <a:latin typeface="Helvetica" panose="020B0604020202020204" pitchFamily="34" charset="0"/>
                <a:cs typeface="Helvetica" panose="020B0604020202020204" pitchFamily="34" charset="0"/>
              </a:rPr>
              <a:t> </a:t>
            </a:r>
            <a:br>
              <a:rPr lang="es-ES" sz="1800" dirty="0" smtClean="0">
                <a:solidFill>
                  <a:schemeClr val="tx1">
                    <a:lumMod val="65000"/>
                    <a:lumOff val="35000"/>
                  </a:schemeClr>
                </a:solidFill>
                <a:latin typeface="Helvetica" panose="020B0604020202020204" pitchFamily="34" charset="0"/>
                <a:cs typeface="Helvetica" panose="020B0604020202020204" pitchFamily="34" charset="0"/>
              </a:rPr>
            </a:br>
            <a:r>
              <a:rPr lang="es-ES" sz="1800" dirty="0" smtClean="0">
                <a:solidFill>
                  <a:schemeClr val="tx1">
                    <a:lumMod val="65000"/>
                    <a:lumOff val="35000"/>
                  </a:schemeClr>
                </a:solidFill>
                <a:latin typeface="Helvetica" panose="020B0604020202020204" pitchFamily="34" charset="0"/>
                <a:cs typeface="Helvetica" panose="020B0604020202020204" pitchFamily="34" charset="0"/>
              </a:rPr>
              <a:t>Primera región vinícola para obtener la Indicación Geográfica (IG) en China</a:t>
            </a:r>
            <a:br>
              <a:rPr lang="es-ES" sz="1800" dirty="0" smtClean="0">
                <a:solidFill>
                  <a:schemeClr val="tx1">
                    <a:lumMod val="65000"/>
                    <a:lumOff val="35000"/>
                  </a:schemeClr>
                </a:solidFill>
                <a:latin typeface="Helvetica" panose="020B0604020202020204" pitchFamily="34" charset="0"/>
                <a:cs typeface="Helvetica" panose="020B0604020202020204" pitchFamily="34" charset="0"/>
              </a:rPr>
            </a:br>
            <a:endParaRPr lang="es-ES" sz="1800" dirty="0" smtClean="0">
              <a:solidFill>
                <a:schemeClr val="tx1">
                  <a:lumMod val="65000"/>
                  <a:lumOff val="35000"/>
                </a:schemeClr>
              </a:solidFill>
              <a:latin typeface="Helvetica" panose="020B0604020202020204" pitchFamily="34" charset="0"/>
              <a:cs typeface="Helvetica" panose="020B0604020202020204" pitchFamily="34" charset="0"/>
            </a:endParaRPr>
          </a:p>
          <a:p>
            <a:pPr>
              <a:lnSpc>
                <a:spcPct val="90000"/>
              </a:lnSpc>
              <a:spcBef>
                <a:spcPts val="0"/>
              </a:spcBef>
            </a:pPr>
            <a:r>
              <a:rPr lang="es-ES" sz="1800" dirty="0" smtClean="0">
                <a:solidFill>
                  <a:schemeClr val="tx1">
                    <a:lumMod val="65000"/>
                    <a:lumOff val="35000"/>
                  </a:schemeClr>
                </a:solidFill>
                <a:latin typeface="Helvetica" panose="020B0604020202020204" pitchFamily="34" charset="0"/>
                <a:cs typeface="Helvetica" panose="020B0604020202020204" pitchFamily="34" charset="0"/>
              </a:rPr>
              <a:t>Primera región vinícola no europea en obtener el estatus de indicación geográfica en la Unión Europea</a:t>
            </a:r>
          </a:p>
          <a:p>
            <a:pPr>
              <a:lnSpc>
                <a:spcPct val="90000"/>
              </a:lnSpc>
              <a:spcBef>
                <a:spcPts val="0"/>
              </a:spcBef>
            </a:pPr>
            <a:r>
              <a:rPr lang="es-ES" sz="1800" dirty="0" smtClean="0">
                <a:solidFill>
                  <a:schemeClr val="tx1">
                    <a:lumMod val="65000"/>
                    <a:lumOff val="35000"/>
                  </a:schemeClr>
                </a:solidFill>
                <a:latin typeface="Helvetica" panose="020B0604020202020204" pitchFamily="34" charset="0"/>
                <a:cs typeface="Helvetica" panose="020B0604020202020204" pitchFamily="34" charset="0"/>
              </a:rPr>
              <a:t/>
            </a:r>
            <a:br>
              <a:rPr lang="es-ES" sz="1800" dirty="0" smtClean="0">
                <a:solidFill>
                  <a:schemeClr val="tx1">
                    <a:lumMod val="65000"/>
                    <a:lumOff val="35000"/>
                  </a:schemeClr>
                </a:solidFill>
                <a:latin typeface="Helvetica" panose="020B0604020202020204" pitchFamily="34" charset="0"/>
                <a:cs typeface="Helvetica" panose="020B0604020202020204" pitchFamily="34" charset="0"/>
              </a:rPr>
            </a:br>
            <a:r>
              <a:rPr lang="es-ES" sz="1800" dirty="0" smtClean="0">
                <a:solidFill>
                  <a:schemeClr val="tx1">
                    <a:lumMod val="65000"/>
                    <a:lumOff val="35000"/>
                  </a:schemeClr>
                </a:solidFill>
                <a:latin typeface="Helvetica" panose="020B0604020202020204" pitchFamily="34" charset="0"/>
                <a:cs typeface="Helvetica" panose="020B0604020202020204" pitchFamily="34" charset="0"/>
              </a:rPr>
              <a:t>Indicación geográfica obtenida en Brasil, Canadá, India y Tailandia </a:t>
            </a:r>
          </a:p>
          <a:p>
            <a:pPr>
              <a:lnSpc>
                <a:spcPct val="90000"/>
              </a:lnSpc>
              <a:spcBef>
                <a:spcPts val="0"/>
              </a:spcBef>
            </a:pPr>
            <a:r>
              <a:rPr lang="es-ES" sz="1800" dirty="0" smtClean="0">
                <a:solidFill>
                  <a:schemeClr val="tx1">
                    <a:lumMod val="65000"/>
                    <a:lumOff val="35000"/>
                  </a:schemeClr>
                </a:solidFill>
                <a:latin typeface="Helvetica" panose="020B0604020202020204" pitchFamily="34" charset="0"/>
                <a:cs typeface="Helvetica" panose="020B0604020202020204" pitchFamily="34" charset="0"/>
              </a:rPr>
              <a:t/>
            </a:r>
            <a:br>
              <a:rPr lang="es-ES" sz="1800" dirty="0" smtClean="0">
                <a:solidFill>
                  <a:schemeClr val="tx1">
                    <a:lumMod val="65000"/>
                    <a:lumOff val="35000"/>
                  </a:schemeClr>
                </a:solidFill>
                <a:latin typeface="Helvetica" panose="020B0604020202020204" pitchFamily="34" charset="0"/>
                <a:cs typeface="Helvetica" panose="020B0604020202020204" pitchFamily="34" charset="0"/>
              </a:rPr>
            </a:br>
            <a:r>
              <a:rPr lang="es-ES" sz="1800" dirty="0" smtClean="0">
                <a:solidFill>
                  <a:schemeClr val="tx1">
                    <a:lumMod val="65000"/>
                    <a:lumOff val="35000"/>
                  </a:schemeClr>
                </a:solidFill>
                <a:latin typeface="Helvetica" panose="020B0604020202020204" pitchFamily="34" charset="0"/>
                <a:cs typeface="Helvetica" panose="020B0604020202020204" pitchFamily="34" charset="0"/>
              </a:rPr>
              <a:t>Marca comercial en curso</a:t>
            </a:r>
          </a:p>
          <a:p>
            <a:pPr>
              <a:lnSpc>
                <a:spcPct val="90000"/>
              </a:lnSpc>
              <a:spcBef>
                <a:spcPts val="0"/>
              </a:spcBef>
            </a:pPr>
            <a:r>
              <a:rPr lang="es-ES" sz="1800" dirty="0" smtClean="0">
                <a:solidFill>
                  <a:schemeClr val="tx1">
                    <a:lumMod val="65000"/>
                    <a:lumOff val="35000"/>
                  </a:schemeClr>
                </a:solidFill>
                <a:latin typeface="Helvetica" panose="020B0604020202020204" pitchFamily="34" charset="0"/>
                <a:cs typeface="Helvetica" panose="020B0604020202020204" pitchFamily="34" charset="0"/>
              </a:rPr>
              <a:t> </a:t>
            </a:r>
            <a:br>
              <a:rPr lang="es-ES" sz="1800" dirty="0" smtClean="0">
                <a:solidFill>
                  <a:schemeClr val="tx1">
                    <a:lumMod val="65000"/>
                    <a:lumOff val="35000"/>
                  </a:schemeClr>
                </a:solidFill>
                <a:latin typeface="Helvetica" panose="020B0604020202020204" pitchFamily="34" charset="0"/>
                <a:cs typeface="Helvetica" panose="020B0604020202020204" pitchFamily="34" charset="0"/>
              </a:rPr>
            </a:br>
            <a:r>
              <a:rPr lang="es-ES" sz="1800" dirty="0" smtClean="0">
                <a:solidFill>
                  <a:schemeClr val="tx1">
                    <a:lumMod val="65000"/>
                    <a:lumOff val="35000"/>
                  </a:schemeClr>
                </a:solidFill>
                <a:latin typeface="Helvetica" panose="020B0604020202020204" pitchFamily="34" charset="0"/>
                <a:cs typeface="Helvetica" panose="020B0604020202020204" pitchFamily="34" charset="0"/>
              </a:rPr>
              <a:t>Seguimiento</a:t>
            </a:r>
            <a:endParaRPr lang="en-US" sz="1800" dirty="0" smtClean="0">
              <a:solidFill>
                <a:schemeClr val="tx1">
                  <a:lumMod val="65000"/>
                  <a:lumOff val="35000"/>
                </a:schemeClr>
              </a:solidFill>
              <a:latin typeface="Helvetica" pitchFamily="34" charset="0"/>
              <a:cs typeface="Helvetica" panose="020B0604020202020204" pitchFamily="34" charset="0"/>
            </a:endParaRPr>
          </a:p>
        </p:txBody>
      </p:sp>
    </p:spTree>
    <p:extLst>
      <p:ext uri="{BB962C8B-B14F-4D97-AF65-F5344CB8AC3E}">
        <p14:creationId xmlns:p14="http://schemas.microsoft.com/office/powerpoint/2010/main" val="644386655"/>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Title 3"/>
          <p:cNvSpPr>
            <a:spLocks noGrp="1"/>
          </p:cNvSpPr>
          <p:nvPr>
            <p:ph type="title" idx="4294967295"/>
          </p:nvPr>
        </p:nvSpPr>
        <p:spPr>
          <a:xfrm>
            <a:off x="363538" y="315913"/>
            <a:ext cx="8110537" cy="873125"/>
          </a:xfrm>
        </p:spPr>
        <p:txBody>
          <a:bodyPr>
            <a:normAutofit/>
          </a:bodyPr>
          <a:lstStyle/>
          <a:p>
            <a:r>
              <a:rPr lang="en-US" sz="2000" dirty="0" smtClean="0">
                <a:solidFill>
                  <a:srgbClr val="404040"/>
                </a:solidFill>
                <a:latin typeface="Helvetica" panose="020B0604020202020204" pitchFamily="34" charset="0"/>
                <a:cs typeface="Helvetica" panose="020B0604020202020204" pitchFamily="34" charset="0"/>
              </a:rPr>
              <a:t>La </a:t>
            </a:r>
            <a:r>
              <a:rPr lang="en-US" sz="2000" dirty="0" err="1" smtClean="0">
                <a:solidFill>
                  <a:srgbClr val="404040"/>
                </a:solidFill>
                <a:latin typeface="Helvetica" panose="020B0604020202020204" pitchFamily="34" charset="0"/>
                <a:cs typeface="Helvetica" panose="020B0604020202020204" pitchFamily="34" charset="0"/>
              </a:rPr>
              <a:t>Preservación</a:t>
            </a:r>
            <a:r>
              <a:rPr lang="en-US" sz="2000" dirty="0" smtClean="0">
                <a:solidFill>
                  <a:srgbClr val="404040"/>
                </a:solidFill>
                <a:latin typeface="Helvetica" panose="020B0604020202020204" pitchFamily="34" charset="0"/>
                <a:cs typeface="Helvetica" panose="020B0604020202020204" pitchFamily="34" charset="0"/>
              </a:rPr>
              <a:t> </a:t>
            </a:r>
            <a:r>
              <a:rPr lang="en-US" sz="2000" dirty="0" err="1" smtClean="0">
                <a:solidFill>
                  <a:srgbClr val="404040"/>
                </a:solidFill>
                <a:latin typeface="Helvetica" panose="020B0604020202020204" pitchFamily="34" charset="0"/>
                <a:cs typeface="Helvetica" panose="020B0604020202020204" pitchFamily="34" charset="0"/>
              </a:rPr>
              <a:t>Agrícola</a:t>
            </a:r>
            <a:r>
              <a:rPr lang="en-US" sz="2000" dirty="0" smtClean="0">
                <a:solidFill>
                  <a:srgbClr val="404040"/>
                </a:solidFill>
                <a:latin typeface="Helvetica" panose="020B0604020202020204" pitchFamily="34" charset="0"/>
                <a:cs typeface="Helvetica" panose="020B0604020202020204" pitchFamily="34" charset="0"/>
              </a:rPr>
              <a:t> de Napa Valley</a:t>
            </a:r>
            <a:br>
              <a:rPr lang="en-US" sz="2000" dirty="0" smtClean="0">
                <a:solidFill>
                  <a:srgbClr val="404040"/>
                </a:solidFill>
                <a:latin typeface="Helvetica" panose="020B0604020202020204" pitchFamily="34" charset="0"/>
                <a:cs typeface="Helvetica" panose="020B0604020202020204" pitchFamily="34" charset="0"/>
              </a:rPr>
            </a:br>
            <a:r>
              <a:rPr lang="en-US" sz="2000" dirty="0" smtClean="0">
                <a:solidFill>
                  <a:srgbClr val="404040"/>
                </a:solidFill>
                <a:latin typeface="Helvetica" panose="020B0604020202020204" pitchFamily="34" charset="0"/>
                <a:cs typeface="Helvetica" panose="020B0604020202020204" pitchFamily="34" charset="0"/>
              </a:rPr>
              <a:t>el </a:t>
            </a:r>
            <a:r>
              <a:rPr lang="en-US" sz="2000" dirty="0" err="1" smtClean="0">
                <a:solidFill>
                  <a:srgbClr val="404040"/>
                </a:solidFill>
                <a:latin typeface="Helvetica" panose="020B0604020202020204" pitchFamily="34" charset="0"/>
                <a:cs typeface="Helvetica" panose="020B0604020202020204" pitchFamily="34" charset="0"/>
              </a:rPr>
              <a:t>mejor</a:t>
            </a:r>
            <a:r>
              <a:rPr lang="en-US" sz="2000" dirty="0" smtClean="0">
                <a:solidFill>
                  <a:srgbClr val="404040"/>
                </a:solidFill>
                <a:latin typeface="Helvetica" panose="020B0604020202020204" pitchFamily="34" charset="0"/>
                <a:cs typeface="Helvetica" panose="020B0604020202020204" pitchFamily="34" charset="0"/>
              </a:rPr>
              <a:t> y mayor </a:t>
            </a:r>
            <a:r>
              <a:rPr lang="en-US" sz="2000" dirty="0" err="1" smtClean="0">
                <a:solidFill>
                  <a:srgbClr val="404040"/>
                </a:solidFill>
                <a:latin typeface="Helvetica" panose="020B0604020202020204" pitchFamily="34" charset="0"/>
                <a:cs typeface="Helvetica" panose="020B0604020202020204" pitchFamily="34" charset="0"/>
              </a:rPr>
              <a:t>uso</a:t>
            </a:r>
            <a:r>
              <a:rPr lang="en-US" sz="2000" dirty="0" smtClean="0">
                <a:solidFill>
                  <a:srgbClr val="404040"/>
                </a:solidFill>
                <a:latin typeface="Helvetica" panose="020B0604020202020204" pitchFamily="34" charset="0"/>
                <a:cs typeface="Helvetica" panose="020B0604020202020204" pitchFamily="34" charset="0"/>
              </a:rPr>
              <a:t> de la </a:t>
            </a:r>
            <a:r>
              <a:rPr lang="en-US" sz="2000" dirty="0" err="1" smtClean="0">
                <a:solidFill>
                  <a:srgbClr val="404040"/>
                </a:solidFill>
                <a:latin typeface="Helvetica" panose="020B0604020202020204" pitchFamily="34" charset="0"/>
                <a:cs typeface="Helvetica" panose="020B0604020202020204" pitchFamily="34" charset="0"/>
              </a:rPr>
              <a:t>tierra</a:t>
            </a:r>
            <a:r>
              <a:rPr lang="en-US" sz="1000" b="0" dirty="0" smtClean="0">
                <a:solidFill>
                  <a:srgbClr val="404040"/>
                </a:solidFill>
                <a:latin typeface="Helvetica" panose="020B0604020202020204" pitchFamily="34" charset="0"/>
                <a:cs typeface="Helvetica" panose="020B0604020202020204" pitchFamily="34" charset="0"/>
              </a:rPr>
              <a:t/>
            </a:r>
            <a:br>
              <a:rPr lang="en-US" sz="1000" b="0" dirty="0" smtClean="0">
                <a:solidFill>
                  <a:srgbClr val="404040"/>
                </a:solidFill>
                <a:latin typeface="Helvetica" panose="020B0604020202020204" pitchFamily="34" charset="0"/>
                <a:cs typeface="Helvetica" panose="020B0604020202020204" pitchFamily="34" charset="0"/>
              </a:rPr>
            </a:br>
            <a:endParaRPr lang="en-US" sz="1000" b="0" dirty="0" smtClean="0">
              <a:solidFill>
                <a:srgbClr val="404040"/>
              </a:solidFill>
              <a:latin typeface="Helvetica" panose="020B0604020202020204" pitchFamily="34" charset="0"/>
              <a:cs typeface="Helvetica" panose="020B0604020202020204" pitchFamily="34" charset="0"/>
            </a:endParaRPr>
          </a:p>
        </p:txBody>
      </p:sp>
      <p:grpSp>
        <p:nvGrpSpPr>
          <p:cNvPr id="11" name="Group 10"/>
          <p:cNvGrpSpPr/>
          <p:nvPr/>
        </p:nvGrpSpPr>
        <p:grpSpPr>
          <a:xfrm>
            <a:off x="744538" y="1603375"/>
            <a:ext cx="3741747" cy="4043363"/>
            <a:chOff x="744538" y="1603375"/>
            <a:chExt cx="3741747" cy="4043363"/>
          </a:xfrm>
        </p:grpSpPr>
        <p:pic>
          <p:nvPicPr>
            <p:cNvPr id="147461" name="Picture 2"/>
            <p:cNvPicPr>
              <a:picLocks noChangeAspect="1" noChangeArrowheads="1"/>
            </p:cNvPicPr>
            <p:nvPr/>
          </p:nvPicPr>
          <p:blipFill>
            <a:blip r:embed="rId3" cstate="print"/>
            <a:srcRect/>
            <a:stretch>
              <a:fillRect/>
            </a:stretch>
          </p:blipFill>
          <p:spPr bwMode="auto">
            <a:xfrm>
              <a:off x="849313" y="1603375"/>
              <a:ext cx="3636972" cy="3636628"/>
            </a:xfrm>
            <a:prstGeom prst="rect">
              <a:avLst/>
            </a:prstGeom>
            <a:noFill/>
            <a:ln w="9525">
              <a:noFill/>
              <a:miter lim="800000"/>
              <a:headEnd/>
              <a:tailEnd/>
            </a:ln>
          </p:spPr>
        </p:pic>
        <p:sp>
          <p:nvSpPr>
            <p:cNvPr id="8" name="Rectangle 7"/>
            <p:cNvSpPr/>
            <p:nvPr/>
          </p:nvSpPr>
          <p:spPr>
            <a:xfrm>
              <a:off x="744538" y="5246688"/>
              <a:ext cx="2243137" cy="400050"/>
            </a:xfrm>
            <a:prstGeom prst="rect">
              <a:avLst/>
            </a:prstGeom>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Napa Valley, 1940</a:t>
              </a:r>
            </a:p>
          </p:txBody>
        </p:sp>
      </p:grpSp>
      <p:grpSp>
        <p:nvGrpSpPr>
          <p:cNvPr id="10" name="Group 9"/>
          <p:cNvGrpSpPr/>
          <p:nvPr/>
        </p:nvGrpSpPr>
        <p:grpSpPr>
          <a:xfrm>
            <a:off x="4529138" y="1603710"/>
            <a:ext cx="3725862" cy="4043028"/>
            <a:chOff x="4529138" y="1603710"/>
            <a:chExt cx="3725862" cy="4043028"/>
          </a:xfrm>
        </p:grpSpPr>
        <p:pic>
          <p:nvPicPr>
            <p:cNvPr id="147462" name="Picture 2"/>
            <p:cNvPicPr>
              <a:picLocks noChangeAspect="1" noChangeArrowheads="1"/>
            </p:cNvPicPr>
            <p:nvPr/>
          </p:nvPicPr>
          <p:blipFill>
            <a:blip r:embed="rId4" cstate="print"/>
            <a:srcRect/>
            <a:stretch>
              <a:fillRect/>
            </a:stretch>
          </p:blipFill>
          <p:spPr bwMode="auto">
            <a:xfrm>
              <a:off x="4629915" y="1603710"/>
              <a:ext cx="3625085" cy="3636628"/>
            </a:xfrm>
            <a:prstGeom prst="rect">
              <a:avLst/>
            </a:prstGeom>
            <a:noFill/>
            <a:ln w="9525">
              <a:noFill/>
              <a:miter lim="800000"/>
              <a:headEnd/>
              <a:tailEnd/>
            </a:ln>
          </p:spPr>
        </p:pic>
        <p:sp>
          <p:nvSpPr>
            <p:cNvPr id="9" name="Rectangle 8"/>
            <p:cNvSpPr/>
            <p:nvPr/>
          </p:nvSpPr>
          <p:spPr>
            <a:xfrm>
              <a:off x="4529138" y="5246688"/>
              <a:ext cx="2984500" cy="400050"/>
            </a:xfrm>
            <a:prstGeom prst="rect">
              <a:avLst/>
            </a:prstGeom>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Santa Clara Valley, 1940</a:t>
              </a:r>
            </a:p>
          </p:txBody>
        </p:sp>
      </p:grpSp>
      <p:grpSp>
        <p:nvGrpSpPr>
          <p:cNvPr id="15" name="Group 14"/>
          <p:cNvGrpSpPr/>
          <p:nvPr/>
        </p:nvGrpSpPr>
        <p:grpSpPr>
          <a:xfrm>
            <a:off x="2099703" y="1366144"/>
            <a:ext cx="4639698" cy="5034655"/>
            <a:chOff x="4529138" y="1603710"/>
            <a:chExt cx="3725862" cy="4043028"/>
          </a:xfrm>
        </p:grpSpPr>
        <p:pic>
          <p:nvPicPr>
            <p:cNvPr id="16" name="Picture 2"/>
            <p:cNvPicPr>
              <a:picLocks noChangeAspect="1" noChangeArrowheads="1"/>
            </p:cNvPicPr>
            <p:nvPr/>
          </p:nvPicPr>
          <p:blipFill>
            <a:blip r:embed="rId4" cstate="print"/>
            <a:srcRect/>
            <a:stretch>
              <a:fillRect/>
            </a:stretch>
          </p:blipFill>
          <p:spPr bwMode="auto">
            <a:xfrm>
              <a:off x="4629915" y="1603710"/>
              <a:ext cx="3625085" cy="3636628"/>
            </a:xfrm>
            <a:prstGeom prst="rect">
              <a:avLst/>
            </a:prstGeom>
            <a:noFill/>
            <a:ln w="9525">
              <a:noFill/>
              <a:miter lim="800000"/>
              <a:headEnd/>
              <a:tailEnd/>
            </a:ln>
          </p:spPr>
        </p:pic>
        <p:sp>
          <p:nvSpPr>
            <p:cNvPr id="17" name="Rectangle 16"/>
            <p:cNvSpPr/>
            <p:nvPr/>
          </p:nvSpPr>
          <p:spPr>
            <a:xfrm>
              <a:off x="4529138" y="5246688"/>
              <a:ext cx="2984500" cy="400050"/>
            </a:xfrm>
            <a:prstGeom prst="rect">
              <a:avLst/>
            </a:prstGeom>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Santa Clara Valley, 1940</a:t>
              </a:r>
            </a:p>
          </p:txBody>
        </p:sp>
      </p:grpSp>
      <p:grpSp>
        <p:nvGrpSpPr>
          <p:cNvPr id="12" name="Group 11"/>
          <p:cNvGrpSpPr/>
          <p:nvPr/>
        </p:nvGrpSpPr>
        <p:grpSpPr>
          <a:xfrm>
            <a:off x="2065347" y="1373402"/>
            <a:ext cx="4640254" cy="5014298"/>
            <a:chOff x="744538" y="1603375"/>
            <a:chExt cx="3741747" cy="4043363"/>
          </a:xfrm>
        </p:grpSpPr>
        <p:pic>
          <p:nvPicPr>
            <p:cNvPr id="13" name="Picture 2"/>
            <p:cNvPicPr>
              <a:picLocks noChangeAspect="1" noChangeArrowheads="1"/>
            </p:cNvPicPr>
            <p:nvPr/>
          </p:nvPicPr>
          <p:blipFill>
            <a:blip r:embed="rId3" cstate="print"/>
            <a:srcRect/>
            <a:stretch>
              <a:fillRect/>
            </a:stretch>
          </p:blipFill>
          <p:spPr bwMode="auto">
            <a:xfrm>
              <a:off x="849313" y="1603375"/>
              <a:ext cx="3636972" cy="3636628"/>
            </a:xfrm>
            <a:prstGeom prst="rect">
              <a:avLst/>
            </a:prstGeom>
            <a:noFill/>
            <a:ln w="9525">
              <a:noFill/>
              <a:miter lim="800000"/>
              <a:headEnd/>
              <a:tailEnd/>
            </a:ln>
          </p:spPr>
        </p:pic>
        <p:sp>
          <p:nvSpPr>
            <p:cNvPr id="14" name="Rectangle 13"/>
            <p:cNvSpPr/>
            <p:nvPr/>
          </p:nvSpPr>
          <p:spPr>
            <a:xfrm>
              <a:off x="744538" y="5246688"/>
              <a:ext cx="2243137" cy="400050"/>
            </a:xfrm>
            <a:prstGeom prst="rect">
              <a:avLst/>
            </a:prstGeom>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Napa Valley, 1940</a:t>
              </a:r>
            </a:p>
          </p:txBody>
        </p:sp>
      </p:grpSp>
    </p:spTree>
    <p:extLst>
      <p:ext uri="{BB962C8B-B14F-4D97-AF65-F5344CB8AC3E}">
        <p14:creationId xmlns:p14="http://schemas.microsoft.com/office/powerpoint/2010/main" val="13473735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Effect transition="in" filter="fade">
                                      <p:cBhvr>
                                        <p:cTn id="9" dur="1000"/>
                                        <p:tgtEl>
                                          <p:spTgt spid="12"/>
                                        </p:tgtEl>
                                      </p:cBhvr>
                                    </p:animEffect>
                                  </p:childTnLst>
                                </p:cTn>
                              </p:par>
                            </p:childTnLst>
                          </p:cTn>
                        </p:par>
                        <p:par>
                          <p:cTn id="10" fill="hold">
                            <p:stCondLst>
                              <p:cond delay="1000"/>
                            </p:stCondLst>
                            <p:childTnLst>
                              <p:par>
                                <p:cTn id="11" presetID="35" presetClass="path" presetSubtype="0" accel="50000" decel="50000" fill="hold" nodeType="afterEffect">
                                  <p:stCondLst>
                                    <p:cond delay="500"/>
                                  </p:stCondLst>
                                  <p:childTnLst>
                                    <p:animMotion origin="layout" path="M 0 0  L -0.25 0  E" pathEditMode="relative" ptsTypes="">
                                      <p:cBhvr>
                                        <p:cTn id="12" dur="1000" fill="hold"/>
                                        <p:tgtEl>
                                          <p:spTgt spid="12"/>
                                        </p:tgtEl>
                                        <p:attrNameLst>
                                          <p:attrName>ppt_x</p:attrName>
                                          <p:attrName>ppt_y</p:attrName>
                                        </p:attrNameLst>
                                      </p:cBhvr>
                                    </p:animMotion>
                                  </p:childTnLst>
                                </p:cTn>
                              </p:par>
                              <p:par>
                                <p:cTn id="13" presetID="23" presetClass="exit" presetSubtype="288" fill="hold" nodeType="withEffect">
                                  <p:stCondLst>
                                    <p:cond delay="500"/>
                                  </p:stCondLst>
                                  <p:childTnLst>
                                    <p:anim calcmode="lin" valueType="num">
                                      <p:cBhvr>
                                        <p:cTn id="14" dur="1000"/>
                                        <p:tgtEl>
                                          <p:spTgt spid="12"/>
                                        </p:tgtEl>
                                        <p:attrNameLst>
                                          <p:attrName>ppt_w</p:attrName>
                                        </p:attrNameLst>
                                      </p:cBhvr>
                                      <p:tavLst>
                                        <p:tav tm="0">
                                          <p:val>
                                            <p:strVal val="ppt_w"/>
                                          </p:val>
                                        </p:tav>
                                        <p:tav tm="100000">
                                          <p:val>
                                            <p:strVal val="2/3*ppt_w"/>
                                          </p:val>
                                        </p:tav>
                                      </p:tavLst>
                                    </p:anim>
                                    <p:anim calcmode="lin" valueType="num">
                                      <p:cBhvr>
                                        <p:cTn id="15" dur="1000"/>
                                        <p:tgtEl>
                                          <p:spTgt spid="12"/>
                                        </p:tgtEl>
                                        <p:attrNameLst>
                                          <p:attrName>ppt_h</p:attrName>
                                        </p:attrNameLst>
                                      </p:cBhvr>
                                      <p:tavLst>
                                        <p:tav tm="0">
                                          <p:val>
                                            <p:strVal val="ppt_h"/>
                                          </p:val>
                                        </p:tav>
                                        <p:tav tm="100000">
                                          <p:val>
                                            <p:strVal val="2/3*ppt_h"/>
                                          </p:val>
                                        </p:tav>
                                      </p:tavLst>
                                    </p:anim>
                                    <p:set>
                                      <p:cBhvr>
                                        <p:cTn id="16" dur="1" fill="hold">
                                          <p:stCondLst>
                                            <p:cond delay="999"/>
                                          </p:stCondLst>
                                        </p:cTn>
                                        <p:tgtEl>
                                          <p:spTgt spid="12"/>
                                        </p:tgtEl>
                                        <p:attrNameLst>
                                          <p:attrName>style.visibility</p:attrName>
                                        </p:attrNameLst>
                                      </p:cBhvr>
                                      <p:to>
                                        <p:strVal val="hidden"/>
                                      </p:to>
                                    </p:set>
                                  </p:childTnLst>
                                </p:cTn>
                              </p:par>
                              <p:par>
                                <p:cTn id="17" presetID="10" presetClass="exit" presetSubtype="0" fill="hold" nodeType="withEffect">
                                  <p:stCondLst>
                                    <p:cond delay="500"/>
                                  </p:stCondLst>
                                  <p:childTnLst>
                                    <p:animEffect transition="out" filter="fade">
                                      <p:cBhvr>
                                        <p:cTn id="18" dur="1000"/>
                                        <p:tgtEl>
                                          <p:spTgt spid="12"/>
                                        </p:tgtEl>
                                      </p:cBhvr>
                                    </p:animEffect>
                                    <p:set>
                                      <p:cBhvr>
                                        <p:cTn id="19" dur="1" fill="hold">
                                          <p:stCondLst>
                                            <p:cond delay="999"/>
                                          </p:stCondLst>
                                        </p:cTn>
                                        <p:tgtEl>
                                          <p:spTgt spid="12"/>
                                        </p:tgtEl>
                                        <p:attrNameLst>
                                          <p:attrName>style.visibility</p:attrName>
                                        </p:attrNameLst>
                                      </p:cBhvr>
                                      <p:to>
                                        <p:strVal val="hidden"/>
                                      </p:to>
                                    </p:set>
                                  </p:childTnLst>
                                </p:cTn>
                              </p:par>
                              <p:par>
                                <p:cTn id="20" presetID="10" presetClass="entr" presetSubtype="0" fill="hold" nodeType="withEffect">
                                  <p:stCondLst>
                                    <p:cond delay="50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childTnLst>
                                </p:cTn>
                              </p:par>
                            </p:childTnLst>
                          </p:cTn>
                        </p:par>
                        <p:par>
                          <p:cTn id="23" fill="hold">
                            <p:stCondLst>
                              <p:cond delay="2500"/>
                            </p:stCondLst>
                            <p:childTnLst>
                              <p:par>
                                <p:cTn id="24" presetID="53" presetClass="entr" presetSubtype="0" fill="hold" nodeType="afterEffect">
                                  <p:stCondLst>
                                    <p:cond delay="500"/>
                                  </p:stCondLst>
                                  <p:childTnLst>
                                    <p:set>
                                      <p:cBhvr>
                                        <p:cTn id="25" dur="1" fill="hold">
                                          <p:stCondLst>
                                            <p:cond delay="0"/>
                                          </p:stCondLst>
                                        </p:cTn>
                                        <p:tgtEl>
                                          <p:spTgt spid="15"/>
                                        </p:tgtEl>
                                        <p:attrNameLst>
                                          <p:attrName>style.visibility</p:attrName>
                                        </p:attrNameLst>
                                      </p:cBhvr>
                                      <p:to>
                                        <p:strVal val="visible"/>
                                      </p:to>
                                    </p:set>
                                    <p:anim calcmode="lin" valueType="num">
                                      <p:cBhvr>
                                        <p:cTn id="26" dur="1000" fill="hold"/>
                                        <p:tgtEl>
                                          <p:spTgt spid="15"/>
                                        </p:tgtEl>
                                        <p:attrNameLst>
                                          <p:attrName>ppt_w</p:attrName>
                                        </p:attrNameLst>
                                      </p:cBhvr>
                                      <p:tavLst>
                                        <p:tav tm="0">
                                          <p:val>
                                            <p:fltVal val="0"/>
                                          </p:val>
                                        </p:tav>
                                        <p:tav tm="100000">
                                          <p:val>
                                            <p:strVal val="#ppt_w"/>
                                          </p:val>
                                        </p:tav>
                                      </p:tavLst>
                                    </p:anim>
                                    <p:anim calcmode="lin" valueType="num">
                                      <p:cBhvr>
                                        <p:cTn id="27" dur="1000" fill="hold"/>
                                        <p:tgtEl>
                                          <p:spTgt spid="15"/>
                                        </p:tgtEl>
                                        <p:attrNameLst>
                                          <p:attrName>ppt_h</p:attrName>
                                        </p:attrNameLst>
                                      </p:cBhvr>
                                      <p:tavLst>
                                        <p:tav tm="0">
                                          <p:val>
                                            <p:fltVal val="0"/>
                                          </p:val>
                                        </p:tav>
                                        <p:tav tm="100000">
                                          <p:val>
                                            <p:strVal val="#ppt_h"/>
                                          </p:val>
                                        </p:tav>
                                      </p:tavLst>
                                    </p:anim>
                                    <p:animEffect transition="in" filter="fade">
                                      <p:cBhvr>
                                        <p:cTn id="28" dur="1000"/>
                                        <p:tgtEl>
                                          <p:spTgt spid="15"/>
                                        </p:tgtEl>
                                      </p:cBhvr>
                                    </p:animEffect>
                                  </p:childTnLst>
                                </p:cTn>
                              </p:par>
                            </p:childTnLst>
                          </p:cTn>
                        </p:par>
                        <p:par>
                          <p:cTn id="29" fill="hold">
                            <p:stCondLst>
                              <p:cond delay="4000"/>
                            </p:stCondLst>
                            <p:childTnLst>
                              <p:par>
                                <p:cTn id="30" presetID="63" presetClass="path" presetSubtype="0" accel="50000" decel="50000" fill="hold" nodeType="afterEffect">
                                  <p:stCondLst>
                                    <p:cond delay="500"/>
                                  </p:stCondLst>
                                  <p:childTnLst>
                                    <p:animMotion origin="layout" path="M 0 0  L 0.25 0  E" pathEditMode="relative" ptsTypes="">
                                      <p:cBhvr>
                                        <p:cTn id="31" dur="1000" fill="hold"/>
                                        <p:tgtEl>
                                          <p:spTgt spid="15"/>
                                        </p:tgtEl>
                                        <p:attrNameLst>
                                          <p:attrName>ppt_x</p:attrName>
                                          <p:attrName>ppt_y</p:attrName>
                                        </p:attrNameLst>
                                      </p:cBhvr>
                                    </p:animMotion>
                                  </p:childTnLst>
                                </p:cTn>
                              </p:par>
                              <p:par>
                                <p:cTn id="32" presetID="23" presetClass="exit" presetSubtype="288" fill="hold" nodeType="withEffect">
                                  <p:stCondLst>
                                    <p:cond delay="500"/>
                                  </p:stCondLst>
                                  <p:childTnLst>
                                    <p:anim calcmode="lin" valueType="num">
                                      <p:cBhvr>
                                        <p:cTn id="33" dur="1000"/>
                                        <p:tgtEl>
                                          <p:spTgt spid="15"/>
                                        </p:tgtEl>
                                        <p:attrNameLst>
                                          <p:attrName>ppt_w</p:attrName>
                                        </p:attrNameLst>
                                      </p:cBhvr>
                                      <p:tavLst>
                                        <p:tav tm="0">
                                          <p:val>
                                            <p:strVal val="ppt_w"/>
                                          </p:val>
                                        </p:tav>
                                        <p:tav tm="100000">
                                          <p:val>
                                            <p:strVal val="2/3*ppt_w"/>
                                          </p:val>
                                        </p:tav>
                                      </p:tavLst>
                                    </p:anim>
                                    <p:anim calcmode="lin" valueType="num">
                                      <p:cBhvr>
                                        <p:cTn id="34" dur="1000"/>
                                        <p:tgtEl>
                                          <p:spTgt spid="15"/>
                                        </p:tgtEl>
                                        <p:attrNameLst>
                                          <p:attrName>ppt_h</p:attrName>
                                        </p:attrNameLst>
                                      </p:cBhvr>
                                      <p:tavLst>
                                        <p:tav tm="0">
                                          <p:val>
                                            <p:strVal val="ppt_h"/>
                                          </p:val>
                                        </p:tav>
                                        <p:tav tm="100000">
                                          <p:val>
                                            <p:strVal val="2/3*ppt_h"/>
                                          </p:val>
                                        </p:tav>
                                      </p:tavLst>
                                    </p:anim>
                                    <p:set>
                                      <p:cBhvr>
                                        <p:cTn id="35" dur="1" fill="hold">
                                          <p:stCondLst>
                                            <p:cond delay="999"/>
                                          </p:stCondLst>
                                        </p:cTn>
                                        <p:tgtEl>
                                          <p:spTgt spid="15"/>
                                        </p:tgtEl>
                                        <p:attrNameLst>
                                          <p:attrName>style.visibility</p:attrName>
                                        </p:attrNameLst>
                                      </p:cBhvr>
                                      <p:to>
                                        <p:strVal val="hidden"/>
                                      </p:to>
                                    </p:set>
                                  </p:childTnLst>
                                </p:cTn>
                              </p:par>
                              <p:par>
                                <p:cTn id="36" presetID="10" presetClass="exit" presetSubtype="0" fill="hold" nodeType="withEffect">
                                  <p:stCondLst>
                                    <p:cond delay="500"/>
                                  </p:stCondLst>
                                  <p:childTnLst>
                                    <p:animEffect transition="out" filter="fade">
                                      <p:cBhvr>
                                        <p:cTn id="37" dur="1000"/>
                                        <p:tgtEl>
                                          <p:spTgt spid="15"/>
                                        </p:tgtEl>
                                      </p:cBhvr>
                                    </p:animEffect>
                                    <p:set>
                                      <p:cBhvr>
                                        <p:cTn id="38" dur="1" fill="hold">
                                          <p:stCondLst>
                                            <p:cond delay="999"/>
                                          </p:stCondLst>
                                        </p:cTn>
                                        <p:tgtEl>
                                          <p:spTgt spid="15"/>
                                        </p:tgtEl>
                                        <p:attrNameLst>
                                          <p:attrName>style.visibility</p:attrName>
                                        </p:attrNameLst>
                                      </p:cBhvr>
                                      <p:to>
                                        <p:strVal val="hidden"/>
                                      </p:to>
                                    </p:set>
                                  </p:childTnLst>
                                </p:cTn>
                              </p:par>
                              <p:par>
                                <p:cTn id="39" presetID="10" presetClass="entr" presetSubtype="0" fill="hold" nodeType="withEffect">
                                  <p:stCondLst>
                                    <p:cond delay="50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itle 3"/>
          <p:cNvSpPr>
            <a:spLocks noGrp="1"/>
          </p:cNvSpPr>
          <p:nvPr>
            <p:ph type="title" idx="4294967295"/>
          </p:nvPr>
        </p:nvSpPr>
        <p:spPr>
          <a:xfrm>
            <a:off x="597714" y="527786"/>
            <a:ext cx="8110537" cy="873125"/>
          </a:xfrm>
        </p:spPr>
        <p:txBody>
          <a:bodyPr>
            <a:noAutofit/>
          </a:bodyPr>
          <a:lstStyle/>
          <a:p>
            <a:r>
              <a:rPr lang="es-ES" sz="2000" dirty="0" smtClean="0">
                <a:solidFill>
                  <a:schemeClr val="tx1">
                    <a:lumMod val="65000"/>
                    <a:lumOff val="35000"/>
                  </a:schemeClr>
                </a:solidFill>
                <a:latin typeface="Helvetica" panose="020B0604020202020204" pitchFamily="34" charset="0"/>
                <a:cs typeface="Helvetica" panose="020B0604020202020204" pitchFamily="34" charset="0"/>
              </a:rPr>
              <a:t>La Preservación Agrícola de Napa Valley </a:t>
            </a:r>
            <a:br>
              <a:rPr lang="es-ES" sz="2000" dirty="0" smtClean="0">
                <a:solidFill>
                  <a:schemeClr val="tx1">
                    <a:lumMod val="65000"/>
                    <a:lumOff val="35000"/>
                  </a:schemeClr>
                </a:solidFill>
                <a:latin typeface="Helvetica" panose="020B0604020202020204" pitchFamily="34" charset="0"/>
                <a:cs typeface="Helvetica" panose="020B0604020202020204" pitchFamily="34" charset="0"/>
              </a:rPr>
            </a:br>
            <a:r>
              <a:rPr lang="es-ES" sz="2000" dirty="0" smtClean="0">
                <a:solidFill>
                  <a:schemeClr val="tx1">
                    <a:lumMod val="65000"/>
                    <a:lumOff val="35000"/>
                  </a:schemeClr>
                </a:solidFill>
                <a:latin typeface="Helvetica" panose="020B0604020202020204" pitchFamily="34" charset="0"/>
                <a:cs typeface="Helvetica" panose="020B0604020202020204" pitchFamily="34" charset="0"/>
              </a:rPr>
              <a:t>Protege aproximadamente 38,000 acres de tierras de cultivo</a:t>
            </a:r>
            <a:endParaRPr lang="en-US" sz="1050" b="0" dirty="0" smtClean="0">
              <a:solidFill>
                <a:schemeClr val="tx1">
                  <a:lumMod val="65000"/>
                  <a:lumOff val="35000"/>
                </a:schemeClr>
              </a:solidFill>
              <a:latin typeface="Helvetica" panose="020B0604020202020204" pitchFamily="34" charset="0"/>
              <a:cs typeface="Helvetica" panose="020B0604020202020204" pitchFamily="34" charset="0"/>
            </a:endParaRPr>
          </a:p>
        </p:txBody>
      </p:sp>
      <p:pic>
        <p:nvPicPr>
          <p:cNvPr id="149505" name="Picture 2"/>
          <p:cNvPicPr>
            <a:picLocks noChangeAspect="1" noChangeArrowheads="1"/>
          </p:cNvPicPr>
          <p:nvPr/>
        </p:nvPicPr>
        <p:blipFill>
          <a:blip r:embed="rId3" cstate="print">
            <a:clrChange>
              <a:clrFrom>
                <a:srgbClr val="F5F5F5"/>
              </a:clrFrom>
              <a:clrTo>
                <a:srgbClr val="F5F5F5">
                  <a:alpha val="0"/>
                </a:srgbClr>
              </a:clrTo>
            </a:clrChange>
          </a:blip>
          <a:srcRect/>
          <a:stretch>
            <a:fillRect/>
          </a:stretch>
        </p:blipFill>
        <p:spPr bwMode="auto">
          <a:xfrm>
            <a:off x="846138" y="1593850"/>
            <a:ext cx="7415212" cy="3660775"/>
          </a:xfrm>
          <a:prstGeom prst="rect">
            <a:avLst/>
          </a:prstGeom>
          <a:noFill/>
          <a:ln w="9525">
            <a:noFill/>
            <a:miter lim="800000"/>
            <a:headEnd/>
            <a:tailEnd/>
          </a:ln>
        </p:spPr>
      </p:pic>
      <p:sp>
        <p:nvSpPr>
          <p:cNvPr id="8" name="Rectangle 7"/>
          <p:cNvSpPr/>
          <p:nvPr/>
        </p:nvSpPr>
        <p:spPr>
          <a:xfrm>
            <a:off x="744538" y="5246688"/>
            <a:ext cx="2243137" cy="400050"/>
          </a:xfrm>
          <a:prstGeom prst="rect">
            <a:avLst/>
          </a:prstGeom>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Napa Valley, 2005</a:t>
            </a:r>
          </a:p>
        </p:txBody>
      </p:sp>
      <p:sp>
        <p:nvSpPr>
          <p:cNvPr id="9" name="Rectangle 8"/>
          <p:cNvSpPr/>
          <p:nvPr/>
        </p:nvSpPr>
        <p:spPr>
          <a:xfrm>
            <a:off x="4529138" y="5246688"/>
            <a:ext cx="2984500" cy="400050"/>
          </a:xfrm>
          <a:prstGeom prst="rect">
            <a:avLst/>
          </a:prstGeom>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Santa Clara Valley, 2005</a:t>
            </a:r>
          </a:p>
        </p:txBody>
      </p:sp>
    </p:spTree>
    <p:extLst>
      <p:ext uri="{BB962C8B-B14F-4D97-AF65-F5344CB8AC3E}">
        <p14:creationId xmlns:p14="http://schemas.microsoft.com/office/powerpoint/2010/main" val="389346460"/>
      </p:ext>
    </p:extLst>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98383" y="3980280"/>
            <a:ext cx="8347231" cy="3071610"/>
          </a:xfrm>
          <a:prstGeom prst="rect">
            <a:avLst/>
          </a:prstGeom>
          <a:noFill/>
        </p:spPr>
        <p:txBody>
          <a:bodyPr wrap="square">
            <a:spAutoFit/>
          </a:bodyPr>
          <a:lstStyle/>
          <a:p>
            <a:pPr eaLnBrk="0" hangingPunct="0">
              <a:lnSpc>
                <a:spcPct val="110000"/>
              </a:lnSpc>
            </a:pPr>
            <a:r>
              <a:rPr lang="es-ES" sz="3200" dirty="0" smtClean="0">
                <a:solidFill>
                  <a:srgbClr val="595959"/>
                </a:solidFill>
                <a:latin typeface="Helvetica" pitchFamily="34" charset="0"/>
              </a:rPr>
              <a:t>Napa Valley: vinos americanos legendarios </a:t>
            </a:r>
          </a:p>
          <a:p>
            <a:pPr eaLnBrk="0" hangingPunct="0">
              <a:lnSpc>
                <a:spcPct val="110000"/>
              </a:lnSpc>
            </a:pPr>
            <a:endParaRPr lang="en-US" dirty="0" smtClean="0">
              <a:solidFill>
                <a:srgbClr val="595959"/>
              </a:solidFill>
              <a:latin typeface="Helvetica" pitchFamily="34" charset="0"/>
            </a:endParaRPr>
          </a:p>
          <a:p>
            <a:pPr eaLnBrk="0" hangingPunct="0">
              <a:lnSpc>
                <a:spcPct val="110000"/>
              </a:lnSpc>
            </a:pPr>
            <a:r>
              <a:rPr lang="en-US" dirty="0" err="1" smtClean="0">
                <a:solidFill>
                  <a:srgbClr val="595959"/>
                </a:solidFill>
                <a:latin typeface="Helvetica" pitchFamily="34" charset="0"/>
                <a:cs typeface="Helvetica" pitchFamily="34" charset="0"/>
              </a:rPr>
              <a:t>aprende</a:t>
            </a:r>
            <a:r>
              <a:rPr lang="en-US" dirty="0" smtClean="0">
                <a:solidFill>
                  <a:srgbClr val="595959"/>
                </a:solidFill>
                <a:latin typeface="Helvetica" pitchFamily="34" charset="0"/>
                <a:cs typeface="Helvetica" pitchFamily="34" charset="0"/>
              </a:rPr>
              <a:t> </a:t>
            </a:r>
            <a:r>
              <a:rPr lang="en-US" dirty="0" err="1" smtClean="0">
                <a:solidFill>
                  <a:srgbClr val="595959"/>
                </a:solidFill>
                <a:latin typeface="Helvetica" pitchFamily="34" charset="0"/>
                <a:cs typeface="Helvetica" pitchFamily="34" charset="0"/>
              </a:rPr>
              <a:t>más</a:t>
            </a:r>
            <a:r>
              <a:rPr lang="en-US" dirty="0" smtClean="0">
                <a:solidFill>
                  <a:srgbClr val="595959"/>
                </a:solidFill>
                <a:latin typeface="Helvetica" pitchFamily="34" charset="0"/>
                <a:cs typeface="Helvetica" pitchFamily="34" charset="0"/>
              </a:rPr>
              <a:t>: NapaVintners.com</a:t>
            </a:r>
          </a:p>
          <a:p>
            <a:pPr eaLnBrk="0" hangingPunct="0">
              <a:lnSpc>
                <a:spcPct val="110000"/>
              </a:lnSpc>
            </a:pPr>
            <a:r>
              <a:rPr lang="en-US" dirty="0">
                <a:solidFill>
                  <a:schemeClr val="tx1">
                    <a:lumMod val="65000"/>
                    <a:lumOff val="35000"/>
                  </a:schemeClr>
                </a:solidFill>
                <a:latin typeface="Helvetica" pitchFamily="34" charset="0"/>
                <a:cs typeface="Helvetica" pitchFamily="34" charset="0"/>
              </a:rPr>
              <a:t> </a:t>
            </a:r>
            <a:r>
              <a:rPr lang="en-US" dirty="0" smtClean="0">
                <a:solidFill>
                  <a:schemeClr val="tx1">
                    <a:lumMod val="65000"/>
                    <a:lumOff val="35000"/>
                  </a:schemeClr>
                </a:solidFill>
                <a:latin typeface="Helvetica" pitchFamily="34" charset="0"/>
                <a:cs typeface="Helvetica" pitchFamily="34" charset="0"/>
              </a:rPr>
              <a:t>      </a:t>
            </a:r>
            <a:r>
              <a:rPr lang="en-US" dirty="0" smtClean="0">
                <a:latin typeface="Helvetica" pitchFamily="34" charset="0"/>
                <a:cs typeface="Helvetica" pitchFamily="34" charset="0"/>
                <a:hlinkClick r:id="rId3"/>
              </a:rPr>
              <a:t>Facebook.com/</a:t>
            </a:r>
            <a:r>
              <a:rPr lang="en-US" dirty="0" err="1" smtClean="0">
                <a:latin typeface="Helvetica" pitchFamily="34" charset="0"/>
                <a:cs typeface="Helvetica" pitchFamily="34" charset="0"/>
                <a:hlinkClick r:id="rId3"/>
              </a:rPr>
              <a:t>NapaVintners</a:t>
            </a:r>
            <a:r>
              <a:rPr lang="en-US" dirty="0" smtClean="0">
                <a:latin typeface="Helvetica" pitchFamily="34" charset="0"/>
                <a:cs typeface="Helvetica" pitchFamily="34" charset="0"/>
                <a:hlinkClick r:id="rId3"/>
              </a:rPr>
              <a:t> </a:t>
            </a:r>
            <a:r>
              <a:rPr lang="en-US" dirty="0">
                <a:latin typeface="Helvetica" pitchFamily="34" charset="0"/>
                <a:cs typeface="Helvetica" pitchFamily="34" charset="0"/>
              </a:rPr>
              <a:t/>
            </a:r>
            <a:br>
              <a:rPr lang="en-US" dirty="0">
                <a:latin typeface="Helvetica" pitchFamily="34" charset="0"/>
                <a:cs typeface="Helvetica" pitchFamily="34" charset="0"/>
              </a:rPr>
            </a:br>
            <a:r>
              <a:rPr lang="en-US" dirty="0">
                <a:latin typeface="Helvetica" pitchFamily="34" charset="0"/>
                <a:cs typeface="Helvetica" pitchFamily="34" charset="0"/>
              </a:rPr>
              <a:t> </a:t>
            </a:r>
            <a:r>
              <a:rPr lang="en-US" dirty="0" smtClean="0">
                <a:latin typeface="Helvetica" pitchFamily="34" charset="0"/>
                <a:cs typeface="Helvetica" pitchFamily="34" charset="0"/>
              </a:rPr>
              <a:t>      </a:t>
            </a:r>
            <a:r>
              <a:rPr lang="en-US" dirty="0" smtClean="0">
                <a:solidFill>
                  <a:schemeClr val="tx1">
                    <a:lumMod val="65000"/>
                    <a:lumOff val="35000"/>
                  </a:schemeClr>
                </a:solidFill>
                <a:latin typeface="Helvetica" pitchFamily="34" charset="0"/>
                <a:cs typeface="Helvetica" pitchFamily="34" charset="0"/>
              </a:rPr>
              <a:t>Twitter</a:t>
            </a:r>
            <a:r>
              <a:rPr lang="en-US" dirty="0">
                <a:solidFill>
                  <a:schemeClr val="tx1">
                    <a:lumMod val="65000"/>
                    <a:lumOff val="35000"/>
                  </a:schemeClr>
                </a:solidFill>
                <a:latin typeface="Helvetica" pitchFamily="34" charset="0"/>
                <a:cs typeface="Helvetica" pitchFamily="34" charset="0"/>
              </a:rPr>
              <a:t>: </a:t>
            </a:r>
            <a:r>
              <a:rPr lang="en-US" dirty="0">
                <a:latin typeface="Helvetica" pitchFamily="34" charset="0"/>
                <a:cs typeface="Helvetica" pitchFamily="34" charset="0"/>
                <a:hlinkClick r:id="rId4"/>
              </a:rPr>
              <a:t>@</a:t>
            </a:r>
            <a:r>
              <a:rPr lang="en-US" dirty="0" err="1">
                <a:latin typeface="Helvetica" pitchFamily="34" charset="0"/>
                <a:cs typeface="Helvetica" pitchFamily="34" charset="0"/>
                <a:hlinkClick r:id="rId4"/>
              </a:rPr>
              <a:t>NapaVintners</a:t>
            </a:r>
            <a:r>
              <a:rPr lang="en-US" dirty="0">
                <a:latin typeface="Helvetica" pitchFamily="34" charset="0"/>
                <a:cs typeface="Helvetica" pitchFamily="34" charset="0"/>
                <a:hlinkClick r:id="rId4"/>
              </a:rPr>
              <a:t> </a:t>
            </a:r>
            <a:r>
              <a:rPr lang="en-US" dirty="0">
                <a:latin typeface="Helvetica" pitchFamily="34" charset="0"/>
                <a:cs typeface="Helvetica" pitchFamily="34" charset="0"/>
              </a:rPr>
              <a:t/>
            </a:r>
            <a:br>
              <a:rPr lang="en-US" dirty="0">
                <a:latin typeface="Helvetica" pitchFamily="34" charset="0"/>
                <a:cs typeface="Helvetica" pitchFamily="34" charset="0"/>
              </a:rPr>
            </a:br>
            <a:r>
              <a:rPr lang="en-US" dirty="0" smtClean="0">
                <a:latin typeface="Helvetica" pitchFamily="34" charset="0"/>
                <a:cs typeface="Helvetica" pitchFamily="34" charset="0"/>
              </a:rPr>
              <a:t>       </a:t>
            </a:r>
            <a:r>
              <a:rPr lang="en-US" dirty="0" smtClean="0">
                <a:latin typeface="Helvetica" pitchFamily="34" charset="0"/>
                <a:cs typeface="Helvetica" pitchFamily="34" charset="0"/>
                <a:hlinkClick r:id="rId5"/>
              </a:rPr>
              <a:t>NapaVintners.com/blog </a:t>
            </a:r>
            <a:endParaRPr lang="en-US" dirty="0">
              <a:latin typeface="Helvetica" pitchFamily="34" charset="0"/>
              <a:cs typeface="Helvetica" pitchFamily="34" charset="0"/>
            </a:endParaRPr>
          </a:p>
          <a:p>
            <a:pPr eaLnBrk="0" hangingPunct="0">
              <a:lnSpc>
                <a:spcPct val="110000"/>
              </a:lnSpc>
            </a:pPr>
            <a:endParaRPr lang="en-US" dirty="0">
              <a:solidFill>
                <a:srgbClr val="595959"/>
              </a:solidFill>
              <a:latin typeface="Helvetica" pitchFamily="34" charset="0"/>
            </a:endParaRPr>
          </a:p>
        </p:txBody>
      </p:sp>
      <p:pic>
        <p:nvPicPr>
          <p:cNvPr id="182276" name="Picture 6" descr="Tinacci_080824_4059.jpg"/>
          <p:cNvPicPr>
            <a:picLocks noChangeAspect="1"/>
          </p:cNvPicPr>
          <p:nvPr/>
        </p:nvPicPr>
        <p:blipFill>
          <a:blip r:embed="rId6" cstate="screen"/>
          <a:srcRect/>
          <a:stretch>
            <a:fillRect/>
          </a:stretch>
        </p:blipFill>
        <p:spPr bwMode="auto">
          <a:xfrm>
            <a:off x="0" y="0"/>
            <a:ext cx="9144000" cy="3670300"/>
          </a:xfrm>
          <a:prstGeom prst="rect">
            <a:avLst/>
          </a:prstGeom>
          <a:noFill/>
          <a:ln w="9525">
            <a:noFill/>
            <a:miter lim="800000"/>
            <a:headEnd/>
            <a:tailEnd/>
          </a:ln>
        </p:spPr>
      </p:pic>
      <p:grpSp>
        <p:nvGrpSpPr>
          <p:cNvPr id="12" name="Group 11"/>
          <p:cNvGrpSpPr/>
          <p:nvPr/>
        </p:nvGrpSpPr>
        <p:grpSpPr>
          <a:xfrm>
            <a:off x="545539" y="5405716"/>
            <a:ext cx="382308" cy="1117663"/>
            <a:chOff x="814481" y="3876207"/>
            <a:chExt cx="799166" cy="2336334"/>
          </a:xfrm>
        </p:grpSpPr>
        <p:pic>
          <p:nvPicPr>
            <p:cNvPr id="5122" name="Picture 2" descr="http://t1.gstatic.com/images?q=tbn:ANd9GcQh3ARY9vW_6uQRFJmYxkgZB0sohaGvaYyH1YAIiR404FihQ3klTQ"/>
            <p:cNvPicPr>
              <a:picLocks noChangeAspect="1" noChangeArrowheads="1"/>
            </p:cNvPicPr>
            <p:nvPr/>
          </p:nvPicPr>
          <p:blipFill>
            <a:blip r:embed="rId7" cstate="print"/>
            <a:srcRect/>
            <a:stretch>
              <a:fillRect/>
            </a:stretch>
          </p:blipFill>
          <p:spPr bwMode="auto">
            <a:xfrm>
              <a:off x="814481" y="3876207"/>
              <a:ext cx="781050" cy="781051"/>
            </a:xfrm>
            <a:prstGeom prst="rect">
              <a:avLst/>
            </a:prstGeom>
            <a:noFill/>
          </p:spPr>
        </p:pic>
        <p:pic>
          <p:nvPicPr>
            <p:cNvPr id="5124" name="Picture 4" descr="http://t1.gstatic.com/images?q=tbn:ANd9GcSSo1HKZjqFzJ4lWWf7RimZdZmihGsx5F4BZANymhXYDxotKlAv"/>
            <p:cNvPicPr>
              <a:picLocks noChangeAspect="1" noChangeArrowheads="1"/>
            </p:cNvPicPr>
            <p:nvPr/>
          </p:nvPicPr>
          <p:blipFill>
            <a:blip r:embed="rId8" cstate="screen"/>
            <a:srcRect/>
            <a:stretch>
              <a:fillRect/>
            </a:stretch>
          </p:blipFill>
          <p:spPr bwMode="auto">
            <a:xfrm>
              <a:off x="827928" y="4651842"/>
              <a:ext cx="785719" cy="785719"/>
            </a:xfrm>
            <a:prstGeom prst="rect">
              <a:avLst/>
            </a:prstGeom>
            <a:noFill/>
          </p:spPr>
        </p:pic>
        <p:pic>
          <p:nvPicPr>
            <p:cNvPr id="5126" name="Picture 6" descr="http://t0.gstatic.com/images?q=tbn:ANd9GcQZxeIYkh77ehsELSf0SQOIEnEu4Qhe84397VxwtWu3Jx1Q3JY2"/>
            <p:cNvPicPr>
              <a:picLocks noChangeAspect="1" noChangeArrowheads="1"/>
            </p:cNvPicPr>
            <p:nvPr/>
          </p:nvPicPr>
          <p:blipFill>
            <a:blip r:embed="rId9" cstate="screen"/>
            <a:srcRect/>
            <a:stretch>
              <a:fillRect/>
            </a:stretch>
          </p:blipFill>
          <p:spPr bwMode="auto">
            <a:xfrm>
              <a:off x="841377" y="5459505"/>
              <a:ext cx="756398" cy="753036"/>
            </a:xfrm>
            <a:prstGeom prst="rect">
              <a:avLst/>
            </a:prstGeom>
            <a:noFill/>
          </p:spPr>
        </p:pic>
      </p:grp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Stock_000014337954Medium.jpg"/>
          <p:cNvPicPr>
            <a:picLocks noChangeAspect="1"/>
          </p:cNvPicPr>
          <p:nvPr/>
        </p:nvPicPr>
        <p:blipFill>
          <a:blip r:embed="rId3" cstate="print">
            <a:lum bright="10000"/>
          </a:blip>
          <a:srcRect/>
          <a:stretch>
            <a:fillRect/>
          </a:stretch>
        </p:blipFill>
        <p:spPr bwMode="auto">
          <a:xfrm>
            <a:off x="825500" y="1031875"/>
            <a:ext cx="7442200" cy="4794250"/>
          </a:xfrm>
          <a:prstGeom prst="rect">
            <a:avLst/>
          </a:prstGeom>
          <a:noFill/>
          <a:ln w="9525">
            <a:noFill/>
            <a:miter lim="800000"/>
            <a:headEnd/>
            <a:tailEnd/>
          </a:ln>
        </p:spPr>
      </p:pic>
      <p:pic>
        <p:nvPicPr>
          <p:cNvPr id="8" name="Picture 7" descr="AVA_map_Jan_2010_plain.jpg"/>
          <p:cNvPicPr>
            <a:picLocks noChangeAspect="1"/>
          </p:cNvPicPr>
          <p:nvPr/>
        </p:nvPicPr>
        <p:blipFill>
          <a:blip r:embed="rId4" cstate="print">
            <a:clrChange>
              <a:clrFrom>
                <a:srgbClr val="FFFFFF"/>
              </a:clrFrom>
              <a:clrTo>
                <a:srgbClr val="FFFFFF">
                  <a:alpha val="0"/>
                </a:srgbClr>
              </a:clrTo>
            </a:clrChange>
          </a:blip>
          <a:srcRect/>
          <a:stretch>
            <a:fillRect/>
          </a:stretch>
        </p:blipFill>
        <p:spPr bwMode="auto">
          <a:xfrm>
            <a:off x="2312988" y="952500"/>
            <a:ext cx="4518025" cy="4953000"/>
          </a:xfrm>
          <a:prstGeom prst="rect">
            <a:avLst/>
          </a:prstGeom>
          <a:noFill/>
          <a:ln w="9525">
            <a:noFill/>
            <a:miter lim="800000"/>
            <a:headEnd/>
            <a:tailEnd/>
          </a:ln>
        </p:spPr>
      </p:pic>
      <p:sp>
        <p:nvSpPr>
          <p:cNvPr id="10" name="TextBox 9"/>
          <p:cNvSpPr txBox="1"/>
          <p:nvPr/>
        </p:nvSpPr>
        <p:spPr>
          <a:xfrm>
            <a:off x="63500" y="2387600"/>
            <a:ext cx="2543175" cy="523875"/>
          </a:xfrm>
          <a:prstGeom prst="rect">
            <a:avLst/>
          </a:prstGeom>
          <a:noFill/>
        </p:spPr>
        <p:txBody>
          <a:bodyPr wrap="none">
            <a:spAutoFit/>
          </a:bodyPr>
          <a:lstStyle/>
          <a:p>
            <a:pPr algn="ctr" eaLnBrk="0" hangingPunct="0">
              <a:defRPr/>
            </a:pPr>
            <a:r>
              <a:rPr lang="en-US" sz="2800" dirty="0">
                <a:solidFill>
                  <a:schemeClr val="tx1">
                    <a:lumMod val="65000"/>
                    <a:lumOff val="35000"/>
                  </a:schemeClr>
                </a:solidFill>
                <a:latin typeface="Helvetica" pitchFamily="50" charset="0"/>
                <a:cs typeface="+mn-cs"/>
              </a:rPr>
              <a:t>NAPA VALLEY</a:t>
            </a:r>
          </a:p>
        </p:txBody>
      </p:sp>
      <p:sp>
        <p:nvSpPr>
          <p:cNvPr id="12" name="Oval 11"/>
          <p:cNvSpPr/>
          <p:nvPr/>
        </p:nvSpPr>
        <p:spPr bwMode="auto">
          <a:xfrm>
            <a:off x="1219200" y="2895600"/>
            <a:ext cx="101600" cy="101600"/>
          </a:xfrm>
          <a:prstGeom prst="ellipse">
            <a:avLst/>
          </a:prstGeom>
          <a:solidFill>
            <a:schemeClr val="tx1">
              <a:lumMod val="65000"/>
              <a:lumOff val="35000"/>
            </a:schemeClr>
          </a:solidFill>
          <a:ln w="9525" cap="flat" cmpd="sng" algn="ctr">
            <a:noFill/>
            <a:prstDash val="solid"/>
            <a:round/>
            <a:headEnd type="none" w="med" len="med"/>
            <a:tailEnd type="none" w="med" len="med"/>
          </a:ln>
          <a:effectLst/>
        </p:spPr>
        <p:txBody>
          <a:bodyPr/>
          <a:lstStyle/>
          <a:p>
            <a:pPr algn="ctr" eaLnBrk="0" hangingPunct="0">
              <a:defRPr/>
            </a:pPr>
            <a:endParaRPr lang="en-US">
              <a:latin typeface="Times"/>
              <a:cs typeface="+mn-cs"/>
            </a:endParaRPr>
          </a:p>
        </p:txBody>
      </p:sp>
      <p:sp>
        <p:nvSpPr>
          <p:cNvPr id="25" name="Oval 24"/>
          <p:cNvSpPr/>
          <p:nvPr/>
        </p:nvSpPr>
        <p:spPr bwMode="auto">
          <a:xfrm>
            <a:off x="3346450" y="2982913"/>
            <a:ext cx="101600" cy="101600"/>
          </a:xfrm>
          <a:prstGeom prst="ellipse">
            <a:avLst/>
          </a:prstGeom>
          <a:solidFill>
            <a:schemeClr val="tx1">
              <a:lumMod val="65000"/>
              <a:lumOff val="35000"/>
            </a:schemeClr>
          </a:solidFill>
          <a:ln w="9525" cap="flat" cmpd="sng" algn="ctr">
            <a:noFill/>
            <a:prstDash val="solid"/>
            <a:round/>
            <a:headEnd type="none" w="med" len="med"/>
            <a:tailEnd type="none" w="med" len="med"/>
          </a:ln>
          <a:effectLst/>
        </p:spPr>
        <p:txBody>
          <a:bodyPr/>
          <a:lstStyle/>
          <a:p>
            <a:pPr algn="ctr" eaLnBrk="0" hangingPunct="0">
              <a:defRPr/>
            </a:pPr>
            <a:endParaRPr lang="en-US">
              <a:latin typeface="Times"/>
              <a:cs typeface="+mn-cs"/>
            </a:endParaRPr>
          </a:p>
        </p:txBody>
      </p:sp>
      <p:sp>
        <p:nvSpPr>
          <p:cNvPr id="7" name="Oval 6"/>
          <p:cNvSpPr/>
          <p:nvPr/>
        </p:nvSpPr>
        <p:spPr bwMode="auto">
          <a:xfrm>
            <a:off x="3331423" y="3276982"/>
            <a:ext cx="101600" cy="101600"/>
          </a:xfrm>
          <a:prstGeom prst="ellipse">
            <a:avLst/>
          </a:prstGeom>
          <a:solidFill>
            <a:schemeClr val="tx1">
              <a:lumMod val="65000"/>
              <a:lumOff val="35000"/>
            </a:schemeClr>
          </a:solidFill>
          <a:ln w="9525" cap="flat" cmpd="sng" algn="ctr">
            <a:noFill/>
            <a:prstDash val="solid"/>
            <a:round/>
            <a:headEnd type="none" w="med" len="med"/>
            <a:tailEnd type="none" w="med" len="med"/>
          </a:ln>
          <a:effectLst/>
        </p:spPr>
        <p:txBody>
          <a:bodyPr/>
          <a:lstStyle/>
          <a:p>
            <a:pPr algn="ctr" eaLnBrk="0" hangingPunct="0">
              <a:defRPr/>
            </a:pPr>
            <a:endParaRPr lang="en-US">
              <a:latin typeface="Times"/>
              <a:cs typeface="+mn-cs"/>
            </a:endParaRPr>
          </a:p>
        </p:txBody>
      </p:sp>
      <p:sp>
        <p:nvSpPr>
          <p:cNvPr id="11" name="Oval 10"/>
          <p:cNvSpPr/>
          <p:nvPr/>
        </p:nvSpPr>
        <p:spPr bwMode="auto">
          <a:xfrm>
            <a:off x="4784602" y="4884709"/>
            <a:ext cx="101600" cy="101600"/>
          </a:xfrm>
          <a:prstGeom prst="ellipse">
            <a:avLst/>
          </a:prstGeom>
          <a:solidFill>
            <a:schemeClr val="tx1">
              <a:lumMod val="65000"/>
              <a:lumOff val="35000"/>
            </a:schemeClr>
          </a:solidFill>
          <a:ln w="9525" cap="flat" cmpd="sng" algn="ctr">
            <a:noFill/>
            <a:prstDash val="solid"/>
            <a:round/>
            <a:headEnd type="none" w="med" len="med"/>
            <a:tailEnd type="none" w="med" len="med"/>
          </a:ln>
          <a:effectLst/>
        </p:spPr>
        <p:txBody>
          <a:bodyPr/>
          <a:lstStyle/>
          <a:p>
            <a:pPr algn="ctr" eaLnBrk="0" hangingPunct="0">
              <a:defRPr/>
            </a:pPr>
            <a:endParaRPr lang="en-US">
              <a:latin typeface="Times"/>
              <a:cs typeface="+mn-cs"/>
            </a:endParaRPr>
          </a:p>
        </p:txBody>
      </p:sp>
      <p:sp>
        <p:nvSpPr>
          <p:cNvPr id="13" name="TextBox 12"/>
          <p:cNvSpPr txBox="1"/>
          <p:nvPr/>
        </p:nvSpPr>
        <p:spPr>
          <a:xfrm>
            <a:off x="1726851" y="3247620"/>
            <a:ext cx="1659429" cy="369332"/>
          </a:xfrm>
          <a:prstGeom prst="rect">
            <a:avLst/>
          </a:prstGeom>
          <a:noFill/>
        </p:spPr>
        <p:txBody>
          <a:bodyPr wrap="none">
            <a:spAutoFit/>
          </a:bodyPr>
          <a:lstStyle/>
          <a:p>
            <a:pPr algn="ctr" eaLnBrk="0" hangingPunct="0">
              <a:defRPr/>
            </a:pPr>
            <a:r>
              <a:rPr lang="en-US" sz="1800" dirty="0" smtClean="0">
                <a:solidFill>
                  <a:schemeClr val="tx1">
                    <a:lumMod val="65000"/>
                    <a:lumOff val="35000"/>
                  </a:schemeClr>
                </a:solidFill>
                <a:latin typeface="Helvetica" pitchFamily="50" charset="0"/>
                <a:cs typeface="+mn-cs"/>
              </a:rPr>
              <a:t>San Francisco</a:t>
            </a:r>
            <a:endParaRPr lang="en-US" sz="1800" dirty="0">
              <a:solidFill>
                <a:schemeClr val="tx1">
                  <a:lumMod val="65000"/>
                  <a:lumOff val="35000"/>
                </a:schemeClr>
              </a:solidFill>
              <a:latin typeface="Helvetica" pitchFamily="50" charset="0"/>
              <a:cs typeface="+mn-cs"/>
            </a:endParaRPr>
          </a:p>
        </p:txBody>
      </p:sp>
      <p:sp>
        <p:nvSpPr>
          <p:cNvPr id="14" name="TextBox 13"/>
          <p:cNvSpPr txBox="1"/>
          <p:nvPr/>
        </p:nvSpPr>
        <p:spPr>
          <a:xfrm>
            <a:off x="3292701" y="5003442"/>
            <a:ext cx="1441613" cy="369332"/>
          </a:xfrm>
          <a:prstGeom prst="rect">
            <a:avLst/>
          </a:prstGeom>
          <a:noFill/>
        </p:spPr>
        <p:txBody>
          <a:bodyPr wrap="none">
            <a:spAutoFit/>
          </a:bodyPr>
          <a:lstStyle/>
          <a:p>
            <a:pPr algn="ctr" eaLnBrk="0" hangingPunct="0">
              <a:defRPr/>
            </a:pPr>
            <a:r>
              <a:rPr lang="en-US" sz="1800" dirty="0" smtClean="0">
                <a:solidFill>
                  <a:schemeClr val="tx1">
                    <a:lumMod val="65000"/>
                    <a:lumOff val="35000"/>
                  </a:schemeClr>
                </a:solidFill>
                <a:latin typeface="Helvetica" pitchFamily="50" charset="0"/>
                <a:cs typeface="+mn-cs"/>
              </a:rPr>
              <a:t>Los Angeles</a:t>
            </a:r>
            <a:endParaRPr lang="en-US" sz="1800" dirty="0">
              <a:solidFill>
                <a:schemeClr val="tx1">
                  <a:lumMod val="65000"/>
                  <a:lumOff val="35000"/>
                </a:schemeClr>
              </a:solidFill>
              <a:latin typeface="Helvetica" pitchFamily="50" charset="0"/>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par>
                                <p:cTn id="8" presetID="23" presetClass="exit" presetSubtype="16" fill="hold" nodeType="withEffect">
                                  <p:stCondLst>
                                    <p:cond delay="200"/>
                                  </p:stCondLst>
                                  <p:childTnLst>
                                    <p:anim calcmode="lin" valueType="num">
                                      <p:cBhvr>
                                        <p:cTn id="9" dur="2000"/>
                                        <p:tgtEl>
                                          <p:spTgt spid="9"/>
                                        </p:tgtEl>
                                        <p:attrNameLst>
                                          <p:attrName>ppt_w</p:attrName>
                                        </p:attrNameLst>
                                      </p:cBhvr>
                                      <p:tavLst>
                                        <p:tav tm="0">
                                          <p:val>
                                            <p:strVal val="ppt_w"/>
                                          </p:val>
                                        </p:tav>
                                        <p:tav tm="100000">
                                          <p:val>
                                            <p:strVal val="4*ppt_w"/>
                                          </p:val>
                                        </p:tav>
                                      </p:tavLst>
                                    </p:anim>
                                    <p:anim calcmode="lin" valueType="num">
                                      <p:cBhvr>
                                        <p:cTn id="10" dur="2000"/>
                                        <p:tgtEl>
                                          <p:spTgt spid="9"/>
                                        </p:tgtEl>
                                        <p:attrNameLst>
                                          <p:attrName>ppt_h</p:attrName>
                                        </p:attrNameLst>
                                      </p:cBhvr>
                                      <p:tavLst>
                                        <p:tav tm="0">
                                          <p:val>
                                            <p:strVal val="ppt_h"/>
                                          </p:val>
                                        </p:tav>
                                        <p:tav tm="100000">
                                          <p:val>
                                            <p:strVal val="4*ppt_h"/>
                                          </p:val>
                                        </p:tav>
                                      </p:tavLst>
                                    </p:anim>
                                    <p:set>
                                      <p:cBhvr>
                                        <p:cTn id="11" dur="1" fill="hold">
                                          <p:stCondLst>
                                            <p:cond delay="1999"/>
                                          </p:stCondLst>
                                        </p:cTn>
                                        <p:tgtEl>
                                          <p:spTgt spid="9"/>
                                        </p:tgtEl>
                                        <p:attrNameLst>
                                          <p:attrName>style.visibility</p:attrName>
                                        </p:attrNameLst>
                                      </p:cBhvr>
                                      <p:to>
                                        <p:strVal val="hidden"/>
                                      </p:to>
                                    </p:set>
                                  </p:childTnLst>
                                </p:cTn>
                              </p:par>
                              <p:par>
                                <p:cTn id="12" presetID="63" presetClass="path" presetSubtype="0" accel="50000" decel="50000" fill="hold" nodeType="withEffect">
                                  <p:stCondLst>
                                    <p:cond delay="200"/>
                                  </p:stCondLst>
                                  <p:childTnLst>
                                    <p:animMotion origin="layout" path="M -2.22222E-6 2.53469E-6 L 0.85347 0.70166 " pathEditMode="relative" rAng="0" ptsTypes="AA">
                                      <p:cBhvr>
                                        <p:cTn id="13" dur="2000" fill="hold"/>
                                        <p:tgtEl>
                                          <p:spTgt spid="9"/>
                                        </p:tgtEl>
                                        <p:attrNameLst>
                                          <p:attrName>ppt_x</p:attrName>
                                          <p:attrName>ppt_y</p:attrName>
                                        </p:attrNameLst>
                                      </p:cBhvr>
                                      <p:rCtr x="42700" y="35100"/>
                                    </p:animMotion>
                                  </p:childTnLst>
                                </p:cTn>
                              </p:par>
                              <p:par>
                                <p:cTn id="14" presetID="10" presetClass="exit" presetSubtype="0" fill="hold" grpId="0" nodeType="withEffect">
                                  <p:stCondLst>
                                    <p:cond delay="0"/>
                                  </p:stCondLst>
                                  <p:childTnLst>
                                    <p:animEffect transition="out" filter="fade">
                                      <p:cBhvr>
                                        <p:cTn id="15" dur="1000"/>
                                        <p:tgtEl>
                                          <p:spTgt spid="12"/>
                                        </p:tgtEl>
                                      </p:cBhvr>
                                    </p:animEffect>
                                    <p:set>
                                      <p:cBhvr>
                                        <p:cTn id="16" dur="1" fill="hold">
                                          <p:stCondLst>
                                            <p:cond delay="999"/>
                                          </p:stCondLst>
                                        </p:cTn>
                                        <p:tgtEl>
                                          <p:spTgt spid="12"/>
                                        </p:tgtEl>
                                        <p:attrNameLst>
                                          <p:attrName>style.visibility</p:attrName>
                                        </p:attrNameLst>
                                      </p:cBhvr>
                                      <p:to>
                                        <p:strVal val="hidden"/>
                                      </p:to>
                                    </p:set>
                                  </p:childTnLst>
                                </p:cTn>
                              </p:par>
                              <p:par>
                                <p:cTn id="17" presetID="53" presetClass="entr" presetSubtype="0" fill="hold" nodeType="withEffect">
                                  <p:stCondLst>
                                    <p:cond delay="200"/>
                                  </p:stCondLst>
                                  <p:childTnLst>
                                    <p:set>
                                      <p:cBhvr>
                                        <p:cTn id="18" dur="1" fill="hold">
                                          <p:stCondLst>
                                            <p:cond delay="0"/>
                                          </p:stCondLst>
                                        </p:cTn>
                                        <p:tgtEl>
                                          <p:spTgt spid="8"/>
                                        </p:tgtEl>
                                        <p:attrNameLst>
                                          <p:attrName>style.visibility</p:attrName>
                                        </p:attrNameLst>
                                      </p:cBhvr>
                                      <p:to>
                                        <p:strVal val="visible"/>
                                      </p:to>
                                    </p:set>
                                    <p:anim calcmode="lin" valueType="num">
                                      <p:cBhvr>
                                        <p:cTn id="19" dur="2000" fill="hold"/>
                                        <p:tgtEl>
                                          <p:spTgt spid="8"/>
                                        </p:tgtEl>
                                        <p:attrNameLst>
                                          <p:attrName>ppt_w</p:attrName>
                                        </p:attrNameLst>
                                      </p:cBhvr>
                                      <p:tavLst>
                                        <p:tav tm="0">
                                          <p:val>
                                            <p:fltVal val="0"/>
                                          </p:val>
                                        </p:tav>
                                        <p:tav tm="100000">
                                          <p:val>
                                            <p:strVal val="#ppt_w"/>
                                          </p:val>
                                        </p:tav>
                                      </p:tavLst>
                                    </p:anim>
                                    <p:anim calcmode="lin" valueType="num">
                                      <p:cBhvr>
                                        <p:cTn id="20" dur="2000" fill="hold"/>
                                        <p:tgtEl>
                                          <p:spTgt spid="8"/>
                                        </p:tgtEl>
                                        <p:attrNameLst>
                                          <p:attrName>ppt_h</p:attrName>
                                        </p:attrNameLst>
                                      </p:cBhvr>
                                      <p:tavLst>
                                        <p:tav tm="0">
                                          <p:val>
                                            <p:fltVal val="0"/>
                                          </p:val>
                                        </p:tav>
                                        <p:tav tm="100000">
                                          <p:val>
                                            <p:strVal val="#ppt_h"/>
                                          </p:val>
                                        </p:tav>
                                      </p:tavLst>
                                    </p:anim>
                                    <p:animEffect transition="in" filter="fade">
                                      <p:cBhvr>
                                        <p:cTn id="21" dur="2000"/>
                                        <p:tgtEl>
                                          <p:spTgt spid="8"/>
                                        </p:tgtEl>
                                      </p:cBhvr>
                                    </p:animEffect>
                                  </p:childTnLst>
                                </p:cTn>
                              </p:par>
                              <p:par>
                                <p:cTn id="22" presetID="35" presetClass="path" presetSubtype="0" accel="50000" decel="50000" fill="hold" nodeType="withEffect">
                                  <p:stCondLst>
                                    <p:cond delay="200"/>
                                  </p:stCondLst>
                                  <p:childTnLst>
                                    <p:animMotion origin="layout" path="M 0 -1.96532E-6 L -0.38976 -0.07838 " pathEditMode="relative" rAng="0" ptsTypes="AA">
                                      <p:cBhvr>
                                        <p:cTn id="23" dur="2000" spd="-100000" fill="hold"/>
                                        <p:tgtEl>
                                          <p:spTgt spid="8"/>
                                        </p:tgtEl>
                                        <p:attrNameLst>
                                          <p:attrName>ppt_x</p:attrName>
                                          <p:attrName>ppt_y</p:attrName>
                                        </p:attrNameLst>
                                      </p:cBhvr>
                                      <p:rCtr x="-19500" y="-3900"/>
                                    </p:animMotion>
                                  </p:childTnLst>
                                </p:cTn>
                              </p:par>
                              <p:par>
                                <p:cTn id="24" presetID="53" presetClass="entr" presetSubtype="0" fill="hold" grpId="0" nodeType="withEffect">
                                  <p:stCondLst>
                                    <p:cond delay="200"/>
                                  </p:stCondLst>
                                  <p:childTnLst>
                                    <p:set>
                                      <p:cBhvr>
                                        <p:cTn id="25" dur="1" fill="hold">
                                          <p:stCondLst>
                                            <p:cond delay="0"/>
                                          </p:stCondLst>
                                        </p:cTn>
                                        <p:tgtEl>
                                          <p:spTgt spid="25"/>
                                        </p:tgtEl>
                                        <p:attrNameLst>
                                          <p:attrName>style.visibility</p:attrName>
                                        </p:attrNameLst>
                                      </p:cBhvr>
                                      <p:to>
                                        <p:strVal val="visible"/>
                                      </p:to>
                                    </p:set>
                                    <p:anim calcmode="lin" valueType="num">
                                      <p:cBhvr>
                                        <p:cTn id="26" dur="2000" fill="hold"/>
                                        <p:tgtEl>
                                          <p:spTgt spid="25"/>
                                        </p:tgtEl>
                                        <p:attrNameLst>
                                          <p:attrName>ppt_w</p:attrName>
                                        </p:attrNameLst>
                                      </p:cBhvr>
                                      <p:tavLst>
                                        <p:tav tm="0">
                                          <p:val>
                                            <p:fltVal val="0"/>
                                          </p:val>
                                        </p:tav>
                                        <p:tav tm="100000">
                                          <p:val>
                                            <p:strVal val="#ppt_w"/>
                                          </p:val>
                                        </p:tav>
                                      </p:tavLst>
                                    </p:anim>
                                    <p:anim calcmode="lin" valueType="num">
                                      <p:cBhvr>
                                        <p:cTn id="27" dur="2000" fill="hold"/>
                                        <p:tgtEl>
                                          <p:spTgt spid="25"/>
                                        </p:tgtEl>
                                        <p:attrNameLst>
                                          <p:attrName>ppt_h</p:attrName>
                                        </p:attrNameLst>
                                      </p:cBhvr>
                                      <p:tavLst>
                                        <p:tav tm="0">
                                          <p:val>
                                            <p:fltVal val="0"/>
                                          </p:val>
                                        </p:tav>
                                        <p:tav tm="100000">
                                          <p:val>
                                            <p:strVal val="#ppt_h"/>
                                          </p:val>
                                        </p:tav>
                                      </p:tavLst>
                                    </p:anim>
                                    <p:animEffect transition="in" filter="fade">
                                      <p:cBhvr>
                                        <p:cTn id="28" dur="2000"/>
                                        <p:tgtEl>
                                          <p:spTgt spid="25"/>
                                        </p:tgtEl>
                                      </p:cBhvr>
                                    </p:animEffect>
                                  </p:childTnLst>
                                </p:cTn>
                              </p:par>
                              <p:par>
                                <p:cTn id="29" presetID="35" presetClass="path" presetSubtype="0" accel="50000" decel="50000" fill="hold" grpId="1" nodeType="withEffect">
                                  <p:stCondLst>
                                    <p:cond delay="200"/>
                                  </p:stCondLst>
                                  <p:childTnLst>
                                    <p:animMotion origin="layout" path="M 2.22222E-6 -1.11111E-6 L -0.23021 -0.0125 " pathEditMode="relative" rAng="0" ptsTypes="AA">
                                      <p:cBhvr>
                                        <p:cTn id="30" dur="1000" spd="-100000" fill="hold"/>
                                        <p:tgtEl>
                                          <p:spTgt spid="25"/>
                                        </p:tgtEl>
                                        <p:attrNameLst>
                                          <p:attrName>ppt_x</p:attrName>
                                          <p:attrName>ppt_y</p:attrName>
                                        </p:attrNameLst>
                                      </p:cBhvr>
                                      <p:rCtr x="-11500" y="-600"/>
                                    </p:animMotion>
                                  </p:childTnLst>
                                </p:cTn>
                              </p:par>
                              <p:par>
                                <p:cTn id="31" presetID="53" presetClass="entr" presetSubtype="0" fill="hold" grpId="0" nodeType="withEffect">
                                  <p:stCondLst>
                                    <p:cond delay="200"/>
                                  </p:stCondLst>
                                  <p:childTnLst>
                                    <p:set>
                                      <p:cBhvr>
                                        <p:cTn id="32" dur="1" fill="hold">
                                          <p:stCondLst>
                                            <p:cond delay="0"/>
                                          </p:stCondLst>
                                        </p:cTn>
                                        <p:tgtEl>
                                          <p:spTgt spid="7"/>
                                        </p:tgtEl>
                                        <p:attrNameLst>
                                          <p:attrName>style.visibility</p:attrName>
                                        </p:attrNameLst>
                                      </p:cBhvr>
                                      <p:to>
                                        <p:strVal val="visible"/>
                                      </p:to>
                                    </p:set>
                                    <p:anim calcmode="lin" valueType="num">
                                      <p:cBhvr>
                                        <p:cTn id="33" dur="2000" fill="hold"/>
                                        <p:tgtEl>
                                          <p:spTgt spid="7"/>
                                        </p:tgtEl>
                                        <p:attrNameLst>
                                          <p:attrName>ppt_w</p:attrName>
                                        </p:attrNameLst>
                                      </p:cBhvr>
                                      <p:tavLst>
                                        <p:tav tm="0">
                                          <p:val>
                                            <p:fltVal val="0"/>
                                          </p:val>
                                        </p:tav>
                                        <p:tav tm="100000">
                                          <p:val>
                                            <p:strVal val="#ppt_w"/>
                                          </p:val>
                                        </p:tav>
                                      </p:tavLst>
                                    </p:anim>
                                    <p:anim calcmode="lin" valueType="num">
                                      <p:cBhvr>
                                        <p:cTn id="34" dur="2000" fill="hold"/>
                                        <p:tgtEl>
                                          <p:spTgt spid="7"/>
                                        </p:tgtEl>
                                        <p:attrNameLst>
                                          <p:attrName>ppt_h</p:attrName>
                                        </p:attrNameLst>
                                      </p:cBhvr>
                                      <p:tavLst>
                                        <p:tav tm="0">
                                          <p:val>
                                            <p:fltVal val="0"/>
                                          </p:val>
                                        </p:tav>
                                        <p:tav tm="100000">
                                          <p:val>
                                            <p:strVal val="#ppt_h"/>
                                          </p:val>
                                        </p:tav>
                                      </p:tavLst>
                                    </p:anim>
                                    <p:animEffect transition="in" filter="fade">
                                      <p:cBhvr>
                                        <p:cTn id="35" dur="2000"/>
                                        <p:tgtEl>
                                          <p:spTgt spid="7"/>
                                        </p:tgtEl>
                                      </p:cBhvr>
                                    </p:animEffect>
                                  </p:childTnLst>
                                </p:cTn>
                              </p:par>
                              <p:par>
                                <p:cTn id="36" presetID="53" presetClass="entr" presetSubtype="0" fill="hold" grpId="0" nodeType="withEffect">
                                  <p:stCondLst>
                                    <p:cond delay="200"/>
                                  </p:stCondLst>
                                  <p:childTnLst>
                                    <p:set>
                                      <p:cBhvr>
                                        <p:cTn id="37" dur="1" fill="hold">
                                          <p:stCondLst>
                                            <p:cond delay="0"/>
                                          </p:stCondLst>
                                        </p:cTn>
                                        <p:tgtEl>
                                          <p:spTgt spid="11"/>
                                        </p:tgtEl>
                                        <p:attrNameLst>
                                          <p:attrName>style.visibility</p:attrName>
                                        </p:attrNameLst>
                                      </p:cBhvr>
                                      <p:to>
                                        <p:strVal val="visible"/>
                                      </p:to>
                                    </p:set>
                                    <p:anim calcmode="lin" valueType="num">
                                      <p:cBhvr>
                                        <p:cTn id="38" dur="2000" fill="hold"/>
                                        <p:tgtEl>
                                          <p:spTgt spid="11"/>
                                        </p:tgtEl>
                                        <p:attrNameLst>
                                          <p:attrName>ppt_w</p:attrName>
                                        </p:attrNameLst>
                                      </p:cBhvr>
                                      <p:tavLst>
                                        <p:tav tm="0">
                                          <p:val>
                                            <p:fltVal val="0"/>
                                          </p:val>
                                        </p:tav>
                                        <p:tav tm="100000">
                                          <p:val>
                                            <p:strVal val="#ppt_w"/>
                                          </p:val>
                                        </p:tav>
                                      </p:tavLst>
                                    </p:anim>
                                    <p:anim calcmode="lin" valueType="num">
                                      <p:cBhvr>
                                        <p:cTn id="39" dur="2000" fill="hold"/>
                                        <p:tgtEl>
                                          <p:spTgt spid="11"/>
                                        </p:tgtEl>
                                        <p:attrNameLst>
                                          <p:attrName>ppt_h</p:attrName>
                                        </p:attrNameLst>
                                      </p:cBhvr>
                                      <p:tavLst>
                                        <p:tav tm="0">
                                          <p:val>
                                            <p:fltVal val="0"/>
                                          </p:val>
                                        </p:tav>
                                        <p:tav tm="100000">
                                          <p:val>
                                            <p:strVal val="#ppt_h"/>
                                          </p:val>
                                        </p:tav>
                                      </p:tavLst>
                                    </p:anim>
                                    <p:animEffect transition="in" filter="fade">
                                      <p:cBhvr>
                                        <p:cTn id="40" dur="2000"/>
                                        <p:tgtEl>
                                          <p:spTgt spid="11"/>
                                        </p:tgtEl>
                                      </p:cBhvr>
                                    </p:animEffect>
                                  </p:childTnLst>
                                </p:cTn>
                              </p:par>
                              <p:par>
                                <p:cTn id="41" presetID="10" presetClass="entr" presetSubtype="0" fill="hold" grpId="0" nodeType="withEffect">
                                  <p:stCondLst>
                                    <p:cond delay="20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2000"/>
                                        <p:tgtEl>
                                          <p:spTgt spid="14"/>
                                        </p:tgtEl>
                                      </p:cBhvr>
                                    </p:animEffect>
                                  </p:childTnLst>
                                </p:cTn>
                              </p:par>
                              <p:par>
                                <p:cTn id="44" presetID="10" presetClass="entr" presetSubtype="0" fill="hold" grpId="0" nodeType="withEffect">
                                  <p:stCondLst>
                                    <p:cond delay="20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5" grpId="0" animBg="1"/>
      <p:bldP spid="25" grpId="1" animBg="1"/>
      <p:bldP spid="7" grpId="0" animBg="1"/>
      <p:bldP spid="11" grpId="0" animBg="1"/>
      <p:bldP spid="13"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Stock_000014337954Medium.jpg"/>
          <p:cNvPicPr>
            <a:picLocks noChangeAspect="1"/>
          </p:cNvPicPr>
          <p:nvPr/>
        </p:nvPicPr>
        <p:blipFill>
          <a:blip r:embed="rId3" cstate="print"/>
          <a:srcRect/>
          <a:stretch>
            <a:fillRect/>
          </a:stretch>
        </p:blipFill>
        <p:spPr bwMode="auto">
          <a:xfrm>
            <a:off x="2312988" y="954088"/>
            <a:ext cx="4521200" cy="4959350"/>
          </a:xfrm>
          <a:prstGeom prst="rect">
            <a:avLst/>
          </a:prstGeom>
          <a:noFill/>
          <a:ln w="9525">
            <a:noFill/>
            <a:miter lim="800000"/>
            <a:headEnd/>
            <a:tailEnd/>
          </a:ln>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2246158" y="460926"/>
            <a:ext cx="4194671" cy="5638800"/>
          </a:xfrm>
          <a:prstGeom prst="rect">
            <a:avLst/>
          </a:prstGeom>
          <a:noFill/>
          <a:ln w="9525">
            <a:noFill/>
            <a:miter lim="800000"/>
            <a:headEnd/>
            <a:tailEnd/>
          </a:ln>
        </p:spPr>
      </p:pic>
      <p:sp>
        <p:nvSpPr>
          <p:cNvPr id="10" name="TextBox 9"/>
          <p:cNvSpPr txBox="1"/>
          <p:nvPr/>
        </p:nvSpPr>
        <p:spPr>
          <a:xfrm>
            <a:off x="63500" y="2387600"/>
            <a:ext cx="2543175" cy="523875"/>
          </a:xfrm>
          <a:prstGeom prst="rect">
            <a:avLst/>
          </a:prstGeom>
          <a:noFill/>
        </p:spPr>
        <p:txBody>
          <a:bodyPr wrap="none">
            <a:spAutoFit/>
          </a:bodyPr>
          <a:lstStyle/>
          <a:p>
            <a:pPr algn="ctr" eaLnBrk="0" hangingPunct="0">
              <a:defRPr/>
            </a:pPr>
            <a:r>
              <a:rPr lang="en-US" sz="2800" dirty="0">
                <a:solidFill>
                  <a:schemeClr val="tx1">
                    <a:lumMod val="65000"/>
                    <a:lumOff val="35000"/>
                  </a:schemeClr>
                </a:solidFill>
                <a:latin typeface="Helvetica" pitchFamily="50" charset="0"/>
                <a:cs typeface="+mn-cs"/>
              </a:rPr>
              <a:t>NAPA VALLEY</a:t>
            </a:r>
          </a:p>
        </p:txBody>
      </p:sp>
      <p:grpSp>
        <p:nvGrpSpPr>
          <p:cNvPr id="2" name="Group 15"/>
          <p:cNvGrpSpPr>
            <a:grpSpLocks/>
          </p:cNvGrpSpPr>
          <p:nvPr/>
        </p:nvGrpSpPr>
        <p:grpSpPr bwMode="auto">
          <a:xfrm>
            <a:off x="75737" y="3041650"/>
            <a:ext cx="2805576" cy="590550"/>
            <a:chOff x="76565" y="2816087"/>
            <a:chExt cx="2804940" cy="590351"/>
          </a:xfrm>
        </p:grpSpPr>
        <p:pic>
          <p:nvPicPr>
            <p:cNvPr id="20494" name="Picture 12" descr="DOTTED_ARROW.wmf"/>
            <p:cNvPicPr>
              <a:picLocks noChangeAspect="1"/>
            </p:cNvPicPr>
            <p:nvPr/>
          </p:nvPicPr>
          <p:blipFill>
            <a:blip r:embed="rId5" cstate="print"/>
            <a:srcRect/>
            <a:stretch>
              <a:fillRect/>
            </a:stretch>
          </p:blipFill>
          <p:spPr bwMode="auto">
            <a:xfrm>
              <a:off x="1349811" y="3174171"/>
              <a:ext cx="215900" cy="165100"/>
            </a:xfrm>
            <a:prstGeom prst="rect">
              <a:avLst/>
            </a:prstGeom>
            <a:noFill/>
            <a:ln w="9525">
              <a:noFill/>
              <a:miter lim="800000"/>
              <a:headEnd/>
              <a:tailEnd/>
            </a:ln>
          </p:spPr>
        </p:pic>
        <p:sp>
          <p:nvSpPr>
            <p:cNvPr id="14" name="TextBox 13"/>
            <p:cNvSpPr txBox="1"/>
            <p:nvPr/>
          </p:nvSpPr>
          <p:spPr>
            <a:xfrm>
              <a:off x="76565" y="2816087"/>
              <a:ext cx="2804940" cy="338440"/>
            </a:xfrm>
            <a:prstGeom prst="rect">
              <a:avLst/>
            </a:prstGeom>
            <a:noFill/>
          </p:spPr>
          <p:txBody>
            <a:bodyPr wrap="none">
              <a:spAutoFit/>
            </a:bodyPr>
            <a:lstStyle/>
            <a:p>
              <a:pPr algn="r" eaLnBrk="0" hangingPunct="0">
                <a:defRPr/>
              </a:pPr>
              <a:r>
                <a:rPr lang="en-US" sz="1600" dirty="0" err="1" smtClean="0">
                  <a:solidFill>
                    <a:schemeClr val="tx1">
                      <a:lumMod val="65000"/>
                      <a:lumOff val="35000"/>
                    </a:schemeClr>
                  </a:solidFill>
                  <a:latin typeface="Helvetica" pitchFamily="34" charset="0"/>
                  <a:cs typeface="Helvetica" pitchFamily="34" charset="0"/>
                </a:rPr>
                <a:t>Distancia</a:t>
              </a:r>
              <a:r>
                <a:rPr lang="en-US" sz="1600" dirty="0" smtClean="0">
                  <a:solidFill>
                    <a:schemeClr val="tx1">
                      <a:lumMod val="65000"/>
                      <a:lumOff val="35000"/>
                    </a:schemeClr>
                  </a:solidFill>
                  <a:latin typeface="Helvetica" pitchFamily="34" charset="0"/>
                  <a:cs typeface="Helvetica" pitchFamily="34" charset="0"/>
                </a:rPr>
                <a:t> al </a:t>
              </a:r>
              <a:r>
                <a:rPr lang="en-US" sz="1600" dirty="0" err="1" smtClean="0">
                  <a:solidFill>
                    <a:schemeClr val="tx1">
                      <a:lumMod val="65000"/>
                      <a:lumOff val="35000"/>
                    </a:schemeClr>
                  </a:solidFill>
                  <a:latin typeface="Helvetica" pitchFamily="34" charset="0"/>
                  <a:cs typeface="Helvetica" pitchFamily="34" charset="0"/>
                </a:rPr>
                <a:t>Océano</a:t>
              </a:r>
              <a:r>
                <a:rPr lang="en-US" sz="1600" dirty="0" smtClean="0">
                  <a:solidFill>
                    <a:schemeClr val="tx1">
                      <a:lumMod val="65000"/>
                      <a:lumOff val="35000"/>
                    </a:schemeClr>
                  </a:solidFill>
                  <a:latin typeface="Helvetica" pitchFamily="34" charset="0"/>
                  <a:cs typeface="Helvetica" pitchFamily="34" charset="0"/>
                </a:rPr>
                <a:t> </a:t>
              </a:r>
              <a:r>
                <a:rPr lang="en-US" sz="1600" dirty="0" err="1" smtClean="0">
                  <a:solidFill>
                    <a:schemeClr val="tx1">
                      <a:lumMod val="65000"/>
                      <a:lumOff val="35000"/>
                    </a:schemeClr>
                  </a:solidFill>
                  <a:latin typeface="Helvetica" pitchFamily="34" charset="0"/>
                  <a:cs typeface="Helvetica" pitchFamily="34" charset="0"/>
                </a:rPr>
                <a:t>Pacífico</a:t>
              </a:r>
              <a:endParaRPr lang="en-US" sz="1600" dirty="0">
                <a:solidFill>
                  <a:schemeClr val="tx1">
                    <a:lumMod val="65000"/>
                    <a:lumOff val="35000"/>
                  </a:schemeClr>
                </a:solidFill>
                <a:latin typeface="Helvetica" pitchFamily="34" charset="0"/>
                <a:cs typeface="Helvetica" pitchFamily="34" charset="0"/>
              </a:endParaRPr>
            </a:p>
          </p:txBody>
        </p:sp>
        <p:sp>
          <p:nvSpPr>
            <p:cNvPr id="15" name="TextBox 14"/>
            <p:cNvSpPr txBox="1"/>
            <p:nvPr/>
          </p:nvSpPr>
          <p:spPr>
            <a:xfrm>
              <a:off x="1578460" y="3068415"/>
              <a:ext cx="1303041" cy="338023"/>
            </a:xfrm>
            <a:prstGeom prst="rect">
              <a:avLst/>
            </a:prstGeom>
            <a:noFill/>
          </p:spPr>
          <p:txBody>
            <a:bodyPr wrap="none">
              <a:spAutoFit/>
            </a:bodyPr>
            <a:lstStyle/>
            <a:p>
              <a:pPr algn="r" eaLnBrk="0" hangingPunct="0">
                <a:defRPr/>
              </a:pPr>
              <a:r>
                <a:rPr lang="en-US" sz="1600" dirty="0" err="1">
                  <a:solidFill>
                    <a:schemeClr val="tx1">
                      <a:lumMod val="65000"/>
                      <a:lumOff val="35000"/>
                    </a:schemeClr>
                  </a:solidFill>
                  <a:latin typeface="Helvetica" pitchFamily="50" charset="0"/>
                  <a:cs typeface="+mn-cs"/>
                </a:rPr>
                <a:t>36mi</a:t>
              </a:r>
              <a:r>
                <a:rPr lang="en-US" sz="1600" dirty="0">
                  <a:solidFill>
                    <a:schemeClr val="tx1">
                      <a:lumMod val="65000"/>
                      <a:lumOff val="35000"/>
                    </a:schemeClr>
                  </a:solidFill>
                  <a:latin typeface="Helvetica" pitchFamily="50" charset="0"/>
                  <a:cs typeface="+mn-cs"/>
                </a:rPr>
                <a:t> / </a:t>
              </a:r>
              <a:r>
                <a:rPr lang="en-US" sz="1600" dirty="0" err="1">
                  <a:solidFill>
                    <a:schemeClr val="tx1">
                      <a:lumMod val="65000"/>
                      <a:lumOff val="35000"/>
                    </a:schemeClr>
                  </a:solidFill>
                  <a:latin typeface="Helvetica" pitchFamily="50" charset="0"/>
                  <a:cs typeface="+mn-cs"/>
                </a:rPr>
                <a:t>58km</a:t>
              </a:r>
              <a:endParaRPr lang="en-US" sz="1600" dirty="0">
                <a:solidFill>
                  <a:schemeClr val="tx1">
                    <a:lumMod val="65000"/>
                    <a:lumOff val="35000"/>
                  </a:schemeClr>
                </a:solidFill>
                <a:latin typeface="Helvetica" pitchFamily="50" charset="0"/>
                <a:cs typeface="+mn-cs"/>
              </a:endParaRPr>
            </a:p>
          </p:txBody>
        </p:sp>
      </p:grpSp>
      <p:grpSp>
        <p:nvGrpSpPr>
          <p:cNvPr id="3" name="Group 16"/>
          <p:cNvGrpSpPr>
            <a:grpSpLocks/>
          </p:cNvGrpSpPr>
          <p:nvPr/>
        </p:nvGrpSpPr>
        <p:grpSpPr bwMode="auto">
          <a:xfrm>
            <a:off x="1200424" y="4319588"/>
            <a:ext cx="2565129" cy="590550"/>
            <a:chOff x="316522" y="2816087"/>
            <a:chExt cx="2564979" cy="590351"/>
          </a:xfrm>
        </p:grpSpPr>
        <p:sp>
          <p:nvSpPr>
            <p:cNvPr id="19" name="TextBox 18"/>
            <p:cNvSpPr txBox="1"/>
            <p:nvPr/>
          </p:nvSpPr>
          <p:spPr>
            <a:xfrm>
              <a:off x="316522" y="2816087"/>
              <a:ext cx="2564976" cy="338440"/>
            </a:xfrm>
            <a:prstGeom prst="rect">
              <a:avLst/>
            </a:prstGeom>
            <a:noFill/>
          </p:spPr>
          <p:txBody>
            <a:bodyPr wrap="none">
              <a:spAutoFit/>
            </a:bodyPr>
            <a:lstStyle/>
            <a:p>
              <a:pPr algn="r" eaLnBrk="0" hangingPunct="0">
                <a:defRPr/>
              </a:pPr>
              <a:r>
                <a:rPr lang="en-US" sz="1600" dirty="0" err="1" smtClean="0">
                  <a:solidFill>
                    <a:schemeClr val="tx1">
                      <a:lumMod val="65000"/>
                      <a:lumOff val="35000"/>
                    </a:schemeClr>
                  </a:solidFill>
                  <a:latin typeface="Helvetica" pitchFamily="50" charset="0"/>
                  <a:cs typeface="+mn-cs"/>
                </a:rPr>
                <a:t>Distancia</a:t>
              </a:r>
              <a:r>
                <a:rPr lang="en-US" sz="1600" dirty="0" smtClean="0">
                  <a:solidFill>
                    <a:schemeClr val="tx1">
                      <a:lumMod val="65000"/>
                      <a:lumOff val="35000"/>
                    </a:schemeClr>
                  </a:solidFill>
                  <a:latin typeface="Helvetica" pitchFamily="50" charset="0"/>
                  <a:cs typeface="+mn-cs"/>
                </a:rPr>
                <a:t> a San Francisco</a:t>
              </a:r>
              <a:endParaRPr lang="en-US" sz="1600" dirty="0">
                <a:solidFill>
                  <a:schemeClr val="tx1">
                    <a:lumMod val="65000"/>
                    <a:lumOff val="35000"/>
                  </a:schemeClr>
                </a:solidFill>
                <a:latin typeface="Helvetica" pitchFamily="50" charset="0"/>
                <a:cs typeface="+mn-cs"/>
              </a:endParaRPr>
            </a:p>
          </p:txBody>
        </p:sp>
        <p:sp>
          <p:nvSpPr>
            <p:cNvPr id="20" name="TextBox 19"/>
            <p:cNvSpPr txBox="1"/>
            <p:nvPr/>
          </p:nvSpPr>
          <p:spPr>
            <a:xfrm>
              <a:off x="1578239" y="3068414"/>
              <a:ext cx="1303262" cy="338024"/>
            </a:xfrm>
            <a:prstGeom prst="rect">
              <a:avLst/>
            </a:prstGeom>
            <a:noFill/>
          </p:spPr>
          <p:txBody>
            <a:bodyPr wrap="none">
              <a:spAutoFit/>
            </a:bodyPr>
            <a:lstStyle/>
            <a:p>
              <a:pPr algn="r" eaLnBrk="0" hangingPunct="0">
                <a:defRPr/>
              </a:pPr>
              <a:r>
                <a:rPr lang="en-US" sz="1600" dirty="0" err="1">
                  <a:solidFill>
                    <a:schemeClr val="tx1">
                      <a:lumMod val="65000"/>
                      <a:lumOff val="35000"/>
                    </a:schemeClr>
                  </a:solidFill>
                  <a:latin typeface="Helvetica" pitchFamily="50" charset="0"/>
                  <a:cs typeface="+mn-cs"/>
                </a:rPr>
                <a:t>48mi</a:t>
              </a:r>
              <a:r>
                <a:rPr lang="en-US" sz="1600" dirty="0">
                  <a:solidFill>
                    <a:schemeClr val="tx1">
                      <a:lumMod val="65000"/>
                      <a:lumOff val="35000"/>
                    </a:schemeClr>
                  </a:solidFill>
                  <a:latin typeface="Helvetica" pitchFamily="50" charset="0"/>
                  <a:cs typeface="+mn-cs"/>
                </a:rPr>
                <a:t> / </a:t>
              </a:r>
              <a:r>
                <a:rPr lang="en-US" sz="1600" dirty="0" err="1">
                  <a:solidFill>
                    <a:schemeClr val="tx1">
                      <a:lumMod val="65000"/>
                      <a:lumOff val="35000"/>
                    </a:schemeClr>
                  </a:solidFill>
                  <a:latin typeface="Helvetica" pitchFamily="50" charset="0"/>
                  <a:cs typeface="+mn-cs"/>
                </a:rPr>
                <a:t>77km</a:t>
              </a:r>
              <a:endParaRPr lang="en-US" sz="1600" dirty="0">
                <a:solidFill>
                  <a:schemeClr val="tx1">
                    <a:lumMod val="65000"/>
                    <a:lumOff val="35000"/>
                  </a:schemeClr>
                </a:solidFill>
                <a:latin typeface="Helvetica" pitchFamily="50" charset="0"/>
                <a:cs typeface="+mn-cs"/>
              </a:endParaRPr>
            </a:p>
          </p:txBody>
        </p:sp>
      </p:grpSp>
      <p:grpSp>
        <p:nvGrpSpPr>
          <p:cNvPr id="4" name="Group 20"/>
          <p:cNvGrpSpPr>
            <a:grpSpLocks/>
          </p:cNvGrpSpPr>
          <p:nvPr/>
        </p:nvGrpSpPr>
        <p:grpSpPr bwMode="auto">
          <a:xfrm>
            <a:off x="5939465" y="5008563"/>
            <a:ext cx="2371099" cy="590550"/>
            <a:chOff x="509266" y="2816087"/>
            <a:chExt cx="2372242" cy="590351"/>
          </a:xfrm>
        </p:grpSpPr>
        <p:pic>
          <p:nvPicPr>
            <p:cNvPr id="20488" name="Picture 21" descr="DOTTED_ARROW.wmf"/>
            <p:cNvPicPr>
              <a:picLocks noChangeAspect="1"/>
            </p:cNvPicPr>
            <p:nvPr/>
          </p:nvPicPr>
          <p:blipFill>
            <a:blip r:embed="rId5" cstate="print"/>
            <a:srcRect/>
            <a:stretch>
              <a:fillRect/>
            </a:stretch>
          </p:blipFill>
          <p:spPr bwMode="auto">
            <a:xfrm rot="-5400000">
              <a:off x="1192632" y="3169408"/>
              <a:ext cx="215900" cy="165100"/>
            </a:xfrm>
            <a:prstGeom prst="rect">
              <a:avLst/>
            </a:prstGeom>
            <a:noFill/>
            <a:ln w="9525">
              <a:noFill/>
              <a:miter lim="800000"/>
              <a:headEnd/>
              <a:tailEnd/>
            </a:ln>
          </p:spPr>
        </p:pic>
        <p:sp>
          <p:nvSpPr>
            <p:cNvPr id="23" name="TextBox 22"/>
            <p:cNvSpPr txBox="1"/>
            <p:nvPr/>
          </p:nvSpPr>
          <p:spPr>
            <a:xfrm>
              <a:off x="509266" y="2816087"/>
              <a:ext cx="2372241" cy="584578"/>
            </a:xfrm>
            <a:prstGeom prst="rect">
              <a:avLst/>
            </a:prstGeom>
            <a:noFill/>
          </p:spPr>
          <p:txBody>
            <a:bodyPr wrap="none">
              <a:spAutoFit/>
            </a:bodyPr>
            <a:lstStyle/>
            <a:p>
              <a:pPr algn="r" eaLnBrk="0" hangingPunct="0">
                <a:defRPr/>
              </a:pPr>
              <a:r>
                <a:rPr lang="en-US" sz="1600" dirty="0" err="1" smtClean="0">
                  <a:solidFill>
                    <a:schemeClr val="tx1">
                      <a:lumMod val="65000"/>
                      <a:lumOff val="35000"/>
                    </a:schemeClr>
                  </a:solidFill>
                  <a:latin typeface="Helvetica" pitchFamily="50" charset="0"/>
                  <a:cs typeface="+mn-cs"/>
                </a:rPr>
                <a:t>Distancia</a:t>
              </a:r>
              <a:r>
                <a:rPr lang="en-US" sz="1600" dirty="0" smtClean="0">
                  <a:solidFill>
                    <a:schemeClr val="tx1">
                      <a:lumMod val="65000"/>
                      <a:lumOff val="35000"/>
                    </a:schemeClr>
                  </a:solidFill>
                  <a:latin typeface="Helvetica" pitchFamily="50" charset="0"/>
                  <a:cs typeface="+mn-cs"/>
                </a:rPr>
                <a:t> a Los Angeles</a:t>
              </a:r>
            </a:p>
            <a:p>
              <a:pPr algn="r" eaLnBrk="0" hangingPunct="0">
                <a:defRPr/>
              </a:pPr>
              <a:endParaRPr lang="en-US" sz="1600" dirty="0">
                <a:solidFill>
                  <a:schemeClr val="tx1">
                    <a:lumMod val="65000"/>
                    <a:lumOff val="35000"/>
                  </a:schemeClr>
                </a:solidFill>
                <a:latin typeface="Helvetica" pitchFamily="50" charset="0"/>
                <a:cs typeface="+mn-cs"/>
              </a:endParaRPr>
            </a:p>
          </p:txBody>
        </p:sp>
        <p:sp>
          <p:nvSpPr>
            <p:cNvPr id="24" name="TextBox 23"/>
            <p:cNvSpPr txBox="1"/>
            <p:nvPr/>
          </p:nvSpPr>
          <p:spPr>
            <a:xfrm>
              <a:off x="1350421" y="3068414"/>
              <a:ext cx="1531087" cy="338024"/>
            </a:xfrm>
            <a:prstGeom prst="rect">
              <a:avLst/>
            </a:prstGeom>
            <a:noFill/>
          </p:spPr>
          <p:txBody>
            <a:bodyPr wrap="none">
              <a:spAutoFit/>
            </a:bodyPr>
            <a:lstStyle/>
            <a:p>
              <a:pPr algn="r" eaLnBrk="0" hangingPunct="0">
                <a:defRPr/>
              </a:pPr>
              <a:r>
                <a:rPr lang="en-US" sz="1600" dirty="0" err="1">
                  <a:solidFill>
                    <a:schemeClr val="tx1">
                      <a:lumMod val="65000"/>
                      <a:lumOff val="35000"/>
                    </a:schemeClr>
                  </a:solidFill>
                  <a:latin typeface="Helvetica" pitchFamily="50" charset="0"/>
                  <a:cs typeface="+mn-cs"/>
                </a:rPr>
                <a:t>360mi</a:t>
              </a:r>
              <a:r>
                <a:rPr lang="en-US" sz="1600" dirty="0">
                  <a:solidFill>
                    <a:schemeClr val="tx1">
                      <a:lumMod val="65000"/>
                      <a:lumOff val="35000"/>
                    </a:schemeClr>
                  </a:solidFill>
                  <a:latin typeface="Helvetica" pitchFamily="50" charset="0"/>
                  <a:cs typeface="+mn-cs"/>
                </a:rPr>
                <a:t> / </a:t>
              </a:r>
              <a:r>
                <a:rPr lang="en-US" sz="1600" dirty="0" err="1">
                  <a:solidFill>
                    <a:schemeClr val="tx1">
                      <a:lumMod val="65000"/>
                      <a:lumOff val="35000"/>
                    </a:schemeClr>
                  </a:solidFill>
                  <a:latin typeface="Helvetica" pitchFamily="50" charset="0"/>
                  <a:cs typeface="+mn-cs"/>
                </a:rPr>
                <a:t>579km</a:t>
              </a:r>
              <a:endParaRPr lang="en-US" sz="1600" dirty="0">
                <a:solidFill>
                  <a:schemeClr val="tx1">
                    <a:lumMod val="65000"/>
                    <a:lumOff val="35000"/>
                  </a:schemeClr>
                </a:solidFill>
                <a:latin typeface="Helvetica" pitchFamily="50" charset="0"/>
                <a:cs typeface="+mn-cs"/>
              </a:endParaRPr>
            </a:p>
          </p:txBody>
        </p:sp>
      </p:grpSp>
      <p:sp>
        <p:nvSpPr>
          <p:cNvPr id="25" name="Oval 24"/>
          <p:cNvSpPr/>
          <p:nvPr/>
        </p:nvSpPr>
        <p:spPr bwMode="auto">
          <a:xfrm>
            <a:off x="3346450" y="2982913"/>
            <a:ext cx="101600" cy="101600"/>
          </a:xfrm>
          <a:prstGeom prst="ellipse">
            <a:avLst/>
          </a:prstGeom>
          <a:solidFill>
            <a:schemeClr val="tx1">
              <a:lumMod val="65000"/>
              <a:lumOff val="35000"/>
            </a:schemeClr>
          </a:solidFill>
          <a:ln w="9525" cap="flat" cmpd="sng" algn="ctr">
            <a:noFill/>
            <a:prstDash val="solid"/>
            <a:round/>
            <a:headEnd type="none" w="med" len="med"/>
            <a:tailEnd type="none" w="med" len="med"/>
          </a:ln>
          <a:effectLst/>
        </p:spPr>
        <p:txBody>
          <a:bodyPr/>
          <a:lstStyle/>
          <a:p>
            <a:pPr algn="ctr" eaLnBrk="0" hangingPunct="0">
              <a:defRPr/>
            </a:pPr>
            <a:endParaRPr lang="en-US">
              <a:latin typeface="Times"/>
              <a:cs typeface="+mn-cs"/>
            </a:endParaRPr>
          </a:p>
        </p:txBody>
      </p:sp>
      <p:pic>
        <p:nvPicPr>
          <p:cNvPr id="18" name="Picture 21" descr="DOTTED_ARROW.wmf"/>
          <p:cNvPicPr>
            <a:picLocks noChangeAspect="1"/>
          </p:cNvPicPr>
          <p:nvPr/>
        </p:nvPicPr>
        <p:blipFill>
          <a:blip r:embed="rId5" cstate="print"/>
          <a:srcRect/>
          <a:stretch>
            <a:fillRect/>
          </a:stretch>
        </p:blipFill>
        <p:spPr bwMode="auto">
          <a:xfrm rot="16200000">
            <a:off x="2289830" y="4672984"/>
            <a:ext cx="215973" cy="165020"/>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par>
                                <p:cTn id="8" presetID="23" presetClass="exit" presetSubtype="16" fill="hold" nodeType="withEffect">
                                  <p:stCondLst>
                                    <p:cond delay="200"/>
                                  </p:stCondLst>
                                  <p:childTnLst>
                                    <p:anim calcmode="lin" valueType="num">
                                      <p:cBhvr>
                                        <p:cTn id="9" dur="2000"/>
                                        <p:tgtEl>
                                          <p:spTgt spid="9"/>
                                        </p:tgtEl>
                                        <p:attrNameLst>
                                          <p:attrName>ppt_w</p:attrName>
                                        </p:attrNameLst>
                                      </p:cBhvr>
                                      <p:tavLst>
                                        <p:tav tm="0">
                                          <p:val>
                                            <p:strVal val="ppt_w"/>
                                          </p:val>
                                        </p:tav>
                                        <p:tav tm="100000">
                                          <p:val>
                                            <p:strVal val="4*ppt_w"/>
                                          </p:val>
                                        </p:tav>
                                      </p:tavLst>
                                    </p:anim>
                                    <p:anim calcmode="lin" valueType="num">
                                      <p:cBhvr>
                                        <p:cTn id="10" dur="2000"/>
                                        <p:tgtEl>
                                          <p:spTgt spid="9"/>
                                        </p:tgtEl>
                                        <p:attrNameLst>
                                          <p:attrName>ppt_h</p:attrName>
                                        </p:attrNameLst>
                                      </p:cBhvr>
                                      <p:tavLst>
                                        <p:tav tm="0">
                                          <p:val>
                                            <p:strVal val="ppt_h"/>
                                          </p:val>
                                        </p:tav>
                                        <p:tav tm="100000">
                                          <p:val>
                                            <p:strVal val="4*ppt_h"/>
                                          </p:val>
                                        </p:tav>
                                      </p:tavLst>
                                    </p:anim>
                                    <p:set>
                                      <p:cBhvr>
                                        <p:cTn id="11" dur="1" fill="hold">
                                          <p:stCondLst>
                                            <p:cond delay="1999"/>
                                          </p:stCondLst>
                                        </p:cTn>
                                        <p:tgtEl>
                                          <p:spTgt spid="9"/>
                                        </p:tgtEl>
                                        <p:attrNameLst>
                                          <p:attrName>style.visibility</p:attrName>
                                        </p:attrNameLst>
                                      </p:cBhvr>
                                      <p:to>
                                        <p:strVal val="hidden"/>
                                      </p:to>
                                    </p:set>
                                  </p:childTnLst>
                                </p:cTn>
                              </p:par>
                              <p:par>
                                <p:cTn id="12" presetID="53" presetClass="entr" presetSubtype="0" fill="hold" nodeType="withEffect">
                                  <p:stCondLst>
                                    <p:cond delay="200"/>
                                  </p:stCondLst>
                                  <p:childTnLst>
                                    <p:set>
                                      <p:cBhvr>
                                        <p:cTn id="13" dur="1" fill="hold">
                                          <p:stCondLst>
                                            <p:cond delay="0"/>
                                          </p:stCondLst>
                                        </p:cTn>
                                        <p:tgtEl>
                                          <p:spTgt spid="8"/>
                                        </p:tgtEl>
                                        <p:attrNameLst>
                                          <p:attrName>style.visibility</p:attrName>
                                        </p:attrNameLst>
                                      </p:cBhvr>
                                      <p:to>
                                        <p:strVal val="visible"/>
                                      </p:to>
                                    </p:set>
                                    <p:anim calcmode="lin" valueType="num">
                                      <p:cBhvr>
                                        <p:cTn id="14" dur="2000" fill="hold"/>
                                        <p:tgtEl>
                                          <p:spTgt spid="8"/>
                                        </p:tgtEl>
                                        <p:attrNameLst>
                                          <p:attrName>ppt_w</p:attrName>
                                        </p:attrNameLst>
                                      </p:cBhvr>
                                      <p:tavLst>
                                        <p:tav tm="0">
                                          <p:val>
                                            <p:fltVal val="0"/>
                                          </p:val>
                                        </p:tav>
                                        <p:tav tm="100000">
                                          <p:val>
                                            <p:strVal val="#ppt_w"/>
                                          </p:val>
                                        </p:tav>
                                      </p:tavLst>
                                    </p:anim>
                                    <p:anim calcmode="lin" valueType="num">
                                      <p:cBhvr>
                                        <p:cTn id="15" dur="2000" fill="hold"/>
                                        <p:tgtEl>
                                          <p:spTgt spid="8"/>
                                        </p:tgtEl>
                                        <p:attrNameLst>
                                          <p:attrName>ppt_h</p:attrName>
                                        </p:attrNameLst>
                                      </p:cBhvr>
                                      <p:tavLst>
                                        <p:tav tm="0">
                                          <p:val>
                                            <p:fltVal val="0"/>
                                          </p:val>
                                        </p:tav>
                                        <p:tav tm="100000">
                                          <p:val>
                                            <p:strVal val="#ppt_h"/>
                                          </p:val>
                                        </p:tav>
                                      </p:tavLst>
                                    </p:anim>
                                    <p:animEffect transition="in" filter="fade">
                                      <p:cBhvr>
                                        <p:cTn id="16" dur="2000"/>
                                        <p:tgtEl>
                                          <p:spTgt spid="8"/>
                                        </p:tgtEl>
                                      </p:cBhvr>
                                    </p:animEffect>
                                  </p:childTnLst>
                                </p:cTn>
                              </p:par>
                              <p:par>
                                <p:cTn id="17" presetID="35" presetClass="path" presetSubtype="0" accel="50000" decel="50000" fill="hold" nodeType="withEffect">
                                  <p:stCondLst>
                                    <p:cond delay="200"/>
                                  </p:stCondLst>
                                  <p:childTnLst>
                                    <p:animMotion origin="layout" path="M 0 2.53469E-6 L -0.14045 -0.03331 " pathEditMode="relative" rAng="0" ptsTypes="AA">
                                      <p:cBhvr>
                                        <p:cTn id="18" dur="2000" spd="-100000" fill="hold"/>
                                        <p:tgtEl>
                                          <p:spTgt spid="8"/>
                                        </p:tgtEl>
                                        <p:attrNameLst>
                                          <p:attrName>ppt_x</p:attrName>
                                          <p:attrName>ppt_y</p:attrName>
                                        </p:attrNameLst>
                                      </p:cBhvr>
                                      <p:rCtr x="-7000" y="-1700"/>
                                    </p:animMotion>
                                  </p:childTnLst>
                                </p:cTn>
                              </p:par>
                              <p:par>
                                <p:cTn id="19" presetID="10" presetClass="exit" presetSubtype="0" fill="hold" grpId="0" nodeType="withEffect">
                                  <p:stCondLst>
                                    <p:cond delay="200"/>
                                  </p:stCondLst>
                                  <p:childTnLst>
                                    <p:animEffect transition="out" filter="fade">
                                      <p:cBhvr>
                                        <p:cTn id="20" dur="500"/>
                                        <p:tgtEl>
                                          <p:spTgt spid="25"/>
                                        </p:tgtEl>
                                      </p:cBhvr>
                                    </p:animEffect>
                                    <p:set>
                                      <p:cBhvr>
                                        <p:cTn id="21" dur="1" fill="hold">
                                          <p:stCondLst>
                                            <p:cond delay="499"/>
                                          </p:stCondLst>
                                        </p:cTn>
                                        <p:tgtEl>
                                          <p:spTgt spid="25"/>
                                        </p:tgtEl>
                                        <p:attrNameLst>
                                          <p:attrName>style.visibility</p:attrName>
                                        </p:attrNameLst>
                                      </p:cBhvr>
                                      <p:to>
                                        <p:strVal val="hidden"/>
                                      </p:to>
                                    </p:set>
                                  </p:childTnLst>
                                </p:cTn>
                              </p:par>
                            </p:childTnLst>
                          </p:cTn>
                        </p:par>
                        <p:par>
                          <p:cTn id="22" fill="hold">
                            <p:stCondLst>
                              <p:cond delay="2200"/>
                            </p:stCondLst>
                            <p:childTnLst>
                              <p:par>
                                <p:cTn id="23" presetID="10" presetClass="entr" presetSubtype="0"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childTnLst>
                                </p:cTn>
                              </p:par>
                            </p:childTnLst>
                          </p:cTn>
                        </p:par>
                        <p:par>
                          <p:cTn id="26" fill="hold">
                            <p:stCondLst>
                              <p:cond delay="3200"/>
                            </p:stCondLst>
                            <p:childTnLst>
                              <p:par>
                                <p:cTn id="27" presetID="10" presetClass="entr" presetSubtype="0"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1000"/>
                                        <p:tgtEl>
                                          <p:spTgt spid="3"/>
                                        </p:tgtEl>
                                      </p:cBhvr>
                                    </p:animEffect>
                                  </p:childTnLst>
                                </p:cTn>
                              </p:par>
                              <p:par>
                                <p:cTn id="30" presetID="10" presetClass="entr" presetSubtype="0"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1000"/>
                                        <p:tgtEl>
                                          <p:spTgt spid="18"/>
                                        </p:tgtEl>
                                      </p:cBhvr>
                                    </p:animEffect>
                                  </p:childTnLst>
                                </p:cTn>
                              </p:par>
                            </p:childTnLst>
                          </p:cTn>
                        </p:par>
                        <p:par>
                          <p:cTn id="33" fill="hold">
                            <p:stCondLst>
                              <p:cond delay="4200"/>
                            </p:stCondLst>
                            <p:childTnLst>
                              <p:par>
                                <p:cTn id="34" presetID="10" presetClass="entr" presetSubtype="0" fill="hold" nodeType="after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7" descr="GRN_CIRCLE.png"/>
          <p:cNvPicPr>
            <a:picLocks noChangeAspect="1"/>
          </p:cNvPicPr>
          <p:nvPr/>
        </p:nvPicPr>
        <p:blipFill>
          <a:blip r:embed="rId3">
            <a:lum bright="-2000"/>
          </a:blip>
          <a:srcRect/>
          <a:stretch>
            <a:fillRect/>
          </a:stretch>
        </p:blipFill>
        <p:spPr bwMode="auto">
          <a:xfrm>
            <a:off x="494155" y="667265"/>
            <a:ext cx="4955289" cy="5028455"/>
          </a:xfrm>
          <a:prstGeom prst="rect">
            <a:avLst/>
          </a:prstGeom>
          <a:noFill/>
          <a:ln w="9525">
            <a:noFill/>
            <a:miter lim="800000"/>
            <a:headEnd/>
            <a:tailEnd/>
          </a:ln>
        </p:spPr>
      </p:pic>
      <p:pic>
        <p:nvPicPr>
          <p:cNvPr id="24579" name="Picture 3"/>
          <p:cNvPicPr>
            <a:picLocks noChangeAspect="1" noChangeArrowheads="1"/>
          </p:cNvPicPr>
          <p:nvPr/>
        </p:nvPicPr>
        <p:blipFill>
          <a:blip r:embed="rId4">
            <a:lum contrast="-30000"/>
          </a:blip>
          <a:srcRect/>
          <a:stretch>
            <a:fillRect/>
          </a:stretch>
        </p:blipFill>
        <p:spPr bwMode="auto">
          <a:xfrm>
            <a:off x="6185615" y="2297516"/>
            <a:ext cx="1891984" cy="2368614"/>
          </a:xfrm>
          <a:prstGeom prst="rect">
            <a:avLst/>
          </a:prstGeom>
          <a:noFill/>
          <a:ln w="9525">
            <a:noFill/>
            <a:miter lim="800000"/>
            <a:headEnd/>
            <a:tailEnd/>
          </a:ln>
        </p:spPr>
      </p:pic>
      <p:sp>
        <p:nvSpPr>
          <p:cNvPr id="14" name="TextBox 13"/>
          <p:cNvSpPr txBox="1"/>
          <p:nvPr/>
        </p:nvSpPr>
        <p:spPr>
          <a:xfrm>
            <a:off x="6043425" y="1507441"/>
            <a:ext cx="2176365" cy="400110"/>
          </a:xfrm>
          <a:prstGeom prst="rect">
            <a:avLst/>
          </a:prstGeom>
          <a:noFill/>
        </p:spPr>
        <p:txBody>
          <a:bodyPr wrap="none">
            <a:spAutoFit/>
          </a:bodyPr>
          <a:lstStyle/>
          <a:p>
            <a:pPr algn="r" eaLnBrk="0" hangingPunct="0">
              <a:defRPr/>
            </a:pPr>
            <a:r>
              <a:rPr lang="en-US" sz="2000" b="1" dirty="0">
                <a:solidFill>
                  <a:schemeClr val="tx1">
                    <a:lumMod val="65000"/>
                    <a:lumOff val="35000"/>
                  </a:schemeClr>
                </a:solidFill>
                <a:latin typeface="Helvetica" pitchFamily="50" charset="0"/>
                <a:cs typeface="+mn-cs"/>
              </a:rPr>
              <a:t>Napa Valley AVA</a:t>
            </a:r>
          </a:p>
        </p:txBody>
      </p:sp>
      <p:sp>
        <p:nvSpPr>
          <p:cNvPr id="24581" name="TextBox 15"/>
          <p:cNvSpPr txBox="1">
            <a:spLocks noChangeArrowheads="1"/>
          </p:cNvSpPr>
          <p:nvPr/>
        </p:nvSpPr>
        <p:spPr bwMode="auto">
          <a:xfrm>
            <a:off x="1257300" y="1335129"/>
            <a:ext cx="3605644" cy="4308872"/>
          </a:xfrm>
          <a:prstGeom prst="rect">
            <a:avLst/>
          </a:prstGeom>
          <a:noFill/>
          <a:ln w="9525">
            <a:noFill/>
            <a:miter lim="800000"/>
            <a:headEnd/>
            <a:tailEnd/>
          </a:ln>
        </p:spPr>
        <p:txBody>
          <a:bodyPr wrap="square">
            <a:spAutoFit/>
          </a:bodyPr>
          <a:lstStyle/>
          <a:p>
            <a:pPr algn="ctr" eaLnBrk="0" hangingPunct="0"/>
            <a:r>
              <a:rPr lang="en-US" b="1" dirty="0" smtClean="0">
                <a:solidFill>
                  <a:schemeClr val="bg1"/>
                </a:solidFill>
                <a:latin typeface="Helvetica" pitchFamily="34" charset="0"/>
              </a:rPr>
              <a:t>NAPA VALLEY AVA</a:t>
            </a:r>
          </a:p>
          <a:p>
            <a:pPr algn="ctr" eaLnBrk="0" hangingPunct="0"/>
            <a:endParaRPr lang="en-US" b="1" dirty="0" smtClean="0">
              <a:solidFill>
                <a:schemeClr val="bg1"/>
              </a:solidFill>
              <a:latin typeface="Helvetica" pitchFamily="34" charset="0"/>
            </a:endParaRPr>
          </a:p>
          <a:p>
            <a:pPr algn="ctr" eaLnBrk="0" hangingPunct="0"/>
            <a:r>
              <a:rPr lang="en-US" sz="1600" b="1" dirty="0" smtClean="0">
                <a:solidFill>
                  <a:schemeClr val="bg1"/>
                </a:solidFill>
                <a:latin typeface="Helvetica" pitchFamily="34" charset="0"/>
              </a:rPr>
              <a:t> </a:t>
            </a:r>
            <a:r>
              <a:rPr lang="en-US" sz="1600" dirty="0">
                <a:solidFill>
                  <a:schemeClr val="bg1"/>
                </a:solidFill>
                <a:latin typeface="Helvetica" pitchFamily="34" charset="0"/>
              </a:rPr>
              <a:t> </a:t>
            </a:r>
            <a:r>
              <a:rPr lang="en-US" sz="1800" dirty="0" err="1">
                <a:solidFill>
                  <a:schemeClr val="bg1"/>
                </a:solidFill>
                <a:latin typeface="Helvetica" pitchFamily="34" charset="0"/>
              </a:rPr>
              <a:t>área</a:t>
            </a:r>
            <a:r>
              <a:rPr lang="es-ES" sz="1800" dirty="0">
                <a:solidFill>
                  <a:schemeClr val="bg1"/>
                </a:solidFill>
                <a:latin typeface="Helvetica" pitchFamily="34" charset="0"/>
                <a:cs typeface="Helvetica" pitchFamily="34" charset="0"/>
              </a:rPr>
              <a:t> pequeña.</a:t>
            </a:r>
          </a:p>
          <a:p>
            <a:pPr algn="ctr" eaLnBrk="0" hangingPunct="0"/>
            <a:endParaRPr lang="es-ES" sz="1800" dirty="0">
              <a:solidFill>
                <a:schemeClr val="bg1"/>
              </a:solidFill>
              <a:latin typeface="Helvetica" pitchFamily="34" charset="0"/>
              <a:cs typeface="Helvetica" pitchFamily="34" charset="0"/>
            </a:endParaRPr>
          </a:p>
          <a:p>
            <a:pPr algn="ctr" eaLnBrk="0" hangingPunct="0"/>
            <a:r>
              <a:rPr lang="es-ES" sz="1800" b="1" dirty="0">
                <a:solidFill>
                  <a:schemeClr val="bg1"/>
                </a:solidFill>
                <a:latin typeface="Helvetica" pitchFamily="34" charset="0"/>
                <a:cs typeface="Helvetica" pitchFamily="34" charset="0"/>
              </a:rPr>
              <a:t>gran calidad </a:t>
            </a:r>
            <a:r>
              <a:rPr lang="es-ES" sz="1800" dirty="0">
                <a:solidFill>
                  <a:schemeClr val="bg1"/>
                </a:solidFill>
                <a:latin typeface="Helvetica" pitchFamily="34" charset="0"/>
                <a:cs typeface="Helvetica" pitchFamily="34" charset="0"/>
              </a:rPr>
              <a:t>y </a:t>
            </a:r>
            <a:r>
              <a:rPr lang="es-ES" sz="1800" b="1" dirty="0">
                <a:solidFill>
                  <a:schemeClr val="bg1"/>
                </a:solidFill>
                <a:latin typeface="Helvetica" pitchFamily="34" charset="0"/>
                <a:cs typeface="Helvetica" pitchFamily="34" charset="0"/>
              </a:rPr>
              <a:t>diversidad</a:t>
            </a:r>
            <a:r>
              <a:rPr lang="es-ES" sz="1800" dirty="0">
                <a:solidFill>
                  <a:schemeClr val="bg1"/>
                </a:solidFill>
                <a:latin typeface="Helvetica" pitchFamily="34" charset="0"/>
                <a:cs typeface="Helvetica" pitchFamily="34" charset="0"/>
              </a:rPr>
              <a:t/>
            </a:r>
            <a:br>
              <a:rPr lang="es-ES" sz="1800" dirty="0">
                <a:solidFill>
                  <a:schemeClr val="bg1"/>
                </a:solidFill>
                <a:latin typeface="Helvetica" pitchFamily="34" charset="0"/>
                <a:cs typeface="Helvetica" pitchFamily="34" charset="0"/>
              </a:rPr>
            </a:br>
            <a:r>
              <a:rPr lang="es-ES" sz="1800" dirty="0">
                <a:solidFill>
                  <a:schemeClr val="bg1"/>
                </a:solidFill>
                <a:latin typeface="Helvetica" pitchFamily="34" charset="0"/>
                <a:cs typeface="Helvetica" pitchFamily="34" charset="0"/>
              </a:rPr>
              <a:t>			</a:t>
            </a:r>
            <a:r>
              <a:rPr lang="en-US" sz="1800" dirty="0">
                <a:solidFill>
                  <a:schemeClr val="bg1"/>
                </a:solidFill>
                <a:latin typeface="Helvetica" pitchFamily="34" charset="0"/>
                <a:cs typeface="Helvetica" pitchFamily="34" charset="0"/>
              </a:rPr>
              <a:t>  </a:t>
            </a:r>
            <a:r>
              <a:rPr lang="en-US" sz="1800" dirty="0">
                <a:solidFill>
                  <a:schemeClr val="bg1"/>
                </a:solidFill>
                <a:latin typeface="Helvetica" pitchFamily="34" charset="0"/>
              </a:rPr>
              <a:t>                            </a:t>
            </a:r>
          </a:p>
          <a:p>
            <a:pPr algn="ctr" eaLnBrk="0" hangingPunct="0"/>
            <a:r>
              <a:rPr lang="en-US" b="1" dirty="0" err="1">
                <a:solidFill>
                  <a:schemeClr val="tx1">
                    <a:lumMod val="65000"/>
                    <a:lumOff val="35000"/>
                  </a:schemeClr>
                </a:solidFill>
                <a:latin typeface="Helvetica" pitchFamily="34" charset="0"/>
              </a:rPr>
              <a:t>responsable</a:t>
            </a:r>
            <a:r>
              <a:rPr lang="en-US" b="1" dirty="0">
                <a:solidFill>
                  <a:schemeClr val="tx1">
                    <a:lumMod val="65000"/>
                    <a:lumOff val="35000"/>
                  </a:schemeClr>
                </a:solidFill>
                <a:latin typeface="Helvetica" pitchFamily="34" charset="0"/>
              </a:rPr>
              <a:t> </a:t>
            </a:r>
            <a:r>
              <a:rPr lang="en-US" b="1" dirty="0" err="1">
                <a:solidFill>
                  <a:schemeClr val="tx1">
                    <a:lumMod val="65000"/>
                    <a:lumOff val="35000"/>
                  </a:schemeClr>
                </a:solidFill>
                <a:latin typeface="Helvetica" pitchFamily="34" charset="0"/>
              </a:rPr>
              <a:t>por</a:t>
            </a:r>
            <a:r>
              <a:rPr lang="en-US" b="1" dirty="0">
                <a:solidFill>
                  <a:schemeClr val="tx1">
                    <a:lumMod val="65000"/>
                    <a:lumOff val="35000"/>
                  </a:schemeClr>
                </a:solidFill>
                <a:latin typeface="Helvetica" pitchFamily="34" charset="0"/>
              </a:rPr>
              <a:t> el 4% del vino </a:t>
            </a:r>
            <a:r>
              <a:rPr lang="en-US" b="1" dirty="0" err="1">
                <a:solidFill>
                  <a:schemeClr val="tx1">
                    <a:lumMod val="65000"/>
                    <a:lumOff val="35000"/>
                  </a:schemeClr>
                </a:solidFill>
                <a:latin typeface="Helvetica" pitchFamily="34" charset="0"/>
              </a:rPr>
              <a:t>californiano</a:t>
            </a:r>
            <a:r>
              <a:rPr lang="en-US" b="1" dirty="0">
                <a:solidFill>
                  <a:schemeClr val="tx1">
                    <a:lumMod val="65000"/>
                    <a:lumOff val="35000"/>
                  </a:schemeClr>
                </a:solidFill>
                <a:latin typeface="Helvetica" pitchFamily="34" charset="0"/>
              </a:rPr>
              <a:t> </a:t>
            </a:r>
          </a:p>
          <a:p>
            <a:pPr algn="ctr" eaLnBrk="0" hangingPunct="0"/>
            <a:endParaRPr lang="en-US" sz="1800" dirty="0">
              <a:solidFill>
                <a:schemeClr val="bg1"/>
              </a:solidFill>
              <a:latin typeface="Helvetica" pitchFamily="34" charset="0"/>
            </a:endParaRPr>
          </a:p>
          <a:p>
            <a:pPr algn="ctr" eaLnBrk="0" hangingPunct="0"/>
            <a:r>
              <a:rPr lang="en-US" sz="1800" dirty="0" err="1">
                <a:solidFill>
                  <a:schemeClr val="bg1"/>
                </a:solidFill>
                <a:latin typeface="Helvetica" pitchFamily="34" charset="0"/>
              </a:rPr>
              <a:t>responsable</a:t>
            </a:r>
            <a:r>
              <a:rPr lang="en-US" sz="1800" dirty="0">
                <a:solidFill>
                  <a:schemeClr val="bg1"/>
                </a:solidFill>
                <a:latin typeface="Helvetica" pitchFamily="34" charset="0"/>
              </a:rPr>
              <a:t> </a:t>
            </a:r>
            <a:r>
              <a:rPr lang="en-US" sz="1800" dirty="0" err="1">
                <a:solidFill>
                  <a:schemeClr val="bg1"/>
                </a:solidFill>
                <a:latin typeface="Helvetica" pitchFamily="34" charset="0"/>
              </a:rPr>
              <a:t>por</a:t>
            </a:r>
            <a:r>
              <a:rPr lang="en-US" sz="1800" dirty="0">
                <a:solidFill>
                  <a:schemeClr val="bg1"/>
                </a:solidFill>
                <a:latin typeface="Helvetica" pitchFamily="34" charset="0"/>
              </a:rPr>
              <a:t> </a:t>
            </a:r>
            <a:r>
              <a:rPr lang="es-ES" sz="1800" dirty="0">
                <a:solidFill>
                  <a:schemeClr val="bg1"/>
                </a:solidFill>
                <a:latin typeface="Helvetica" pitchFamily="34" charset="0"/>
                <a:cs typeface="Helvetica" pitchFamily="34" charset="0"/>
              </a:rPr>
              <a:t>.04% del vino total del mundo</a:t>
            </a:r>
            <a:r>
              <a:rPr lang="en-US" sz="1800" dirty="0">
                <a:solidFill>
                  <a:schemeClr val="bg1"/>
                </a:solidFill>
                <a:latin typeface="Helvetica" pitchFamily="34" charset="0"/>
                <a:cs typeface="Helvetica" pitchFamily="34" charset="0"/>
              </a:rPr>
              <a:t> </a:t>
            </a:r>
          </a:p>
          <a:p>
            <a:pPr algn="ctr" eaLnBrk="0" hangingPunct="0"/>
            <a:r>
              <a:rPr lang="en-US" sz="1800" b="1" dirty="0">
                <a:solidFill>
                  <a:schemeClr val="accent2"/>
                </a:solidFill>
                <a:latin typeface="Helvetica" pitchFamily="34" charset="0"/>
              </a:rPr>
              <a:t>                         </a:t>
            </a:r>
            <a:r>
              <a:rPr lang="en-US" sz="1800" b="1" dirty="0">
                <a:solidFill>
                  <a:schemeClr val="bg1"/>
                </a:solidFill>
                <a:latin typeface="Helvetica" pitchFamily="34" charset="0"/>
              </a:rPr>
              <a:t>  </a:t>
            </a:r>
            <a:r>
              <a:rPr lang="en-US" sz="1600" b="1" dirty="0">
                <a:solidFill>
                  <a:schemeClr val="bg1"/>
                </a:solidFill>
                <a:latin typeface="Helvetica" pitchFamily="34" charset="0"/>
              </a:rPr>
              <a:t>     </a:t>
            </a:r>
            <a:endParaRPr lang="en-US" sz="1600" b="1" dirty="0" smtClean="0">
              <a:solidFill>
                <a:schemeClr val="bg1"/>
              </a:solidFill>
              <a:latin typeface="Helvetica" pitchFamily="34" charset="0"/>
            </a:endParaRPr>
          </a:p>
          <a:p>
            <a:pPr algn="r" eaLnBrk="0" hangingPunct="0"/>
            <a:endParaRPr lang="en-US" sz="1600" dirty="0">
              <a:solidFill>
                <a:schemeClr val="bg1"/>
              </a:solidFill>
              <a:latin typeface="Helvetica" pitchFamily="34" charset="0"/>
            </a:endParaRPr>
          </a:p>
        </p:txBody>
      </p:sp>
      <p:sp>
        <p:nvSpPr>
          <p:cNvPr id="2" name="TextBox 1"/>
          <p:cNvSpPr txBox="1"/>
          <p:nvPr/>
        </p:nvSpPr>
        <p:spPr>
          <a:xfrm>
            <a:off x="4934607" y="667265"/>
            <a:ext cx="4035804" cy="1200329"/>
          </a:xfrm>
          <a:prstGeom prst="rect">
            <a:avLst/>
          </a:prstGeom>
          <a:noFill/>
        </p:spPr>
        <p:txBody>
          <a:bodyPr wrap="square" rtlCol="0">
            <a:spAutoFit/>
          </a:bodyPr>
          <a:lstStyle/>
          <a:p>
            <a:r>
              <a:rPr lang="en-US" sz="3600" b="1" dirty="0" smtClean="0">
                <a:solidFill>
                  <a:schemeClr val="tx1">
                    <a:lumMod val="65000"/>
                    <a:lumOff val="35000"/>
                  </a:schemeClr>
                </a:solidFill>
                <a:latin typeface="Helvetica" pitchFamily="34" charset="0"/>
                <a:cs typeface="Helvetica" pitchFamily="34" charset="0"/>
              </a:rPr>
              <a:t>Region </a:t>
            </a:r>
            <a:r>
              <a:rPr lang="en-US" sz="3600" b="1" dirty="0" err="1" smtClean="0">
                <a:solidFill>
                  <a:schemeClr val="tx1">
                    <a:lumMod val="65000"/>
                    <a:lumOff val="35000"/>
                  </a:schemeClr>
                </a:solidFill>
                <a:latin typeface="Helvetica" pitchFamily="34" charset="0"/>
                <a:cs typeface="Helvetica" pitchFamily="34" charset="0"/>
              </a:rPr>
              <a:t>peque</a:t>
            </a:r>
            <a:r>
              <a:rPr lang="es-ES" sz="3600" b="1" dirty="0">
                <a:solidFill>
                  <a:schemeClr val="tx1">
                    <a:lumMod val="65000"/>
                    <a:lumOff val="35000"/>
                  </a:schemeClr>
                </a:solidFill>
                <a:latin typeface="Helvetica" pitchFamily="34" charset="0"/>
                <a:cs typeface="Helvetica" pitchFamily="34" charset="0"/>
              </a:rPr>
              <a:t>ñ</a:t>
            </a:r>
            <a:r>
              <a:rPr lang="en-US" sz="3600" b="1" dirty="0" smtClean="0">
                <a:solidFill>
                  <a:schemeClr val="tx1">
                    <a:lumMod val="65000"/>
                    <a:lumOff val="35000"/>
                  </a:schemeClr>
                </a:solidFill>
                <a:latin typeface="Helvetica" pitchFamily="34" charset="0"/>
                <a:cs typeface="Helvetica" pitchFamily="34" charset="0"/>
              </a:rPr>
              <a:t>a</a:t>
            </a:r>
          </a:p>
          <a:p>
            <a:endParaRPr lang="en-US" sz="3600" b="1" dirty="0">
              <a:solidFill>
                <a:schemeClr val="tx1">
                  <a:lumMod val="65000"/>
                  <a:lumOff val="35000"/>
                </a:schemeClr>
              </a:solidFill>
              <a:latin typeface="Helvetica" pitchFamily="34" charset="0"/>
              <a:cs typeface="Helvetica" pitchFamily="34" charset="0"/>
            </a:endParaRPr>
          </a:p>
        </p:txBody>
      </p:sp>
    </p:spTree>
    <p:extLst>
      <p:ext uri="{BB962C8B-B14F-4D97-AF65-F5344CB8AC3E}">
        <p14:creationId xmlns:p14="http://schemas.microsoft.com/office/powerpoint/2010/main" val="7585802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9" name="Picture 2"/>
          <p:cNvPicPr>
            <a:picLocks noChangeAspect="1" noChangeArrowheads="1"/>
          </p:cNvPicPr>
          <p:nvPr/>
        </p:nvPicPr>
        <p:blipFill>
          <a:blip r:embed="rId3"/>
          <a:srcRect/>
          <a:stretch>
            <a:fillRect/>
          </a:stretch>
        </p:blipFill>
        <p:spPr bwMode="auto">
          <a:xfrm>
            <a:off x="5720079" y="1864877"/>
            <a:ext cx="3312556" cy="3685802"/>
          </a:xfrm>
          <a:prstGeom prst="rect">
            <a:avLst/>
          </a:prstGeom>
          <a:noFill/>
          <a:ln w="9525">
            <a:noFill/>
            <a:miter lim="800000"/>
            <a:headEnd/>
            <a:tailEnd/>
          </a:ln>
        </p:spPr>
      </p:pic>
      <p:pic>
        <p:nvPicPr>
          <p:cNvPr id="10" name="Picture 7" descr="GRN_CIRCLE.png"/>
          <p:cNvPicPr>
            <a:picLocks noChangeAspect="1"/>
          </p:cNvPicPr>
          <p:nvPr/>
        </p:nvPicPr>
        <p:blipFill>
          <a:blip r:embed="rId4">
            <a:lum bright="-2000"/>
          </a:blip>
          <a:srcRect/>
          <a:stretch>
            <a:fillRect/>
          </a:stretch>
        </p:blipFill>
        <p:spPr bwMode="auto">
          <a:xfrm>
            <a:off x="395166" y="1030336"/>
            <a:ext cx="4955289" cy="5028455"/>
          </a:xfrm>
          <a:prstGeom prst="rect">
            <a:avLst/>
          </a:prstGeom>
          <a:noFill/>
          <a:ln w="9525">
            <a:noFill/>
            <a:miter lim="800000"/>
            <a:headEnd/>
            <a:tailEnd/>
          </a:ln>
        </p:spPr>
      </p:pic>
      <p:sp>
        <p:nvSpPr>
          <p:cNvPr id="26630" name="TextBox 13"/>
          <p:cNvSpPr txBox="1">
            <a:spLocks noChangeArrowheads="1"/>
          </p:cNvSpPr>
          <p:nvPr/>
        </p:nvSpPr>
        <p:spPr bwMode="auto">
          <a:xfrm>
            <a:off x="6855762" y="4541191"/>
            <a:ext cx="1497911" cy="584775"/>
          </a:xfrm>
          <a:prstGeom prst="rect">
            <a:avLst/>
          </a:prstGeom>
          <a:noFill/>
          <a:ln w="9525">
            <a:noFill/>
            <a:miter lim="800000"/>
            <a:headEnd/>
            <a:tailEnd/>
          </a:ln>
        </p:spPr>
        <p:txBody>
          <a:bodyPr wrap="none">
            <a:spAutoFit/>
          </a:bodyPr>
          <a:lstStyle/>
          <a:p>
            <a:pPr algn="r" eaLnBrk="0" hangingPunct="0"/>
            <a:r>
              <a:rPr lang="en-US" sz="1600" b="1" dirty="0">
                <a:solidFill>
                  <a:schemeClr val="bg1"/>
                </a:solidFill>
                <a:latin typeface="Helvetica" pitchFamily="34" charset="0"/>
              </a:rPr>
              <a:t>Bordeaux </a:t>
            </a:r>
            <a:r>
              <a:rPr lang="en-US" sz="1600" b="1" dirty="0" smtClean="0">
                <a:solidFill>
                  <a:schemeClr val="bg1"/>
                </a:solidFill>
                <a:latin typeface="Helvetica" pitchFamily="34" charset="0"/>
              </a:rPr>
              <a:t>AC</a:t>
            </a:r>
          </a:p>
          <a:p>
            <a:pPr algn="r" eaLnBrk="0" hangingPunct="0"/>
            <a:r>
              <a:rPr lang="en-US" sz="1600" b="1" dirty="0" smtClean="0">
                <a:solidFill>
                  <a:schemeClr val="bg1"/>
                </a:solidFill>
                <a:latin typeface="Helvetica" pitchFamily="34" charset="0"/>
              </a:rPr>
              <a:t>(</a:t>
            </a:r>
            <a:r>
              <a:rPr lang="en-US" sz="1600" b="1" dirty="0" err="1" smtClean="0">
                <a:solidFill>
                  <a:schemeClr val="bg1"/>
                </a:solidFill>
                <a:latin typeface="Helvetica" pitchFamily="34" charset="0"/>
              </a:rPr>
              <a:t>Burdeos</a:t>
            </a:r>
            <a:r>
              <a:rPr lang="en-US" sz="1600" b="1" dirty="0" smtClean="0">
                <a:solidFill>
                  <a:schemeClr val="bg1"/>
                </a:solidFill>
                <a:latin typeface="Helvetica" pitchFamily="34" charset="0"/>
              </a:rPr>
              <a:t> AC)</a:t>
            </a:r>
            <a:endParaRPr lang="en-US" sz="1600" b="1" dirty="0">
              <a:solidFill>
                <a:schemeClr val="bg1"/>
              </a:solidFill>
              <a:latin typeface="Helvetica" pitchFamily="34" charset="0"/>
            </a:endParaRPr>
          </a:p>
        </p:txBody>
      </p:sp>
      <p:sp>
        <p:nvSpPr>
          <p:cNvPr id="26631" name="TextBox 15"/>
          <p:cNvSpPr txBox="1">
            <a:spLocks noChangeArrowheads="1"/>
          </p:cNvSpPr>
          <p:nvPr/>
        </p:nvSpPr>
        <p:spPr bwMode="auto">
          <a:xfrm>
            <a:off x="1619713" y="1740626"/>
            <a:ext cx="2651669" cy="3793904"/>
          </a:xfrm>
          <a:prstGeom prst="rect">
            <a:avLst/>
          </a:prstGeom>
          <a:noFill/>
          <a:ln w="9525">
            <a:noFill/>
            <a:miter lim="800000"/>
            <a:headEnd/>
            <a:tailEnd/>
          </a:ln>
        </p:spPr>
        <p:txBody>
          <a:bodyPr wrap="none"/>
          <a:lstStyle/>
          <a:p>
            <a:pPr algn="ctr" eaLnBrk="0" hangingPunct="0"/>
            <a:r>
              <a:rPr lang="en-US" sz="2000" b="1" dirty="0">
                <a:solidFill>
                  <a:schemeClr val="tx1">
                    <a:lumMod val="65000"/>
                    <a:lumOff val="35000"/>
                  </a:schemeClr>
                </a:solidFill>
                <a:latin typeface="Helvetica" pitchFamily="34" charset="0"/>
              </a:rPr>
              <a:t>NAPA VALLEY </a:t>
            </a:r>
            <a:r>
              <a:rPr lang="en-US" sz="2000" b="1" dirty="0" smtClean="0">
                <a:solidFill>
                  <a:schemeClr val="tx1">
                    <a:lumMod val="65000"/>
                    <a:lumOff val="35000"/>
                  </a:schemeClr>
                </a:solidFill>
                <a:latin typeface="Helvetica" pitchFamily="34" charset="0"/>
              </a:rPr>
              <a:t>AVA</a:t>
            </a:r>
          </a:p>
          <a:p>
            <a:pPr algn="ctr" eaLnBrk="0" hangingPunct="0"/>
            <a:endParaRPr lang="en-US" sz="2000" dirty="0">
              <a:solidFill>
                <a:schemeClr val="tx1">
                  <a:lumMod val="65000"/>
                  <a:lumOff val="35000"/>
                </a:schemeClr>
              </a:solidFill>
              <a:latin typeface="Helvetica" pitchFamily="34" charset="0"/>
            </a:endParaRPr>
          </a:p>
          <a:p>
            <a:pPr algn="ctr" eaLnBrk="0" hangingPunct="0"/>
            <a:r>
              <a:rPr lang="en-US" sz="1600" dirty="0">
                <a:solidFill>
                  <a:schemeClr val="tx1">
                    <a:lumMod val="65000"/>
                    <a:lumOff val="35000"/>
                  </a:schemeClr>
                </a:solidFill>
                <a:latin typeface="Helvetica" pitchFamily="34" charset="0"/>
              </a:rPr>
              <a:t>45,000 acres (</a:t>
            </a:r>
            <a:r>
              <a:rPr lang="en-US" sz="1600" dirty="0" smtClean="0">
                <a:solidFill>
                  <a:schemeClr val="tx1">
                    <a:lumMod val="65000"/>
                    <a:lumOff val="35000"/>
                  </a:schemeClr>
                </a:solidFill>
                <a:latin typeface="Helvetica" pitchFamily="34" charset="0"/>
              </a:rPr>
              <a:t>18,250 </a:t>
            </a:r>
            <a:r>
              <a:rPr lang="en-US" sz="1600" dirty="0">
                <a:solidFill>
                  <a:schemeClr val="tx1">
                    <a:lumMod val="65000"/>
                    <a:lumOff val="35000"/>
                  </a:schemeClr>
                </a:solidFill>
                <a:latin typeface="Helvetica" pitchFamily="34" charset="0"/>
              </a:rPr>
              <a:t>ha) </a:t>
            </a:r>
            <a:endParaRPr lang="en-US" sz="1600" dirty="0" smtClean="0">
              <a:solidFill>
                <a:schemeClr val="tx1">
                  <a:lumMod val="65000"/>
                  <a:lumOff val="35000"/>
                </a:schemeClr>
              </a:solidFill>
              <a:latin typeface="Helvetica" pitchFamily="34" charset="0"/>
            </a:endParaRPr>
          </a:p>
          <a:p>
            <a:pPr algn="ctr" eaLnBrk="0" hangingPunct="0"/>
            <a:r>
              <a:rPr lang="en-US" sz="1600" dirty="0">
                <a:solidFill>
                  <a:schemeClr val="tx1">
                    <a:lumMod val="65000"/>
                    <a:lumOff val="35000"/>
                  </a:schemeClr>
                </a:solidFill>
                <a:latin typeface="Helvetica" pitchFamily="34" charset="0"/>
              </a:rPr>
              <a:t>de </a:t>
            </a:r>
            <a:r>
              <a:rPr lang="en-US" sz="1600" dirty="0" err="1">
                <a:solidFill>
                  <a:schemeClr val="tx1">
                    <a:lumMod val="65000"/>
                    <a:lumOff val="35000"/>
                  </a:schemeClr>
                </a:solidFill>
                <a:latin typeface="Helvetica" pitchFamily="34" charset="0"/>
              </a:rPr>
              <a:t>viñas</a:t>
            </a:r>
            <a:endParaRPr lang="en-US" sz="1600" dirty="0">
              <a:solidFill>
                <a:schemeClr val="tx1">
                  <a:lumMod val="65000"/>
                  <a:lumOff val="35000"/>
                </a:schemeClr>
              </a:solidFill>
              <a:latin typeface="Helvetica" pitchFamily="34" charset="0"/>
            </a:endParaRPr>
          </a:p>
          <a:p>
            <a:pPr algn="ctr" eaLnBrk="0" hangingPunct="0"/>
            <a:r>
              <a:rPr lang="en-US" sz="1600" dirty="0" smtClean="0">
                <a:solidFill>
                  <a:schemeClr val="tx1">
                    <a:lumMod val="65000"/>
                    <a:lumOff val="35000"/>
                  </a:schemeClr>
                </a:solidFill>
                <a:latin typeface="Helvetica" pitchFamily="34" charset="0"/>
              </a:rPr>
              <a:t>                </a:t>
            </a:r>
          </a:p>
          <a:p>
            <a:pPr algn="ctr" eaLnBrk="0" hangingPunct="0"/>
            <a:r>
              <a:rPr lang="en-US" sz="1800" b="1" dirty="0" smtClean="0">
                <a:solidFill>
                  <a:schemeClr val="tx1">
                    <a:lumMod val="65000"/>
                    <a:lumOff val="35000"/>
                  </a:schemeClr>
                </a:solidFill>
                <a:latin typeface="Helvetica" pitchFamily="34" charset="0"/>
              </a:rPr>
              <a:t>Bordeaux AC</a:t>
            </a:r>
          </a:p>
          <a:p>
            <a:pPr algn="ctr" eaLnBrk="0" hangingPunct="0"/>
            <a:endParaRPr lang="en-US" sz="1400" dirty="0">
              <a:solidFill>
                <a:schemeClr val="tx1">
                  <a:lumMod val="65000"/>
                  <a:lumOff val="35000"/>
                </a:schemeClr>
              </a:solidFill>
              <a:latin typeface="Helvetica" pitchFamily="34" charset="0"/>
            </a:endParaRPr>
          </a:p>
          <a:p>
            <a:pPr algn="ctr" eaLnBrk="0" hangingPunct="0"/>
            <a:r>
              <a:rPr lang="en-US" sz="1600" dirty="0">
                <a:solidFill>
                  <a:schemeClr val="tx1">
                    <a:lumMod val="65000"/>
                    <a:lumOff val="35000"/>
                  </a:schemeClr>
                </a:solidFill>
                <a:latin typeface="Helvetica" pitchFamily="34" charset="0"/>
              </a:rPr>
              <a:t> </a:t>
            </a:r>
            <a:r>
              <a:rPr lang="en-US" sz="1600" dirty="0" smtClean="0">
                <a:solidFill>
                  <a:schemeClr val="tx1">
                    <a:lumMod val="65000"/>
                    <a:lumOff val="35000"/>
                  </a:schemeClr>
                </a:solidFill>
                <a:latin typeface="Helvetica" pitchFamily="34" charset="0"/>
              </a:rPr>
              <a:t> 290,000 acres (117,500 ha)</a:t>
            </a:r>
          </a:p>
          <a:p>
            <a:pPr algn="ctr" eaLnBrk="0" hangingPunct="0"/>
            <a:r>
              <a:rPr lang="en-US" sz="1600" dirty="0">
                <a:solidFill>
                  <a:schemeClr val="tx1">
                    <a:lumMod val="65000"/>
                    <a:lumOff val="35000"/>
                  </a:schemeClr>
                </a:solidFill>
                <a:latin typeface="Helvetica" pitchFamily="34" charset="0"/>
              </a:rPr>
              <a:t>de </a:t>
            </a:r>
            <a:r>
              <a:rPr lang="en-US" sz="1600" dirty="0" err="1">
                <a:solidFill>
                  <a:schemeClr val="tx1">
                    <a:lumMod val="65000"/>
                    <a:lumOff val="35000"/>
                  </a:schemeClr>
                </a:solidFill>
                <a:latin typeface="Helvetica" pitchFamily="34" charset="0"/>
              </a:rPr>
              <a:t>viñas</a:t>
            </a:r>
            <a:endParaRPr lang="en-US" sz="1600" dirty="0">
              <a:solidFill>
                <a:schemeClr val="tx1">
                  <a:lumMod val="65000"/>
                  <a:lumOff val="35000"/>
                </a:schemeClr>
              </a:solidFill>
              <a:latin typeface="Helvetica" pitchFamily="34" charset="0"/>
            </a:endParaRPr>
          </a:p>
          <a:p>
            <a:pPr algn="ctr" eaLnBrk="0" hangingPunct="0"/>
            <a:endParaRPr lang="en-US" sz="1600" dirty="0">
              <a:solidFill>
                <a:schemeClr val="tx1">
                  <a:lumMod val="65000"/>
                  <a:lumOff val="35000"/>
                </a:schemeClr>
              </a:solidFill>
              <a:latin typeface="Helvetica" pitchFamily="34" charset="0"/>
            </a:endParaRPr>
          </a:p>
          <a:p>
            <a:pPr algn="ctr" eaLnBrk="0" hangingPunct="0"/>
            <a:r>
              <a:rPr lang="en-US" b="1" dirty="0">
                <a:solidFill>
                  <a:schemeClr val="bg1"/>
                </a:solidFill>
                <a:latin typeface="Helvetica" pitchFamily="34" charset="0"/>
              </a:rPr>
              <a:t>NAPA VALLEY </a:t>
            </a:r>
            <a:r>
              <a:rPr lang="en-US" b="1" dirty="0" err="1" smtClean="0">
                <a:solidFill>
                  <a:schemeClr val="bg1"/>
                </a:solidFill>
                <a:latin typeface="Helvetica" pitchFamily="34" charset="0"/>
              </a:rPr>
              <a:t>es</a:t>
            </a:r>
            <a:r>
              <a:rPr lang="en-US" b="1" dirty="0" smtClean="0">
                <a:solidFill>
                  <a:schemeClr val="bg1"/>
                </a:solidFill>
                <a:latin typeface="Helvetica" pitchFamily="34" charset="0"/>
              </a:rPr>
              <a:t> 1/6 </a:t>
            </a:r>
            <a:r>
              <a:rPr lang="en-US" b="1" dirty="0">
                <a:solidFill>
                  <a:schemeClr val="bg1"/>
                </a:solidFill>
                <a:latin typeface="Helvetica" pitchFamily="34" charset="0"/>
              </a:rPr>
              <a:t/>
            </a:r>
            <a:br>
              <a:rPr lang="en-US" b="1" dirty="0">
                <a:solidFill>
                  <a:schemeClr val="bg1"/>
                </a:solidFill>
                <a:latin typeface="Helvetica" pitchFamily="34" charset="0"/>
              </a:rPr>
            </a:br>
            <a:r>
              <a:rPr lang="en-US" dirty="0">
                <a:solidFill>
                  <a:schemeClr val="bg1"/>
                </a:solidFill>
                <a:latin typeface="Helvetica" pitchFamily="34" charset="0"/>
              </a:rPr>
              <a:t>el </a:t>
            </a:r>
            <a:r>
              <a:rPr lang="en-US" dirty="0" err="1">
                <a:solidFill>
                  <a:schemeClr val="bg1"/>
                </a:solidFill>
                <a:latin typeface="Helvetica" pitchFamily="34" charset="0"/>
              </a:rPr>
              <a:t>tamaño</a:t>
            </a:r>
            <a:r>
              <a:rPr lang="en-US" dirty="0">
                <a:solidFill>
                  <a:schemeClr val="bg1"/>
                </a:solidFill>
                <a:latin typeface="Helvetica" pitchFamily="34" charset="0"/>
              </a:rPr>
              <a:t> de </a:t>
            </a:r>
            <a:r>
              <a:rPr lang="en-US" dirty="0" err="1">
                <a:solidFill>
                  <a:schemeClr val="bg1"/>
                </a:solidFill>
                <a:latin typeface="Helvetica" pitchFamily="34" charset="0"/>
              </a:rPr>
              <a:t>Burdeos</a:t>
            </a:r>
            <a:endParaRPr lang="en-US" b="1" dirty="0">
              <a:solidFill>
                <a:schemeClr val="bg1"/>
              </a:solidFill>
              <a:latin typeface="Helvetica" pitchFamily="34" charset="0"/>
            </a:endParaRPr>
          </a:p>
        </p:txBody>
      </p:sp>
      <p:sp>
        <p:nvSpPr>
          <p:cNvPr id="2" name="TextBox 1"/>
          <p:cNvSpPr txBox="1"/>
          <p:nvPr/>
        </p:nvSpPr>
        <p:spPr>
          <a:xfrm>
            <a:off x="5076497" y="647048"/>
            <a:ext cx="3843982" cy="1015663"/>
          </a:xfrm>
          <a:prstGeom prst="rect">
            <a:avLst/>
          </a:prstGeom>
          <a:noFill/>
        </p:spPr>
        <p:txBody>
          <a:bodyPr wrap="square" rtlCol="0">
            <a:spAutoFit/>
          </a:bodyPr>
          <a:lstStyle/>
          <a:p>
            <a:r>
              <a:rPr lang="en-US" sz="3600" b="1" dirty="0" smtClean="0">
                <a:solidFill>
                  <a:schemeClr val="tx1">
                    <a:lumMod val="65000"/>
                    <a:lumOff val="35000"/>
                  </a:schemeClr>
                </a:solidFill>
                <a:latin typeface="Helvetica" pitchFamily="34" charset="0"/>
                <a:cs typeface="Helvetica" pitchFamily="34" charset="0"/>
              </a:rPr>
              <a:t>Region </a:t>
            </a:r>
            <a:r>
              <a:rPr lang="en-US" sz="3600" b="1" dirty="0" err="1" smtClean="0">
                <a:solidFill>
                  <a:schemeClr val="tx1">
                    <a:lumMod val="65000"/>
                    <a:lumOff val="35000"/>
                  </a:schemeClr>
                </a:solidFill>
                <a:latin typeface="Helvetica" pitchFamily="34" charset="0"/>
                <a:cs typeface="Helvetica" pitchFamily="34" charset="0"/>
              </a:rPr>
              <a:t>peque</a:t>
            </a:r>
            <a:r>
              <a:rPr lang="es-ES" sz="3600" b="1" dirty="0">
                <a:solidFill>
                  <a:schemeClr val="tx1">
                    <a:lumMod val="65000"/>
                    <a:lumOff val="35000"/>
                  </a:schemeClr>
                </a:solidFill>
                <a:latin typeface="Helvetica" pitchFamily="34" charset="0"/>
                <a:cs typeface="Helvetica" pitchFamily="34" charset="0"/>
              </a:rPr>
              <a:t>ñ</a:t>
            </a:r>
            <a:r>
              <a:rPr lang="en-US" sz="3600" b="1" dirty="0">
                <a:solidFill>
                  <a:schemeClr val="tx1">
                    <a:lumMod val="65000"/>
                    <a:lumOff val="35000"/>
                  </a:schemeClr>
                </a:solidFill>
                <a:latin typeface="Helvetica" pitchFamily="34" charset="0"/>
                <a:cs typeface="Helvetica" pitchFamily="34" charset="0"/>
              </a:rPr>
              <a:t>a</a:t>
            </a:r>
          </a:p>
          <a:p>
            <a:endParaRPr lang="en-US" dirty="0"/>
          </a:p>
        </p:txBody>
      </p:sp>
      <p:pic>
        <p:nvPicPr>
          <p:cNvPr id="26625" name="Picture 3"/>
          <p:cNvPicPr>
            <a:picLocks noChangeAspect="1" noChangeArrowheads="1"/>
          </p:cNvPicPr>
          <p:nvPr/>
        </p:nvPicPr>
        <p:blipFill>
          <a:blip r:embed="rId5">
            <a:lum contrast="-30000"/>
          </a:blip>
          <a:srcRect/>
          <a:stretch>
            <a:fillRect/>
          </a:stretch>
        </p:blipFill>
        <p:spPr bwMode="auto">
          <a:xfrm>
            <a:off x="6215754" y="2836340"/>
            <a:ext cx="1280016" cy="1602477"/>
          </a:xfrm>
          <a:prstGeom prst="rect">
            <a:avLst/>
          </a:prstGeom>
          <a:noFill/>
          <a:ln w="9525">
            <a:noFill/>
            <a:miter lim="800000"/>
            <a:headEnd/>
            <a:tailEnd/>
          </a:ln>
        </p:spPr>
      </p:pic>
      <p:sp>
        <p:nvSpPr>
          <p:cNvPr id="8" name="TextBox 7"/>
          <p:cNvSpPr txBox="1"/>
          <p:nvPr/>
        </p:nvSpPr>
        <p:spPr>
          <a:xfrm>
            <a:off x="5222184" y="3637579"/>
            <a:ext cx="1326180" cy="461665"/>
          </a:xfrm>
          <a:prstGeom prst="rect">
            <a:avLst/>
          </a:prstGeom>
          <a:noFill/>
          <a:ln>
            <a:noFill/>
          </a:ln>
        </p:spPr>
        <p:txBody>
          <a:bodyPr wrap="square">
            <a:spAutoFit/>
          </a:bodyPr>
          <a:lstStyle/>
          <a:p>
            <a:pPr algn="r" eaLnBrk="0" hangingPunct="0">
              <a:defRPr/>
            </a:pPr>
            <a:r>
              <a:rPr lang="en-US" sz="1200" b="1" dirty="0">
                <a:solidFill>
                  <a:schemeClr val="tx1">
                    <a:lumMod val="65000"/>
                    <a:lumOff val="35000"/>
                  </a:schemeClr>
                </a:solidFill>
                <a:latin typeface="Helvetica" pitchFamily="50" charset="0"/>
                <a:cs typeface="+mn-cs"/>
              </a:rPr>
              <a:t>Napa Valley </a:t>
            </a:r>
            <a:r>
              <a:rPr lang="en-US" sz="1200" b="1" dirty="0" smtClean="0">
                <a:solidFill>
                  <a:schemeClr val="tx1">
                    <a:lumMod val="65000"/>
                    <a:lumOff val="35000"/>
                  </a:schemeClr>
                </a:solidFill>
                <a:latin typeface="Helvetica" pitchFamily="50" charset="0"/>
                <a:cs typeface="+mn-cs"/>
              </a:rPr>
              <a:t>AVA</a:t>
            </a:r>
            <a:endParaRPr lang="en-US" sz="1200" b="1" dirty="0">
              <a:solidFill>
                <a:schemeClr val="tx1">
                  <a:lumMod val="65000"/>
                  <a:lumOff val="35000"/>
                </a:schemeClr>
              </a:solidFill>
              <a:latin typeface="Helvetica" pitchFamily="50" charset="0"/>
              <a:cs typeface="+mn-cs"/>
            </a:endParaRPr>
          </a:p>
        </p:txBody>
      </p:sp>
    </p:spTree>
    <p:extLst>
      <p:ext uri="{BB962C8B-B14F-4D97-AF65-F5344CB8AC3E}">
        <p14:creationId xmlns:p14="http://schemas.microsoft.com/office/powerpoint/2010/main" val="13744631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13"/>
          <p:cNvGrpSpPr>
            <a:grpSpLocks/>
          </p:cNvGrpSpPr>
          <p:nvPr/>
        </p:nvGrpSpPr>
        <p:grpSpPr bwMode="auto">
          <a:xfrm>
            <a:off x="5303353" y="1443316"/>
            <a:ext cx="3692188" cy="4060825"/>
            <a:chOff x="4881717" y="1279575"/>
            <a:chExt cx="4041059" cy="4609847"/>
          </a:xfrm>
        </p:grpSpPr>
        <p:pic>
          <p:nvPicPr>
            <p:cNvPr id="9" name="Picture 3"/>
            <p:cNvPicPr>
              <a:picLocks noChangeAspect="1" noChangeArrowheads="1"/>
            </p:cNvPicPr>
            <p:nvPr/>
          </p:nvPicPr>
          <p:blipFill>
            <a:blip r:embed="rId3"/>
            <a:srcRect/>
            <a:stretch>
              <a:fillRect/>
            </a:stretch>
          </p:blipFill>
          <p:spPr bwMode="auto">
            <a:xfrm>
              <a:off x="5138670" y="1279575"/>
              <a:ext cx="3683358" cy="4609847"/>
            </a:xfrm>
            <a:prstGeom prst="rect">
              <a:avLst/>
            </a:prstGeom>
            <a:noFill/>
            <a:ln w="9525">
              <a:noFill/>
              <a:miter lim="800000"/>
              <a:headEnd/>
              <a:tailEnd/>
            </a:ln>
          </p:spPr>
        </p:pic>
        <p:sp>
          <p:nvSpPr>
            <p:cNvPr id="10" name="Rectangle 15"/>
            <p:cNvSpPr>
              <a:spLocks noChangeArrowheads="1"/>
            </p:cNvSpPr>
            <p:nvPr/>
          </p:nvSpPr>
          <p:spPr bwMode="auto">
            <a:xfrm>
              <a:off x="4881717" y="1304473"/>
              <a:ext cx="4041059" cy="4331110"/>
            </a:xfrm>
            <a:prstGeom prst="rect">
              <a:avLst/>
            </a:prstGeom>
            <a:solidFill>
              <a:schemeClr val="bg1">
                <a:alpha val="50195"/>
              </a:schemeClr>
            </a:solidFill>
            <a:ln w="9525" algn="ctr">
              <a:noFill/>
              <a:round/>
              <a:headEnd/>
              <a:tailEnd/>
            </a:ln>
          </p:spPr>
          <p:txBody>
            <a:bodyPr/>
            <a:lstStyle/>
            <a:p>
              <a:pPr algn="ctr" eaLnBrk="0" hangingPunct="0"/>
              <a:endParaRPr lang="en-US"/>
            </a:p>
          </p:txBody>
        </p:sp>
      </p:grpSp>
      <p:sp>
        <p:nvSpPr>
          <p:cNvPr id="12" name="TextBox 11"/>
          <p:cNvSpPr txBox="1"/>
          <p:nvPr/>
        </p:nvSpPr>
        <p:spPr>
          <a:xfrm>
            <a:off x="6832600" y="1039813"/>
            <a:ext cx="1725613" cy="1016000"/>
          </a:xfrm>
          <a:prstGeom prst="rect">
            <a:avLst/>
          </a:prstGeom>
          <a:noFill/>
        </p:spPr>
        <p:txBody>
          <a:bodyPr wrap="none"/>
          <a:lstStyle/>
          <a:p>
            <a:pPr algn="r" eaLnBrk="0" hangingPunct="0">
              <a:defRPr/>
            </a:pPr>
            <a:endParaRPr lang="en-US" sz="6600" dirty="0">
              <a:solidFill>
                <a:schemeClr val="tx1">
                  <a:lumMod val="65000"/>
                  <a:lumOff val="35000"/>
                </a:schemeClr>
              </a:solidFill>
              <a:latin typeface="Arial" pitchFamily="34" charset="0"/>
              <a:cs typeface="Arial" pitchFamily="34" charset="0"/>
            </a:endParaRPr>
          </a:p>
        </p:txBody>
      </p:sp>
      <p:sp>
        <p:nvSpPr>
          <p:cNvPr id="13" name="TextBox 12"/>
          <p:cNvSpPr txBox="1"/>
          <p:nvPr/>
        </p:nvSpPr>
        <p:spPr>
          <a:xfrm>
            <a:off x="5049650" y="818974"/>
            <a:ext cx="3565900" cy="4887492"/>
          </a:xfrm>
          <a:prstGeom prst="rect">
            <a:avLst/>
          </a:prstGeom>
          <a:noFill/>
        </p:spPr>
        <p:txBody>
          <a:bodyPr wrap="square">
            <a:spAutoFit/>
          </a:bodyPr>
          <a:lstStyle/>
          <a:p>
            <a:pPr algn="ctr" eaLnBrk="0" hangingPunct="0">
              <a:lnSpc>
                <a:spcPct val="95000"/>
              </a:lnSpc>
              <a:defRPr/>
            </a:pPr>
            <a:r>
              <a:rPr lang="en-US" sz="3600" b="1" dirty="0" err="1" smtClean="0">
                <a:solidFill>
                  <a:schemeClr val="tx1">
                    <a:lumMod val="65000"/>
                    <a:lumOff val="35000"/>
                  </a:schemeClr>
                </a:solidFill>
                <a:latin typeface="Helvetica" pitchFamily="50" charset="0"/>
              </a:rPr>
              <a:t>Productores</a:t>
            </a:r>
            <a:endParaRPr lang="en-US" sz="3600" b="1" dirty="0" smtClean="0">
              <a:solidFill>
                <a:schemeClr val="tx1">
                  <a:lumMod val="65000"/>
                  <a:lumOff val="35000"/>
                </a:schemeClr>
              </a:solidFill>
              <a:latin typeface="Helvetica" pitchFamily="50" charset="0"/>
            </a:endParaRPr>
          </a:p>
          <a:p>
            <a:pPr algn="ctr" eaLnBrk="0" hangingPunct="0">
              <a:lnSpc>
                <a:spcPct val="95000"/>
              </a:lnSpc>
              <a:defRPr/>
            </a:pPr>
            <a:r>
              <a:rPr lang="en-US" sz="3600" b="1" dirty="0" err="1" smtClean="0">
                <a:solidFill>
                  <a:schemeClr val="tx1">
                    <a:lumMod val="65000"/>
                    <a:lumOff val="35000"/>
                  </a:schemeClr>
                </a:solidFill>
                <a:latin typeface="Helvetica" pitchFamily="50" charset="0"/>
              </a:rPr>
              <a:t>Pequeños</a:t>
            </a:r>
            <a:endParaRPr lang="en-US" sz="3600" b="1" dirty="0" smtClean="0">
              <a:solidFill>
                <a:schemeClr val="tx1">
                  <a:lumMod val="65000"/>
                  <a:lumOff val="35000"/>
                </a:schemeClr>
              </a:solidFill>
              <a:latin typeface="Helvetica" pitchFamily="50" charset="0"/>
            </a:endParaRPr>
          </a:p>
          <a:p>
            <a:pPr algn="ctr" eaLnBrk="0" hangingPunct="0">
              <a:lnSpc>
                <a:spcPct val="95000"/>
              </a:lnSpc>
              <a:defRPr/>
            </a:pPr>
            <a:endParaRPr lang="en-US" dirty="0">
              <a:solidFill>
                <a:schemeClr val="tx1">
                  <a:lumMod val="65000"/>
                  <a:lumOff val="35000"/>
                </a:schemeClr>
              </a:solidFill>
              <a:latin typeface="Helvetica" pitchFamily="50" charset="0"/>
              <a:cs typeface="+mn-cs"/>
            </a:endParaRPr>
          </a:p>
          <a:p>
            <a:pPr eaLnBrk="0" hangingPunct="0">
              <a:lnSpc>
                <a:spcPct val="95000"/>
              </a:lnSpc>
              <a:defRPr/>
            </a:pPr>
            <a:endParaRPr lang="es-ES" dirty="0" smtClean="0">
              <a:solidFill>
                <a:schemeClr val="tx1">
                  <a:lumMod val="65000"/>
                  <a:lumOff val="35000"/>
                </a:schemeClr>
              </a:solidFill>
              <a:latin typeface="Helvetica" pitchFamily="50" charset="0"/>
            </a:endParaRPr>
          </a:p>
          <a:p>
            <a:pPr eaLnBrk="0" hangingPunct="0">
              <a:lnSpc>
                <a:spcPct val="95000"/>
              </a:lnSpc>
              <a:defRPr/>
            </a:pPr>
            <a:r>
              <a:rPr lang="es-ES" dirty="0" smtClean="0">
                <a:solidFill>
                  <a:schemeClr val="tx1">
                    <a:lumMod val="65000"/>
                    <a:lumOff val="35000"/>
                  </a:schemeClr>
                </a:solidFill>
                <a:latin typeface="Helvetica" pitchFamily="50" charset="0"/>
              </a:rPr>
              <a:t>el </a:t>
            </a:r>
            <a:r>
              <a:rPr lang="es-ES" b="1" dirty="0">
                <a:solidFill>
                  <a:schemeClr val="tx1">
                    <a:lumMod val="65000"/>
                    <a:lumOff val="35000"/>
                  </a:schemeClr>
                </a:solidFill>
                <a:latin typeface="Helvetica" pitchFamily="50" charset="0"/>
              </a:rPr>
              <a:t>78% </a:t>
            </a:r>
            <a:r>
              <a:rPr lang="es-ES" sz="2000" dirty="0">
                <a:solidFill>
                  <a:schemeClr val="tx1">
                    <a:lumMod val="65000"/>
                    <a:lumOff val="35000"/>
                  </a:schemeClr>
                </a:solidFill>
                <a:latin typeface="Helvetica" pitchFamily="50" charset="0"/>
              </a:rPr>
              <a:t>de los miembros de NVV hacen menos de 10,000 cajas de vino al </a:t>
            </a:r>
            <a:r>
              <a:rPr lang="es-ES" sz="2000" dirty="0" smtClean="0">
                <a:solidFill>
                  <a:schemeClr val="tx1">
                    <a:lumMod val="65000"/>
                    <a:lumOff val="35000"/>
                  </a:schemeClr>
                </a:solidFill>
                <a:latin typeface="Helvetica" pitchFamily="50" charset="0"/>
              </a:rPr>
              <a:t>año</a:t>
            </a:r>
            <a:endParaRPr lang="es-ES" sz="2000" dirty="0">
              <a:solidFill>
                <a:schemeClr val="tx1">
                  <a:lumMod val="65000"/>
                  <a:lumOff val="35000"/>
                </a:schemeClr>
              </a:solidFill>
              <a:latin typeface="Helvetica" pitchFamily="50" charset="0"/>
            </a:endParaRPr>
          </a:p>
          <a:p>
            <a:pPr eaLnBrk="0" hangingPunct="0">
              <a:lnSpc>
                <a:spcPct val="95000"/>
              </a:lnSpc>
              <a:defRPr/>
            </a:pPr>
            <a:endParaRPr lang="en-US" dirty="0">
              <a:solidFill>
                <a:schemeClr val="tx1">
                  <a:lumMod val="65000"/>
                  <a:lumOff val="35000"/>
                </a:schemeClr>
              </a:solidFill>
              <a:latin typeface="Helvetica" pitchFamily="50" charset="0"/>
            </a:endParaRPr>
          </a:p>
          <a:p>
            <a:pPr eaLnBrk="0" hangingPunct="0">
              <a:lnSpc>
                <a:spcPct val="95000"/>
              </a:lnSpc>
              <a:defRPr/>
            </a:pPr>
            <a:r>
              <a:rPr lang="es-ES" dirty="0">
                <a:solidFill>
                  <a:schemeClr val="tx1">
                    <a:lumMod val="65000"/>
                    <a:lumOff val="35000"/>
                  </a:schemeClr>
                </a:solidFill>
                <a:latin typeface="Helvetica" pitchFamily="50" charset="0"/>
              </a:rPr>
              <a:t>el </a:t>
            </a:r>
            <a:r>
              <a:rPr lang="es-ES" b="1" dirty="0">
                <a:solidFill>
                  <a:schemeClr val="tx1">
                    <a:lumMod val="65000"/>
                    <a:lumOff val="35000"/>
                  </a:schemeClr>
                </a:solidFill>
                <a:latin typeface="Helvetica" pitchFamily="50" charset="0"/>
              </a:rPr>
              <a:t>67% </a:t>
            </a:r>
            <a:r>
              <a:rPr lang="es-ES" sz="2000" dirty="0">
                <a:solidFill>
                  <a:schemeClr val="tx1">
                    <a:lumMod val="65000"/>
                    <a:lumOff val="35000"/>
                  </a:schemeClr>
                </a:solidFill>
                <a:latin typeface="Helvetica" pitchFamily="50" charset="0"/>
              </a:rPr>
              <a:t>producen menos de 5,000 </a:t>
            </a:r>
            <a:r>
              <a:rPr lang="es-ES" sz="2000" dirty="0" smtClean="0">
                <a:solidFill>
                  <a:schemeClr val="tx1">
                    <a:lumMod val="65000"/>
                    <a:lumOff val="35000"/>
                  </a:schemeClr>
                </a:solidFill>
                <a:latin typeface="Helvetica" pitchFamily="50" charset="0"/>
              </a:rPr>
              <a:t>cajas</a:t>
            </a:r>
            <a:endParaRPr lang="es-ES" sz="2000" dirty="0">
              <a:solidFill>
                <a:schemeClr val="tx1">
                  <a:lumMod val="65000"/>
                  <a:lumOff val="35000"/>
                </a:schemeClr>
              </a:solidFill>
              <a:latin typeface="Helvetica" pitchFamily="50" charset="0"/>
            </a:endParaRPr>
          </a:p>
          <a:p>
            <a:pPr eaLnBrk="0" hangingPunct="0">
              <a:lnSpc>
                <a:spcPct val="95000"/>
              </a:lnSpc>
              <a:defRPr/>
            </a:pPr>
            <a:endParaRPr lang="en-US" dirty="0">
              <a:solidFill>
                <a:schemeClr val="tx1">
                  <a:lumMod val="65000"/>
                  <a:lumOff val="35000"/>
                </a:schemeClr>
              </a:solidFill>
              <a:latin typeface="Helvetica" pitchFamily="50" charset="0"/>
            </a:endParaRPr>
          </a:p>
          <a:p>
            <a:pPr eaLnBrk="0" hangingPunct="0">
              <a:lnSpc>
                <a:spcPct val="95000"/>
              </a:lnSpc>
              <a:defRPr/>
            </a:pPr>
            <a:r>
              <a:rPr lang="en-US" dirty="0">
                <a:solidFill>
                  <a:schemeClr val="tx1">
                    <a:lumMod val="65000"/>
                    <a:lumOff val="35000"/>
                  </a:schemeClr>
                </a:solidFill>
                <a:latin typeface="Helvetica" pitchFamily="50" charset="0"/>
              </a:rPr>
              <a:t>el </a:t>
            </a:r>
            <a:r>
              <a:rPr lang="en-US" b="1" dirty="0">
                <a:solidFill>
                  <a:schemeClr val="tx1">
                    <a:lumMod val="65000"/>
                    <a:lumOff val="35000"/>
                  </a:schemeClr>
                </a:solidFill>
                <a:latin typeface="Helvetica" pitchFamily="50" charset="0"/>
              </a:rPr>
              <a:t>95% </a:t>
            </a:r>
            <a:r>
              <a:rPr lang="en-US" sz="2000" dirty="0">
                <a:solidFill>
                  <a:schemeClr val="tx1">
                    <a:lumMod val="65000"/>
                    <a:lumOff val="35000"/>
                  </a:schemeClr>
                </a:solidFill>
                <a:latin typeface="Helvetica" pitchFamily="50" charset="0"/>
              </a:rPr>
              <a:t>son </a:t>
            </a:r>
            <a:r>
              <a:rPr lang="en-US" sz="2000" dirty="0" err="1">
                <a:solidFill>
                  <a:schemeClr val="tx1">
                    <a:lumMod val="65000"/>
                    <a:lumOff val="35000"/>
                  </a:schemeClr>
                </a:solidFill>
                <a:latin typeface="Helvetica" pitchFamily="50" charset="0"/>
              </a:rPr>
              <a:t>propiedad</a:t>
            </a:r>
            <a:r>
              <a:rPr lang="en-US" sz="2000" dirty="0">
                <a:solidFill>
                  <a:schemeClr val="tx1">
                    <a:lumMod val="65000"/>
                    <a:lumOff val="35000"/>
                  </a:schemeClr>
                </a:solidFill>
                <a:latin typeface="Helvetica" pitchFamily="50" charset="0"/>
              </a:rPr>
              <a:t> de familia</a:t>
            </a:r>
            <a:endParaRPr lang="en-US" sz="2000" dirty="0">
              <a:solidFill>
                <a:schemeClr val="tx1">
                  <a:lumMod val="65000"/>
                  <a:lumOff val="35000"/>
                </a:schemeClr>
              </a:solidFill>
              <a:latin typeface="Helvetica" pitchFamily="50" charset="0"/>
              <a:cs typeface="+mn-cs"/>
            </a:endParaRPr>
          </a:p>
        </p:txBody>
      </p:sp>
      <p:pic>
        <p:nvPicPr>
          <p:cNvPr id="11" name="Picture 5" descr="C:\Users\Michael\Desktop\Images\People\Merus 3.JPG"/>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76" y="3861"/>
            <a:ext cx="4572000" cy="33832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C:\Users\Michael\Desktop\Images\People\Pat Stotesbery 3.JPG"/>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77" y="3387141"/>
            <a:ext cx="4572000" cy="3474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36601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descr="view-of-valley"/>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 y="5"/>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6866" name="Rectangle 3"/>
          <p:cNvSpPr>
            <a:spLocks noChangeArrowheads="1"/>
          </p:cNvSpPr>
          <p:nvPr/>
        </p:nvSpPr>
        <p:spPr bwMode="auto">
          <a:xfrm>
            <a:off x="371332" y="3200405"/>
            <a:ext cx="2621250" cy="2308324"/>
          </a:xfrm>
          <a:prstGeom prst="rect">
            <a:avLst/>
          </a:prstGeom>
          <a:noFill/>
          <a:ln w="9525">
            <a:noFill/>
            <a:miter lim="800000"/>
            <a:headEnd/>
            <a:tailEnd/>
          </a:ln>
        </p:spPr>
        <p:txBody>
          <a:bodyPr wrap="square">
            <a:spAutoFit/>
          </a:bodyPr>
          <a:lstStyle/>
          <a:p>
            <a:pPr eaLnBrk="0" hangingPunct="0"/>
            <a:r>
              <a:rPr lang="en-US" dirty="0" smtClean="0">
                <a:solidFill>
                  <a:schemeClr val="bg1"/>
                </a:solidFill>
                <a:latin typeface="Helvetica" panose="020B0604020202020204" pitchFamily="34" charset="0"/>
                <a:ea typeface="MS PGothic" pitchFamily="34" charset="-128"/>
                <a:cs typeface="Helvetica" panose="020B0604020202020204" pitchFamily="34" charset="0"/>
              </a:rPr>
              <a:t>Napa Valley </a:t>
            </a:r>
            <a:r>
              <a:rPr lang="en-US" dirty="0" err="1" smtClean="0">
                <a:solidFill>
                  <a:schemeClr val="bg1"/>
                </a:solidFill>
                <a:latin typeface="Helvetica" panose="020B0604020202020204" pitchFamily="34" charset="0"/>
                <a:ea typeface="MS PGothic" pitchFamily="34" charset="-128"/>
                <a:cs typeface="Helvetica" panose="020B0604020202020204" pitchFamily="34" charset="0"/>
              </a:rPr>
              <a:t>es</a:t>
            </a:r>
            <a:r>
              <a:rPr lang="en-US" dirty="0" smtClean="0">
                <a:solidFill>
                  <a:schemeClr val="bg1"/>
                </a:solidFill>
                <a:latin typeface="Helvetica" panose="020B0604020202020204" pitchFamily="34" charset="0"/>
                <a:ea typeface="MS PGothic" pitchFamily="34" charset="-128"/>
                <a:cs typeface="Helvetica" panose="020B0604020202020204" pitchFamily="34" charset="0"/>
              </a:rPr>
              <a:t> </a:t>
            </a:r>
            <a:r>
              <a:rPr lang="en-US" dirty="0" err="1" smtClean="0">
                <a:solidFill>
                  <a:schemeClr val="bg1"/>
                </a:solidFill>
                <a:latin typeface="Helvetica" panose="020B0604020202020204" pitchFamily="34" charset="0"/>
                <a:ea typeface="MS PGothic" pitchFamily="34" charset="-128"/>
                <a:cs typeface="Helvetica" panose="020B0604020202020204" pitchFamily="34" charset="0"/>
              </a:rPr>
              <a:t>una</a:t>
            </a:r>
            <a:r>
              <a:rPr lang="en-US" dirty="0" smtClean="0">
                <a:solidFill>
                  <a:schemeClr val="bg1"/>
                </a:solidFill>
                <a:latin typeface="Helvetica" panose="020B0604020202020204" pitchFamily="34" charset="0"/>
                <a:ea typeface="MS PGothic" pitchFamily="34" charset="-128"/>
                <a:cs typeface="Helvetica" panose="020B0604020202020204" pitchFamily="34" charset="0"/>
              </a:rPr>
              <a:t> de </a:t>
            </a:r>
            <a:r>
              <a:rPr lang="en-US" dirty="0" err="1" smtClean="0">
                <a:solidFill>
                  <a:schemeClr val="bg1"/>
                </a:solidFill>
                <a:latin typeface="Helvetica" panose="020B0604020202020204" pitchFamily="34" charset="0"/>
                <a:ea typeface="MS PGothic" pitchFamily="34" charset="-128"/>
                <a:cs typeface="Helvetica" panose="020B0604020202020204" pitchFamily="34" charset="0"/>
              </a:rPr>
              <a:t>las</a:t>
            </a:r>
            <a:r>
              <a:rPr lang="en-US" dirty="0" smtClean="0">
                <a:solidFill>
                  <a:schemeClr val="bg1"/>
                </a:solidFill>
                <a:latin typeface="Helvetica" panose="020B0604020202020204" pitchFamily="34" charset="0"/>
                <a:ea typeface="MS PGothic" pitchFamily="34" charset="-128"/>
                <a:cs typeface="Helvetica" panose="020B0604020202020204" pitchFamily="34" charset="0"/>
              </a:rPr>
              <a:t> </a:t>
            </a:r>
            <a:r>
              <a:rPr lang="en-US" dirty="0" err="1" smtClean="0">
                <a:solidFill>
                  <a:schemeClr val="bg1"/>
                </a:solidFill>
                <a:latin typeface="Helvetica" panose="020B0604020202020204" pitchFamily="34" charset="0"/>
                <a:ea typeface="MS PGothic" pitchFamily="34" charset="-128"/>
                <a:cs typeface="Helvetica" panose="020B0604020202020204" pitchFamily="34" charset="0"/>
              </a:rPr>
              <a:t>regiones</a:t>
            </a:r>
            <a:r>
              <a:rPr lang="en-US" dirty="0" smtClean="0">
                <a:solidFill>
                  <a:schemeClr val="bg1"/>
                </a:solidFill>
                <a:latin typeface="Helvetica" panose="020B0604020202020204" pitchFamily="34" charset="0"/>
                <a:ea typeface="MS PGothic" pitchFamily="34" charset="-128"/>
                <a:cs typeface="Helvetica" panose="020B0604020202020204" pitchFamily="34" charset="0"/>
              </a:rPr>
              <a:t> </a:t>
            </a:r>
            <a:r>
              <a:rPr lang="en-US" dirty="0" err="1" smtClean="0">
                <a:solidFill>
                  <a:schemeClr val="bg1"/>
                </a:solidFill>
                <a:latin typeface="Helvetica" panose="020B0604020202020204" pitchFamily="34" charset="0"/>
                <a:ea typeface="MS PGothic" pitchFamily="34" charset="-128"/>
                <a:cs typeface="Helvetica" panose="020B0604020202020204" pitchFamily="34" charset="0"/>
              </a:rPr>
              <a:t>vinícolas</a:t>
            </a:r>
            <a:r>
              <a:rPr lang="en-US" dirty="0" smtClean="0">
                <a:solidFill>
                  <a:schemeClr val="bg1"/>
                </a:solidFill>
                <a:latin typeface="Helvetica" panose="020B0604020202020204" pitchFamily="34" charset="0"/>
                <a:ea typeface="MS PGothic" pitchFamily="34" charset="-128"/>
                <a:cs typeface="Helvetica" panose="020B0604020202020204" pitchFamily="34" charset="0"/>
              </a:rPr>
              <a:t> </a:t>
            </a:r>
            <a:r>
              <a:rPr lang="en-US" dirty="0" err="1" smtClean="0">
                <a:solidFill>
                  <a:schemeClr val="bg1"/>
                </a:solidFill>
                <a:latin typeface="Helvetica" panose="020B0604020202020204" pitchFamily="34" charset="0"/>
                <a:ea typeface="MS PGothic" pitchFamily="34" charset="-128"/>
                <a:cs typeface="Helvetica" panose="020B0604020202020204" pitchFamily="34" charset="0"/>
              </a:rPr>
              <a:t>más</a:t>
            </a:r>
            <a:r>
              <a:rPr lang="en-US" dirty="0" smtClean="0">
                <a:solidFill>
                  <a:schemeClr val="bg1"/>
                </a:solidFill>
                <a:latin typeface="Helvetica" panose="020B0604020202020204" pitchFamily="34" charset="0"/>
                <a:ea typeface="MS PGothic" pitchFamily="34" charset="-128"/>
                <a:cs typeface="Helvetica" panose="020B0604020202020204" pitchFamily="34" charset="0"/>
              </a:rPr>
              <a:t> </a:t>
            </a:r>
            <a:r>
              <a:rPr lang="en-US" dirty="0" err="1" smtClean="0">
                <a:solidFill>
                  <a:schemeClr val="bg1"/>
                </a:solidFill>
                <a:latin typeface="Helvetica" panose="020B0604020202020204" pitchFamily="34" charset="0"/>
                <a:ea typeface="MS PGothic" pitchFamily="34" charset="-128"/>
                <a:cs typeface="Helvetica" panose="020B0604020202020204" pitchFamily="34" charset="0"/>
              </a:rPr>
              <a:t>diversas</a:t>
            </a:r>
            <a:r>
              <a:rPr lang="en-US" dirty="0" smtClean="0">
                <a:solidFill>
                  <a:schemeClr val="bg1"/>
                </a:solidFill>
                <a:latin typeface="Helvetica" panose="020B0604020202020204" pitchFamily="34" charset="0"/>
                <a:ea typeface="MS PGothic" pitchFamily="34" charset="-128"/>
                <a:cs typeface="Helvetica" panose="020B0604020202020204" pitchFamily="34" charset="0"/>
              </a:rPr>
              <a:t> del </a:t>
            </a:r>
            <a:r>
              <a:rPr lang="en-US" dirty="0" err="1" smtClean="0">
                <a:solidFill>
                  <a:schemeClr val="bg1"/>
                </a:solidFill>
                <a:latin typeface="Helvetica" panose="020B0604020202020204" pitchFamily="34" charset="0"/>
                <a:ea typeface="MS PGothic" pitchFamily="34" charset="-128"/>
                <a:cs typeface="Helvetica" panose="020B0604020202020204" pitchFamily="34" charset="0"/>
              </a:rPr>
              <a:t>mundo</a:t>
            </a:r>
            <a:endParaRPr lang="en-US" dirty="0">
              <a:solidFill>
                <a:schemeClr val="bg1"/>
              </a:solidFill>
              <a:latin typeface="Helvetica" panose="020B0604020202020204" pitchFamily="34" charset="0"/>
              <a:ea typeface="MS PGothic" pitchFamily="34" charset="-128"/>
              <a:cs typeface="Helvetica" panose="020B0604020202020204" pitchFamily="34" charset="0"/>
            </a:endParaRPr>
          </a:p>
        </p:txBody>
      </p:sp>
    </p:spTree>
    <p:extLst>
      <p:ext uri="{BB962C8B-B14F-4D97-AF65-F5344CB8AC3E}">
        <p14:creationId xmlns:p14="http://schemas.microsoft.com/office/powerpoint/2010/main" val="2065242248"/>
      </p:ext>
    </p:extLst>
  </p:cSld>
  <p:clrMapOvr>
    <a:masterClrMapping/>
  </p:clrMapOvr>
  <mc:AlternateContent xmlns:mc="http://schemas.openxmlformats.org/markup-compatibility/2006" xmlns:p14="http://schemas.microsoft.com/office/powerpoint/2010/main">
    <mc:Choice Requires="p14">
      <p:transition spd="slow" p14:dur="3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866"/>
                                        </p:tgtEl>
                                        <p:attrNameLst>
                                          <p:attrName>style.visibility</p:attrName>
                                        </p:attrNameLst>
                                      </p:cBhvr>
                                      <p:to>
                                        <p:strVal val="visible"/>
                                      </p:to>
                                    </p:set>
                                    <p:animEffect transition="in" filter="fade">
                                      <p:cBhvr>
                                        <p:cTn id="7" dur="1500"/>
                                        <p:tgtEl>
                                          <p:spTgt spid="368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extBox 12"/>
          <p:cNvSpPr txBox="1">
            <a:spLocks noChangeArrowheads="1"/>
          </p:cNvSpPr>
          <p:nvPr/>
        </p:nvSpPr>
        <p:spPr bwMode="auto">
          <a:xfrm>
            <a:off x="5473700" y="751344"/>
            <a:ext cx="3194050" cy="4712059"/>
          </a:xfrm>
          <a:prstGeom prst="rect">
            <a:avLst/>
          </a:prstGeom>
          <a:noFill/>
          <a:ln w="9525">
            <a:noFill/>
            <a:miter lim="800000"/>
            <a:headEnd/>
            <a:tailEnd/>
          </a:ln>
        </p:spPr>
        <p:txBody>
          <a:bodyPr>
            <a:spAutoFit/>
          </a:bodyPr>
          <a:lstStyle/>
          <a:p>
            <a:pPr eaLnBrk="0" hangingPunct="0">
              <a:lnSpc>
                <a:spcPct val="95000"/>
              </a:lnSpc>
            </a:pPr>
            <a:r>
              <a:rPr lang="en-US" sz="3600" b="1" dirty="0" err="1" smtClean="0">
                <a:solidFill>
                  <a:srgbClr val="595959"/>
                </a:solidFill>
                <a:latin typeface="Helvetica" pitchFamily="34" charset="0"/>
              </a:rPr>
              <a:t>Clima</a:t>
            </a:r>
            <a:r>
              <a:rPr lang="en-US" sz="3600" b="1" dirty="0" smtClean="0">
                <a:solidFill>
                  <a:srgbClr val="595959"/>
                </a:solidFill>
                <a:latin typeface="Helvetica" pitchFamily="34" charset="0"/>
              </a:rPr>
              <a:t> </a:t>
            </a:r>
            <a:r>
              <a:rPr lang="en-US" sz="3600" b="1" dirty="0" err="1" smtClean="0">
                <a:solidFill>
                  <a:srgbClr val="595959"/>
                </a:solidFill>
                <a:latin typeface="Helvetica" pitchFamily="34" charset="0"/>
              </a:rPr>
              <a:t>Mediterráneo</a:t>
            </a:r>
            <a:r>
              <a:rPr lang="en-US" sz="3600" b="1" dirty="0" smtClean="0">
                <a:solidFill>
                  <a:srgbClr val="595959"/>
                </a:solidFill>
                <a:latin typeface="Helvetica" pitchFamily="34" charset="0"/>
              </a:rPr>
              <a:t> </a:t>
            </a:r>
          </a:p>
          <a:p>
            <a:pPr eaLnBrk="0" hangingPunct="0">
              <a:lnSpc>
                <a:spcPct val="95000"/>
              </a:lnSpc>
            </a:pPr>
            <a:endParaRPr lang="en-US" dirty="0">
              <a:solidFill>
                <a:srgbClr val="595959"/>
              </a:solidFill>
              <a:latin typeface="Helvetica" pitchFamily="34" charset="0"/>
            </a:endParaRPr>
          </a:p>
          <a:p>
            <a:pPr eaLnBrk="0" hangingPunct="0">
              <a:lnSpc>
                <a:spcPct val="95000"/>
              </a:lnSpc>
            </a:pPr>
            <a:r>
              <a:rPr lang="en-US" sz="2000" dirty="0" err="1" smtClean="0">
                <a:solidFill>
                  <a:srgbClr val="595959"/>
                </a:solidFill>
                <a:latin typeface="Helvetica" pitchFamily="34" charset="0"/>
              </a:rPr>
              <a:t>Larga</a:t>
            </a:r>
            <a:r>
              <a:rPr lang="en-US" sz="2000" dirty="0" smtClean="0">
                <a:solidFill>
                  <a:srgbClr val="595959"/>
                </a:solidFill>
                <a:latin typeface="Helvetica" pitchFamily="34" charset="0"/>
              </a:rPr>
              <a:t> </a:t>
            </a:r>
            <a:r>
              <a:rPr lang="en-US" sz="2000" dirty="0" err="1" smtClean="0">
                <a:solidFill>
                  <a:srgbClr val="595959"/>
                </a:solidFill>
                <a:latin typeface="Helvetica" pitchFamily="34" charset="0"/>
              </a:rPr>
              <a:t>temporada</a:t>
            </a:r>
            <a:r>
              <a:rPr lang="en-US" sz="2000" dirty="0" smtClean="0">
                <a:solidFill>
                  <a:srgbClr val="595959"/>
                </a:solidFill>
                <a:latin typeface="Helvetica" pitchFamily="34" charset="0"/>
              </a:rPr>
              <a:t> de </a:t>
            </a:r>
            <a:r>
              <a:rPr lang="en-US" sz="2000" dirty="0" err="1" smtClean="0">
                <a:solidFill>
                  <a:srgbClr val="595959"/>
                </a:solidFill>
                <a:latin typeface="Helvetica" pitchFamily="34" charset="0"/>
              </a:rPr>
              <a:t>crecimiento</a:t>
            </a:r>
            <a:endParaRPr lang="en-US" sz="2000" dirty="0" smtClean="0">
              <a:solidFill>
                <a:srgbClr val="595959"/>
              </a:solidFill>
              <a:latin typeface="Helvetica" pitchFamily="34" charset="0"/>
            </a:endParaRPr>
          </a:p>
          <a:p>
            <a:pPr eaLnBrk="0" hangingPunct="0">
              <a:lnSpc>
                <a:spcPct val="95000"/>
              </a:lnSpc>
            </a:pPr>
            <a:endParaRPr lang="en-US" sz="2000" dirty="0">
              <a:solidFill>
                <a:srgbClr val="595959"/>
              </a:solidFill>
              <a:latin typeface="Helvetica" pitchFamily="34" charset="0"/>
            </a:endParaRPr>
          </a:p>
          <a:p>
            <a:pPr eaLnBrk="0" hangingPunct="0">
              <a:lnSpc>
                <a:spcPct val="95000"/>
              </a:lnSpc>
            </a:pPr>
            <a:r>
              <a:rPr lang="es-ES" sz="2000" dirty="0" smtClean="0">
                <a:solidFill>
                  <a:srgbClr val="595959"/>
                </a:solidFill>
                <a:latin typeface="Helvetica" pitchFamily="34" charset="0"/>
              </a:rPr>
              <a:t>Carencia de precipitación de verano</a:t>
            </a:r>
          </a:p>
          <a:p>
            <a:pPr eaLnBrk="0" hangingPunct="0">
              <a:lnSpc>
                <a:spcPct val="95000"/>
              </a:lnSpc>
            </a:pPr>
            <a:endParaRPr lang="en-US" sz="2000" dirty="0">
              <a:solidFill>
                <a:srgbClr val="595959"/>
              </a:solidFill>
              <a:latin typeface="Helvetica" pitchFamily="34" charset="0"/>
            </a:endParaRPr>
          </a:p>
          <a:p>
            <a:pPr eaLnBrk="0" hangingPunct="0">
              <a:lnSpc>
                <a:spcPct val="95000"/>
              </a:lnSpc>
            </a:pPr>
            <a:r>
              <a:rPr lang="en-US" sz="2000" dirty="0" err="1" smtClean="0">
                <a:solidFill>
                  <a:srgbClr val="595959"/>
                </a:solidFill>
                <a:latin typeface="Helvetica" pitchFamily="34" charset="0"/>
              </a:rPr>
              <a:t>Consistencia</a:t>
            </a:r>
            <a:r>
              <a:rPr lang="en-US" sz="2000" dirty="0" smtClean="0">
                <a:solidFill>
                  <a:srgbClr val="595959"/>
                </a:solidFill>
                <a:latin typeface="Helvetica" pitchFamily="34" charset="0"/>
              </a:rPr>
              <a:t> de </a:t>
            </a:r>
            <a:r>
              <a:rPr lang="en-US" sz="2000" dirty="0" err="1" smtClean="0">
                <a:solidFill>
                  <a:srgbClr val="595959"/>
                </a:solidFill>
                <a:latin typeface="Helvetica" pitchFamily="34" charset="0"/>
              </a:rPr>
              <a:t>cosecha</a:t>
            </a:r>
            <a:r>
              <a:rPr lang="en-US" sz="2000" dirty="0" smtClean="0">
                <a:solidFill>
                  <a:srgbClr val="595959"/>
                </a:solidFill>
                <a:latin typeface="Helvetica" pitchFamily="34" charset="0"/>
              </a:rPr>
              <a:t> a </a:t>
            </a:r>
            <a:r>
              <a:rPr lang="en-US" sz="2000" dirty="0" err="1" smtClean="0">
                <a:solidFill>
                  <a:srgbClr val="595959"/>
                </a:solidFill>
                <a:latin typeface="Helvetica" pitchFamily="34" charset="0"/>
              </a:rPr>
              <a:t>cosecha</a:t>
            </a:r>
            <a:endParaRPr lang="en-US" sz="2000" dirty="0" smtClean="0">
              <a:solidFill>
                <a:srgbClr val="595959"/>
              </a:solidFill>
              <a:latin typeface="Helvetica" pitchFamily="34" charset="0"/>
            </a:endParaRPr>
          </a:p>
          <a:p>
            <a:pPr eaLnBrk="0" hangingPunct="0">
              <a:lnSpc>
                <a:spcPct val="95000"/>
              </a:lnSpc>
            </a:pPr>
            <a:endParaRPr lang="es-ES" sz="2000" dirty="0" smtClean="0">
              <a:solidFill>
                <a:srgbClr val="595959"/>
              </a:solidFill>
              <a:latin typeface="Helvetica" pitchFamily="34" charset="0"/>
            </a:endParaRPr>
          </a:p>
          <a:p>
            <a:pPr eaLnBrk="0" hangingPunct="0">
              <a:lnSpc>
                <a:spcPct val="95000"/>
              </a:lnSpc>
            </a:pPr>
            <a:r>
              <a:rPr lang="es-ES" sz="2000" dirty="0" smtClean="0">
                <a:solidFill>
                  <a:srgbClr val="595959"/>
                </a:solidFill>
                <a:latin typeface="Helvetica" pitchFamily="34" charset="0"/>
              </a:rPr>
              <a:t>Reducción del riesgo para la enfermedad de viñedo</a:t>
            </a:r>
            <a:endParaRPr lang="en-US" sz="2000" dirty="0">
              <a:solidFill>
                <a:srgbClr val="595959"/>
              </a:solidFill>
              <a:latin typeface="Helvetica" pitchFamily="34" charset="0"/>
            </a:endParaRPr>
          </a:p>
        </p:txBody>
      </p:sp>
      <p:pic>
        <p:nvPicPr>
          <p:cNvPr id="5" name="Picture 4" descr="Tinacci_080904_4390.jpg"/>
          <p:cNvPicPr>
            <a:picLocks noChangeAspect="1"/>
          </p:cNvPicPr>
          <p:nvPr/>
        </p:nvPicPr>
        <p:blipFill>
          <a:blip r:embed="rId3" cstate="screen"/>
          <a:srcRect/>
          <a:stretch>
            <a:fillRect/>
          </a:stretch>
        </p:blipFill>
        <p:spPr>
          <a:xfrm>
            <a:off x="1" y="0"/>
            <a:ext cx="4572000" cy="6858000"/>
          </a:xfrm>
          <a:prstGeom prst="rect">
            <a:avLst/>
          </a:prstGeom>
        </p:spPr>
      </p:pic>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21389</TotalTime>
  <Words>2769</Words>
  <Application>Microsoft Office PowerPoint</Application>
  <PresentationFormat>Letter Paper (8.5x11 in)</PresentationFormat>
  <Paragraphs>329</Paragraphs>
  <Slides>24</Slides>
  <Notes>24</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Blank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Prácticas del viñedo: Las raíces de calidad  son intencionalmente cultivados de tal forma para cosechar menos toneladas pero con alta calidad</vt:lpstr>
      <vt:lpstr>Prácticas de vinificación: una cultura de calidad</vt:lpstr>
      <vt:lpstr>PowerPoint Presentation</vt:lpstr>
      <vt:lpstr>El objetivo de Napa Valley Vintners  promover, proteger y mejorar la denominación Napa Valley, nuestros vinos, viticultores y comunidad</vt:lpstr>
      <vt:lpstr>PowerPoint Presentation</vt:lpstr>
      <vt:lpstr>La Preservación Agrícola de Napa Valley el mejor y mayor uso de la tierra </vt:lpstr>
      <vt:lpstr>La Preservación Agrícola de Napa Valley  Protege aproximadamente 38,000 acres de tierras de cultivo</vt:lpstr>
      <vt:lpstr>PowerPoint Presentation</vt:lpstr>
    </vt:vector>
  </TitlesOfParts>
  <Company>鞠]皤逄掘뿿_</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Jill</dc:creator>
  <cp:lastModifiedBy>Cessa Beckett</cp:lastModifiedBy>
  <cp:revision>2799</cp:revision>
  <cp:lastPrinted>2014-07-21T18:06:29Z</cp:lastPrinted>
  <dcterms:created xsi:type="dcterms:W3CDTF">2008-12-24T15:32:27Z</dcterms:created>
  <dcterms:modified xsi:type="dcterms:W3CDTF">2014-07-23T14:32:11Z</dcterms:modified>
</cp:coreProperties>
</file>