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tags/tag20.xml" ContentType="application/vnd.openxmlformats-officedocument.presentationml.tags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tags/tag26.xml" ContentType="application/vnd.openxmlformats-officedocument.presentationml.tags+xml"/>
  <Override PartName="/ppt/notesSlides/notesSlide49.xml" ContentType="application/vnd.openxmlformats-officedocument.presentationml.notesSlide+xml"/>
  <Override PartName="/ppt/tags/tag27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30" r:id="rId23"/>
    <p:sldId id="289" r:id="rId24"/>
    <p:sldId id="331" r:id="rId25"/>
    <p:sldId id="292" r:id="rId26"/>
    <p:sldId id="293" r:id="rId27"/>
    <p:sldId id="294" r:id="rId28"/>
    <p:sldId id="295" r:id="rId29"/>
    <p:sldId id="299" r:id="rId30"/>
    <p:sldId id="262" r:id="rId31"/>
    <p:sldId id="332" r:id="rId32"/>
    <p:sldId id="334" r:id="rId33"/>
    <p:sldId id="335" r:id="rId34"/>
    <p:sldId id="308" r:id="rId35"/>
    <p:sldId id="309" r:id="rId36"/>
    <p:sldId id="329" r:id="rId37"/>
    <p:sldId id="312" r:id="rId38"/>
    <p:sldId id="311" r:id="rId39"/>
    <p:sldId id="313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36" r:id="rId49"/>
    <p:sldId id="326" r:id="rId50"/>
    <p:sldId id="327" r:id="rId51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C6A"/>
    <a:srgbClr val="743E32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65" d="100"/>
          <a:sy n="65" d="100"/>
        </p:scale>
        <p:origin x="68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VINTNERS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SUELOS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0176" y="329717"/>
            <a:ext cx="1326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INTRODUCCION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940530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Gran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empleos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4864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billion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 económico anual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75835" y="109082"/>
            <a:ext cx="3003022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Variedades más destacadas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Sirah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total de la cosecha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uvas de todo California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total de la cosecha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uvas de Napa Valley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valor de la cosecha de uvas de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</a:t>
            </a: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SUELOS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Suelos de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Montañoso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Aluvial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Suelo Montañoso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Suelos delgados y rocosos que se sujetan a las laderas mientras las vides luchan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por sobrevivir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Creado en su mismo sitio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526C6A"/>
                </a:solidFill>
                <a:latin typeface="Arial"/>
                <a:cs typeface="Arial"/>
              </a:rPr>
              <a:t>PROCEDENCIA</a:t>
            </a:r>
          </a:p>
          <a:p>
            <a:r>
              <a:rPr lang="en-US" sz="1400" dirty="0">
                <a:solidFill>
                  <a:srgbClr val="526C6A"/>
                </a:solidFill>
                <a:latin typeface="Arial"/>
                <a:cs typeface="Arial"/>
              </a:rPr>
              <a:t>La desintegración primaria del lecho de roca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Uvas pequeñas, de sabor muy intenso,  vinos con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taninos estructurados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y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complejidad aromática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Abanicos Aluviales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Suelos profundos, rocosos y con buen drenaje: con fertilidad moderada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Se deposita en la base de una montaña después de haber sido arrastrado por un arroyo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PROCEDENCIA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El producto del lecho de roca encontrado  ladera arriba.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Fruta mas notoria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con estructura tánica menos agresiva que los vinos provenientes de fruta de suelos de montaña, aunque más taninos que los vinos de suelos Fluviales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633028"/>
                </a:solidFill>
                <a:latin typeface="Arial"/>
                <a:cs typeface="Arial"/>
              </a:rPr>
              <a:t>Suelo </a:t>
            </a:r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Limos y arcillas depositados a lo largo de las orillas del Río Napa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912476"/>
            <a:ext cx="2742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Limos y arcillas depositados a lo largo de la orilla de Río, mientras el agua crece y retrocede a lo largo de los años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403697"/>
            <a:ext cx="240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PROCEDENICA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Todo el lecho de roca a lo largo de las laderas Río arriba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Vinos exuberantes y generosos en intensidad de fruta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349343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Increíble Diversidad de suelos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de las órdenes de suelo  del mundo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9442" y="1129971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series de suelos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Vinos de la más alta calidad, cultivados con excelencia, en uno de los lugares 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más extraordinarios del mundo.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Clima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Mediterráneo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de la superficie terrestre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100" b="1" dirty="0">
                <a:solidFill>
                  <a:srgbClr val="FFFFFF"/>
                </a:solidFill>
                <a:latin typeface="Arial"/>
                <a:cs typeface="Arial"/>
              </a:rPr>
              <a:t>Niebla en Napa Valley</a:t>
            </a:r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Aire caliente se eleva, atrayendo humedad y aire frio del Océano Pacífico, formando niebla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Increíble Diversidad de Terroir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Arial"/>
                  <a:cs typeface="Arial"/>
                </a:rPr>
                <a:t>LLUVIA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Arial"/>
                  <a:cs typeface="Arial"/>
                </a:rPr>
                <a:t>TOPOGRAFIA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chemeClr val="bg1"/>
                  </a:solidFill>
                  <a:latin typeface="Arial"/>
                  <a:cs typeface="Arial"/>
                </a:rPr>
                <a:t>ELEVACION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TEMPERATURA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919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345782" cy="5143500"/>
          </a:xfrm>
          <a:prstGeom prst="rect">
            <a:avLst/>
          </a:prstGeom>
          <a:solidFill>
            <a:srgbClr val="567471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6835" y="979066"/>
            <a:ext cx="2772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Ambos: métodos de cultivo ya probados a través del tiempo, y uso de la última tecnología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28108" y="395923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835" y="2600718"/>
            <a:ext cx="277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Las uvas correctas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en los lugares correctos.</a:t>
            </a:r>
          </a:p>
        </p:txBody>
      </p:sp>
    </p:spTree>
    <p:extLst>
      <p:ext uri="{BB962C8B-B14F-4D97-AF65-F5344CB8AC3E}">
        <p14:creationId xmlns:p14="http://schemas.microsoft.com/office/powerpoint/2010/main" val="245821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Estructura para orientar y Manejo de Follaje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y Viticultura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PRACTICAS DE VITICULTURA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Composición de suelo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Topografía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3552433" y="2495034"/>
            <a:ext cx="206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Condiciones del Microclima 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5469371" y="2495034"/>
            <a:ext cx="1498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 Exposición la Sol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Drenaje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Selección del material de la Viña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Manejo de Suelo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Técnicas de Riego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SELECTION DE SITIO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Los productores de Napa Valley aprovechan la última tecnología en el viñedo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Enólogos</a:t>
            </a: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Fermentan uvas con la misma atención al detalle con el que empezaron en el viñedo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Historia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2380" y="1328277"/>
            <a:ext cx="1321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Fines 1980s–Principios 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Hoy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Sustantivo: el completo entorno natural en el cual un vino en particular es producido, incluyendo factores como el suelo, topografia y clima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Suelo + 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Topografía + </a:t>
            </a:r>
            <a:r>
              <a:rPr lang="en-US" sz="4800" dirty="0">
                <a:solidFill>
                  <a:srgbClr val="FFFFFF"/>
                </a:solidFill>
                <a:latin typeface="Arial"/>
                <a:cs typeface="Arial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3858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COMIENZO DE LA ENOLOGIA EN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Yount, fundador del pueblo de Yountville, planta los primeros viñedos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1860s-1980s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PRIMERA EPOCA DE ORO PARA NAPA VALLEY</a:t>
            </a: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En 1861 se funda la primer bodega comercial.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Región reconocida por sus vinos de calidad.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140 bodegas para 1889.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25698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5698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4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SOBREVIVIR TIEMPOS DIFICILES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Phylloxera destruye 14,000 acres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viñas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El terremoto de San Francisco destruye 30 millones de galones de vino Californiano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26753" y="3475628"/>
            <a:ext cx="419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Ley de Prohibition dura 13 años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102" y="4060404"/>
            <a:ext cx="380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Llega la Gran Depresión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753" y="2651195"/>
            <a:ext cx="419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Estados Unidos entra a la Primera Guerra Mundial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205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RECUPERACIN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Después de la derogación de la Prohibición, Napa Valley inicia un lento camino hacia la recuperación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71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NACE NAPA VALLEY VINTNERS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“Somos más fuertes juntos que separados”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FUNDACION DE LA RESERVA AGRICOLA DE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Es la Primera Reserva Agrícola de los Estados Unidos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RSERVA AGRICOLA DE NAPA VALLEY,  HOY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ES RECONOCIDA COMO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AMERICAN VITICULTURAL AREA</a:t>
            </a:r>
          </a:p>
          <a:p>
            <a:pPr algn="ctr"/>
            <a:r>
              <a:rPr lang="en-US" dirty="0">
                <a:solidFill>
                  <a:srgbClr val="79B2A6"/>
                </a:solidFill>
                <a:latin typeface="Arial" charset="0"/>
              </a:rPr>
              <a:t>(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AREA DE VITICULTURA AMERICANA)</a:t>
            </a: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primer AVA de California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PREOCUPANDOSE POR LA COMUNUDAD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Subasta Inaugural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Fines de 1980s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Principios de 1990s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ETIQUETEADO CONJUNTO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REVOLUCION DE LA CALIDAD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 convirtió en la primer Area de </a:t>
            </a: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Americana  (American Viticultural Area - AVA) reconocida en California en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8501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 al Océano Pacífico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9431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 a 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341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a 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El programa más riguroso de la industria del vino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para proteger el medio ambiente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PROTECCION GLOBAL DEL NOMBRE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través de variados esfuerzos e iniciativas, NVV trabaja para proteger el nombre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INDUSTRIA DE VINO DE NAPA VALLEY FLORECE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Bodegueros se siguen esforzando por producir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vinos todavía con mayor calidad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INDUSTRIA DE VINO DE NAPA SE ESFUERZA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meta de NVV's para 2020: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Ser la región más “verde” (sustentable) del mundo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PREOCUPANDOSE POR LA COMUNIDAD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Las subastas de Napa Valley han otorgado cerca de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$160 millones de dólares desde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SUSTENTABILIDAD SOCIAL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Adopta una Escuela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Programa Vecinos de Napa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Una Mañana en la Bodega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Una Tarde en el Viñedo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Caminata entre las Viñas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Nuestra misión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Promover, proteger y mejorar la apelación Napa Valley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62993"/>
            <a:ext cx="3596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Promoviendo el Valle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Protegiendo el Valle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Fomentando Colaboración dentro de la Industria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316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Lugar Extraordinario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Vinos con Calidad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Cultura de Colaboración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Industria floreciente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Larga Historia Cultivando la Excelencia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Napa Valley AVA y sub-AVAs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MX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Aprenda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más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@napavintners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@NapaVintners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del vino de California</a:t>
            </a: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De la producción mundial de vino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581296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3314" y="2205742"/>
            <a:ext cx="189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los miembros de NVV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produce menos 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cajas de vino al año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del total de bodegas de Napa Valley son de propiedad familiar o bien operadas por familias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11253</TotalTime>
  <Words>1236</Words>
  <Application>Microsoft Office PowerPoint</Application>
  <PresentationFormat>On-screen Show (16:9)</PresentationFormat>
  <Paragraphs>457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668</cp:revision>
  <cp:lastPrinted>2016-05-10T07:29:21Z</cp:lastPrinted>
  <dcterms:created xsi:type="dcterms:W3CDTF">2016-04-20T00:57:48Z</dcterms:created>
  <dcterms:modified xsi:type="dcterms:W3CDTF">2019-04-10T14:59:22Z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