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notesSlides/notesSlide38.xml" ContentType="application/vnd.openxmlformats-officedocument.presentationml.notesSlide+xml"/>
  <Override PartName="/ppt/tags/tag16.xml" ContentType="application/vnd.openxmlformats-officedocument.presentationml.tags+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tags/tag18.xml" ContentType="application/vnd.openxmlformats-officedocument.presentationml.tags+xml"/>
  <Override PartName="/ppt/notesSlides/notesSlide41.xml" ContentType="application/vnd.openxmlformats-officedocument.presentationml.notesSlide+xml"/>
  <Override PartName="/ppt/tags/tag19.xml" ContentType="application/vnd.openxmlformats-officedocument.presentationml.tags+xml"/>
  <Override PartName="/ppt/notesSlides/notesSlide42.xml" ContentType="application/vnd.openxmlformats-officedocument.presentationml.notesSlide+xml"/>
  <Override PartName="/ppt/tags/tag20.xml" ContentType="application/vnd.openxmlformats-officedocument.presentationml.tags+xml"/>
  <Override PartName="/ppt/notesSlides/notesSlide43.xml" ContentType="application/vnd.openxmlformats-officedocument.presentationml.notesSlide+xml"/>
  <Override PartName="/ppt/tags/tag21.xml" ContentType="application/vnd.openxmlformats-officedocument.presentationml.tags+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tags/tag25.xml" ContentType="application/vnd.openxmlformats-officedocument.presentationml.tags+xml"/>
  <Override PartName="/ppt/notesSlides/notesSlide48.xml" ContentType="application/vnd.openxmlformats-officedocument.presentationml.notesSlide+xml"/>
  <Override PartName="/ppt/tags/tag26.xml" ContentType="application/vnd.openxmlformats-officedocument.presentationml.tags+xml"/>
  <Override PartName="/ppt/notesSlides/notesSlide49.xml" ContentType="application/vnd.openxmlformats-officedocument.presentationml.notesSlide+xml"/>
  <Override PartName="/ppt/tags/tag27.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handoutMasterIdLst>
    <p:handoutMasterId r:id="rId53"/>
  </p:handoutMasterIdLst>
  <p:sldIdLst>
    <p:sldId id="256" r:id="rId2"/>
    <p:sldId id="264" r:id="rId3"/>
    <p:sldId id="265" r:id="rId4"/>
    <p:sldId id="257" r:id="rId5"/>
    <p:sldId id="266" r:id="rId6"/>
    <p:sldId id="267" r:id="rId7"/>
    <p:sldId id="268" r:id="rId8"/>
    <p:sldId id="269" r:id="rId9"/>
    <p:sldId id="270" r:id="rId10"/>
    <p:sldId id="258" r:id="rId11"/>
    <p:sldId id="271" r:id="rId12"/>
    <p:sldId id="272" r:id="rId13"/>
    <p:sldId id="259" r:id="rId14"/>
    <p:sldId id="279" r:id="rId15"/>
    <p:sldId id="280" r:id="rId16"/>
    <p:sldId id="281" r:id="rId17"/>
    <p:sldId id="282" r:id="rId18"/>
    <p:sldId id="283" r:id="rId19"/>
    <p:sldId id="284" r:id="rId20"/>
    <p:sldId id="285" r:id="rId21"/>
    <p:sldId id="286" r:id="rId22"/>
    <p:sldId id="330" r:id="rId23"/>
    <p:sldId id="289" r:id="rId24"/>
    <p:sldId id="291" r:id="rId25"/>
    <p:sldId id="292" r:id="rId26"/>
    <p:sldId id="293" r:id="rId27"/>
    <p:sldId id="294" r:id="rId28"/>
    <p:sldId id="295" r:id="rId29"/>
    <p:sldId id="299" r:id="rId30"/>
    <p:sldId id="262" r:id="rId31"/>
    <p:sldId id="331" r:id="rId32"/>
    <p:sldId id="332" r:id="rId33"/>
    <p:sldId id="306" r:id="rId34"/>
    <p:sldId id="308" r:id="rId35"/>
    <p:sldId id="309" r:id="rId36"/>
    <p:sldId id="329" r:id="rId37"/>
    <p:sldId id="312" r:id="rId38"/>
    <p:sldId id="311" r:id="rId39"/>
    <p:sldId id="313" r:id="rId40"/>
    <p:sldId id="316" r:id="rId41"/>
    <p:sldId id="317" r:id="rId42"/>
    <p:sldId id="318" r:id="rId43"/>
    <p:sldId id="319" r:id="rId44"/>
    <p:sldId id="320" r:id="rId45"/>
    <p:sldId id="321" r:id="rId46"/>
    <p:sldId id="322" r:id="rId47"/>
    <p:sldId id="323" r:id="rId48"/>
    <p:sldId id="263" r:id="rId49"/>
    <p:sldId id="326" r:id="rId50"/>
    <p:sldId id="327" r:id="rId51"/>
  </p:sldIdLst>
  <p:sldSz cx="9144000" cy="5143500" type="screen16x9"/>
  <p:notesSz cx="6858000" cy="91440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cia Brazington" initials="AB" lastIdx="80" clrIdx="0"/>
  <p:cmAuthor id="7" name="Krisa Brillantes" initials="KJB [6]" lastIdx="1" clrIdx="7">
    <p:extLst/>
  </p:cmAuthor>
  <p:cmAuthor id="1" name="Kelly Hayes (s)" initials="KH(" lastIdx="4" clrIdx="1"/>
  <p:cmAuthor id="8" name="Krisa Brillantes" initials="KJB [7]" lastIdx="1" clrIdx="8">
    <p:extLst/>
  </p:cmAuthor>
  <p:cmAuthor id="2" name="Krisa Brillantes" initials="KJB" lastIdx="44" clrIdx="2">
    <p:extLst/>
  </p:cmAuthor>
  <p:cmAuthor id="9" name="Krisa Brillantes" initials="KJB [8]" lastIdx="1" clrIdx="9">
    <p:extLst/>
  </p:cmAuthor>
  <p:cmAuthor id="3" name="Krisa Brillantes" initials="KJB [2]" lastIdx="1" clrIdx="3">
    <p:extLst/>
  </p:cmAuthor>
  <p:cmAuthor id="10" name="Krisa Brillantes" initials="KJB [9]" lastIdx="1" clrIdx="10">
    <p:extLst/>
  </p:cmAuthor>
  <p:cmAuthor id="4" name="Krisa Brillantes" initials="KJB [3]" lastIdx="1" clrIdx="4">
    <p:extLst/>
  </p:cmAuthor>
  <p:cmAuthor id="11" name="Krisa Brillantes" initials="" lastIdx="3" clrIdx="11"/>
  <p:cmAuthor id="5" name="Krisa Brillantes" initials="KJB [4]" lastIdx="1" clrIdx="5">
    <p:extLst/>
  </p:cmAuthor>
  <p:cmAuthor id="6" name="Krisa Brillantes" initials="KJB [5]"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3E32"/>
    <a:srgbClr val="526C6A"/>
    <a:srgbClr val="E6D060"/>
    <a:srgbClr val="222222"/>
    <a:srgbClr val="D47DB9"/>
    <a:srgbClr val="A1C0BA"/>
    <a:srgbClr val="4A3740"/>
    <a:srgbClr val="567471"/>
    <a:srgbClr val="567470"/>
    <a:srgbClr val="DCCC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14" autoAdjust="0"/>
    <p:restoredTop sz="85140" autoAdjust="0"/>
  </p:normalViewPr>
  <p:slideViewPr>
    <p:cSldViewPr snapToGrid="0" snapToObjects="1">
      <p:cViewPr varScale="1">
        <p:scale>
          <a:sx n="77" d="100"/>
          <a:sy n="77" d="100"/>
        </p:scale>
        <p:origin x="642" y="7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3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98C613-4829-8749-9C04-F19AD3A0B6DB}" type="datetime1">
              <a:rPr lang="en-US" smtClean="0"/>
              <a:pPr/>
              <a:t>4/10/2019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7EEA88-BCD0-0D40-848A-40C51164404F}" type="slidenum">
              <a:rPr lang="en-US" smtClean="0"/>
              <a:pPr/>
              <a:t>‹#›</a:t>
            </a:fld>
            <a:endParaRPr lang="en-US"/>
          </a:p>
        </p:txBody>
      </p:sp>
    </p:spTree>
    <p:extLst>
      <p:ext uri="{BB962C8B-B14F-4D97-AF65-F5344CB8AC3E}">
        <p14:creationId xmlns:p14="http://schemas.microsoft.com/office/powerpoint/2010/main" val="25155631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52C4FF-FBAD-1248-A681-21AB935E1C64}" type="datetime1">
              <a:rPr lang="en-US" smtClean="0"/>
              <a:pPr/>
              <a:t>4/10/2019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0BAAEF-8DCB-CD4C-A7D8-022CADA7AD90}" type="slidenum">
              <a:rPr lang="en-US" smtClean="0"/>
              <a:pPr/>
              <a:t>‹#›</a:t>
            </a:fld>
            <a:endParaRPr lang="en-US"/>
          </a:p>
        </p:txBody>
      </p:sp>
    </p:spTree>
    <p:extLst>
      <p:ext uri="{BB962C8B-B14F-4D97-AF65-F5344CB8AC3E}">
        <p14:creationId xmlns:p14="http://schemas.microsoft.com/office/powerpoint/2010/main" val="24842442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10</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11</a:t>
            </a:fld>
            <a:endParaRPr lang="en-US"/>
          </a:p>
        </p:txBody>
      </p:sp>
    </p:spTree>
    <p:extLst>
      <p:ext uri="{BB962C8B-B14F-4D97-AF65-F5344CB8AC3E}">
        <p14:creationId xmlns:p14="http://schemas.microsoft.com/office/powerpoint/2010/main" val="676184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12</a:t>
            </a:fld>
            <a:endParaRPr lang="en-US"/>
          </a:p>
        </p:txBody>
      </p:sp>
    </p:spTree>
    <p:extLst>
      <p:ext uri="{BB962C8B-B14F-4D97-AF65-F5344CB8AC3E}">
        <p14:creationId xmlns:p14="http://schemas.microsoft.com/office/powerpoint/2010/main" val="244916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13</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14</a:t>
            </a:fld>
            <a:endParaRPr lang="en-US"/>
          </a:p>
        </p:txBody>
      </p:sp>
    </p:spTree>
    <p:extLst>
      <p:ext uri="{BB962C8B-B14F-4D97-AF65-F5344CB8AC3E}">
        <p14:creationId xmlns:p14="http://schemas.microsoft.com/office/powerpoint/2010/main" val="387033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15</a:t>
            </a:fld>
            <a:endParaRPr lang="en-US"/>
          </a:p>
        </p:txBody>
      </p:sp>
    </p:spTree>
    <p:extLst>
      <p:ext uri="{BB962C8B-B14F-4D97-AF65-F5344CB8AC3E}">
        <p14:creationId xmlns:p14="http://schemas.microsoft.com/office/powerpoint/2010/main" val="2883647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16</a:t>
            </a:fld>
            <a:endParaRPr lang="en-US"/>
          </a:p>
        </p:txBody>
      </p:sp>
    </p:spTree>
    <p:extLst>
      <p:ext uri="{BB962C8B-B14F-4D97-AF65-F5344CB8AC3E}">
        <p14:creationId xmlns:p14="http://schemas.microsoft.com/office/powerpoint/2010/main" val="4286170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000"/>
              </a:spcAft>
              <a:buFont typeface="Arial"/>
              <a:buNone/>
              <a:tabLst>
                <a:tab pos="457200" algn="l"/>
              </a:tabLst>
            </a:pPr>
            <a:endParaRPr lang="en-US" sz="11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17</a:t>
            </a:fld>
            <a:endParaRPr lang="en-US"/>
          </a:p>
        </p:txBody>
      </p:sp>
    </p:spTree>
    <p:extLst>
      <p:ext uri="{BB962C8B-B14F-4D97-AF65-F5344CB8AC3E}">
        <p14:creationId xmlns:p14="http://schemas.microsoft.com/office/powerpoint/2010/main" val="4276146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18</a:t>
            </a:fld>
            <a:endParaRPr lang="en-US"/>
          </a:p>
        </p:txBody>
      </p:sp>
    </p:spTree>
    <p:extLst>
      <p:ext uri="{BB962C8B-B14F-4D97-AF65-F5344CB8AC3E}">
        <p14:creationId xmlns:p14="http://schemas.microsoft.com/office/powerpoint/2010/main" val="567589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9806">
              <a:buFont typeface="Arial" panose="020B0604020202020204" pitchFamily="34" charset="0"/>
              <a:buNone/>
              <a:defRPr/>
            </a:pPr>
            <a:endParaRPr lang="en-US" dirty="0">
              <a:latin typeface="Verdana" pitchFamily="34"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19</a:t>
            </a:fld>
            <a:endParaRPr lang="en-US"/>
          </a:p>
        </p:txBody>
      </p:sp>
    </p:spTree>
    <p:extLst>
      <p:ext uri="{BB962C8B-B14F-4D97-AF65-F5344CB8AC3E}">
        <p14:creationId xmlns:p14="http://schemas.microsoft.com/office/powerpoint/2010/main" val="150497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a:t>
            </a:fld>
            <a:endParaRPr lang="en-US"/>
          </a:p>
        </p:txBody>
      </p:sp>
    </p:spTree>
    <p:extLst>
      <p:ext uri="{BB962C8B-B14F-4D97-AF65-F5344CB8AC3E}">
        <p14:creationId xmlns:p14="http://schemas.microsoft.com/office/powerpoint/2010/main" val="3861802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20</a:t>
            </a:fld>
            <a:endParaRPr lang="en-US"/>
          </a:p>
        </p:txBody>
      </p:sp>
    </p:spTree>
    <p:extLst>
      <p:ext uri="{BB962C8B-B14F-4D97-AF65-F5344CB8AC3E}">
        <p14:creationId xmlns:p14="http://schemas.microsoft.com/office/powerpoint/2010/main" val="1546195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21</a:t>
            </a:fld>
            <a:endParaRPr lang="en-US"/>
          </a:p>
        </p:txBody>
      </p:sp>
    </p:spTree>
    <p:extLst>
      <p:ext uri="{BB962C8B-B14F-4D97-AF65-F5344CB8AC3E}">
        <p14:creationId xmlns:p14="http://schemas.microsoft.com/office/powerpoint/2010/main" val="3063579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22</a:t>
            </a:fld>
            <a:endParaRPr lang="en-US"/>
          </a:p>
        </p:txBody>
      </p:sp>
    </p:spTree>
    <p:extLst>
      <p:ext uri="{BB962C8B-B14F-4D97-AF65-F5344CB8AC3E}">
        <p14:creationId xmlns:p14="http://schemas.microsoft.com/office/powerpoint/2010/main" val="707469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23</a:t>
            </a:fld>
            <a:endParaRPr lang="en-US"/>
          </a:p>
        </p:txBody>
      </p:sp>
    </p:spTree>
    <p:extLst>
      <p:ext uri="{BB962C8B-B14F-4D97-AF65-F5344CB8AC3E}">
        <p14:creationId xmlns:p14="http://schemas.microsoft.com/office/powerpoint/2010/main" val="3615732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1" hangingPunct="1">
              <a:buFont typeface="+mj-lt"/>
              <a:buNone/>
            </a:pPr>
            <a:endParaRPr lang="en-US" b="1"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24</a:t>
            </a:fld>
            <a:endParaRPr lang="en-US"/>
          </a:p>
        </p:txBody>
      </p:sp>
    </p:spTree>
    <p:extLst>
      <p:ext uri="{BB962C8B-B14F-4D97-AF65-F5344CB8AC3E}">
        <p14:creationId xmlns:p14="http://schemas.microsoft.com/office/powerpoint/2010/main" val="671702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64" indent="-172464" defTabSz="908182">
              <a:spcBef>
                <a:spcPct val="0"/>
              </a:spcBef>
              <a:buFont typeface="Arial" pitchFamily="34" charset="0"/>
              <a:buChar char="•"/>
              <a:defRPr/>
            </a:pPr>
            <a:endParaRPr lang="en-US" dirty="0">
              <a:solidFill>
                <a:srgbClr val="595959"/>
              </a:solidFill>
              <a:latin typeface="Proxima Nova Rg" pitchFamily="50"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25</a:t>
            </a:fld>
            <a:endParaRPr lang="en-US"/>
          </a:p>
        </p:txBody>
      </p:sp>
    </p:spTree>
    <p:extLst>
      <p:ext uri="{BB962C8B-B14F-4D97-AF65-F5344CB8AC3E}">
        <p14:creationId xmlns:p14="http://schemas.microsoft.com/office/powerpoint/2010/main" val="346211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b="0" baseline="0"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26</a:t>
            </a:fld>
            <a:endParaRPr lang="en-US"/>
          </a:p>
        </p:txBody>
      </p:sp>
    </p:spTree>
    <p:extLst>
      <p:ext uri="{BB962C8B-B14F-4D97-AF65-F5344CB8AC3E}">
        <p14:creationId xmlns:p14="http://schemas.microsoft.com/office/powerpoint/2010/main" val="1496363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27</a:t>
            </a:fld>
            <a:endParaRPr lang="en-US"/>
          </a:p>
        </p:txBody>
      </p:sp>
    </p:spTree>
    <p:extLst>
      <p:ext uri="{BB962C8B-B14F-4D97-AF65-F5344CB8AC3E}">
        <p14:creationId xmlns:p14="http://schemas.microsoft.com/office/powerpoint/2010/main" val="802744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b="1"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28</a:t>
            </a:fld>
            <a:endParaRPr lang="en-US"/>
          </a:p>
        </p:txBody>
      </p:sp>
    </p:spTree>
    <p:extLst>
      <p:ext uri="{BB962C8B-B14F-4D97-AF65-F5344CB8AC3E}">
        <p14:creationId xmlns:p14="http://schemas.microsoft.com/office/powerpoint/2010/main" val="558902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29</a:t>
            </a:fld>
            <a:endParaRPr lang="en-US"/>
          </a:p>
        </p:txBody>
      </p:sp>
    </p:spTree>
    <p:extLst>
      <p:ext uri="{BB962C8B-B14F-4D97-AF65-F5344CB8AC3E}">
        <p14:creationId xmlns:p14="http://schemas.microsoft.com/office/powerpoint/2010/main" val="313118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a:t>
            </a:fld>
            <a:endParaRPr lang="en-US"/>
          </a:p>
        </p:txBody>
      </p:sp>
    </p:spTree>
    <p:extLst>
      <p:ext uri="{BB962C8B-B14F-4D97-AF65-F5344CB8AC3E}">
        <p14:creationId xmlns:p14="http://schemas.microsoft.com/office/powerpoint/2010/main" val="2809818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30</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31</a:t>
            </a:fld>
            <a:endParaRPr lang="en-US"/>
          </a:p>
        </p:txBody>
      </p:sp>
    </p:spTree>
    <p:extLst>
      <p:ext uri="{BB962C8B-B14F-4D97-AF65-F5344CB8AC3E}">
        <p14:creationId xmlns:p14="http://schemas.microsoft.com/office/powerpoint/2010/main" val="3270663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2464" indent="-172464" eaLnBrk="1" hangingPunct="1">
              <a:buFont typeface="Arial" pitchFamily="34" charset="0"/>
              <a:buChar char="•"/>
            </a:pPr>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32</a:t>
            </a:fld>
            <a:endParaRPr lang="en-US"/>
          </a:p>
        </p:txBody>
      </p:sp>
    </p:spTree>
    <p:extLst>
      <p:ext uri="{BB962C8B-B14F-4D97-AF65-F5344CB8AC3E}">
        <p14:creationId xmlns:p14="http://schemas.microsoft.com/office/powerpoint/2010/main" val="2968617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33</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i="1"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34</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35</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36</a:t>
            </a:fld>
            <a:endParaRPr lang="en-US"/>
          </a:p>
        </p:txBody>
      </p:sp>
    </p:spTree>
    <p:extLst>
      <p:ext uri="{BB962C8B-B14F-4D97-AF65-F5344CB8AC3E}">
        <p14:creationId xmlns:p14="http://schemas.microsoft.com/office/powerpoint/2010/main" val="2045873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37</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38</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39</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40</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41</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42</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43</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44</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45</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46</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2464" indent="-172464">
              <a:buFont typeface="Arial" pitchFamily="34" charset="0"/>
              <a:buChar char="•"/>
            </a:pPr>
            <a:endParaRPr lang="en-US" dirty="0">
              <a:latin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47</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R"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48</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49</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9806">
              <a:buFont typeface="Arial" pitchFamily="34" charset="0"/>
              <a:buNone/>
              <a:defRPr/>
            </a:pPr>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5</a:t>
            </a:fld>
            <a:endParaRPr lang="en-US"/>
          </a:p>
        </p:txBody>
      </p:sp>
    </p:spTree>
    <p:extLst>
      <p:ext uri="{BB962C8B-B14F-4D97-AF65-F5344CB8AC3E}">
        <p14:creationId xmlns:p14="http://schemas.microsoft.com/office/powerpoint/2010/main" val="2311879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50</a:t>
            </a:fld>
            <a:endParaRPr lang="en-US"/>
          </a:p>
        </p:txBody>
      </p:sp>
    </p:spTree>
    <p:extLst>
      <p:ext uri="{BB962C8B-B14F-4D97-AF65-F5344CB8AC3E}">
        <p14:creationId xmlns:p14="http://schemas.microsoft.com/office/powerpoint/2010/main" val="625254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6</a:t>
            </a:fld>
            <a:endParaRPr lang="en-US"/>
          </a:p>
        </p:txBody>
      </p:sp>
    </p:spTree>
    <p:extLst>
      <p:ext uri="{BB962C8B-B14F-4D97-AF65-F5344CB8AC3E}">
        <p14:creationId xmlns:p14="http://schemas.microsoft.com/office/powerpoint/2010/main" val="3990880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64" indent="-172464" eaLnBrk="1" hangingPunct="1">
              <a:buFont typeface="Arial" pitchFamily="34" charset="0"/>
              <a:buChar cha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E10BAAEF-8DCB-CD4C-A7D8-022CADA7AD90}" type="slidenum">
              <a:rPr lang="en-US" smtClean="0"/>
              <a:pPr/>
              <a:t>7</a:t>
            </a:fld>
            <a:endParaRPr lang="en-US"/>
          </a:p>
        </p:txBody>
      </p:sp>
    </p:spTree>
    <p:extLst>
      <p:ext uri="{BB962C8B-B14F-4D97-AF65-F5344CB8AC3E}">
        <p14:creationId xmlns:p14="http://schemas.microsoft.com/office/powerpoint/2010/main" val="8568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8</a:t>
            </a:fld>
            <a:endParaRPr lang="en-US"/>
          </a:p>
        </p:txBody>
      </p:sp>
    </p:spTree>
    <p:extLst>
      <p:ext uri="{BB962C8B-B14F-4D97-AF65-F5344CB8AC3E}">
        <p14:creationId xmlns:p14="http://schemas.microsoft.com/office/powerpoint/2010/main" val="2466269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10BAAEF-8DCB-CD4C-A7D8-022CADA7AD90}" type="slidenum">
              <a:rPr lang="en-US" smtClean="0"/>
              <a:pPr/>
              <a:t>9</a:t>
            </a:fld>
            <a:endParaRPr lang="en-US"/>
          </a:p>
        </p:txBody>
      </p:sp>
    </p:spTree>
    <p:extLst>
      <p:ext uri="{BB962C8B-B14F-4D97-AF65-F5344CB8AC3E}">
        <p14:creationId xmlns:p14="http://schemas.microsoft.com/office/powerpoint/2010/main" val="119186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BF0B45-F9CE-B449-A65C-3167404E449F}" type="datetime1">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111808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C18FA-EBC7-F943-9697-F76EFD9C675C}" type="datetime1">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703573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6EECF-0A62-7345-89DF-DBB8C16B0AA8}" type="datetime1">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378451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B1D80B-ADD3-9345-9AB6-8A48FC0CABE1}" type="datetime1">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4181260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67EAA7-621A-3448-9C49-31DC1F322751}" type="datetime1">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61267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84F903-A99C-1443-AF06-F17479B420F0}" type="datetime1">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57866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C06D26-74CE-314A-AB71-E68B669D19DC}" type="datetime1">
              <a:rPr lang="en-US" smtClean="0"/>
              <a:pPr/>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99146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265502-8886-D640-9635-37FA0C1872E9}" type="datetime1">
              <a:rPr lang="en-US" smtClean="0"/>
              <a:pPr/>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282808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4F8DE-4308-B140-BD2E-C25656B7D128}" type="datetime1">
              <a:rPr lang="en-US" smtClean="0"/>
              <a:pPr/>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19825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1E44AB-EEBD-8E4F-8BBC-7B152C65160E}" type="datetime1">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16439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DDBFA9-57AE-7446-8D5B-793D31C1C1B0}" type="datetime1">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E65FD-16A1-1B45-829C-06E1CFD6F332}" type="slidenum">
              <a:rPr lang="en-US" smtClean="0"/>
              <a:pPr/>
              <a:t>‹#›</a:t>
            </a:fld>
            <a:endParaRPr lang="en-US"/>
          </a:p>
        </p:txBody>
      </p:sp>
    </p:spTree>
    <p:extLst>
      <p:ext uri="{BB962C8B-B14F-4D97-AF65-F5344CB8AC3E}">
        <p14:creationId xmlns:p14="http://schemas.microsoft.com/office/powerpoint/2010/main" val="279855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733F127D-341F-4648-9F3B-173571467F13}" type="datetime1">
              <a:rPr lang="en-US" smtClean="0"/>
              <a:pPr/>
              <a:t>4/10/2019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C6DE65FD-16A1-1B45-829C-06E1CFD6F332}" type="slidenum">
              <a:rPr lang="en-US" smtClean="0"/>
              <a:pPr/>
              <a:t>‹#›</a:t>
            </a:fld>
            <a:endParaRPr lang="en-US"/>
          </a:p>
        </p:txBody>
      </p:sp>
    </p:spTree>
    <p:extLst>
      <p:ext uri="{BB962C8B-B14F-4D97-AF65-F5344CB8AC3E}">
        <p14:creationId xmlns:p14="http://schemas.microsoft.com/office/powerpoint/2010/main" val="242119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b="1" i="0" kern="1200">
          <a:solidFill>
            <a:schemeClr val="tx1">
              <a:lumMod val="50000"/>
              <a:lumOff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p:titleStyle>
    <p:body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49.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0"/>
            <a:ext cx="9144000" cy="5143500"/>
          </a:xfrm>
          <a:prstGeom prst="rect">
            <a:avLst/>
          </a:prstGeom>
        </p:spPr>
      </p:pic>
      <p:sp>
        <p:nvSpPr>
          <p:cNvPr id="5" name="TextBox 4"/>
          <p:cNvSpPr txBox="1"/>
          <p:nvPr/>
        </p:nvSpPr>
        <p:spPr>
          <a:xfrm>
            <a:off x="1743456" y="999744"/>
            <a:ext cx="1121664" cy="246221"/>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ナパヴァレー</a:t>
            </a:r>
            <a:endParaRPr lang="en-US" sz="1000" dirty="0">
              <a:solidFill>
                <a:schemeClr val="bg1"/>
              </a:solidFill>
              <a:latin typeface="+mj-ea"/>
              <a:ea typeface="+mj-ea"/>
              <a:cs typeface="Arial" charset="0"/>
            </a:endParaRPr>
          </a:p>
        </p:txBody>
      </p:sp>
      <p:sp>
        <p:nvSpPr>
          <p:cNvPr id="6" name="TextBox 5"/>
          <p:cNvSpPr txBox="1"/>
          <p:nvPr/>
        </p:nvSpPr>
        <p:spPr>
          <a:xfrm>
            <a:off x="1237488" y="2448051"/>
            <a:ext cx="1048512" cy="246221"/>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気候</a:t>
            </a:r>
            <a:endParaRPr lang="en-US" sz="1000" dirty="0">
              <a:solidFill>
                <a:schemeClr val="bg1"/>
              </a:solidFill>
              <a:latin typeface="+mj-ea"/>
              <a:ea typeface="+mj-ea"/>
              <a:cs typeface="Arial" charset="0"/>
            </a:endParaRPr>
          </a:p>
        </p:txBody>
      </p:sp>
      <p:sp>
        <p:nvSpPr>
          <p:cNvPr id="7" name="TextBox 6"/>
          <p:cNvSpPr txBox="1"/>
          <p:nvPr/>
        </p:nvSpPr>
        <p:spPr>
          <a:xfrm>
            <a:off x="1694688" y="3883480"/>
            <a:ext cx="1170432" cy="246221"/>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ワイン造り</a:t>
            </a:r>
            <a:endParaRPr lang="en-US" sz="1000" dirty="0">
              <a:solidFill>
                <a:schemeClr val="bg1"/>
              </a:solidFill>
              <a:latin typeface="+mj-ea"/>
              <a:ea typeface="+mj-ea"/>
              <a:cs typeface="Arial" charset="0"/>
            </a:endParaRPr>
          </a:p>
        </p:txBody>
      </p:sp>
      <p:sp>
        <p:nvSpPr>
          <p:cNvPr id="8" name="TextBox 7"/>
          <p:cNvSpPr txBox="1"/>
          <p:nvPr/>
        </p:nvSpPr>
        <p:spPr>
          <a:xfrm>
            <a:off x="3999356" y="4517464"/>
            <a:ext cx="1410843" cy="230832"/>
          </a:xfrm>
          <a:prstGeom prst="rect">
            <a:avLst/>
          </a:prstGeom>
          <a:noFill/>
        </p:spPr>
        <p:txBody>
          <a:bodyPr wrap="square" rtlCol="0">
            <a:spAutoFit/>
          </a:bodyPr>
          <a:lstStyle/>
          <a:p>
            <a:pPr algn="ctr"/>
            <a:r>
              <a:rPr lang="ja-JP" altLang="en-US" sz="900" dirty="0">
                <a:solidFill>
                  <a:schemeClr val="bg1"/>
                </a:solidFill>
                <a:latin typeface="+mj-ea"/>
                <a:ea typeface="+mj-ea"/>
                <a:cs typeface="Arial" charset="0"/>
              </a:rPr>
              <a:t>ナパのぶどうの造り手</a:t>
            </a:r>
            <a:endParaRPr lang="en-US" sz="900" dirty="0">
              <a:solidFill>
                <a:schemeClr val="bg1"/>
              </a:solidFill>
              <a:latin typeface="+mj-ea"/>
              <a:ea typeface="+mj-ea"/>
              <a:cs typeface="Arial" charset="0"/>
            </a:endParaRPr>
          </a:p>
        </p:txBody>
      </p:sp>
      <p:sp>
        <p:nvSpPr>
          <p:cNvPr id="9" name="TextBox 8"/>
          <p:cNvSpPr txBox="1"/>
          <p:nvPr/>
        </p:nvSpPr>
        <p:spPr>
          <a:xfrm>
            <a:off x="6236208" y="3871288"/>
            <a:ext cx="1182624" cy="253916"/>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歴史</a:t>
            </a:r>
            <a:endParaRPr lang="en-US" sz="1000" dirty="0">
              <a:solidFill>
                <a:schemeClr val="bg1"/>
              </a:solidFill>
              <a:latin typeface="+mj-ea"/>
              <a:ea typeface="+mj-ea"/>
              <a:cs typeface="Arial" charset="0"/>
            </a:endParaRPr>
          </a:p>
        </p:txBody>
      </p:sp>
      <p:sp>
        <p:nvSpPr>
          <p:cNvPr id="10" name="TextBox 9"/>
          <p:cNvSpPr txBox="1"/>
          <p:nvPr/>
        </p:nvSpPr>
        <p:spPr>
          <a:xfrm>
            <a:off x="6827520" y="2446422"/>
            <a:ext cx="1164336" cy="253916"/>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ぶどう栽培</a:t>
            </a:r>
            <a:endParaRPr lang="en-US" sz="1000" dirty="0">
              <a:solidFill>
                <a:schemeClr val="bg1"/>
              </a:solidFill>
              <a:latin typeface="+mj-ea"/>
              <a:ea typeface="+mj-ea"/>
              <a:cs typeface="Arial" charset="0"/>
            </a:endParaRPr>
          </a:p>
        </p:txBody>
      </p:sp>
      <p:sp>
        <p:nvSpPr>
          <p:cNvPr id="11" name="TextBox 10"/>
          <p:cNvSpPr txBox="1"/>
          <p:nvPr/>
        </p:nvSpPr>
        <p:spPr>
          <a:xfrm>
            <a:off x="6187440" y="999744"/>
            <a:ext cx="1146048" cy="253916"/>
          </a:xfrm>
          <a:prstGeom prst="rect">
            <a:avLst/>
          </a:prstGeom>
          <a:noFill/>
        </p:spPr>
        <p:txBody>
          <a:bodyPr wrap="square" rtlCol="0">
            <a:spAutoFit/>
          </a:bodyPr>
          <a:lstStyle/>
          <a:p>
            <a:pPr algn="ctr"/>
            <a:r>
              <a:rPr lang="ja-JP" altLang="en-US" sz="1000" dirty="0">
                <a:solidFill>
                  <a:schemeClr val="bg1"/>
                </a:solidFill>
                <a:latin typeface="+mj-ea"/>
                <a:ea typeface="+mj-ea"/>
                <a:cs typeface="Arial" charset="0"/>
              </a:rPr>
              <a:t>土壌</a:t>
            </a:r>
            <a:endParaRPr lang="en-US" sz="1000" dirty="0">
              <a:solidFill>
                <a:schemeClr val="bg1"/>
              </a:solidFill>
              <a:latin typeface="+mj-ea"/>
              <a:ea typeface="+mj-ea"/>
              <a:cs typeface="Arial" charset="0"/>
            </a:endParaRPr>
          </a:p>
        </p:txBody>
      </p:sp>
      <p:sp>
        <p:nvSpPr>
          <p:cNvPr id="12" name="TextBox 11"/>
          <p:cNvSpPr txBox="1"/>
          <p:nvPr/>
        </p:nvSpPr>
        <p:spPr>
          <a:xfrm>
            <a:off x="4133088" y="329718"/>
            <a:ext cx="1158240" cy="215444"/>
          </a:xfrm>
          <a:prstGeom prst="rect">
            <a:avLst/>
          </a:prstGeom>
          <a:noFill/>
        </p:spPr>
        <p:txBody>
          <a:bodyPr wrap="square" rtlCol="0">
            <a:spAutoFit/>
          </a:bodyPr>
          <a:lstStyle/>
          <a:p>
            <a:pPr algn="ctr"/>
            <a:r>
              <a:rPr lang="ja-JP" altLang="en-US" sz="800" dirty="0">
                <a:solidFill>
                  <a:schemeClr val="bg1"/>
                </a:solidFill>
                <a:latin typeface="+mj-ea"/>
                <a:ea typeface="+mj-ea"/>
                <a:cs typeface="Arial" charset="0"/>
              </a:rPr>
              <a:t>イントロダクション</a:t>
            </a:r>
            <a:endParaRPr lang="en-US" altLang="ja-JP" sz="800" dirty="0">
              <a:solidFill>
                <a:schemeClr val="bg1"/>
              </a:solidFill>
              <a:latin typeface="+mj-ea"/>
              <a:ea typeface="+mj-ea"/>
              <a:cs typeface="Arial" charset="0"/>
            </a:endParaRPr>
          </a:p>
        </p:txBody>
      </p:sp>
    </p:spTree>
    <p:custDataLst>
      <p:tags r:id="rId1"/>
    </p:custDataLst>
    <p:extLst>
      <p:ext uri="{BB962C8B-B14F-4D97-AF65-F5344CB8AC3E}">
        <p14:creationId xmlns:p14="http://schemas.microsoft.com/office/powerpoint/2010/main" val="40415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1"/>
          <p:cNvSpPr txBox="1">
            <a:spLocks/>
          </p:cNvSpPr>
          <p:nvPr/>
        </p:nvSpPr>
        <p:spPr>
          <a:xfrm>
            <a:off x="707135" y="431530"/>
            <a:ext cx="2621281" cy="178131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pPr algn="l"/>
            <a:r>
              <a:rPr lang="ja-JP" altLang="en-US" dirty="0">
                <a:solidFill>
                  <a:schemeClr val="bg1"/>
                </a:solidFill>
                <a:latin typeface="Arial" charset="0"/>
                <a:ea typeface="Arial" charset="0"/>
                <a:cs typeface="Arial" charset="0"/>
              </a:rPr>
              <a:t>地元への</a:t>
            </a:r>
            <a:endParaRPr lang="en-US" altLang="ja-JP" dirty="0">
              <a:solidFill>
                <a:schemeClr val="bg1"/>
              </a:solidFill>
              <a:latin typeface="Arial" charset="0"/>
              <a:ea typeface="Arial" charset="0"/>
              <a:cs typeface="Arial" charset="0"/>
            </a:endParaRPr>
          </a:p>
          <a:p>
            <a:pPr algn="l"/>
            <a:r>
              <a:rPr lang="ja-JP" altLang="en-US" dirty="0">
                <a:solidFill>
                  <a:schemeClr val="bg1"/>
                </a:solidFill>
                <a:latin typeface="Arial" charset="0"/>
                <a:ea typeface="Arial" charset="0"/>
                <a:cs typeface="Arial" charset="0"/>
              </a:rPr>
              <a:t>大きな影響</a:t>
            </a:r>
            <a:endParaRPr lang="en-US" dirty="0">
              <a:solidFill>
                <a:schemeClr val="bg1"/>
              </a:solidFill>
              <a:latin typeface="Arial" charset="0"/>
              <a:ea typeface="Arial" charset="0"/>
              <a:cs typeface="Arial" charset="0"/>
            </a:endParaRPr>
          </a:p>
        </p:txBody>
      </p:sp>
      <p:sp>
        <p:nvSpPr>
          <p:cNvPr id="6" name="2 Marcador de texto"/>
          <p:cNvSpPr txBox="1">
            <a:spLocks/>
          </p:cNvSpPr>
          <p:nvPr/>
        </p:nvSpPr>
        <p:spPr>
          <a:xfrm>
            <a:off x="707136" y="3627120"/>
            <a:ext cx="2621280" cy="79071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600" b="1" dirty="0">
                <a:solidFill>
                  <a:schemeClr val="bg1"/>
                </a:solidFill>
                <a:latin typeface="Arial" charset="0"/>
                <a:ea typeface="Arial" charset="0"/>
                <a:cs typeface="Arial" charset="0"/>
              </a:rPr>
              <a:t>44,000</a:t>
            </a:r>
            <a:r>
              <a:rPr lang="en-US" sz="1800" dirty="0">
                <a:solidFill>
                  <a:schemeClr val="bg1"/>
                </a:solidFill>
                <a:latin typeface="Arial" charset="0"/>
                <a:ea typeface="Arial" charset="0"/>
                <a:cs typeface="Arial" charset="0"/>
              </a:rPr>
              <a:t>  </a:t>
            </a:r>
            <a:r>
              <a:rPr lang="ja-JP" altLang="en-US" sz="1800" dirty="0">
                <a:solidFill>
                  <a:schemeClr val="bg1"/>
                </a:solidFill>
                <a:latin typeface="Arial" charset="0"/>
                <a:ea typeface="Arial" charset="0"/>
                <a:cs typeface="Arial" charset="0"/>
              </a:rPr>
              <a:t>の雇用</a:t>
            </a:r>
            <a:endParaRPr lang="en-US" sz="1800" dirty="0">
              <a:solidFill>
                <a:schemeClr val="bg1"/>
              </a:solidFill>
              <a:latin typeface="Arial" charset="0"/>
              <a:ea typeface="Arial" charset="0"/>
              <a:cs typeface="Arial" charset="0"/>
            </a:endParaRPr>
          </a:p>
          <a:p>
            <a:pPr algn="l">
              <a:defRPr/>
            </a:pPr>
            <a:endParaRPr lang="es-ES" sz="1800" dirty="0">
              <a:solidFill>
                <a:schemeClr val="bg1"/>
              </a:solidFill>
              <a:latin typeface="Arial" charset="0"/>
              <a:ea typeface="Arial" charset="0"/>
              <a:cs typeface="Arial" charset="0"/>
            </a:endParaRPr>
          </a:p>
          <a:p>
            <a:pPr algn="l"/>
            <a:endParaRPr lang="es-ES" sz="1800" dirty="0">
              <a:solidFill>
                <a:schemeClr val="bg1"/>
              </a:solidFill>
              <a:latin typeface="Arial" charset="0"/>
              <a:ea typeface="Arial" charset="0"/>
              <a:cs typeface="Arial" charset="0"/>
            </a:endParaRPr>
          </a:p>
        </p:txBody>
      </p:sp>
      <p:sp>
        <p:nvSpPr>
          <p:cNvPr id="8" name="Rectangle 7"/>
          <p:cNvSpPr/>
          <p:nvPr/>
        </p:nvSpPr>
        <p:spPr>
          <a:xfrm>
            <a:off x="707136" y="2388346"/>
            <a:ext cx="2170176" cy="1323439"/>
          </a:xfrm>
          <a:prstGeom prst="rect">
            <a:avLst/>
          </a:prstGeom>
        </p:spPr>
        <p:txBody>
          <a:bodyPr wrap="square">
            <a:spAutoFit/>
          </a:bodyPr>
          <a:lstStyle/>
          <a:p>
            <a:r>
              <a:rPr lang="en-US" sz="3200" b="1" dirty="0">
                <a:solidFill>
                  <a:schemeClr val="bg1"/>
                </a:solidFill>
                <a:latin typeface="Arial" charset="0"/>
                <a:ea typeface="Arial" charset="0"/>
                <a:cs typeface="Arial" charset="0"/>
              </a:rPr>
              <a:t>$</a:t>
            </a:r>
            <a:r>
              <a:rPr lang="en-US" altLang="ja-JP" sz="3200" b="1" dirty="0">
                <a:solidFill>
                  <a:schemeClr val="bg1"/>
                </a:solidFill>
                <a:latin typeface="Arial" charset="0"/>
                <a:ea typeface="Arial" charset="0"/>
                <a:cs typeface="Arial" charset="0"/>
              </a:rPr>
              <a:t>90</a:t>
            </a:r>
            <a:r>
              <a:rPr lang="ja-JP" altLang="en-US" sz="3200" b="1" dirty="0">
                <a:solidFill>
                  <a:schemeClr val="bg1"/>
                </a:solidFill>
                <a:latin typeface="Arial" charset="0"/>
                <a:ea typeface="Arial" charset="0"/>
                <a:cs typeface="Arial" charset="0"/>
              </a:rPr>
              <a:t>億</a:t>
            </a:r>
            <a:endParaRPr lang="en-US" altLang="ja-JP" sz="3200" b="1" dirty="0">
              <a:solidFill>
                <a:schemeClr val="bg1"/>
              </a:solidFill>
              <a:latin typeface="Arial" charset="0"/>
              <a:ea typeface="Arial" charset="0"/>
              <a:cs typeface="Arial" charset="0"/>
            </a:endParaRPr>
          </a:p>
          <a:p>
            <a:r>
              <a:rPr lang="ja-JP" altLang="en-US" sz="1600" dirty="0">
                <a:solidFill>
                  <a:schemeClr val="bg1"/>
                </a:solidFill>
                <a:latin typeface="Arial" charset="0"/>
                <a:ea typeface="Arial" charset="0"/>
                <a:cs typeface="Arial" charset="0"/>
              </a:rPr>
              <a:t>の年間経済効果</a:t>
            </a:r>
            <a:endParaRPr lang="en-US" altLang="ja-JP" sz="1600" dirty="0">
              <a:solidFill>
                <a:schemeClr val="bg1"/>
              </a:solidFill>
              <a:latin typeface="Arial" charset="0"/>
              <a:ea typeface="Arial" charset="0"/>
              <a:cs typeface="Arial" charset="0"/>
            </a:endParaRPr>
          </a:p>
          <a:p>
            <a:r>
              <a:rPr lang="en-US" sz="3200" b="1" dirty="0">
                <a:solidFill>
                  <a:schemeClr val="bg1"/>
                </a:solidFill>
                <a:latin typeface="Arial" charset="0"/>
                <a:ea typeface="Arial" charset="0"/>
                <a:cs typeface="Arial" charset="0"/>
              </a:rPr>
              <a:t> </a:t>
            </a:r>
          </a:p>
        </p:txBody>
      </p:sp>
    </p:spTree>
    <p:custDataLst>
      <p:tags r:id="rId1"/>
    </p:custDataLst>
    <p:extLst>
      <p:ext uri="{BB962C8B-B14F-4D97-AF65-F5344CB8AC3E}">
        <p14:creationId xmlns:p14="http://schemas.microsoft.com/office/powerpoint/2010/main" val="285685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11</a:t>
            </a:fld>
            <a:endParaRPr lang="en-US"/>
          </a:p>
        </p:txBody>
      </p:sp>
      <p:pic>
        <p:nvPicPr>
          <p:cNvPr id="5" name="Picture 4" descr="Slide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5275257" y="0"/>
            <a:ext cx="3868743" cy="5143500"/>
          </a:xfrm>
          <a:prstGeom prst="rect">
            <a:avLst/>
          </a:prstGeom>
          <a:solidFill>
            <a:srgbClr val="EA7C2B">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p:cNvGrpSpPr>
            <a:grpSpLocks noChangeAspect="1"/>
          </p:cNvGrpSpPr>
          <p:nvPr/>
        </p:nvGrpSpPr>
        <p:grpSpPr>
          <a:xfrm rot="10800000">
            <a:off x="6664847" y="4631934"/>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413"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5195"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4" name="TextBox 6"/>
          <p:cNvSpPr txBox="1"/>
          <p:nvPr/>
        </p:nvSpPr>
        <p:spPr>
          <a:xfrm>
            <a:off x="5683778" y="461838"/>
            <a:ext cx="3003022" cy="4051558"/>
          </a:xfrm>
          <a:prstGeom prst="rect">
            <a:avLst/>
          </a:prstGeom>
          <a:noFill/>
        </p:spPr>
        <p:txBody>
          <a:bodyPr wrap="square" rtlCol="0">
            <a:spAutoFit/>
          </a:bodyPr>
          <a:lstStyle/>
          <a:p>
            <a:pPr algn="ctr"/>
            <a:r>
              <a:rPr lang="ja-JP" altLang="en-US" sz="3200" b="1" dirty="0">
                <a:solidFill>
                  <a:srgbClr val="FFFFFF"/>
                </a:solidFill>
                <a:latin typeface="ＭＳ Ｐゴシック"/>
                <a:ea typeface="ＭＳ Ｐゴシック"/>
                <a:cs typeface="ＭＳ Ｐゴシック"/>
              </a:rPr>
              <a:t>生産上位品種</a:t>
            </a:r>
            <a:endParaRPr lang="nl-NL" sz="3600" b="1" dirty="0">
              <a:solidFill>
                <a:srgbClr val="FFFFFF"/>
              </a:solidFill>
              <a:latin typeface="ＭＳ Ｐゴシック"/>
              <a:ea typeface="ＭＳ Ｐゴシック"/>
              <a:cs typeface="ＭＳ Ｐゴシック"/>
            </a:endParaRPr>
          </a:p>
          <a:p>
            <a:pPr algn="ctr">
              <a:lnSpc>
                <a:spcPct val="50000"/>
              </a:lnSpc>
            </a:pPr>
            <a:endParaRPr lang="nl-NL" sz="3600" b="1" dirty="0">
              <a:solidFill>
                <a:srgbClr val="FFFFFF"/>
              </a:solidFill>
              <a:latin typeface="Arial"/>
              <a:cs typeface="Arial"/>
            </a:endParaRPr>
          </a:p>
          <a:p>
            <a:pPr algn="ctr">
              <a:lnSpc>
                <a:spcPct val="130000"/>
              </a:lnSpc>
            </a:pPr>
            <a:r>
              <a:rPr lang="ja-JP" altLang="en-US" dirty="0">
                <a:solidFill>
                  <a:srgbClr val="FFFFFF"/>
                </a:solidFill>
                <a:latin typeface="ＭＳ Ｐゴシック"/>
                <a:ea typeface="ＭＳ Ｐゴシック"/>
                <a:cs typeface="ＭＳ Ｐゴシック"/>
              </a:rPr>
              <a:t>カベルネ　ソーヴィニヨン</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シャルドネ</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メルロー</a:t>
            </a:r>
            <a:endParaRPr lang="fr-FR"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ソーヴィニヨン・ブラン</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ピノ・ノワール</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ジンファンデル</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カベルネ・フラン</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プティ・シラー</a:t>
            </a:r>
            <a:endParaRPr lang="en-US" altLang="ja-JP" dirty="0">
              <a:solidFill>
                <a:srgbClr val="FFFFFF"/>
              </a:solidFill>
              <a:latin typeface="ＭＳ Ｐゴシック"/>
              <a:ea typeface="ＭＳ Ｐゴシック"/>
              <a:cs typeface="ＭＳ Ｐゴシック"/>
            </a:endParaRPr>
          </a:p>
          <a:p>
            <a:pPr algn="ctr">
              <a:lnSpc>
                <a:spcPct val="130000"/>
              </a:lnSpc>
            </a:pPr>
            <a:r>
              <a:rPr lang="ja-JP" altLang="en-US" dirty="0">
                <a:solidFill>
                  <a:srgbClr val="FFFFFF"/>
                </a:solidFill>
                <a:latin typeface="ＭＳ Ｐゴシック"/>
                <a:ea typeface="ＭＳ Ｐゴシック"/>
                <a:cs typeface="ＭＳ Ｐゴシック"/>
              </a:rPr>
              <a:t>シラー</a:t>
            </a:r>
            <a:endParaRPr 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12028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12</a:t>
            </a:fld>
            <a:endParaRPr lang="en-US"/>
          </a:p>
        </p:txBody>
      </p:sp>
      <p:pic>
        <p:nvPicPr>
          <p:cNvPr id="5" name="Picture 4" descr="Slide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D47329"/>
                </a:solidFill>
                <a:latin typeface="Arial"/>
                <a:cs typeface="Arial"/>
              </a:rPr>
              <a:t>カベルネ・ソーヴィニヨン</a:t>
            </a:r>
            <a:endParaRPr lang="en-US" sz="3600" b="1" dirty="0">
              <a:solidFill>
                <a:srgbClr val="D47329"/>
              </a:solidFill>
              <a:latin typeface="Arial"/>
              <a:cs typeface="Arial"/>
            </a:endParaRPr>
          </a:p>
        </p:txBody>
      </p:sp>
      <p:sp>
        <p:nvSpPr>
          <p:cNvPr id="7" name="Oval 6"/>
          <p:cNvSpPr/>
          <p:nvPr/>
        </p:nvSpPr>
        <p:spPr>
          <a:xfrm>
            <a:off x="527732" y="1732087"/>
            <a:ext cx="2536178" cy="2536178"/>
          </a:xfrm>
          <a:prstGeom prst="ellipse">
            <a:avLst/>
          </a:prstGeom>
          <a:solidFill>
            <a:srgbClr val="EA7C2B">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3268129" y="1732087"/>
            <a:ext cx="2536178" cy="2536178"/>
          </a:xfrm>
          <a:prstGeom prst="ellipse">
            <a:avLst/>
          </a:prstGeom>
          <a:solidFill>
            <a:srgbClr val="EA7C2B">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6008526" y="1732087"/>
            <a:ext cx="2536178" cy="2536178"/>
          </a:xfrm>
          <a:prstGeom prst="ellipse">
            <a:avLst/>
          </a:prstGeom>
          <a:solidFill>
            <a:srgbClr val="EA7C2B">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527732" y="2899784"/>
            <a:ext cx="2536178" cy="923330"/>
          </a:xfrm>
          <a:prstGeom prst="rect">
            <a:avLst/>
          </a:prstGeom>
          <a:noFill/>
        </p:spPr>
        <p:txBody>
          <a:bodyPr wrap="square" rtlCol="0">
            <a:spAutoFit/>
          </a:bodyPr>
          <a:lstStyle/>
          <a:p>
            <a:pPr algn="ctr"/>
            <a:r>
              <a:rPr lang="en-US" sz="5400" b="1" dirty="0">
                <a:solidFill>
                  <a:srgbClr val="FFFFFF"/>
                </a:solidFill>
                <a:latin typeface="Arial"/>
                <a:cs typeface="Arial"/>
              </a:rPr>
              <a:t>15%</a:t>
            </a:r>
          </a:p>
        </p:txBody>
      </p:sp>
      <p:sp>
        <p:nvSpPr>
          <p:cNvPr id="14" name="TextBox 13"/>
          <p:cNvSpPr txBox="1"/>
          <p:nvPr/>
        </p:nvSpPr>
        <p:spPr>
          <a:xfrm>
            <a:off x="3268129" y="2899784"/>
            <a:ext cx="2536178" cy="923330"/>
          </a:xfrm>
          <a:prstGeom prst="rect">
            <a:avLst/>
          </a:prstGeom>
          <a:noFill/>
        </p:spPr>
        <p:txBody>
          <a:bodyPr wrap="square" rtlCol="0">
            <a:spAutoFit/>
          </a:bodyPr>
          <a:lstStyle/>
          <a:p>
            <a:pPr algn="ctr"/>
            <a:r>
              <a:rPr lang="en-US" sz="5400" b="1" dirty="0">
                <a:solidFill>
                  <a:srgbClr val="FFFFFF"/>
                </a:solidFill>
                <a:latin typeface="Arial"/>
                <a:cs typeface="Arial"/>
              </a:rPr>
              <a:t>47%</a:t>
            </a:r>
          </a:p>
        </p:txBody>
      </p:sp>
      <p:sp>
        <p:nvSpPr>
          <p:cNvPr id="16" name="TextBox 15"/>
          <p:cNvSpPr txBox="1"/>
          <p:nvPr/>
        </p:nvSpPr>
        <p:spPr>
          <a:xfrm>
            <a:off x="6008526" y="2899784"/>
            <a:ext cx="2536178" cy="923330"/>
          </a:xfrm>
          <a:prstGeom prst="rect">
            <a:avLst/>
          </a:prstGeom>
          <a:noFill/>
        </p:spPr>
        <p:txBody>
          <a:bodyPr wrap="square" rtlCol="0">
            <a:spAutoFit/>
          </a:bodyPr>
          <a:lstStyle/>
          <a:p>
            <a:pPr algn="ctr"/>
            <a:r>
              <a:rPr lang="en-US" sz="5400" b="1" dirty="0">
                <a:solidFill>
                  <a:srgbClr val="FFFFFF"/>
                </a:solidFill>
                <a:latin typeface="Arial"/>
                <a:cs typeface="Arial"/>
              </a:rPr>
              <a:t>67%</a:t>
            </a:r>
          </a:p>
        </p:txBody>
      </p:sp>
      <p:sp>
        <p:nvSpPr>
          <p:cNvPr id="18" name="TextBox 12"/>
          <p:cNvSpPr txBox="1"/>
          <p:nvPr/>
        </p:nvSpPr>
        <p:spPr>
          <a:xfrm>
            <a:off x="527732" y="2326273"/>
            <a:ext cx="2536178" cy="584775"/>
          </a:xfrm>
          <a:prstGeom prst="rect">
            <a:avLst/>
          </a:prstGeom>
          <a:noFill/>
        </p:spPr>
        <p:txBody>
          <a:bodyPr wrap="square" rtlCol="0">
            <a:spAutoFit/>
          </a:bodyPr>
          <a:lstStyle/>
          <a:p>
            <a:pPr algn="ctr"/>
            <a:r>
              <a:rPr lang="ja-JP" altLang="en-US" sz="1600" dirty="0">
                <a:solidFill>
                  <a:srgbClr val="FFFFFF"/>
                </a:solidFill>
                <a:latin typeface="ＭＳ Ｐゴシック"/>
                <a:ea typeface="ＭＳ Ｐゴシック"/>
                <a:cs typeface="ＭＳ Ｐゴシック"/>
              </a:rPr>
              <a:t>カリフォルニアワイン用</a:t>
            </a:r>
            <a:endParaRPr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ぶどう全収穫量の</a:t>
            </a:r>
            <a:endParaRPr lang="en-US" sz="1600" dirty="0">
              <a:solidFill>
                <a:srgbClr val="FFFFFF"/>
              </a:solidFill>
              <a:latin typeface="ＭＳ Ｐゴシック"/>
              <a:ea typeface="ＭＳ Ｐゴシック"/>
              <a:cs typeface="ＭＳ Ｐゴシック"/>
            </a:endParaRPr>
          </a:p>
        </p:txBody>
      </p:sp>
      <p:sp>
        <p:nvSpPr>
          <p:cNvPr id="19" name="TextBox 14"/>
          <p:cNvSpPr txBox="1"/>
          <p:nvPr/>
        </p:nvSpPr>
        <p:spPr>
          <a:xfrm>
            <a:off x="3268129" y="2326273"/>
            <a:ext cx="2536178" cy="584775"/>
          </a:xfrm>
          <a:prstGeom prst="rect">
            <a:avLst/>
          </a:prstGeom>
          <a:noFill/>
        </p:spPr>
        <p:txBody>
          <a:bodyPr wrap="square" rtlCol="0">
            <a:spAutoFit/>
          </a:bodyPr>
          <a:lstStyle/>
          <a:p>
            <a:pPr algn="ctr"/>
            <a:r>
              <a:rPr lang="ja-JP" altLang="en-US" sz="1600" dirty="0">
                <a:solidFill>
                  <a:srgbClr val="FFFFFF"/>
                </a:solidFill>
                <a:latin typeface="ＭＳ Ｐゴシック"/>
                <a:ea typeface="ＭＳ Ｐゴシック"/>
                <a:cs typeface="ＭＳ Ｐゴシック"/>
              </a:rPr>
              <a:t>ナパヴァレーのワイン用</a:t>
            </a:r>
            <a:endParaRPr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ぶどう全収穫量の</a:t>
            </a:r>
            <a:endParaRPr lang="en-US" sz="1600" dirty="0">
              <a:solidFill>
                <a:srgbClr val="FFFFFF"/>
              </a:solidFill>
              <a:latin typeface="ＭＳ Ｐゴシック"/>
              <a:ea typeface="ＭＳ Ｐゴシック"/>
              <a:cs typeface="ＭＳ Ｐゴシック"/>
            </a:endParaRPr>
          </a:p>
        </p:txBody>
      </p:sp>
      <p:sp>
        <p:nvSpPr>
          <p:cNvPr id="20" name="TextBox 16"/>
          <p:cNvSpPr txBox="1"/>
          <p:nvPr/>
        </p:nvSpPr>
        <p:spPr>
          <a:xfrm>
            <a:off x="6008526" y="2205623"/>
            <a:ext cx="2536178" cy="830997"/>
          </a:xfrm>
          <a:prstGeom prst="rect">
            <a:avLst/>
          </a:prstGeom>
          <a:noFill/>
        </p:spPr>
        <p:txBody>
          <a:bodyPr wrap="square" rtlCol="0">
            <a:spAutoFit/>
          </a:bodyPr>
          <a:lstStyle/>
          <a:p>
            <a:pPr algn="ctr"/>
            <a:r>
              <a:rPr lang="ja-JP" altLang="en-US" sz="1600" dirty="0">
                <a:solidFill>
                  <a:srgbClr val="FFFFFF"/>
                </a:solidFill>
                <a:latin typeface="ＭＳ Ｐゴシック"/>
                <a:ea typeface="ＭＳ Ｐゴシック"/>
                <a:cs typeface="ＭＳ Ｐゴシック"/>
              </a:rPr>
              <a:t>ナパヴァレーのワイン用</a:t>
            </a:r>
            <a:endParaRPr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ぶどう全収穫量</a:t>
            </a:r>
            <a:endParaRPr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金額ベースの</a:t>
            </a:r>
            <a:endParaRPr lang="en-US" sz="16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2680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72184" y="2187029"/>
            <a:ext cx="6199632" cy="769441"/>
          </a:xfrm>
          <a:prstGeom prst="rect">
            <a:avLst/>
          </a:prstGeom>
          <a:noFill/>
          <a:ln w="19050">
            <a:solidFill>
              <a:schemeClr val="bg1"/>
            </a:solidFill>
          </a:ln>
        </p:spPr>
        <p:txBody>
          <a:bodyPr wrap="square" rtlCol="0" anchor="ctr">
            <a:spAutoFit/>
          </a:bodyPr>
          <a:lstStyle/>
          <a:p>
            <a:pPr algn="ctr"/>
            <a:r>
              <a:rPr lang="ja-JP" altLang="en-US" sz="4400" dirty="0">
                <a:solidFill>
                  <a:schemeClr val="bg1"/>
                </a:solidFill>
                <a:latin typeface="Arial" charset="0"/>
                <a:ea typeface="Arial" charset="0"/>
                <a:cs typeface="Arial" charset="0"/>
              </a:rPr>
              <a:t>土壌</a:t>
            </a:r>
            <a:endParaRPr lang="en-US" sz="4400" dirty="0">
              <a:solidFill>
                <a:schemeClr val="bg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77871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Arial"/>
                <a:cs typeface="Arial"/>
              </a:rPr>
              <a:t>ナパヴァレーの土壌</a:t>
            </a:r>
            <a:endParaRPr lang="hu-HU" altLang="ja-JP" sz="3600" b="1" dirty="0">
              <a:solidFill>
                <a:srgbClr val="633028"/>
              </a:solidFill>
              <a:latin typeface="Arial"/>
              <a:cs typeface="Arial"/>
            </a:endParaRPr>
          </a:p>
        </p:txBody>
      </p:sp>
      <p:sp>
        <p:nvSpPr>
          <p:cNvPr id="13" name="TextBox 12"/>
          <p:cNvSpPr txBox="1"/>
          <p:nvPr/>
        </p:nvSpPr>
        <p:spPr>
          <a:xfrm>
            <a:off x="6828183" y="4350573"/>
            <a:ext cx="1490870" cy="400110"/>
          </a:xfrm>
          <a:prstGeom prst="rect">
            <a:avLst/>
          </a:prstGeom>
          <a:noFill/>
        </p:spPr>
        <p:txBody>
          <a:bodyPr wrap="square" rtlCol="0">
            <a:spAutoFit/>
          </a:bodyPr>
          <a:lstStyle/>
          <a:p>
            <a:pPr algn="ctr"/>
            <a:r>
              <a:rPr lang="ja-JP" altLang="en-US" sz="2000" dirty="0">
                <a:solidFill>
                  <a:srgbClr val="602F26"/>
                </a:solidFill>
                <a:latin typeface="ＭＳ Ｐゴシック"/>
                <a:ea typeface="ＭＳ Ｐゴシック"/>
                <a:cs typeface="ＭＳ Ｐゴシック"/>
              </a:rPr>
              <a:t>山土壌</a:t>
            </a:r>
            <a:endParaRPr lang="en-US" altLang="ja-JP" sz="2000" dirty="0">
              <a:solidFill>
                <a:srgbClr val="602F26"/>
              </a:solidFill>
              <a:latin typeface="ＭＳ Ｐゴシック"/>
              <a:ea typeface="ＭＳ Ｐゴシック"/>
              <a:cs typeface="ＭＳ Ｐゴシック"/>
            </a:endParaRPr>
          </a:p>
        </p:txBody>
      </p:sp>
      <p:sp>
        <p:nvSpPr>
          <p:cNvPr id="14" name="TextBox 13"/>
          <p:cNvSpPr txBox="1"/>
          <p:nvPr/>
        </p:nvSpPr>
        <p:spPr>
          <a:xfrm>
            <a:off x="3497943" y="4350573"/>
            <a:ext cx="2119086" cy="400110"/>
          </a:xfrm>
          <a:prstGeom prst="rect">
            <a:avLst/>
          </a:prstGeom>
          <a:noFill/>
        </p:spPr>
        <p:txBody>
          <a:bodyPr wrap="square" rtlCol="0">
            <a:spAutoFit/>
          </a:bodyPr>
          <a:lstStyle/>
          <a:p>
            <a:pPr algn="ctr"/>
            <a:r>
              <a:rPr lang="ja-JP" altLang="en-US" sz="2000" dirty="0">
                <a:solidFill>
                  <a:srgbClr val="602F26"/>
                </a:solidFill>
                <a:latin typeface="ＭＳ Ｐゴシック"/>
                <a:ea typeface="ＭＳ Ｐゴシック"/>
                <a:cs typeface="ＭＳ Ｐゴシック"/>
              </a:rPr>
              <a:t>沖積・堆積土壌</a:t>
            </a:r>
            <a:endParaRPr lang="en-US" altLang="ja-JP" sz="2000" dirty="0">
              <a:solidFill>
                <a:srgbClr val="602F26"/>
              </a:solidFill>
              <a:latin typeface="ＭＳ Ｐゴシック"/>
              <a:ea typeface="ＭＳ Ｐゴシック"/>
              <a:cs typeface="ＭＳ Ｐゴシック"/>
            </a:endParaRPr>
          </a:p>
        </p:txBody>
      </p:sp>
      <p:sp>
        <p:nvSpPr>
          <p:cNvPr id="15" name="TextBox 14"/>
          <p:cNvSpPr txBox="1"/>
          <p:nvPr/>
        </p:nvSpPr>
        <p:spPr>
          <a:xfrm>
            <a:off x="930486" y="4351956"/>
            <a:ext cx="1274854" cy="400110"/>
          </a:xfrm>
          <a:prstGeom prst="rect">
            <a:avLst/>
          </a:prstGeom>
          <a:noFill/>
        </p:spPr>
        <p:txBody>
          <a:bodyPr wrap="square" rtlCol="0">
            <a:spAutoFit/>
          </a:bodyPr>
          <a:lstStyle/>
          <a:p>
            <a:pPr algn="ctr"/>
            <a:r>
              <a:rPr lang="ja-JP" altLang="en-US" sz="2000" dirty="0">
                <a:solidFill>
                  <a:srgbClr val="602F26"/>
                </a:solidFill>
                <a:latin typeface="Proxima Nova Regular"/>
                <a:cs typeface="Proxima Nova Regular"/>
              </a:rPr>
              <a:t>河川土壌</a:t>
            </a:r>
            <a:endParaRPr lang="en-US" sz="2000" dirty="0">
              <a:solidFill>
                <a:srgbClr val="602F26"/>
              </a:solidFill>
              <a:latin typeface="Proxima Nova Regular"/>
              <a:cs typeface="Proxima Nova Regular"/>
            </a:endParaRPr>
          </a:p>
        </p:txBody>
      </p:sp>
    </p:spTree>
    <p:extLst>
      <p:ext uri="{BB962C8B-B14F-4D97-AF65-F5344CB8AC3E}">
        <p14:creationId xmlns:p14="http://schemas.microsoft.com/office/powerpoint/2010/main" val="291477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Arial"/>
                <a:cs typeface="Arial"/>
              </a:rPr>
              <a:t>山の土壌</a:t>
            </a:r>
            <a:endParaRPr lang="hu-HU" altLang="ja-JP" sz="3600" b="1" dirty="0">
              <a:solidFill>
                <a:srgbClr val="633028"/>
              </a:solidFill>
              <a:latin typeface="Arial"/>
              <a:cs typeface="Arial"/>
            </a:endParaRPr>
          </a:p>
        </p:txBody>
      </p:sp>
      <p:sp>
        <p:nvSpPr>
          <p:cNvPr id="21" name="TextBox 20"/>
          <p:cNvSpPr txBox="1"/>
          <p:nvPr/>
        </p:nvSpPr>
        <p:spPr>
          <a:xfrm>
            <a:off x="6340964" y="1742716"/>
            <a:ext cx="2593223" cy="1200329"/>
          </a:xfrm>
          <a:prstGeom prst="rect">
            <a:avLst/>
          </a:prstGeom>
          <a:noFill/>
        </p:spPr>
        <p:txBody>
          <a:bodyPr wrap="square" rtlCol="0">
            <a:spAutoFit/>
          </a:bodyPr>
          <a:lstStyle/>
          <a:p>
            <a:r>
              <a:rPr lang="ja-JP" altLang="en-US" b="1" dirty="0">
                <a:solidFill>
                  <a:srgbClr val="633028"/>
                </a:solidFill>
                <a:latin typeface="+mn-ea"/>
                <a:cs typeface="ヒラギノ角ゴ Std W8"/>
              </a:rPr>
              <a:t>ワインスタイル</a:t>
            </a:r>
            <a:r>
              <a:rPr lang="ja-JP" altLang="en-US" dirty="0">
                <a:solidFill>
                  <a:srgbClr val="633028"/>
                </a:solidFill>
                <a:latin typeface="+mn-ea"/>
                <a:cs typeface="ヒラギノ角ゴ Std W8"/>
              </a:rPr>
              <a:t>：</a:t>
            </a:r>
            <a:r>
              <a:rPr lang="ja-JP" altLang="en-US" dirty="0">
                <a:solidFill>
                  <a:srgbClr val="633028"/>
                </a:solidFill>
                <a:latin typeface="+mn-ea"/>
                <a:cs typeface="Arial"/>
              </a:rPr>
              <a:t>　</a:t>
            </a:r>
            <a:endParaRPr lang="en-US" altLang="ja-JP" dirty="0">
              <a:solidFill>
                <a:srgbClr val="633028"/>
              </a:solidFill>
              <a:latin typeface="+mn-ea"/>
              <a:cs typeface="Arial"/>
            </a:endParaRPr>
          </a:p>
          <a:p>
            <a:r>
              <a:rPr lang="ja-JP" altLang="en-US" dirty="0">
                <a:solidFill>
                  <a:srgbClr val="633028"/>
                </a:solidFill>
                <a:latin typeface="+mn-ea"/>
                <a:cs typeface="Arial"/>
              </a:rPr>
              <a:t>小粒で凝縮された味、</a:t>
            </a:r>
            <a:r>
              <a:rPr lang="ja-JP" altLang="en-US" b="1" dirty="0">
                <a:solidFill>
                  <a:srgbClr val="633028"/>
                </a:solidFill>
                <a:latin typeface="+mn-ea"/>
                <a:cs typeface="Arial"/>
              </a:rPr>
              <a:t>しっかりしたタンニン</a:t>
            </a:r>
            <a:r>
              <a:rPr lang="ja-JP" altLang="en-US" dirty="0">
                <a:solidFill>
                  <a:srgbClr val="633028"/>
                </a:solidFill>
                <a:latin typeface="+mn-ea"/>
                <a:cs typeface="Arial"/>
              </a:rPr>
              <a:t>と</a:t>
            </a:r>
            <a:r>
              <a:rPr lang="ja-JP" altLang="en-US" b="1" dirty="0">
                <a:solidFill>
                  <a:srgbClr val="633028"/>
                </a:solidFill>
                <a:latin typeface="+mn-ea"/>
                <a:cs typeface="Arial"/>
              </a:rPr>
              <a:t>複雑なアロマ。</a:t>
            </a:r>
            <a:endParaRPr lang="en-US" dirty="0">
              <a:solidFill>
                <a:srgbClr val="633028"/>
              </a:solidFill>
              <a:latin typeface="+mn-ea"/>
              <a:cs typeface="Arial"/>
            </a:endParaRPr>
          </a:p>
        </p:txBody>
      </p:sp>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06297" y="1868084"/>
            <a:ext cx="2731407" cy="2731407"/>
          </a:xfrm>
          <a:prstGeom prst="rect">
            <a:avLst/>
          </a:prstGeom>
        </p:spPr>
      </p:pic>
      <p:sp>
        <p:nvSpPr>
          <p:cNvPr id="10" name="TextBox 18"/>
          <p:cNvSpPr txBox="1"/>
          <p:nvPr/>
        </p:nvSpPr>
        <p:spPr>
          <a:xfrm>
            <a:off x="355236" y="1742716"/>
            <a:ext cx="2593223" cy="646331"/>
          </a:xfrm>
          <a:prstGeom prst="rect">
            <a:avLst/>
          </a:prstGeom>
          <a:noFill/>
        </p:spPr>
        <p:txBody>
          <a:bodyPr wrap="square" rtlCol="0">
            <a:spAutoFit/>
          </a:bodyPr>
          <a:lstStyle/>
          <a:p>
            <a:r>
              <a:rPr lang="ja-JP" altLang="en-US" b="1" dirty="0">
                <a:solidFill>
                  <a:srgbClr val="633028"/>
                </a:solidFill>
                <a:latin typeface="+mn-ea"/>
                <a:cs typeface="ヒラギノ角ゴ StdN W8"/>
              </a:rPr>
              <a:t>土壌形成の過程：</a:t>
            </a:r>
            <a:endParaRPr lang="en-US" altLang="ja-JP" b="1" dirty="0">
              <a:solidFill>
                <a:srgbClr val="633028"/>
              </a:solidFill>
              <a:latin typeface="+mn-ea"/>
              <a:cs typeface="ヒラギノ角ゴ StdN W8"/>
            </a:endParaRPr>
          </a:p>
          <a:p>
            <a:r>
              <a:rPr lang="ja-JP" altLang="en-US" dirty="0">
                <a:solidFill>
                  <a:srgbClr val="633028"/>
                </a:solidFill>
                <a:latin typeface="+mn-ea"/>
                <a:cs typeface="Arial"/>
              </a:rPr>
              <a:t>土地本来のもの</a:t>
            </a:r>
            <a:endParaRPr lang="en-US" dirty="0">
              <a:solidFill>
                <a:srgbClr val="633028"/>
              </a:solidFill>
              <a:latin typeface="+mn-ea"/>
              <a:cs typeface="Arial"/>
            </a:endParaRPr>
          </a:p>
        </p:txBody>
      </p:sp>
      <p:sp>
        <p:nvSpPr>
          <p:cNvPr id="12" name="TextBox 19"/>
          <p:cNvSpPr txBox="1"/>
          <p:nvPr/>
        </p:nvSpPr>
        <p:spPr>
          <a:xfrm>
            <a:off x="355236" y="3341387"/>
            <a:ext cx="2078133" cy="646331"/>
          </a:xfrm>
          <a:prstGeom prst="rect">
            <a:avLst/>
          </a:prstGeom>
          <a:noFill/>
        </p:spPr>
        <p:txBody>
          <a:bodyPr wrap="square" rtlCol="0">
            <a:spAutoFit/>
          </a:bodyPr>
          <a:lstStyle/>
          <a:p>
            <a:r>
              <a:rPr lang="ja-JP" altLang="en-US" b="1" dirty="0">
                <a:solidFill>
                  <a:srgbClr val="633028"/>
                </a:solidFill>
                <a:latin typeface="+mn-ea"/>
                <a:cs typeface="ヒラギノ角ゴ Std W8"/>
              </a:rPr>
              <a:t>由来：　</a:t>
            </a:r>
            <a:endParaRPr lang="en-US" b="1" dirty="0">
              <a:solidFill>
                <a:srgbClr val="633028"/>
              </a:solidFill>
              <a:latin typeface="+mn-ea"/>
              <a:cs typeface="ヒラギノ角ゴ Std W8"/>
            </a:endParaRPr>
          </a:p>
          <a:p>
            <a:r>
              <a:rPr lang="ja-JP" altLang="en-US" dirty="0">
                <a:solidFill>
                  <a:srgbClr val="633028"/>
                </a:solidFill>
                <a:latin typeface="+mn-ea"/>
                <a:cs typeface="Arial"/>
              </a:rPr>
              <a:t>主に母岩の粉砕</a:t>
            </a:r>
            <a:endParaRPr lang="en-US" dirty="0">
              <a:solidFill>
                <a:srgbClr val="633028"/>
              </a:solidFill>
              <a:latin typeface="+mn-ea"/>
              <a:cs typeface="Arial"/>
            </a:endParaRPr>
          </a:p>
        </p:txBody>
      </p:sp>
      <p:sp>
        <p:nvSpPr>
          <p:cNvPr id="14" name="TextBox 17"/>
          <p:cNvSpPr txBox="1"/>
          <p:nvPr/>
        </p:nvSpPr>
        <p:spPr>
          <a:xfrm>
            <a:off x="876164" y="1021373"/>
            <a:ext cx="7426009" cy="353943"/>
          </a:xfrm>
          <a:prstGeom prst="rect">
            <a:avLst/>
          </a:prstGeom>
          <a:noFill/>
        </p:spPr>
        <p:txBody>
          <a:bodyPr wrap="square" rtlCol="0">
            <a:spAutoFit/>
          </a:bodyPr>
          <a:lstStyle/>
          <a:p>
            <a:pPr algn="ctr"/>
            <a:r>
              <a:rPr lang="ja-JP" altLang="en-US" sz="1700" b="1" dirty="0">
                <a:solidFill>
                  <a:schemeClr val="bg1"/>
                </a:solidFill>
                <a:latin typeface="Arial"/>
                <a:cs typeface="Arial"/>
              </a:rPr>
              <a:t>斜面にはりつく表土の浅い岩まじりの土壌で、樹の育成にもストレスがかかる</a:t>
            </a:r>
            <a:endParaRPr lang="en-US" sz="1700" b="1" dirty="0">
              <a:solidFill>
                <a:schemeClr val="bg1"/>
              </a:solidFill>
              <a:latin typeface="Arial"/>
              <a:cs typeface="Arial"/>
            </a:endParaRPr>
          </a:p>
        </p:txBody>
      </p:sp>
    </p:spTree>
    <p:extLst>
      <p:ext uri="{BB962C8B-B14F-4D97-AF65-F5344CB8AC3E}">
        <p14:creationId xmlns:p14="http://schemas.microsoft.com/office/powerpoint/2010/main" val="1605265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latin typeface="+mj-ea"/>
                <a:ea typeface="+mj-ea"/>
              </a:rPr>
              <a:pPr/>
              <a:t>16</a:t>
            </a:fld>
            <a:endParaRPr lang="en-US">
              <a:latin typeface="+mj-ea"/>
              <a:ea typeface="+mj-e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mj-ea"/>
                <a:ea typeface="+mj-ea"/>
                <a:cs typeface="Arial"/>
              </a:rPr>
              <a:t>沖積扇状地</a:t>
            </a:r>
            <a:endParaRPr lang="hu-HU" altLang="ja-JP" sz="3600" b="1" dirty="0">
              <a:solidFill>
                <a:srgbClr val="633028"/>
              </a:solidFill>
              <a:latin typeface="+mj-ea"/>
              <a:ea typeface="+mj-ea"/>
              <a:cs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9476" y="1917271"/>
            <a:ext cx="2677352" cy="2677352"/>
          </a:xfrm>
          <a:prstGeom prst="rect">
            <a:avLst/>
          </a:prstGeom>
        </p:spPr>
      </p:pic>
      <p:sp>
        <p:nvSpPr>
          <p:cNvPr id="11" name="TextBox 17"/>
          <p:cNvSpPr txBox="1"/>
          <p:nvPr/>
        </p:nvSpPr>
        <p:spPr>
          <a:xfrm>
            <a:off x="1021305" y="1010875"/>
            <a:ext cx="7140246" cy="369332"/>
          </a:xfrm>
          <a:prstGeom prst="rect">
            <a:avLst/>
          </a:prstGeom>
          <a:noFill/>
        </p:spPr>
        <p:txBody>
          <a:bodyPr wrap="square" rtlCol="0">
            <a:spAutoFit/>
          </a:bodyPr>
          <a:lstStyle/>
          <a:p>
            <a:pPr algn="ctr"/>
            <a:r>
              <a:rPr lang="ja-JP" altLang="en-US" b="1" dirty="0">
                <a:solidFill>
                  <a:schemeClr val="bg1"/>
                </a:solidFill>
                <a:latin typeface="+mj-ea"/>
                <a:ea typeface="+mj-ea"/>
                <a:cs typeface="Arial"/>
              </a:rPr>
              <a:t>岩まじりで水はけの良い土壌。表土が深く適度に肥沃。</a:t>
            </a:r>
            <a:endParaRPr lang="en-US" b="1" dirty="0">
              <a:solidFill>
                <a:schemeClr val="bg1"/>
              </a:solidFill>
              <a:latin typeface="+mj-ea"/>
              <a:ea typeface="+mj-ea"/>
              <a:cs typeface="Arial"/>
            </a:endParaRPr>
          </a:p>
        </p:txBody>
      </p:sp>
      <p:sp>
        <p:nvSpPr>
          <p:cNvPr id="12" name="TextBox 18"/>
          <p:cNvSpPr txBox="1"/>
          <p:nvPr/>
        </p:nvSpPr>
        <p:spPr>
          <a:xfrm>
            <a:off x="355236" y="1742716"/>
            <a:ext cx="2593223" cy="923330"/>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土壌形成の過程：</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水流にそって山の麓に</a:t>
            </a:r>
            <a:endParaRPr lang="en-US" altLang="ja-JP" dirty="0">
              <a:solidFill>
                <a:srgbClr val="633028"/>
              </a:solidFill>
              <a:latin typeface="+mj-ea"/>
              <a:ea typeface="+mj-ea"/>
              <a:cs typeface="Arial"/>
            </a:endParaRPr>
          </a:p>
          <a:p>
            <a:r>
              <a:rPr lang="ja-JP" altLang="en-US" dirty="0">
                <a:solidFill>
                  <a:srgbClr val="633028"/>
                </a:solidFill>
                <a:latin typeface="+mj-ea"/>
                <a:ea typeface="+mj-ea"/>
                <a:cs typeface="Arial"/>
              </a:rPr>
              <a:t>流れ落ちて堆積</a:t>
            </a:r>
            <a:endParaRPr lang="en-US" dirty="0">
              <a:solidFill>
                <a:srgbClr val="633028"/>
              </a:solidFill>
              <a:latin typeface="+mj-ea"/>
              <a:ea typeface="+mj-ea"/>
              <a:cs typeface="Arial"/>
            </a:endParaRPr>
          </a:p>
        </p:txBody>
      </p:sp>
      <p:sp>
        <p:nvSpPr>
          <p:cNvPr id="13" name="TextBox 19"/>
          <p:cNvSpPr txBox="1"/>
          <p:nvPr/>
        </p:nvSpPr>
        <p:spPr>
          <a:xfrm>
            <a:off x="355236" y="3341387"/>
            <a:ext cx="2248264" cy="646331"/>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由来：</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斜面上の母岩の一部</a:t>
            </a:r>
            <a:endParaRPr lang="en-US" dirty="0">
              <a:solidFill>
                <a:srgbClr val="633028"/>
              </a:solidFill>
              <a:latin typeface="+mj-ea"/>
              <a:ea typeface="+mj-ea"/>
              <a:cs typeface="Arial"/>
            </a:endParaRPr>
          </a:p>
        </p:txBody>
      </p:sp>
      <p:sp>
        <p:nvSpPr>
          <p:cNvPr id="14" name="TextBox 20"/>
          <p:cNvSpPr txBox="1"/>
          <p:nvPr/>
        </p:nvSpPr>
        <p:spPr>
          <a:xfrm>
            <a:off x="6340964" y="1742716"/>
            <a:ext cx="2593223" cy="1754326"/>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ワインスタイル：</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山土壌のぶどうよりも</a:t>
            </a:r>
            <a:endParaRPr lang="en-US" altLang="ja-JP" dirty="0">
              <a:solidFill>
                <a:srgbClr val="633028"/>
              </a:solidFill>
              <a:latin typeface="+mj-ea"/>
              <a:ea typeface="+mj-ea"/>
              <a:cs typeface="Arial"/>
            </a:endParaRPr>
          </a:p>
          <a:p>
            <a:r>
              <a:rPr lang="ja-JP" altLang="en-US" b="1" dirty="0">
                <a:solidFill>
                  <a:srgbClr val="633028"/>
                </a:solidFill>
                <a:latin typeface="+mj-ea"/>
                <a:ea typeface="+mj-ea"/>
                <a:cs typeface="ヒラギノ角ゴ StdN W8"/>
              </a:rPr>
              <a:t>果実味が豊か</a:t>
            </a:r>
            <a:r>
              <a:rPr lang="ja-JP" altLang="en-US" dirty="0">
                <a:solidFill>
                  <a:srgbClr val="633028"/>
                </a:solidFill>
                <a:latin typeface="+mj-ea"/>
                <a:ea typeface="+mj-ea"/>
                <a:cs typeface="ヒラギノ角ゴ StdN W8"/>
              </a:rPr>
              <a:t>でタンニンが主張していないが、河川土壌のぶどうよりはタンニンの主張が強い。</a:t>
            </a:r>
            <a:endParaRPr lang="en-US" altLang="ja-JP" b="1" dirty="0">
              <a:solidFill>
                <a:srgbClr val="633028"/>
              </a:solidFill>
              <a:latin typeface="+mj-ea"/>
              <a:ea typeface="+mj-ea"/>
              <a:cs typeface="ヒラギノ角ゴ StdN W8"/>
            </a:endParaRPr>
          </a:p>
        </p:txBody>
      </p:sp>
    </p:spTree>
    <p:extLst>
      <p:ext uri="{BB962C8B-B14F-4D97-AF65-F5344CB8AC3E}">
        <p14:creationId xmlns:p14="http://schemas.microsoft.com/office/powerpoint/2010/main" val="543185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latin typeface="+mj-ea"/>
                <a:ea typeface="+mj-ea"/>
              </a:rPr>
              <a:pPr/>
              <a:t>17</a:t>
            </a:fld>
            <a:endParaRPr lang="en-US">
              <a:latin typeface="+mj-ea"/>
              <a:ea typeface="+mj-e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633028"/>
                </a:solidFill>
                <a:latin typeface="+mj-ea"/>
                <a:ea typeface="+mj-ea"/>
                <a:cs typeface="Arial"/>
              </a:rPr>
              <a:t>河川土壌</a:t>
            </a:r>
            <a:endParaRPr lang="hu-HU" sz="3600" b="1" dirty="0">
              <a:solidFill>
                <a:srgbClr val="633028"/>
              </a:solidFill>
              <a:latin typeface="+mj-ea"/>
              <a:ea typeface="+mj-ea"/>
              <a:cs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2625" y="1895873"/>
            <a:ext cx="2698750" cy="2698750"/>
          </a:xfrm>
          <a:prstGeom prst="rect">
            <a:avLst/>
          </a:prstGeom>
        </p:spPr>
      </p:pic>
      <p:sp>
        <p:nvSpPr>
          <p:cNvPr id="10" name="TextBox 17"/>
          <p:cNvSpPr txBox="1"/>
          <p:nvPr/>
        </p:nvSpPr>
        <p:spPr>
          <a:xfrm>
            <a:off x="1021305" y="1021373"/>
            <a:ext cx="7140246" cy="369332"/>
          </a:xfrm>
          <a:prstGeom prst="rect">
            <a:avLst/>
          </a:prstGeom>
          <a:noFill/>
        </p:spPr>
        <p:txBody>
          <a:bodyPr wrap="square" rtlCol="0">
            <a:spAutoFit/>
          </a:bodyPr>
          <a:lstStyle/>
          <a:p>
            <a:pPr algn="ctr"/>
            <a:r>
              <a:rPr lang="ja-JP" altLang="en-US" b="1" dirty="0">
                <a:solidFill>
                  <a:schemeClr val="bg1"/>
                </a:solidFill>
                <a:latin typeface="+mj-ea"/>
                <a:ea typeface="+mj-ea"/>
                <a:cs typeface="Arial"/>
              </a:rPr>
              <a:t>ナパヴァレーの川岸に堆積したシルト、粘度土壌</a:t>
            </a:r>
            <a:endParaRPr lang="en-US" b="1" dirty="0">
              <a:solidFill>
                <a:schemeClr val="bg1"/>
              </a:solidFill>
              <a:latin typeface="+mj-ea"/>
              <a:ea typeface="+mj-ea"/>
              <a:cs typeface="Arial"/>
            </a:endParaRPr>
          </a:p>
        </p:txBody>
      </p:sp>
      <p:sp>
        <p:nvSpPr>
          <p:cNvPr id="11" name="TextBox 20"/>
          <p:cNvSpPr txBox="1"/>
          <p:nvPr/>
        </p:nvSpPr>
        <p:spPr>
          <a:xfrm>
            <a:off x="6483060" y="2009176"/>
            <a:ext cx="2593223" cy="923330"/>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ワインスタイル：</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みずみずしく果実味の豊かなワイン</a:t>
            </a:r>
            <a:endParaRPr lang="en-US" dirty="0">
              <a:solidFill>
                <a:srgbClr val="633028"/>
              </a:solidFill>
              <a:latin typeface="+mj-ea"/>
              <a:ea typeface="+mj-ea"/>
              <a:cs typeface="Arial"/>
            </a:endParaRPr>
          </a:p>
        </p:txBody>
      </p:sp>
      <p:sp>
        <p:nvSpPr>
          <p:cNvPr id="12" name="TextBox 18"/>
          <p:cNvSpPr txBox="1"/>
          <p:nvPr/>
        </p:nvSpPr>
        <p:spPr>
          <a:xfrm>
            <a:off x="355236" y="2009176"/>
            <a:ext cx="2593223" cy="1477328"/>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土壌形成の過程：</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洪水による水位の上昇と後退の影響でシルトと粘土土壌が川岸や土手に堆積</a:t>
            </a:r>
            <a:endParaRPr lang="en-US" dirty="0">
              <a:solidFill>
                <a:srgbClr val="633028"/>
              </a:solidFill>
              <a:latin typeface="+mj-ea"/>
              <a:ea typeface="+mj-ea"/>
              <a:cs typeface="Arial"/>
            </a:endParaRPr>
          </a:p>
        </p:txBody>
      </p:sp>
      <p:sp>
        <p:nvSpPr>
          <p:cNvPr id="13" name="TextBox 19"/>
          <p:cNvSpPr txBox="1"/>
          <p:nvPr/>
        </p:nvSpPr>
        <p:spPr>
          <a:xfrm>
            <a:off x="355235" y="3566934"/>
            <a:ext cx="2406725" cy="923330"/>
          </a:xfrm>
          <a:prstGeom prst="rect">
            <a:avLst/>
          </a:prstGeom>
          <a:noFill/>
        </p:spPr>
        <p:txBody>
          <a:bodyPr wrap="square" rtlCol="0">
            <a:spAutoFit/>
          </a:bodyPr>
          <a:lstStyle/>
          <a:p>
            <a:r>
              <a:rPr lang="ja-JP" altLang="en-US" b="1" dirty="0">
                <a:solidFill>
                  <a:srgbClr val="633028"/>
                </a:solidFill>
                <a:latin typeface="+mj-ea"/>
                <a:ea typeface="+mj-ea"/>
                <a:cs typeface="ヒラギノ角ゴ StdN W8"/>
              </a:rPr>
              <a:t>由来：</a:t>
            </a:r>
            <a:endParaRPr lang="en-US" altLang="ja-JP" b="1" dirty="0">
              <a:solidFill>
                <a:srgbClr val="633028"/>
              </a:solidFill>
              <a:latin typeface="+mj-ea"/>
              <a:ea typeface="+mj-ea"/>
              <a:cs typeface="ヒラギノ角ゴ StdN W8"/>
            </a:endParaRPr>
          </a:p>
          <a:p>
            <a:r>
              <a:rPr lang="ja-JP" altLang="en-US" dirty="0">
                <a:solidFill>
                  <a:srgbClr val="633028"/>
                </a:solidFill>
                <a:latin typeface="+mj-ea"/>
                <a:ea typeface="+mj-ea"/>
                <a:cs typeface="Arial"/>
              </a:rPr>
              <a:t>山腹、丘陵の上流沿いの様々な母岩</a:t>
            </a:r>
            <a:endParaRPr lang="en-US" dirty="0">
              <a:solidFill>
                <a:srgbClr val="633028"/>
              </a:solidFill>
              <a:latin typeface="+mj-ea"/>
              <a:ea typeface="+mj-ea"/>
              <a:cs typeface="Arial"/>
            </a:endParaRPr>
          </a:p>
        </p:txBody>
      </p:sp>
    </p:spTree>
    <p:extLst>
      <p:ext uri="{BB962C8B-B14F-4D97-AF65-F5344CB8AC3E}">
        <p14:creationId xmlns:p14="http://schemas.microsoft.com/office/powerpoint/2010/main" val="2641018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9" name="Group 8"/>
          <p:cNvGrpSpPr>
            <a:grpSpLocks noChangeAspect="1"/>
          </p:cNvGrpSpPr>
          <p:nvPr/>
        </p:nvGrpSpPr>
        <p:grpSpPr>
          <a:xfrm rot="10800000">
            <a:off x="1222517" y="4549672"/>
            <a:ext cx="1089564" cy="103729"/>
            <a:chOff x="3852863" y="5027613"/>
            <a:chExt cx="66675" cy="6350"/>
          </a:xfrm>
          <a:solidFill>
            <a:srgbClr val="574C5D">
              <a:alpha val="45000"/>
            </a:srgbClr>
          </a:solidFill>
        </p:grpSpPr>
        <p:sp>
          <p:nvSpPr>
            <p:cNvPr id="10"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6" name="TextBox 5"/>
          <p:cNvSpPr txBox="1"/>
          <p:nvPr/>
        </p:nvSpPr>
        <p:spPr>
          <a:xfrm>
            <a:off x="7364892" y="4767263"/>
            <a:ext cx="1619250" cy="246221"/>
          </a:xfrm>
          <a:prstGeom prst="rect">
            <a:avLst/>
          </a:prstGeom>
          <a:noFill/>
        </p:spPr>
        <p:txBody>
          <a:bodyPr wrap="square" rtlCol="0">
            <a:spAutoFit/>
          </a:bodyPr>
          <a:lstStyle/>
          <a:p>
            <a:r>
              <a:rPr lang="en-US" sz="1000" dirty="0"/>
              <a:t>© Terra Space Inc. 2003</a:t>
            </a:r>
          </a:p>
        </p:txBody>
      </p:sp>
      <p:sp>
        <p:nvSpPr>
          <p:cNvPr id="14" name="TextBox 1"/>
          <p:cNvSpPr txBox="1"/>
          <p:nvPr/>
        </p:nvSpPr>
        <p:spPr>
          <a:xfrm>
            <a:off x="191725" y="3562411"/>
            <a:ext cx="3539612" cy="461665"/>
          </a:xfrm>
          <a:prstGeom prst="rect">
            <a:avLst/>
          </a:prstGeom>
          <a:noFill/>
        </p:spPr>
        <p:txBody>
          <a:bodyPr wrap="square" rtlCol="0">
            <a:spAutoFit/>
          </a:bodyPr>
          <a:lstStyle/>
          <a:p>
            <a:pPr algn="ctr"/>
            <a:r>
              <a:rPr lang="ja-JP" altLang="en-US" sz="2400" b="1" dirty="0">
                <a:solidFill>
                  <a:srgbClr val="633028"/>
                </a:solidFill>
                <a:latin typeface="ＭＳ Ｐゴシック"/>
                <a:ea typeface="ＭＳ Ｐゴシック"/>
                <a:cs typeface="ＭＳ Ｐゴシック"/>
              </a:rPr>
              <a:t>驚くほど多様な土壌</a:t>
            </a:r>
            <a:endParaRPr lang="fr-FR" sz="2400" b="1" dirty="0">
              <a:solidFill>
                <a:srgbClr val="633028"/>
              </a:solidFill>
              <a:latin typeface="ＭＳ Ｐゴシック"/>
              <a:ea typeface="ＭＳ Ｐゴシック"/>
              <a:cs typeface="ＭＳ Ｐゴシック"/>
            </a:endParaRPr>
          </a:p>
        </p:txBody>
      </p:sp>
      <p:sp>
        <p:nvSpPr>
          <p:cNvPr id="15" name="TextBox 2"/>
          <p:cNvSpPr txBox="1"/>
          <p:nvPr/>
        </p:nvSpPr>
        <p:spPr>
          <a:xfrm>
            <a:off x="5559442" y="444065"/>
            <a:ext cx="3424700" cy="738664"/>
          </a:xfrm>
          <a:prstGeom prst="rect">
            <a:avLst/>
          </a:prstGeom>
          <a:noFill/>
        </p:spPr>
        <p:txBody>
          <a:bodyPr wrap="square" rtlCol="0">
            <a:spAutoFit/>
          </a:bodyPr>
          <a:lstStyle/>
          <a:p>
            <a:r>
              <a:rPr lang="en-US" sz="2400" b="1" dirty="0">
                <a:solidFill>
                  <a:srgbClr val="633028"/>
                </a:solidFill>
                <a:latin typeface="Arial"/>
                <a:cs typeface="Arial"/>
              </a:rPr>
              <a:t>50% </a:t>
            </a:r>
            <a:r>
              <a:rPr lang="ja-JP" altLang="en-US" sz="2400" b="1" dirty="0">
                <a:solidFill>
                  <a:srgbClr val="633028"/>
                </a:solidFill>
                <a:latin typeface="Arial"/>
                <a:cs typeface="Arial"/>
              </a:rPr>
              <a:t>　</a:t>
            </a:r>
            <a:r>
              <a:rPr lang="ja-JP" altLang="en-US" dirty="0">
                <a:solidFill>
                  <a:srgbClr val="633028"/>
                </a:solidFill>
                <a:latin typeface="ＭＳ Ｐゴシック"/>
                <a:ea typeface="ＭＳ Ｐゴシック"/>
                <a:cs typeface="ＭＳ Ｐゴシック"/>
              </a:rPr>
              <a:t>世界の土壌全種類の</a:t>
            </a:r>
            <a:endParaRPr lang="en-US" altLang="ja-JP" dirty="0">
              <a:solidFill>
                <a:srgbClr val="633028"/>
              </a:solidFill>
              <a:latin typeface="ＭＳ Ｐゴシック"/>
              <a:ea typeface="ＭＳ Ｐゴシック"/>
              <a:cs typeface="ＭＳ Ｐゴシック"/>
            </a:endParaRPr>
          </a:p>
          <a:p>
            <a:r>
              <a:rPr lang="ja-JP" altLang="ja-JP" dirty="0">
                <a:solidFill>
                  <a:srgbClr val="633028"/>
                </a:solidFill>
                <a:latin typeface="ＭＳ Ｐゴシック"/>
                <a:ea typeface="ＭＳ Ｐゴシック"/>
                <a:cs typeface="ＭＳ Ｐゴシック"/>
              </a:rPr>
              <a:t>　</a:t>
            </a:r>
            <a:r>
              <a:rPr lang="ja-JP" altLang="en-US" dirty="0">
                <a:solidFill>
                  <a:srgbClr val="633028"/>
                </a:solidFill>
                <a:latin typeface="ＭＳ Ｐゴシック"/>
                <a:ea typeface="ＭＳ Ｐゴシック"/>
                <a:cs typeface="ＭＳ Ｐゴシック"/>
              </a:rPr>
              <a:t>　　　　　半数が存在</a:t>
            </a:r>
            <a:endParaRPr lang="en-US" dirty="0">
              <a:solidFill>
                <a:srgbClr val="633028"/>
              </a:solidFill>
              <a:latin typeface="ＭＳ Ｐゴシック"/>
              <a:ea typeface="ＭＳ Ｐゴシック"/>
              <a:cs typeface="ＭＳ Ｐゴシック"/>
            </a:endParaRPr>
          </a:p>
        </p:txBody>
      </p:sp>
      <p:sp>
        <p:nvSpPr>
          <p:cNvPr id="17" name="TextBox 15"/>
          <p:cNvSpPr txBox="1"/>
          <p:nvPr/>
        </p:nvSpPr>
        <p:spPr>
          <a:xfrm>
            <a:off x="5751166" y="1187202"/>
            <a:ext cx="3424700" cy="461665"/>
          </a:xfrm>
          <a:prstGeom prst="rect">
            <a:avLst/>
          </a:prstGeom>
          <a:noFill/>
        </p:spPr>
        <p:txBody>
          <a:bodyPr wrap="square" rtlCol="0">
            <a:spAutoFit/>
          </a:bodyPr>
          <a:lstStyle/>
          <a:p>
            <a:r>
              <a:rPr lang="en-US" sz="2400" b="1" dirty="0">
                <a:solidFill>
                  <a:srgbClr val="633028"/>
                </a:solidFill>
                <a:latin typeface="Arial"/>
                <a:cs typeface="Arial"/>
              </a:rPr>
              <a:t>33</a:t>
            </a:r>
            <a:r>
              <a:rPr lang="ja-JP" altLang="en-US" dirty="0">
                <a:solidFill>
                  <a:srgbClr val="633028"/>
                </a:solidFill>
                <a:latin typeface="Arial"/>
                <a:cs typeface="Arial"/>
              </a:rPr>
              <a:t>　の</a:t>
            </a:r>
            <a:r>
              <a:rPr lang="ja-JP" altLang="en-US" dirty="0">
                <a:solidFill>
                  <a:srgbClr val="633028"/>
                </a:solidFill>
                <a:latin typeface="ＭＳ Ｐゴシック"/>
                <a:ea typeface="ＭＳ Ｐゴシック"/>
                <a:cs typeface="ＭＳ Ｐゴシック"/>
              </a:rPr>
              <a:t>土壌体系が存在</a:t>
            </a:r>
            <a:endParaRPr lang="en-US" dirty="0">
              <a:solidFill>
                <a:srgbClr val="633028"/>
              </a:solidFill>
              <a:latin typeface="ＭＳ Ｐゴシック"/>
              <a:ea typeface="ＭＳ Ｐゴシック"/>
              <a:cs typeface="ＭＳ Ｐゴシック"/>
            </a:endParaRPr>
          </a:p>
        </p:txBody>
      </p:sp>
    </p:spTree>
    <p:extLst>
      <p:ext uri="{BB962C8B-B14F-4D97-AF65-F5344CB8AC3E}">
        <p14:creationId xmlns:p14="http://schemas.microsoft.com/office/powerpoint/2010/main" val="541156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19</a:t>
            </a:fld>
            <a:endParaRPr lang="en-US"/>
          </a:p>
        </p:txBody>
      </p:sp>
      <p:pic>
        <p:nvPicPr>
          <p:cNvPr id="5" name="Picture 4" descr="Slide_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472184" y="2187029"/>
            <a:ext cx="6199632" cy="769441"/>
          </a:xfrm>
          <a:prstGeom prst="rect">
            <a:avLst/>
          </a:prstGeom>
          <a:noFill/>
          <a:ln w="19050">
            <a:solidFill>
              <a:schemeClr val="bg1"/>
            </a:solidFill>
          </a:ln>
        </p:spPr>
        <p:txBody>
          <a:bodyPr wrap="square" rtlCol="0" anchor="ctr">
            <a:spAutoFit/>
          </a:bodyPr>
          <a:lstStyle/>
          <a:p>
            <a:pPr algn="ctr"/>
            <a:r>
              <a:rPr lang="ja-JP" altLang="en-US" sz="4400" dirty="0">
                <a:solidFill>
                  <a:schemeClr val="bg1"/>
                </a:solidFill>
                <a:latin typeface="Arial" charset="0"/>
                <a:ea typeface="Arial" charset="0"/>
                <a:cs typeface="Arial" charset="0"/>
              </a:rPr>
              <a:t>気候</a:t>
            </a:r>
            <a:endParaRPr lang="en-US" sz="4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65539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a:t>
            </a:fld>
            <a:endParaRPr lang="en-US"/>
          </a:p>
        </p:txBody>
      </p:sp>
      <p:pic>
        <p:nvPicPr>
          <p:cNvPr id="5" name="Picture 4" descr="Slid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3791185"/>
            <a:ext cx="9144000" cy="1352315"/>
          </a:xfrm>
          <a:prstGeom prst="rect">
            <a:avLst/>
          </a:prstGeom>
          <a:solidFill>
            <a:srgbClr val="4A3847">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3925735"/>
            <a:ext cx="9144000" cy="757130"/>
          </a:xfrm>
          <a:prstGeom prst="rect">
            <a:avLst/>
          </a:prstGeom>
          <a:noFill/>
        </p:spPr>
        <p:txBody>
          <a:bodyPr wrap="square" rtlCol="0">
            <a:spAutoFit/>
          </a:bodyPr>
          <a:lstStyle/>
          <a:p>
            <a:pPr algn="ctr">
              <a:lnSpc>
                <a:spcPct val="120000"/>
              </a:lnSpc>
            </a:pPr>
            <a:r>
              <a:rPr lang="ja-JP" altLang="en-US" dirty="0">
                <a:solidFill>
                  <a:schemeClr val="bg1"/>
                </a:solidFill>
                <a:latin typeface="ＭＳ Ｐゴシック"/>
                <a:ea typeface="ＭＳ Ｐゴシック"/>
                <a:cs typeface="ＭＳ Ｐゴシック"/>
              </a:rPr>
              <a:t>世界中でも稀な最高峰の産地で生まれる</a:t>
            </a:r>
            <a:endParaRPr lang="en-US" altLang="ja-JP" dirty="0">
              <a:solidFill>
                <a:schemeClr val="bg1"/>
              </a:solidFill>
              <a:latin typeface="ＭＳ Ｐゴシック"/>
              <a:ea typeface="ＭＳ Ｐゴシック"/>
              <a:cs typeface="ＭＳ Ｐゴシック"/>
            </a:endParaRPr>
          </a:p>
          <a:p>
            <a:pPr algn="ctr">
              <a:lnSpc>
                <a:spcPct val="120000"/>
              </a:lnSpc>
            </a:pPr>
            <a:r>
              <a:rPr lang="ja-JP" altLang="en-US" dirty="0">
                <a:solidFill>
                  <a:schemeClr val="bg1"/>
                </a:solidFill>
                <a:latin typeface="ＭＳ Ｐゴシック"/>
                <a:ea typeface="ＭＳ Ｐゴシック"/>
                <a:cs typeface="ＭＳ Ｐゴシック"/>
              </a:rPr>
              <a:t>素晴らしいぶどうと</a:t>
            </a:r>
            <a:r>
              <a:rPr lang="en-US" altLang="ja-JP" dirty="0" err="1">
                <a:solidFill>
                  <a:schemeClr val="bg1"/>
                </a:solidFill>
                <a:latin typeface="ＭＳ Ｐゴシック"/>
                <a:ea typeface="ＭＳ Ｐゴシック"/>
                <a:cs typeface="ＭＳ Ｐゴシック"/>
              </a:rPr>
              <a:t>最高品質のワイン</a:t>
            </a:r>
            <a:endParaRPr lang="en-US" altLang="ja-JP" dirty="0">
              <a:solidFill>
                <a:schemeClr val="bg1"/>
              </a:solidFill>
              <a:latin typeface="ＭＳ Ｐゴシック"/>
              <a:ea typeface="ＭＳ Ｐゴシック"/>
              <a:cs typeface="ＭＳ Ｐゴシック"/>
            </a:endParaRPr>
          </a:p>
        </p:txBody>
      </p:sp>
      <p:grpSp>
        <p:nvGrpSpPr>
          <p:cNvPr id="8" name="Group 7"/>
          <p:cNvGrpSpPr>
            <a:grpSpLocks noChangeAspect="1"/>
          </p:cNvGrpSpPr>
          <p:nvPr/>
        </p:nvGrpSpPr>
        <p:grpSpPr>
          <a:xfrm rot="10800000">
            <a:off x="4027218" y="4833876"/>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413"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5195"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06685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20</a:t>
            </a:fld>
            <a:endParaRPr lang="en-US"/>
          </a:p>
        </p:txBody>
      </p:sp>
      <p:pic>
        <p:nvPicPr>
          <p:cNvPr id="5" name="Picture 4" descr="Slide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4999949" y="0"/>
            <a:ext cx="4144051" cy="1776300"/>
          </a:xfrm>
          <a:prstGeom prst="rect">
            <a:avLst/>
          </a:prstGeom>
          <a:solidFill>
            <a:srgbClr val="DCCC41">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a:grpSpLocks noChangeAspect="1"/>
          </p:cNvGrpSpPr>
          <p:nvPr/>
        </p:nvGrpSpPr>
        <p:grpSpPr>
          <a:xfrm rot="10800000">
            <a:off x="6527192" y="1441146"/>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3" name="TextBox 6"/>
          <p:cNvSpPr txBox="1"/>
          <p:nvPr/>
        </p:nvSpPr>
        <p:spPr>
          <a:xfrm>
            <a:off x="4999948" y="159512"/>
            <a:ext cx="4144051" cy="1169551"/>
          </a:xfrm>
          <a:prstGeom prst="rect">
            <a:avLst/>
          </a:prstGeom>
          <a:noFill/>
        </p:spPr>
        <p:txBody>
          <a:bodyPr wrap="square" rtlCol="0">
            <a:spAutoFit/>
          </a:bodyPr>
          <a:lstStyle/>
          <a:p>
            <a:pPr algn="ctr"/>
            <a:r>
              <a:rPr lang="ja-JP" altLang="en-US" sz="2800" b="1" dirty="0">
                <a:solidFill>
                  <a:schemeClr val="bg1"/>
                </a:solidFill>
                <a:latin typeface="+mj-ea"/>
                <a:ea typeface="+mj-ea"/>
                <a:cs typeface="ＭＳ Ｐ明朝"/>
              </a:rPr>
              <a:t>地中海性気候</a:t>
            </a:r>
            <a:endParaRPr lang="en-US" altLang="ja-JP" b="1" dirty="0">
              <a:solidFill>
                <a:schemeClr val="bg1"/>
              </a:solidFill>
              <a:latin typeface="+mj-ea"/>
              <a:ea typeface="+mj-ea"/>
              <a:cs typeface="ＭＳ Ｐ明朝"/>
            </a:endParaRPr>
          </a:p>
          <a:p>
            <a:pPr algn="ctr"/>
            <a:endParaRPr lang="en-US" b="1" dirty="0">
              <a:solidFill>
                <a:schemeClr val="bg1"/>
              </a:solidFill>
              <a:latin typeface="+mj-ea"/>
              <a:ea typeface="+mj-ea"/>
              <a:cs typeface="ＭＳ Ｐ明朝"/>
            </a:endParaRPr>
          </a:p>
          <a:p>
            <a:pPr algn="ctr"/>
            <a:r>
              <a:rPr lang="ja-JP" altLang="en-US" sz="2400" b="1" dirty="0">
                <a:solidFill>
                  <a:schemeClr val="bg1"/>
                </a:solidFill>
                <a:latin typeface="+mj-ea"/>
                <a:ea typeface="+mj-ea"/>
                <a:cs typeface="ＭＳ Ｐ明朝"/>
              </a:rPr>
              <a:t>地球上の</a:t>
            </a:r>
            <a:r>
              <a:rPr lang="en-US" altLang="ja-JP" sz="2400" b="1"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2</a:t>
            </a:r>
            <a:r>
              <a:rPr lang="ja-JP" altLang="en-US" sz="2400" b="1" dirty="0">
                <a:solidFill>
                  <a:schemeClr val="bg1"/>
                </a:solidFill>
                <a:latin typeface="+mj-ea"/>
                <a:ea typeface="+mj-ea"/>
                <a:cs typeface="ＭＳ Ｐ明朝"/>
              </a:rPr>
              <a:t>％</a:t>
            </a:r>
            <a:endParaRPr lang="en-US" sz="2400" b="1" dirty="0">
              <a:solidFill>
                <a:schemeClr val="bg1"/>
              </a:solidFill>
              <a:latin typeface="+mj-ea"/>
              <a:ea typeface="+mj-ea"/>
              <a:cs typeface="ＭＳ Ｐ明朝"/>
            </a:endParaRPr>
          </a:p>
        </p:txBody>
      </p:sp>
    </p:spTree>
    <p:extLst>
      <p:ext uri="{BB962C8B-B14F-4D97-AF65-F5344CB8AC3E}">
        <p14:creationId xmlns:p14="http://schemas.microsoft.com/office/powerpoint/2010/main" val="107726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21</a:t>
            </a:fld>
            <a:endParaRPr lang="en-US"/>
          </a:p>
        </p:txBody>
      </p:sp>
      <p:pic>
        <p:nvPicPr>
          <p:cNvPr id="5" name="Picture 4" descr="Slide_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1234529"/>
            <a:ext cx="4262834" cy="2486820"/>
          </a:xfrm>
          <a:prstGeom prst="rect">
            <a:avLst/>
          </a:prstGeom>
          <a:solidFill>
            <a:srgbClr val="DCCC41">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a:xfrm rot="10800000">
            <a:off x="1586635" y="3084224"/>
            <a:ext cx="1089564" cy="103729"/>
            <a:chOff x="3852863" y="5027613"/>
            <a:chExt cx="66675" cy="6350"/>
          </a:xfrm>
          <a:solidFill>
            <a:schemeClr val="bg1"/>
          </a:solidFill>
        </p:grpSpPr>
        <p:sp>
          <p:nvSpPr>
            <p:cNvPr id="10"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4" name="TextBox 6"/>
          <p:cNvSpPr txBox="1"/>
          <p:nvPr/>
        </p:nvSpPr>
        <p:spPr>
          <a:xfrm>
            <a:off x="0" y="1572026"/>
            <a:ext cx="4262834" cy="584776"/>
          </a:xfrm>
          <a:prstGeom prst="rect">
            <a:avLst/>
          </a:prstGeom>
          <a:noFill/>
        </p:spPr>
        <p:txBody>
          <a:bodyPr wrap="square" rtlCol="0">
            <a:spAutoFit/>
          </a:bodyPr>
          <a:lstStyle/>
          <a:p>
            <a:pPr algn="ctr"/>
            <a:r>
              <a:rPr lang="ja-JP" altLang="en-US" sz="3200" b="1" dirty="0">
                <a:solidFill>
                  <a:srgbClr val="FFFFFF"/>
                </a:solidFill>
                <a:latin typeface="Arial"/>
                <a:cs typeface="Arial"/>
              </a:rPr>
              <a:t>ナパヴァレーの霧</a:t>
            </a:r>
            <a:endParaRPr lang="en-US" sz="3200" b="1" dirty="0">
              <a:solidFill>
                <a:srgbClr val="FFFFFF"/>
              </a:solidFill>
              <a:latin typeface="Arial"/>
              <a:cs typeface="Arial"/>
            </a:endParaRPr>
          </a:p>
        </p:txBody>
      </p:sp>
      <p:sp>
        <p:nvSpPr>
          <p:cNvPr id="15" name="TextBox 7"/>
          <p:cNvSpPr txBox="1"/>
          <p:nvPr/>
        </p:nvSpPr>
        <p:spPr>
          <a:xfrm>
            <a:off x="-193226" y="2177540"/>
            <a:ext cx="4597400" cy="923330"/>
          </a:xfrm>
          <a:prstGeom prst="rect">
            <a:avLst/>
          </a:prstGeom>
          <a:noFill/>
        </p:spPr>
        <p:txBody>
          <a:bodyPr wrap="square" rtlCol="0">
            <a:spAutoFit/>
          </a:bodyPr>
          <a:lstStyle/>
          <a:p>
            <a:pPr algn="ctr"/>
            <a:r>
              <a:rPr lang="ja-JP" altLang="en-US" dirty="0">
                <a:solidFill>
                  <a:srgbClr val="FFFFFF"/>
                </a:solidFill>
                <a:latin typeface="Arial"/>
                <a:cs typeface="Arial"/>
              </a:rPr>
              <a:t>暖かい空気が上昇し</a:t>
            </a:r>
            <a:endParaRPr lang="en-US" altLang="ja-JP" dirty="0">
              <a:solidFill>
                <a:srgbClr val="FFFFFF"/>
              </a:solidFill>
              <a:latin typeface="Arial"/>
              <a:cs typeface="Arial"/>
            </a:endParaRPr>
          </a:p>
          <a:p>
            <a:pPr algn="ctr"/>
            <a:r>
              <a:rPr lang="ja-JP" altLang="en-US" dirty="0">
                <a:solidFill>
                  <a:srgbClr val="FFFFFF"/>
                </a:solidFill>
                <a:latin typeface="Arial"/>
                <a:cs typeface="Arial"/>
              </a:rPr>
              <a:t>太平洋からの湿気を含んだ冷涼な空気が</a:t>
            </a:r>
            <a:endParaRPr lang="en-US" altLang="ja-JP" dirty="0">
              <a:solidFill>
                <a:srgbClr val="FFFFFF"/>
              </a:solidFill>
              <a:latin typeface="Arial"/>
              <a:cs typeface="Arial"/>
            </a:endParaRPr>
          </a:p>
          <a:p>
            <a:pPr algn="ctr"/>
            <a:r>
              <a:rPr lang="ja-JP" altLang="en-US" dirty="0">
                <a:solidFill>
                  <a:srgbClr val="FFFFFF"/>
                </a:solidFill>
                <a:latin typeface="Arial"/>
                <a:cs typeface="Arial"/>
              </a:rPr>
              <a:t>引きこまれて霧が発生</a:t>
            </a:r>
            <a:endParaRPr lang="en-US" dirty="0">
              <a:solidFill>
                <a:srgbClr val="FFFFFF"/>
              </a:solidFill>
              <a:latin typeface="Arial"/>
              <a:cs typeface="Arial"/>
            </a:endParaRPr>
          </a:p>
        </p:txBody>
      </p:sp>
    </p:spTree>
    <p:extLst>
      <p:ext uri="{BB962C8B-B14F-4D97-AF65-F5344CB8AC3E}">
        <p14:creationId xmlns:p14="http://schemas.microsoft.com/office/powerpoint/2010/main" val="1757732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 y="0"/>
            <a:ext cx="9144000" cy="5143500"/>
          </a:xfrm>
          <a:prstGeom prst="rect">
            <a:avLst/>
          </a:prstGeom>
        </p:spPr>
      </p:pic>
      <p:sp>
        <p:nvSpPr>
          <p:cNvPr id="5" name="1 Título"/>
          <p:cNvSpPr txBox="1">
            <a:spLocks/>
          </p:cNvSpPr>
          <p:nvPr/>
        </p:nvSpPr>
        <p:spPr>
          <a:xfrm>
            <a:off x="290143" y="99603"/>
            <a:ext cx="8472737"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dirty="0">
                <a:solidFill>
                  <a:srgbClr val="E1D16F"/>
                </a:solidFill>
                <a:latin typeface="Arial" charset="0"/>
                <a:ea typeface="Arial" charset="0"/>
                <a:cs typeface="Arial" charset="0"/>
              </a:rPr>
              <a:t>驚くほど多様なテロワール（生育環境）</a:t>
            </a:r>
            <a:endParaRPr lang="es-ES" dirty="0">
              <a:solidFill>
                <a:srgbClr val="E1D16F"/>
              </a:solidFill>
              <a:latin typeface="Arial" charset="0"/>
              <a:ea typeface="Arial" charset="0"/>
              <a:cs typeface="Arial" charset="0"/>
            </a:endParaRPr>
          </a:p>
        </p:txBody>
      </p:sp>
      <p:sp>
        <p:nvSpPr>
          <p:cNvPr id="8" name="1 Título"/>
          <p:cNvSpPr txBox="1">
            <a:spLocks/>
          </p:cNvSpPr>
          <p:nvPr/>
        </p:nvSpPr>
        <p:spPr>
          <a:xfrm>
            <a:off x="454152" y="2453980"/>
            <a:ext cx="8229600"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endParaRPr lang="es-ES" dirty="0">
              <a:solidFill>
                <a:srgbClr val="E1D16F"/>
              </a:solidFill>
              <a:latin typeface="Arial" charset="0"/>
              <a:ea typeface="Arial" charset="0"/>
              <a:cs typeface="Arial" charset="0"/>
            </a:endParaRPr>
          </a:p>
        </p:txBody>
      </p:sp>
      <p:grpSp>
        <p:nvGrpSpPr>
          <p:cNvPr id="55" name="Group 54"/>
          <p:cNvGrpSpPr/>
          <p:nvPr/>
        </p:nvGrpSpPr>
        <p:grpSpPr>
          <a:xfrm>
            <a:off x="713155" y="2119047"/>
            <a:ext cx="1856154" cy="1775894"/>
            <a:chOff x="713155" y="2090616"/>
            <a:chExt cx="1856154" cy="1775894"/>
          </a:xfrm>
        </p:grpSpPr>
        <p:sp>
          <p:nvSpPr>
            <p:cNvPr id="26" name="Rectangle 25"/>
            <p:cNvSpPr/>
            <p:nvPr/>
          </p:nvSpPr>
          <p:spPr>
            <a:xfrm>
              <a:off x="713155" y="2090616"/>
              <a:ext cx="1856154" cy="1775894"/>
            </a:xfrm>
            <a:prstGeom prst="rect">
              <a:avLst/>
            </a:prstGeom>
            <a:solidFill>
              <a:srgbClr val="DFC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1346672" y="2371249"/>
              <a:ext cx="589121" cy="657255"/>
              <a:chOff x="2016125" y="3360738"/>
              <a:chExt cx="1358900" cy="1516062"/>
            </a:xfrm>
          </p:grpSpPr>
          <p:sp>
            <p:nvSpPr>
              <p:cNvPr id="31" name="Freeform 4"/>
              <p:cNvSpPr>
                <a:spLocks noChangeArrowheads="1"/>
              </p:cNvSpPr>
              <p:nvPr/>
            </p:nvSpPr>
            <p:spPr bwMode="auto">
              <a:xfrm>
                <a:off x="2016125" y="3360738"/>
                <a:ext cx="1358900" cy="992187"/>
              </a:xfrm>
              <a:custGeom>
                <a:avLst/>
                <a:gdLst>
                  <a:gd name="T0" fmla="*/ 3482 w 3774"/>
                  <a:gd name="T1" fmla="*/ 1378 h 2757"/>
                  <a:gd name="T2" fmla="*/ 2902 w 3774"/>
                  <a:gd name="T3" fmla="*/ 725 h 2757"/>
                  <a:gd name="T4" fmla="*/ 1959 w 3774"/>
                  <a:gd name="T5" fmla="*/ 0 h 2757"/>
                  <a:gd name="T6" fmla="*/ 871 w 3774"/>
                  <a:gd name="T7" fmla="*/ 870 h 2757"/>
                  <a:gd name="T8" fmla="*/ 0 w 3774"/>
                  <a:gd name="T9" fmla="*/ 1813 h 2757"/>
                  <a:gd name="T10" fmla="*/ 943 w 3774"/>
                  <a:gd name="T11" fmla="*/ 2756 h 2757"/>
                  <a:gd name="T12" fmla="*/ 3041 w 3774"/>
                  <a:gd name="T13" fmla="*/ 2756 h 2757"/>
                  <a:gd name="T14" fmla="*/ 3773 w 3774"/>
                  <a:gd name="T15" fmla="*/ 2031 h 2757"/>
                  <a:gd name="T16" fmla="*/ 3482 w 3774"/>
                  <a:gd name="T17" fmla="*/ 1378 h 2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4" h="2757">
                    <a:moveTo>
                      <a:pt x="3482" y="1378"/>
                    </a:moveTo>
                    <a:cubicBezTo>
                      <a:pt x="3650" y="992"/>
                      <a:pt x="3327" y="672"/>
                      <a:pt x="2902" y="725"/>
                    </a:cubicBezTo>
                    <a:cubicBezTo>
                      <a:pt x="2757" y="348"/>
                      <a:pt x="2387" y="0"/>
                      <a:pt x="1959" y="0"/>
                    </a:cubicBezTo>
                    <a:cubicBezTo>
                      <a:pt x="1432" y="0"/>
                      <a:pt x="915" y="355"/>
                      <a:pt x="871" y="870"/>
                    </a:cubicBezTo>
                    <a:cubicBezTo>
                      <a:pt x="406" y="914"/>
                      <a:pt x="0" y="1337"/>
                      <a:pt x="0" y="1813"/>
                    </a:cubicBezTo>
                    <a:cubicBezTo>
                      <a:pt x="0" y="2318"/>
                      <a:pt x="438" y="2756"/>
                      <a:pt x="943" y="2756"/>
                    </a:cubicBezTo>
                    <a:lnTo>
                      <a:pt x="3041" y="2756"/>
                    </a:lnTo>
                    <a:cubicBezTo>
                      <a:pt x="3445" y="2756"/>
                      <a:pt x="3773" y="2435"/>
                      <a:pt x="3773" y="2031"/>
                    </a:cubicBezTo>
                    <a:cubicBezTo>
                      <a:pt x="3773" y="1780"/>
                      <a:pt x="3676" y="1510"/>
                      <a:pt x="3482" y="1378"/>
                    </a:cubicBezTo>
                  </a:path>
                </a:pathLst>
              </a:custGeom>
              <a:noFill/>
              <a:ln w="20447" cap="rnd">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Line 5"/>
              <p:cNvSpPr>
                <a:spLocks noChangeShapeType="1"/>
              </p:cNvSpPr>
              <p:nvPr/>
            </p:nvSpPr>
            <p:spPr bwMode="auto">
              <a:xfrm flipV="1">
                <a:off x="2039938" y="4560888"/>
                <a:ext cx="314325" cy="315912"/>
              </a:xfrm>
              <a:prstGeom prst="line">
                <a:avLst/>
              </a:prstGeom>
              <a:noFill/>
              <a:ln w="20447"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6"/>
              <p:cNvSpPr>
                <a:spLocks noChangeShapeType="1"/>
              </p:cNvSpPr>
              <p:nvPr/>
            </p:nvSpPr>
            <p:spPr bwMode="auto">
              <a:xfrm flipV="1">
                <a:off x="2352675" y="4560888"/>
                <a:ext cx="312738" cy="315912"/>
              </a:xfrm>
              <a:prstGeom prst="line">
                <a:avLst/>
              </a:prstGeom>
              <a:noFill/>
              <a:ln w="20447"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7"/>
              <p:cNvSpPr>
                <a:spLocks noChangeShapeType="1"/>
              </p:cNvSpPr>
              <p:nvPr/>
            </p:nvSpPr>
            <p:spPr bwMode="auto">
              <a:xfrm flipV="1">
                <a:off x="2692400" y="4560888"/>
                <a:ext cx="314325" cy="315912"/>
              </a:xfrm>
              <a:prstGeom prst="line">
                <a:avLst/>
              </a:prstGeom>
              <a:noFill/>
              <a:ln w="20447"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50" name="TextBox 49"/>
            <p:cNvSpPr txBox="1"/>
            <p:nvPr/>
          </p:nvSpPr>
          <p:spPr>
            <a:xfrm>
              <a:off x="713155" y="3266030"/>
              <a:ext cx="1856153" cy="338554"/>
            </a:xfrm>
            <a:prstGeom prst="rect">
              <a:avLst/>
            </a:prstGeom>
            <a:noFill/>
          </p:spPr>
          <p:txBody>
            <a:bodyPr wrap="square" rtlCol="0">
              <a:spAutoFit/>
            </a:bodyPr>
            <a:lstStyle/>
            <a:p>
              <a:pPr algn="ctr"/>
              <a:r>
                <a:rPr lang="ja-JP" altLang="en-US" sz="1600" dirty="0">
                  <a:solidFill>
                    <a:schemeClr val="bg1"/>
                  </a:solidFill>
                  <a:latin typeface="Arial"/>
                  <a:cs typeface="Arial"/>
                </a:rPr>
                <a:t>降雨量</a:t>
              </a:r>
              <a:endParaRPr lang="en-US" sz="1600" dirty="0">
                <a:solidFill>
                  <a:schemeClr val="bg1"/>
                </a:solidFill>
                <a:latin typeface="Arial"/>
                <a:cs typeface="Arial"/>
              </a:endParaRPr>
            </a:p>
          </p:txBody>
        </p:sp>
      </p:grpSp>
      <p:grpSp>
        <p:nvGrpSpPr>
          <p:cNvPr id="56" name="Group 55"/>
          <p:cNvGrpSpPr/>
          <p:nvPr/>
        </p:nvGrpSpPr>
        <p:grpSpPr>
          <a:xfrm>
            <a:off x="2670258" y="2119047"/>
            <a:ext cx="1856154" cy="1775894"/>
            <a:chOff x="2670258" y="2090616"/>
            <a:chExt cx="1856154" cy="1775894"/>
          </a:xfrm>
        </p:grpSpPr>
        <p:sp>
          <p:nvSpPr>
            <p:cNvPr id="27" name="Rectangle 26"/>
            <p:cNvSpPr/>
            <p:nvPr/>
          </p:nvSpPr>
          <p:spPr>
            <a:xfrm>
              <a:off x="2670258" y="2090616"/>
              <a:ext cx="1856154" cy="1775894"/>
            </a:xfrm>
            <a:prstGeom prst="rect">
              <a:avLst/>
            </a:prstGeom>
            <a:solidFill>
              <a:srgbClr val="DFC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3181993" y="2415000"/>
              <a:ext cx="808038" cy="444500"/>
              <a:chOff x="3454400" y="1724025"/>
              <a:chExt cx="808038" cy="444500"/>
            </a:xfrm>
          </p:grpSpPr>
          <p:sp>
            <p:nvSpPr>
              <p:cNvPr id="36" name="Freeform 20"/>
              <p:cNvSpPr>
                <a:spLocks noChangeArrowheads="1"/>
              </p:cNvSpPr>
              <p:nvPr/>
            </p:nvSpPr>
            <p:spPr bwMode="auto">
              <a:xfrm>
                <a:off x="3454400" y="1724025"/>
                <a:ext cx="808038" cy="444500"/>
              </a:xfrm>
              <a:custGeom>
                <a:avLst/>
                <a:gdLst>
                  <a:gd name="T0" fmla="*/ 0 w 2243"/>
                  <a:gd name="T1" fmla="*/ 803 h 1234"/>
                  <a:gd name="T2" fmla="*/ 729 w 2243"/>
                  <a:gd name="T3" fmla="*/ 0 h 1234"/>
                  <a:gd name="T4" fmla="*/ 1174 w 2243"/>
                  <a:gd name="T5" fmla="*/ 628 h 1234"/>
                  <a:gd name="T6" fmla="*/ 1513 w 2243"/>
                  <a:gd name="T7" fmla="*/ 273 h 1234"/>
                  <a:gd name="T8" fmla="*/ 2242 w 2243"/>
                  <a:gd name="T9" fmla="*/ 1233 h 1234"/>
                </a:gdLst>
                <a:ahLst/>
                <a:cxnLst>
                  <a:cxn ang="0">
                    <a:pos x="T0" y="T1"/>
                  </a:cxn>
                  <a:cxn ang="0">
                    <a:pos x="T2" y="T3"/>
                  </a:cxn>
                  <a:cxn ang="0">
                    <a:pos x="T4" y="T5"/>
                  </a:cxn>
                  <a:cxn ang="0">
                    <a:pos x="T6" y="T7"/>
                  </a:cxn>
                  <a:cxn ang="0">
                    <a:pos x="T8" y="T9"/>
                  </a:cxn>
                </a:cxnLst>
                <a:rect l="0" t="0" r="r" b="b"/>
                <a:pathLst>
                  <a:path w="2243" h="1234">
                    <a:moveTo>
                      <a:pt x="0" y="803"/>
                    </a:moveTo>
                    <a:lnTo>
                      <a:pt x="729" y="0"/>
                    </a:lnTo>
                    <a:lnTo>
                      <a:pt x="1174" y="628"/>
                    </a:lnTo>
                    <a:lnTo>
                      <a:pt x="1513" y="273"/>
                    </a:lnTo>
                    <a:lnTo>
                      <a:pt x="2242" y="1233"/>
                    </a:lnTo>
                  </a:path>
                </a:pathLst>
              </a:custGeom>
              <a:noFill/>
              <a:ln w="20160" cap="rnd">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Freeform 21"/>
              <p:cNvSpPr>
                <a:spLocks noChangeArrowheads="1"/>
              </p:cNvSpPr>
              <p:nvPr/>
            </p:nvSpPr>
            <p:spPr bwMode="auto">
              <a:xfrm>
                <a:off x="3525838" y="1828800"/>
                <a:ext cx="603250" cy="285750"/>
              </a:xfrm>
              <a:custGeom>
                <a:avLst/>
                <a:gdLst>
                  <a:gd name="T0" fmla="*/ 0 w 1676"/>
                  <a:gd name="T1" fmla="*/ 290 h 792"/>
                  <a:gd name="T2" fmla="*/ 507 w 1676"/>
                  <a:gd name="T3" fmla="*/ 323 h 792"/>
                  <a:gd name="T4" fmla="*/ 903 w 1676"/>
                  <a:gd name="T5" fmla="*/ 534 h 792"/>
                  <a:gd name="T6" fmla="*/ 1221 w 1676"/>
                  <a:gd name="T7" fmla="*/ 595 h 792"/>
                  <a:gd name="T8" fmla="*/ 1674 w 1676"/>
                  <a:gd name="T9" fmla="*/ 453 h 792"/>
                </a:gdLst>
                <a:ahLst/>
                <a:cxnLst>
                  <a:cxn ang="0">
                    <a:pos x="T0" y="T1"/>
                  </a:cxn>
                  <a:cxn ang="0">
                    <a:pos x="T2" y="T3"/>
                  </a:cxn>
                  <a:cxn ang="0">
                    <a:pos x="T4" y="T5"/>
                  </a:cxn>
                  <a:cxn ang="0">
                    <a:pos x="T6" y="T7"/>
                  </a:cxn>
                  <a:cxn ang="0">
                    <a:pos x="T8" y="T9"/>
                  </a:cxn>
                </a:cxnLst>
                <a:rect l="0" t="0" r="r" b="b"/>
                <a:pathLst>
                  <a:path w="1676" h="792">
                    <a:moveTo>
                      <a:pt x="0" y="290"/>
                    </a:moveTo>
                    <a:cubicBezTo>
                      <a:pt x="0" y="290"/>
                      <a:pt x="342" y="0"/>
                      <a:pt x="507" y="323"/>
                    </a:cubicBezTo>
                    <a:cubicBezTo>
                      <a:pt x="698" y="697"/>
                      <a:pt x="903" y="534"/>
                      <a:pt x="903" y="534"/>
                    </a:cubicBezTo>
                    <a:cubicBezTo>
                      <a:pt x="903" y="534"/>
                      <a:pt x="1101" y="372"/>
                      <a:pt x="1221" y="595"/>
                    </a:cubicBezTo>
                    <a:cubicBezTo>
                      <a:pt x="1326" y="791"/>
                      <a:pt x="1675" y="613"/>
                      <a:pt x="1674" y="453"/>
                    </a:cubicBezTo>
                  </a:path>
                </a:pathLst>
              </a:custGeom>
              <a:noFill/>
              <a:ln w="20160" cap="flat">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52" name="TextBox 51"/>
            <p:cNvSpPr txBox="1"/>
            <p:nvPr/>
          </p:nvSpPr>
          <p:spPr>
            <a:xfrm>
              <a:off x="2670258" y="3266030"/>
              <a:ext cx="1856154" cy="338554"/>
            </a:xfrm>
            <a:prstGeom prst="rect">
              <a:avLst/>
            </a:prstGeom>
            <a:noFill/>
          </p:spPr>
          <p:txBody>
            <a:bodyPr wrap="square" rtlCol="0">
              <a:spAutoFit/>
            </a:bodyPr>
            <a:lstStyle/>
            <a:p>
              <a:pPr algn="ctr"/>
              <a:r>
                <a:rPr lang="ja-JP" altLang="en-US" sz="1600" dirty="0">
                  <a:solidFill>
                    <a:schemeClr val="bg1"/>
                  </a:solidFill>
                  <a:latin typeface="Arial"/>
                  <a:cs typeface="Arial"/>
                </a:rPr>
                <a:t>地形</a:t>
              </a:r>
              <a:endParaRPr lang="en-US" sz="1600" dirty="0">
                <a:solidFill>
                  <a:schemeClr val="bg1"/>
                </a:solidFill>
                <a:latin typeface="Arial"/>
                <a:cs typeface="Arial"/>
              </a:endParaRPr>
            </a:p>
          </p:txBody>
        </p:sp>
      </p:grpSp>
      <p:grpSp>
        <p:nvGrpSpPr>
          <p:cNvPr id="57" name="Group 56"/>
          <p:cNvGrpSpPr/>
          <p:nvPr/>
        </p:nvGrpSpPr>
        <p:grpSpPr>
          <a:xfrm>
            <a:off x="4627361" y="2119047"/>
            <a:ext cx="1859213" cy="1775894"/>
            <a:chOff x="4627361" y="2090616"/>
            <a:chExt cx="1859213" cy="1775894"/>
          </a:xfrm>
        </p:grpSpPr>
        <p:sp>
          <p:nvSpPr>
            <p:cNvPr id="28" name="Rectangle 27"/>
            <p:cNvSpPr/>
            <p:nvPr/>
          </p:nvSpPr>
          <p:spPr>
            <a:xfrm>
              <a:off x="4627361" y="2090616"/>
              <a:ext cx="1856154" cy="1775894"/>
            </a:xfrm>
            <a:prstGeom prst="rect">
              <a:avLst/>
            </a:prstGeom>
            <a:solidFill>
              <a:srgbClr val="DFC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p:cNvGrpSpPr/>
            <p:nvPr/>
          </p:nvGrpSpPr>
          <p:grpSpPr>
            <a:xfrm>
              <a:off x="5263592" y="2369715"/>
              <a:ext cx="583693" cy="435810"/>
              <a:chOff x="5191553" y="2265468"/>
              <a:chExt cx="583693" cy="435810"/>
            </a:xfrm>
          </p:grpSpPr>
          <p:sp>
            <p:nvSpPr>
              <p:cNvPr id="38" name="Isosceles Triangle 37"/>
              <p:cNvSpPr/>
              <p:nvPr/>
            </p:nvSpPr>
            <p:spPr>
              <a:xfrm>
                <a:off x="5335631" y="2267002"/>
                <a:ext cx="439615" cy="434276"/>
              </a:xfrm>
              <a:prstGeom prst="triangle">
                <a:avLst/>
              </a:prstGeom>
              <a:no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43"/>
              <p:cNvGrpSpPr/>
              <p:nvPr/>
            </p:nvGrpSpPr>
            <p:grpSpPr>
              <a:xfrm>
                <a:off x="5191553" y="2265468"/>
                <a:ext cx="57495" cy="435810"/>
                <a:chOff x="5191553" y="2265468"/>
                <a:chExt cx="57495" cy="435810"/>
              </a:xfrm>
            </p:grpSpPr>
            <p:cxnSp>
              <p:nvCxnSpPr>
                <p:cNvPr id="40" name="Straight Connector 39"/>
                <p:cNvCxnSpPr/>
                <p:nvPr/>
              </p:nvCxnSpPr>
              <p:spPr>
                <a:xfrm flipV="1">
                  <a:off x="5220300" y="2267002"/>
                  <a:ext cx="0" cy="434276"/>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191553" y="2265468"/>
                  <a:ext cx="574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1553" y="2699688"/>
                  <a:ext cx="574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53" name="TextBox 52"/>
            <p:cNvSpPr txBox="1"/>
            <p:nvPr/>
          </p:nvSpPr>
          <p:spPr>
            <a:xfrm>
              <a:off x="4630420" y="3266030"/>
              <a:ext cx="1856154" cy="338554"/>
            </a:xfrm>
            <a:prstGeom prst="rect">
              <a:avLst/>
            </a:prstGeom>
            <a:noFill/>
          </p:spPr>
          <p:txBody>
            <a:bodyPr wrap="square" rtlCol="0">
              <a:spAutoFit/>
            </a:bodyPr>
            <a:lstStyle/>
            <a:p>
              <a:pPr algn="ctr"/>
              <a:r>
                <a:rPr lang="ja-JP" altLang="en-US" sz="1600" dirty="0">
                  <a:solidFill>
                    <a:schemeClr val="bg1"/>
                  </a:solidFill>
                  <a:latin typeface="Arial"/>
                  <a:cs typeface="Arial"/>
                </a:rPr>
                <a:t>標高</a:t>
              </a:r>
              <a:endParaRPr lang="en-US" sz="1600" dirty="0">
                <a:solidFill>
                  <a:schemeClr val="bg1"/>
                </a:solidFill>
                <a:latin typeface="Arial"/>
                <a:cs typeface="Arial"/>
              </a:endParaRPr>
            </a:p>
          </p:txBody>
        </p:sp>
      </p:grpSp>
      <p:grpSp>
        <p:nvGrpSpPr>
          <p:cNvPr id="58" name="Group 57"/>
          <p:cNvGrpSpPr/>
          <p:nvPr/>
        </p:nvGrpSpPr>
        <p:grpSpPr>
          <a:xfrm>
            <a:off x="6584223" y="2119047"/>
            <a:ext cx="1856394" cy="1775894"/>
            <a:chOff x="6584223" y="2090616"/>
            <a:chExt cx="1856394" cy="1775894"/>
          </a:xfrm>
        </p:grpSpPr>
        <p:sp>
          <p:nvSpPr>
            <p:cNvPr id="29" name="Rectangle 28"/>
            <p:cNvSpPr/>
            <p:nvPr/>
          </p:nvSpPr>
          <p:spPr>
            <a:xfrm>
              <a:off x="6584463" y="2090616"/>
              <a:ext cx="1856154" cy="1775894"/>
            </a:xfrm>
            <a:prstGeom prst="rect">
              <a:avLst/>
            </a:prstGeom>
            <a:solidFill>
              <a:srgbClr val="DFC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7406132" y="2316163"/>
              <a:ext cx="212817" cy="616834"/>
              <a:chOff x="714375" y="3130550"/>
              <a:chExt cx="703263" cy="2038350"/>
            </a:xfrm>
          </p:grpSpPr>
          <p:sp>
            <p:nvSpPr>
              <p:cNvPr id="47" name="Freeform 1"/>
              <p:cNvSpPr>
                <a:spLocks noChangeArrowheads="1"/>
              </p:cNvSpPr>
              <p:nvPr/>
            </p:nvSpPr>
            <p:spPr bwMode="auto">
              <a:xfrm>
                <a:off x="960438" y="4711700"/>
                <a:ext cx="211137" cy="211138"/>
              </a:xfrm>
              <a:custGeom>
                <a:avLst/>
                <a:gdLst>
                  <a:gd name="T0" fmla="*/ 585 w 586"/>
                  <a:gd name="T1" fmla="*/ 292 h 586"/>
                  <a:gd name="T2" fmla="*/ 293 w 586"/>
                  <a:gd name="T3" fmla="*/ 585 h 586"/>
                  <a:gd name="T4" fmla="*/ 0 w 586"/>
                  <a:gd name="T5" fmla="*/ 292 h 586"/>
                  <a:gd name="T6" fmla="*/ 293 w 586"/>
                  <a:gd name="T7" fmla="*/ 0 h 586"/>
                  <a:gd name="T8" fmla="*/ 585 w 586"/>
                  <a:gd name="T9" fmla="*/ 292 h 586"/>
                </a:gdLst>
                <a:ahLst/>
                <a:cxnLst>
                  <a:cxn ang="0">
                    <a:pos x="T0" y="T1"/>
                  </a:cxn>
                  <a:cxn ang="0">
                    <a:pos x="T2" y="T3"/>
                  </a:cxn>
                  <a:cxn ang="0">
                    <a:pos x="T4" y="T5"/>
                  </a:cxn>
                  <a:cxn ang="0">
                    <a:pos x="T6" y="T7"/>
                  </a:cxn>
                  <a:cxn ang="0">
                    <a:pos x="T8" y="T9"/>
                  </a:cxn>
                </a:cxnLst>
                <a:rect l="0" t="0" r="r" b="b"/>
                <a:pathLst>
                  <a:path w="586" h="586">
                    <a:moveTo>
                      <a:pt x="585" y="292"/>
                    </a:moveTo>
                    <a:cubicBezTo>
                      <a:pt x="585" y="454"/>
                      <a:pt x="454" y="585"/>
                      <a:pt x="293" y="585"/>
                    </a:cubicBezTo>
                    <a:cubicBezTo>
                      <a:pt x="131" y="585"/>
                      <a:pt x="0" y="454"/>
                      <a:pt x="0" y="292"/>
                    </a:cubicBezTo>
                    <a:cubicBezTo>
                      <a:pt x="0" y="131"/>
                      <a:pt x="131" y="0"/>
                      <a:pt x="293" y="0"/>
                    </a:cubicBezTo>
                    <a:cubicBezTo>
                      <a:pt x="454" y="0"/>
                      <a:pt x="585" y="131"/>
                      <a:pt x="585" y="292"/>
                    </a:cubicBezTo>
                  </a:path>
                </a:pathLst>
              </a:custGeom>
              <a:noFill/>
              <a:ln w="13081" cap="rnd">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2"/>
              <p:cNvSpPr>
                <a:spLocks noChangeArrowheads="1"/>
              </p:cNvSpPr>
              <p:nvPr/>
            </p:nvSpPr>
            <p:spPr bwMode="auto">
              <a:xfrm>
                <a:off x="714375" y="3130550"/>
                <a:ext cx="703263" cy="2038350"/>
              </a:xfrm>
              <a:custGeom>
                <a:avLst/>
                <a:gdLst>
                  <a:gd name="T0" fmla="*/ 1562 w 1954"/>
                  <a:gd name="T1" fmla="*/ 3905 h 5660"/>
                  <a:gd name="T2" fmla="*/ 1562 w 1954"/>
                  <a:gd name="T3" fmla="*/ 585 h 5660"/>
                  <a:gd name="T4" fmla="*/ 977 w 1954"/>
                  <a:gd name="T5" fmla="*/ 0 h 5660"/>
                  <a:gd name="T6" fmla="*/ 391 w 1954"/>
                  <a:gd name="T7" fmla="*/ 585 h 5660"/>
                  <a:gd name="T8" fmla="*/ 391 w 1954"/>
                  <a:gd name="T9" fmla="*/ 3905 h 5660"/>
                  <a:gd name="T10" fmla="*/ 0 w 1954"/>
                  <a:gd name="T11" fmla="*/ 4684 h 5660"/>
                  <a:gd name="T12" fmla="*/ 977 w 1954"/>
                  <a:gd name="T13" fmla="*/ 5659 h 5660"/>
                  <a:gd name="T14" fmla="*/ 1953 w 1954"/>
                  <a:gd name="T15" fmla="*/ 4684 h 5660"/>
                  <a:gd name="T16" fmla="*/ 1562 w 1954"/>
                  <a:gd name="T17" fmla="*/ 3905 h 5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4" h="5660">
                    <a:moveTo>
                      <a:pt x="1562" y="3905"/>
                    </a:moveTo>
                    <a:lnTo>
                      <a:pt x="1562" y="585"/>
                    </a:lnTo>
                    <a:cubicBezTo>
                      <a:pt x="1562" y="262"/>
                      <a:pt x="1300" y="0"/>
                      <a:pt x="977" y="0"/>
                    </a:cubicBezTo>
                    <a:cubicBezTo>
                      <a:pt x="653" y="0"/>
                      <a:pt x="391" y="262"/>
                      <a:pt x="391" y="585"/>
                    </a:cubicBezTo>
                    <a:lnTo>
                      <a:pt x="391" y="3905"/>
                    </a:lnTo>
                    <a:cubicBezTo>
                      <a:pt x="154" y="4083"/>
                      <a:pt x="0" y="4365"/>
                      <a:pt x="0" y="4684"/>
                    </a:cubicBezTo>
                    <a:cubicBezTo>
                      <a:pt x="0" y="5223"/>
                      <a:pt x="437" y="5659"/>
                      <a:pt x="977" y="5659"/>
                    </a:cubicBezTo>
                    <a:cubicBezTo>
                      <a:pt x="1516" y="5659"/>
                      <a:pt x="1953" y="5223"/>
                      <a:pt x="1953" y="4684"/>
                    </a:cubicBezTo>
                    <a:cubicBezTo>
                      <a:pt x="1953" y="4365"/>
                      <a:pt x="1799" y="4083"/>
                      <a:pt x="1562" y="3905"/>
                    </a:cubicBezTo>
                  </a:path>
                </a:pathLst>
              </a:custGeom>
              <a:noFill/>
              <a:ln w="13081" cap="rnd">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Line 3"/>
              <p:cNvSpPr>
                <a:spLocks noChangeShapeType="1"/>
              </p:cNvSpPr>
              <p:nvPr/>
            </p:nvSpPr>
            <p:spPr bwMode="auto">
              <a:xfrm flipV="1">
                <a:off x="1065213" y="3725863"/>
                <a:ext cx="1587" cy="987425"/>
              </a:xfrm>
              <a:prstGeom prst="line">
                <a:avLst/>
              </a:prstGeom>
              <a:noFill/>
              <a:ln w="13081"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54" name="TextBox 53"/>
            <p:cNvSpPr txBox="1"/>
            <p:nvPr/>
          </p:nvSpPr>
          <p:spPr>
            <a:xfrm>
              <a:off x="6584223" y="3266030"/>
              <a:ext cx="1856154" cy="338554"/>
            </a:xfrm>
            <a:prstGeom prst="rect">
              <a:avLst/>
            </a:prstGeom>
            <a:noFill/>
          </p:spPr>
          <p:txBody>
            <a:bodyPr wrap="square" rtlCol="0">
              <a:spAutoFit/>
            </a:bodyPr>
            <a:lstStyle/>
            <a:p>
              <a:pPr algn="ctr"/>
              <a:r>
                <a:rPr lang="ja-JP" altLang="en-US" sz="1600" dirty="0">
                  <a:solidFill>
                    <a:schemeClr val="bg1"/>
                  </a:solidFill>
                  <a:latin typeface="Arial"/>
                  <a:cs typeface="Arial"/>
                </a:rPr>
                <a:t>気温</a:t>
              </a:r>
              <a:endParaRPr lang="en-US" sz="1600" dirty="0">
                <a:solidFill>
                  <a:schemeClr val="bg1"/>
                </a:solidFill>
                <a:latin typeface="Arial"/>
                <a:cs typeface="Arial"/>
              </a:endParaRPr>
            </a:p>
          </p:txBody>
        </p:sp>
      </p:grpSp>
    </p:spTree>
    <p:custDataLst>
      <p:tags r:id="rId1"/>
    </p:custDataLst>
    <p:extLst>
      <p:ext uri="{BB962C8B-B14F-4D97-AF65-F5344CB8AC3E}">
        <p14:creationId xmlns:p14="http://schemas.microsoft.com/office/powerpoint/2010/main" val="3802887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23</a:t>
            </a:fld>
            <a:endParaRPr lang="en-US"/>
          </a:p>
        </p:txBody>
      </p:sp>
      <p:pic>
        <p:nvPicPr>
          <p:cNvPr id="5" name="Picture 4" descr="Slide_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472184" y="2187029"/>
            <a:ext cx="6199632" cy="769441"/>
          </a:xfrm>
          <a:prstGeom prst="rect">
            <a:avLst/>
          </a:prstGeom>
          <a:noFill/>
          <a:ln w="19050">
            <a:solidFill>
              <a:schemeClr val="bg1"/>
            </a:solidFill>
          </a:ln>
        </p:spPr>
        <p:txBody>
          <a:bodyPr wrap="square" rtlCol="0" anchor="ctr">
            <a:spAutoFit/>
          </a:bodyPr>
          <a:lstStyle/>
          <a:p>
            <a:pPr algn="ctr"/>
            <a:r>
              <a:rPr lang="ja-JP" altLang="en-US" sz="4400" dirty="0">
                <a:solidFill>
                  <a:schemeClr val="bg1"/>
                </a:solidFill>
                <a:latin typeface="Arial" charset="0"/>
                <a:ea typeface="Arial" charset="0"/>
                <a:cs typeface="Arial" charset="0"/>
              </a:rPr>
              <a:t>ぶどう栽培</a:t>
            </a:r>
            <a:endParaRPr lang="en-US" sz="4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818648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3792401"/>
            <a:ext cx="9144000" cy="1351099"/>
          </a:xfrm>
          <a:prstGeom prst="rect">
            <a:avLst/>
          </a:prstGeom>
          <a:solidFill>
            <a:srgbClr val="567470">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4027219" y="4011588"/>
            <a:ext cx="1089564" cy="103729"/>
            <a:chOff x="3852863" y="5027613"/>
            <a:chExt cx="66675" cy="6350"/>
          </a:xfrm>
          <a:solidFill>
            <a:schemeClr val="bg1"/>
          </a:solidFill>
        </p:grpSpPr>
        <p:sp>
          <p:nvSpPr>
            <p:cNvPr id="14"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 name="TextBox 6"/>
          <p:cNvSpPr txBox="1"/>
          <p:nvPr/>
        </p:nvSpPr>
        <p:spPr>
          <a:xfrm>
            <a:off x="1" y="4235888"/>
            <a:ext cx="9144000" cy="369332"/>
          </a:xfrm>
          <a:prstGeom prst="rect">
            <a:avLst/>
          </a:prstGeom>
          <a:noFill/>
        </p:spPr>
        <p:txBody>
          <a:bodyPr wrap="square" rtlCol="0">
            <a:spAutoFit/>
          </a:bodyPr>
          <a:lstStyle/>
          <a:p>
            <a:pPr algn="ctr"/>
            <a:r>
              <a:rPr lang="ja-JP" altLang="en-US" dirty="0">
                <a:solidFill>
                  <a:srgbClr val="FFFFFF"/>
                </a:solidFill>
                <a:latin typeface="ＭＳ Ｐゴシック"/>
                <a:ea typeface="ＭＳ Ｐゴシック"/>
                <a:cs typeface="ＭＳ Ｐゴシック"/>
              </a:rPr>
              <a:t>経験に基づく栽培方法＆最新鋭の技術を駆使してぶどう畑を管理する</a:t>
            </a:r>
            <a:endParaRPr 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28220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_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1 Título"/>
          <p:cNvSpPr txBox="1">
            <a:spLocks/>
          </p:cNvSpPr>
          <p:nvPr/>
        </p:nvSpPr>
        <p:spPr>
          <a:xfrm>
            <a:off x="454152" y="144864"/>
            <a:ext cx="8229600"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dirty="0">
                <a:solidFill>
                  <a:srgbClr val="567471"/>
                </a:solidFill>
                <a:latin typeface="Arial" charset="0"/>
                <a:ea typeface="Arial" charset="0"/>
                <a:cs typeface="Arial" charset="0"/>
              </a:rPr>
              <a:t>テロワールとぶどう栽培</a:t>
            </a:r>
            <a:endParaRPr lang="es-ES" dirty="0">
              <a:solidFill>
                <a:srgbClr val="567471"/>
              </a:solidFill>
              <a:latin typeface="Arial" charset="0"/>
              <a:ea typeface="Arial" charset="0"/>
              <a:cs typeface="Arial" charset="0"/>
            </a:endParaRPr>
          </a:p>
        </p:txBody>
      </p:sp>
      <p:sp>
        <p:nvSpPr>
          <p:cNvPr id="313" name="Rectangle 312"/>
          <p:cNvSpPr/>
          <p:nvPr/>
        </p:nvSpPr>
        <p:spPr>
          <a:xfrm>
            <a:off x="2639483" y="966310"/>
            <a:ext cx="3865034" cy="400544"/>
          </a:xfrm>
          <a:prstGeom prst="rect">
            <a:avLst/>
          </a:prstGeom>
          <a:solidFill>
            <a:srgbClr val="516C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p:cNvSpPr/>
          <p:nvPr/>
        </p:nvSpPr>
        <p:spPr>
          <a:xfrm>
            <a:off x="2639483" y="2982417"/>
            <a:ext cx="3865034" cy="398457"/>
          </a:xfrm>
          <a:prstGeom prst="rect">
            <a:avLst/>
          </a:prstGeom>
          <a:solidFill>
            <a:srgbClr val="516C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TextBox 314"/>
          <p:cNvSpPr txBox="1"/>
          <p:nvPr/>
        </p:nvSpPr>
        <p:spPr>
          <a:xfrm>
            <a:off x="2639484" y="2996606"/>
            <a:ext cx="3865034" cy="338554"/>
          </a:xfrm>
          <a:prstGeom prst="rect">
            <a:avLst/>
          </a:prstGeom>
          <a:noFill/>
        </p:spPr>
        <p:txBody>
          <a:bodyPr wrap="square" rtlCol="0">
            <a:spAutoFit/>
          </a:bodyPr>
          <a:lstStyle/>
          <a:p>
            <a:pPr algn="ctr"/>
            <a:r>
              <a:rPr lang="ja-JP" altLang="en-US" sz="1600" dirty="0">
                <a:solidFill>
                  <a:schemeClr val="bg1"/>
                </a:solidFill>
                <a:latin typeface="Proxima Nova Semibold"/>
                <a:cs typeface="Proxima Nova Semibold"/>
              </a:rPr>
              <a:t>ぶどう栽培</a:t>
            </a:r>
            <a:endParaRPr lang="en-US" sz="1600" dirty="0">
              <a:solidFill>
                <a:schemeClr val="bg1"/>
              </a:solidFill>
              <a:latin typeface="Proxima Nova Semibold"/>
              <a:cs typeface="Proxima Nova Semibold"/>
            </a:endParaRPr>
          </a:p>
        </p:txBody>
      </p:sp>
      <p:sp>
        <p:nvSpPr>
          <p:cNvPr id="316" name="Oval 315"/>
          <p:cNvSpPr/>
          <p:nvPr/>
        </p:nvSpPr>
        <p:spPr>
          <a:xfrm>
            <a:off x="918778"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p:nvPr/>
        </p:nvSpPr>
        <p:spPr>
          <a:xfrm>
            <a:off x="961237"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8" name="Group 317"/>
          <p:cNvGrpSpPr/>
          <p:nvPr/>
        </p:nvGrpSpPr>
        <p:grpSpPr>
          <a:xfrm>
            <a:off x="1124795" y="1762163"/>
            <a:ext cx="457882" cy="532665"/>
            <a:chOff x="1436688" y="1544638"/>
            <a:chExt cx="554037" cy="644525"/>
          </a:xfrm>
        </p:grpSpPr>
        <p:sp>
          <p:nvSpPr>
            <p:cNvPr id="319" name="Freeform 1"/>
            <p:cNvSpPr>
              <a:spLocks noChangeArrowheads="1"/>
            </p:cNvSpPr>
            <p:nvPr/>
          </p:nvSpPr>
          <p:spPr bwMode="auto">
            <a:xfrm>
              <a:off x="1770063" y="1666875"/>
              <a:ext cx="190500" cy="206375"/>
            </a:xfrm>
            <a:custGeom>
              <a:avLst/>
              <a:gdLst>
                <a:gd name="T0" fmla="*/ 130 w 527"/>
                <a:gd name="T1" fmla="*/ 142 h 574"/>
                <a:gd name="T2" fmla="*/ 130 w 527"/>
                <a:gd name="T3" fmla="*/ 396 h 574"/>
                <a:gd name="T4" fmla="*/ 412 w 527"/>
                <a:gd name="T5" fmla="*/ 452 h 574"/>
                <a:gd name="T6" fmla="*/ 468 w 527"/>
                <a:gd name="T7" fmla="*/ 0 h 574"/>
                <a:gd name="T8" fmla="*/ 130 w 527"/>
                <a:gd name="T9" fmla="*/ 142 h 574"/>
              </a:gdLst>
              <a:ahLst/>
              <a:cxnLst>
                <a:cxn ang="0">
                  <a:pos x="T0" y="T1"/>
                </a:cxn>
                <a:cxn ang="0">
                  <a:pos x="T2" y="T3"/>
                </a:cxn>
                <a:cxn ang="0">
                  <a:pos x="T4" y="T5"/>
                </a:cxn>
                <a:cxn ang="0">
                  <a:pos x="T6" y="T7"/>
                </a:cxn>
                <a:cxn ang="0">
                  <a:pos x="T8" y="T9"/>
                </a:cxn>
              </a:cxnLst>
              <a:rect l="0" t="0" r="r" b="b"/>
              <a:pathLst>
                <a:path w="527" h="574">
                  <a:moveTo>
                    <a:pt x="130" y="142"/>
                  </a:moveTo>
                  <a:cubicBezTo>
                    <a:pt x="44" y="199"/>
                    <a:pt x="0" y="308"/>
                    <a:pt x="130" y="396"/>
                  </a:cubicBezTo>
                  <a:cubicBezTo>
                    <a:pt x="201" y="573"/>
                    <a:pt x="334" y="535"/>
                    <a:pt x="412" y="452"/>
                  </a:cubicBezTo>
                  <a:cubicBezTo>
                    <a:pt x="490" y="369"/>
                    <a:pt x="526" y="127"/>
                    <a:pt x="468" y="0"/>
                  </a:cubicBezTo>
                  <a:cubicBezTo>
                    <a:pt x="343" y="95"/>
                    <a:pt x="236" y="70"/>
                    <a:pt x="130" y="142"/>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0" name="Freeform 2"/>
            <p:cNvSpPr>
              <a:spLocks noChangeArrowheads="1"/>
            </p:cNvSpPr>
            <p:nvPr/>
          </p:nvSpPr>
          <p:spPr bwMode="auto">
            <a:xfrm>
              <a:off x="1519238" y="1544638"/>
              <a:ext cx="263525" cy="293687"/>
            </a:xfrm>
            <a:custGeom>
              <a:avLst/>
              <a:gdLst>
                <a:gd name="T0" fmla="*/ 598 w 734"/>
                <a:gd name="T1" fmla="*/ 226 h 818"/>
                <a:gd name="T2" fmla="*/ 513 w 734"/>
                <a:gd name="T3" fmla="*/ 592 h 818"/>
                <a:gd name="T4" fmla="*/ 146 w 734"/>
                <a:gd name="T5" fmla="*/ 621 h 818"/>
                <a:gd name="T6" fmla="*/ 90 w 734"/>
                <a:gd name="T7" fmla="*/ 0 h 818"/>
                <a:gd name="T8" fmla="*/ 598 w 734"/>
                <a:gd name="T9" fmla="*/ 226 h 818"/>
              </a:gdLst>
              <a:ahLst/>
              <a:cxnLst>
                <a:cxn ang="0">
                  <a:pos x="T0" y="T1"/>
                </a:cxn>
                <a:cxn ang="0">
                  <a:pos x="T2" y="T3"/>
                </a:cxn>
                <a:cxn ang="0">
                  <a:pos x="T4" y="T5"/>
                </a:cxn>
                <a:cxn ang="0">
                  <a:pos x="T6" y="T7"/>
                </a:cxn>
                <a:cxn ang="0">
                  <a:pos x="T8" y="T9"/>
                </a:cxn>
              </a:cxnLst>
              <a:rect l="0" t="0" r="r" b="b"/>
              <a:pathLst>
                <a:path w="734" h="818">
                  <a:moveTo>
                    <a:pt x="598" y="226"/>
                  </a:moveTo>
                  <a:cubicBezTo>
                    <a:pt x="690" y="334"/>
                    <a:pt x="733" y="497"/>
                    <a:pt x="513" y="592"/>
                  </a:cubicBezTo>
                  <a:cubicBezTo>
                    <a:pt x="413" y="817"/>
                    <a:pt x="247" y="741"/>
                    <a:pt x="146" y="621"/>
                  </a:cubicBezTo>
                  <a:cubicBezTo>
                    <a:pt x="44" y="501"/>
                    <a:pt x="0" y="169"/>
                    <a:pt x="90" y="0"/>
                  </a:cubicBezTo>
                  <a:cubicBezTo>
                    <a:pt x="255" y="140"/>
                    <a:pt x="483" y="90"/>
                    <a:pt x="598" y="226"/>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1" name="Freeform 3"/>
            <p:cNvSpPr>
              <a:spLocks noChangeArrowheads="1"/>
            </p:cNvSpPr>
            <p:nvPr/>
          </p:nvSpPr>
          <p:spPr bwMode="auto">
            <a:xfrm>
              <a:off x="1603375" y="1636713"/>
              <a:ext cx="274638" cy="265112"/>
            </a:xfrm>
            <a:custGeom>
              <a:avLst/>
              <a:gdLst>
                <a:gd name="T0" fmla="*/ 762 w 763"/>
                <a:gd name="T1" fmla="*/ 338 h 735"/>
                <a:gd name="T2" fmla="*/ 452 w 763"/>
                <a:gd name="T3" fmla="*/ 734 h 735"/>
                <a:gd name="T4" fmla="*/ 0 w 763"/>
                <a:gd name="T5" fmla="*/ 0 h 735"/>
              </a:gdLst>
              <a:ahLst/>
              <a:cxnLst>
                <a:cxn ang="0">
                  <a:pos x="T0" y="T1"/>
                </a:cxn>
                <a:cxn ang="0">
                  <a:pos x="T2" y="T3"/>
                </a:cxn>
                <a:cxn ang="0">
                  <a:pos x="T4" y="T5"/>
                </a:cxn>
              </a:cxnLst>
              <a:rect l="0" t="0" r="r" b="b"/>
              <a:pathLst>
                <a:path w="763" h="735">
                  <a:moveTo>
                    <a:pt x="762" y="338"/>
                  </a:moveTo>
                  <a:cubicBezTo>
                    <a:pt x="548" y="445"/>
                    <a:pt x="452" y="734"/>
                    <a:pt x="452" y="734"/>
                  </a:cubicBezTo>
                  <a:cubicBezTo>
                    <a:pt x="452" y="734"/>
                    <a:pt x="356" y="320"/>
                    <a:pt x="0"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2" name="Freeform 4"/>
            <p:cNvSpPr>
              <a:spLocks noChangeArrowheads="1"/>
            </p:cNvSpPr>
            <p:nvPr/>
          </p:nvSpPr>
          <p:spPr bwMode="auto">
            <a:xfrm>
              <a:off x="1436688" y="1900238"/>
              <a:ext cx="554037" cy="288925"/>
            </a:xfrm>
            <a:custGeom>
              <a:avLst/>
              <a:gdLst>
                <a:gd name="T0" fmla="*/ 0 w 1539"/>
                <a:gd name="T1" fmla="*/ 803 h 804"/>
                <a:gd name="T2" fmla="*/ 912 w 1539"/>
                <a:gd name="T3" fmla="*/ 0 h 804"/>
                <a:gd name="T4" fmla="*/ 1538 w 1539"/>
                <a:gd name="T5" fmla="*/ 803 h 804"/>
                <a:gd name="T6" fmla="*/ 0 w 1539"/>
                <a:gd name="T7" fmla="*/ 803 h 804"/>
              </a:gdLst>
              <a:ahLst/>
              <a:cxnLst>
                <a:cxn ang="0">
                  <a:pos x="T0" y="T1"/>
                </a:cxn>
                <a:cxn ang="0">
                  <a:pos x="T2" y="T3"/>
                </a:cxn>
                <a:cxn ang="0">
                  <a:pos x="T4" y="T5"/>
                </a:cxn>
                <a:cxn ang="0">
                  <a:pos x="T6" y="T7"/>
                </a:cxn>
              </a:cxnLst>
              <a:rect l="0" t="0" r="r" b="b"/>
              <a:pathLst>
                <a:path w="1539" h="804">
                  <a:moveTo>
                    <a:pt x="0" y="803"/>
                  </a:moveTo>
                  <a:lnTo>
                    <a:pt x="912" y="0"/>
                  </a:lnTo>
                  <a:lnTo>
                    <a:pt x="1538" y="803"/>
                  </a:lnTo>
                  <a:lnTo>
                    <a:pt x="0" y="803"/>
                  </a:ln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3" name="Freeform 5"/>
            <p:cNvSpPr>
              <a:spLocks noChangeArrowheads="1"/>
            </p:cNvSpPr>
            <p:nvPr/>
          </p:nvSpPr>
          <p:spPr bwMode="auto">
            <a:xfrm>
              <a:off x="1744663" y="1946275"/>
              <a:ext cx="34925" cy="34925"/>
            </a:xfrm>
            <a:custGeom>
              <a:avLst/>
              <a:gdLst>
                <a:gd name="T0" fmla="*/ 98 w 99"/>
                <a:gd name="T1" fmla="*/ 49 h 99"/>
                <a:gd name="T2" fmla="*/ 92 w 99"/>
                <a:gd name="T3" fmla="*/ 74 h 99"/>
                <a:gd name="T4" fmla="*/ 74 w 99"/>
                <a:gd name="T5" fmla="*/ 92 h 99"/>
                <a:gd name="T6" fmla="*/ 49 w 99"/>
                <a:gd name="T7" fmla="*/ 98 h 99"/>
                <a:gd name="T8" fmla="*/ 24 w 99"/>
                <a:gd name="T9" fmla="*/ 92 h 99"/>
                <a:gd name="T10" fmla="*/ 6 w 99"/>
                <a:gd name="T11" fmla="*/ 74 h 99"/>
                <a:gd name="T12" fmla="*/ 0 w 99"/>
                <a:gd name="T13" fmla="*/ 49 h 99"/>
                <a:gd name="T14" fmla="*/ 6 w 99"/>
                <a:gd name="T15" fmla="*/ 24 h 99"/>
                <a:gd name="T16" fmla="*/ 24 w 99"/>
                <a:gd name="T17" fmla="*/ 6 h 99"/>
                <a:gd name="T18" fmla="*/ 49 w 99"/>
                <a:gd name="T19" fmla="*/ 0 h 99"/>
                <a:gd name="T20" fmla="*/ 74 w 99"/>
                <a:gd name="T21" fmla="*/ 6 h 99"/>
                <a:gd name="T22" fmla="*/ 92 w 99"/>
                <a:gd name="T23" fmla="*/ 24 h 99"/>
                <a:gd name="T24" fmla="*/ 98 w 99"/>
                <a:gd name="T25"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99">
                  <a:moveTo>
                    <a:pt x="98" y="49"/>
                  </a:moveTo>
                  <a:cubicBezTo>
                    <a:pt x="98" y="58"/>
                    <a:pt x="96" y="66"/>
                    <a:pt x="92" y="74"/>
                  </a:cubicBezTo>
                  <a:cubicBezTo>
                    <a:pt x="87" y="81"/>
                    <a:pt x="82" y="87"/>
                    <a:pt x="74" y="92"/>
                  </a:cubicBezTo>
                  <a:cubicBezTo>
                    <a:pt x="66" y="96"/>
                    <a:pt x="58" y="98"/>
                    <a:pt x="49" y="98"/>
                  </a:cubicBezTo>
                  <a:cubicBezTo>
                    <a:pt x="40" y="98"/>
                    <a:pt x="32" y="96"/>
                    <a:pt x="24" y="92"/>
                  </a:cubicBezTo>
                  <a:cubicBezTo>
                    <a:pt x="16" y="87"/>
                    <a:pt x="10" y="81"/>
                    <a:pt x="6" y="74"/>
                  </a:cubicBezTo>
                  <a:cubicBezTo>
                    <a:pt x="1" y="66"/>
                    <a:pt x="0" y="58"/>
                    <a:pt x="0" y="49"/>
                  </a:cubicBezTo>
                  <a:cubicBezTo>
                    <a:pt x="0" y="40"/>
                    <a:pt x="1" y="32"/>
                    <a:pt x="6" y="24"/>
                  </a:cubicBezTo>
                  <a:cubicBezTo>
                    <a:pt x="10" y="16"/>
                    <a:pt x="16" y="10"/>
                    <a:pt x="24" y="6"/>
                  </a:cubicBezTo>
                  <a:cubicBezTo>
                    <a:pt x="32" y="1"/>
                    <a:pt x="40" y="0"/>
                    <a:pt x="49" y="0"/>
                  </a:cubicBezTo>
                  <a:cubicBezTo>
                    <a:pt x="58" y="0"/>
                    <a:pt x="66" y="1"/>
                    <a:pt x="74" y="6"/>
                  </a:cubicBezTo>
                  <a:cubicBezTo>
                    <a:pt x="82" y="10"/>
                    <a:pt x="87" y="16"/>
                    <a:pt x="92" y="24"/>
                  </a:cubicBezTo>
                  <a:cubicBezTo>
                    <a:pt x="96" y="32"/>
                    <a:pt x="98" y="40"/>
                    <a:pt x="98" y="49"/>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4" name="Freeform 6"/>
            <p:cNvSpPr>
              <a:spLocks noChangeArrowheads="1"/>
            </p:cNvSpPr>
            <p:nvPr/>
          </p:nvSpPr>
          <p:spPr bwMode="auto">
            <a:xfrm>
              <a:off x="1658938" y="2019300"/>
              <a:ext cx="36512" cy="34925"/>
            </a:xfrm>
            <a:custGeom>
              <a:avLst/>
              <a:gdLst>
                <a:gd name="T0" fmla="*/ 99 w 100"/>
                <a:gd name="T1" fmla="*/ 49 h 99"/>
                <a:gd name="T2" fmla="*/ 92 w 100"/>
                <a:gd name="T3" fmla="*/ 74 h 99"/>
                <a:gd name="T4" fmla="*/ 74 w 100"/>
                <a:gd name="T5" fmla="*/ 92 h 99"/>
                <a:gd name="T6" fmla="*/ 50 w 100"/>
                <a:gd name="T7" fmla="*/ 98 h 99"/>
                <a:gd name="T8" fmla="*/ 25 w 100"/>
                <a:gd name="T9" fmla="*/ 92 h 99"/>
                <a:gd name="T10" fmla="*/ 7 w 100"/>
                <a:gd name="T11" fmla="*/ 74 h 99"/>
                <a:gd name="T12" fmla="*/ 0 w 100"/>
                <a:gd name="T13" fmla="*/ 49 h 99"/>
                <a:gd name="T14" fmla="*/ 7 w 100"/>
                <a:gd name="T15" fmla="*/ 24 h 99"/>
                <a:gd name="T16" fmla="*/ 25 w 100"/>
                <a:gd name="T17" fmla="*/ 6 h 99"/>
                <a:gd name="T18" fmla="*/ 50 w 100"/>
                <a:gd name="T19" fmla="*/ 0 h 99"/>
                <a:gd name="T20" fmla="*/ 74 w 100"/>
                <a:gd name="T21" fmla="*/ 6 h 99"/>
                <a:gd name="T22" fmla="*/ 92 w 100"/>
                <a:gd name="T23" fmla="*/ 24 h 99"/>
                <a:gd name="T24" fmla="*/ 99 w 100"/>
                <a:gd name="T25"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9">
                  <a:moveTo>
                    <a:pt x="99" y="49"/>
                  </a:moveTo>
                  <a:cubicBezTo>
                    <a:pt x="99" y="58"/>
                    <a:pt x="96" y="66"/>
                    <a:pt x="92" y="74"/>
                  </a:cubicBezTo>
                  <a:cubicBezTo>
                    <a:pt x="87" y="82"/>
                    <a:pt x="82" y="87"/>
                    <a:pt x="74" y="92"/>
                  </a:cubicBezTo>
                  <a:cubicBezTo>
                    <a:pt x="66" y="96"/>
                    <a:pt x="59" y="98"/>
                    <a:pt x="50" y="98"/>
                  </a:cubicBezTo>
                  <a:cubicBezTo>
                    <a:pt x="41" y="98"/>
                    <a:pt x="33" y="96"/>
                    <a:pt x="25" y="92"/>
                  </a:cubicBezTo>
                  <a:cubicBezTo>
                    <a:pt x="17" y="87"/>
                    <a:pt x="11" y="82"/>
                    <a:pt x="7" y="74"/>
                  </a:cubicBezTo>
                  <a:cubicBezTo>
                    <a:pt x="2" y="66"/>
                    <a:pt x="0" y="58"/>
                    <a:pt x="0" y="49"/>
                  </a:cubicBezTo>
                  <a:cubicBezTo>
                    <a:pt x="0" y="40"/>
                    <a:pt x="2" y="32"/>
                    <a:pt x="7" y="24"/>
                  </a:cubicBezTo>
                  <a:cubicBezTo>
                    <a:pt x="11" y="16"/>
                    <a:pt x="17" y="10"/>
                    <a:pt x="25" y="6"/>
                  </a:cubicBezTo>
                  <a:cubicBezTo>
                    <a:pt x="33" y="1"/>
                    <a:pt x="41" y="0"/>
                    <a:pt x="50" y="0"/>
                  </a:cubicBezTo>
                  <a:cubicBezTo>
                    <a:pt x="59" y="0"/>
                    <a:pt x="66" y="1"/>
                    <a:pt x="74" y="6"/>
                  </a:cubicBezTo>
                  <a:cubicBezTo>
                    <a:pt x="82" y="10"/>
                    <a:pt x="87" y="16"/>
                    <a:pt x="92" y="24"/>
                  </a:cubicBezTo>
                  <a:cubicBezTo>
                    <a:pt x="96" y="32"/>
                    <a:pt x="99" y="40"/>
                    <a:pt x="99" y="49"/>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5" name="Freeform 9"/>
            <p:cNvSpPr>
              <a:spLocks noChangeArrowheads="1"/>
            </p:cNvSpPr>
            <p:nvPr/>
          </p:nvSpPr>
          <p:spPr bwMode="auto">
            <a:xfrm>
              <a:off x="1687513" y="2125663"/>
              <a:ext cx="36512" cy="36512"/>
            </a:xfrm>
            <a:custGeom>
              <a:avLst/>
              <a:gdLst>
                <a:gd name="T0" fmla="*/ 99 w 100"/>
                <a:gd name="T1" fmla="*/ 50 h 100"/>
                <a:gd name="T2" fmla="*/ 92 w 100"/>
                <a:gd name="T3" fmla="*/ 75 h 100"/>
                <a:gd name="T4" fmla="*/ 74 w 100"/>
                <a:gd name="T5" fmla="*/ 93 h 100"/>
                <a:gd name="T6" fmla="*/ 49 w 100"/>
                <a:gd name="T7" fmla="*/ 99 h 100"/>
                <a:gd name="T8" fmla="*/ 25 w 100"/>
                <a:gd name="T9" fmla="*/ 93 h 100"/>
                <a:gd name="T10" fmla="*/ 6 w 100"/>
                <a:gd name="T11" fmla="*/ 75 h 100"/>
                <a:gd name="T12" fmla="*/ 0 w 100"/>
                <a:gd name="T13" fmla="*/ 50 h 100"/>
                <a:gd name="T14" fmla="*/ 6 w 100"/>
                <a:gd name="T15" fmla="*/ 25 h 100"/>
                <a:gd name="T16" fmla="*/ 25 w 100"/>
                <a:gd name="T17" fmla="*/ 7 h 100"/>
                <a:gd name="T18" fmla="*/ 49 w 100"/>
                <a:gd name="T19" fmla="*/ 0 h 100"/>
                <a:gd name="T20" fmla="*/ 74 w 100"/>
                <a:gd name="T21" fmla="*/ 7 h 100"/>
                <a:gd name="T22" fmla="*/ 92 w 100"/>
                <a:gd name="T23" fmla="*/ 25 h 100"/>
                <a:gd name="T24" fmla="*/ 99 w 100"/>
                <a:gd name="T25"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99" y="50"/>
                  </a:moveTo>
                  <a:cubicBezTo>
                    <a:pt x="99" y="59"/>
                    <a:pt x="97" y="67"/>
                    <a:pt x="92" y="75"/>
                  </a:cubicBezTo>
                  <a:cubicBezTo>
                    <a:pt x="87" y="82"/>
                    <a:pt x="82" y="88"/>
                    <a:pt x="74" y="93"/>
                  </a:cubicBezTo>
                  <a:cubicBezTo>
                    <a:pt x="66" y="97"/>
                    <a:pt x="58" y="99"/>
                    <a:pt x="49" y="99"/>
                  </a:cubicBezTo>
                  <a:cubicBezTo>
                    <a:pt x="40" y="99"/>
                    <a:pt x="32" y="97"/>
                    <a:pt x="25" y="93"/>
                  </a:cubicBezTo>
                  <a:cubicBezTo>
                    <a:pt x="17" y="88"/>
                    <a:pt x="10" y="82"/>
                    <a:pt x="6" y="75"/>
                  </a:cubicBezTo>
                  <a:cubicBezTo>
                    <a:pt x="1" y="67"/>
                    <a:pt x="0" y="59"/>
                    <a:pt x="0" y="50"/>
                  </a:cubicBezTo>
                  <a:cubicBezTo>
                    <a:pt x="0" y="41"/>
                    <a:pt x="1" y="33"/>
                    <a:pt x="6" y="25"/>
                  </a:cubicBezTo>
                  <a:cubicBezTo>
                    <a:pt x="10" y="17"/>
                    <a:pt x="17" y="11"/>
                    <a:pt x="25" y="7"/>
                  </a:cubicBezTo>
                  <a:cubicBezTo>
                    <a:pt x="32" y="2"/>
                    <a:pt x="40" y="0"/>
                    <a:pt x="49" y="0"/>
                  </a:cubicBezTo>
                  <a:cubicBezTo>
                    <a:pt x="58" y="0"/>
                    <a:pt x="66" y="2"/>
                    <a:pt x="74" y="7"/>
                  </a:cubicBezTo>
                  <a:cubicBezTo>
                    <a:pt x="82" y="11"/>
                    <a:pt x="87" y="17"/>
                    <a:pt x="92" y="25"/>
                  </a:cubicBezTo>
                  <a:cubicBezTo>
                    <a:pt x="97" y="33"/>
                    <a:pt x="99" y="41"/>
                    <a:pt x="99" y="50"/>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6" name="Freeform 10"/>
            <p:cNvSpPr>
              <a:spLocks noChangeArrowheads="1"/>
            </p:cNvSpPr>
            <p:nvPr/>
          </p:nvSpPr>
          <p:spPr bwMode="auto">
            <a:xfrm>
              <a:off x="1797050" y="2027238"/>
              <a:ext cx="36513" cy="36512"/>
            </a:xfrm>
            <a:custGeom>
              <a:avLst/>
              <a:gdLst>
                <a:gd name="T0" fmla="*/ 99 w 100"/>
                <a:gd name="T1" fmla="*/ 49 h 100"/>
                <a:gd name="T2" fmla="*/ 92 w 100"/>
                <a:gd name="T3" fmla="*/ 74 h 100"/>
                <a:gd name="T4" fmla="*/ 74 w 100"/>
                <a:gd name="T5" fmla="*/ 92 h 100"/>
                <a:gd name="T6" fmla="*/ 49 w 100"/>
                <a:gd name="T7" fmla="*/ 99 h 100"/>
                <a:gd name="T8" fmla="*/ 25 w 100"/>
                <a:gd name="T9" fmla="*/ 92 h 100"/>
                <a:gd name="T10" fmla="*/ 7 w 100"/>
                <a:gd name="T11" fmla="*/ 74 h 100"/>
                <a:gd name="T12" fmla="*/ 0 w 100"/>
                <a:gd name="T13" fmla="*/ 49 h 100"/>
                <a:gd name="T14" fmla="*/ 7 w 100"/>
                <a:gd name="T15" fmla="*/ 24 h 100"/>
                <a:gd name="T16" fmla="*/ 25 w 100"/>
                <a:gd name="T17" fmla="*/ 6 h 100"/>
                <a:gd name="T18" fmla="*/ 49 w 100"/>
                <a:gd name="T19" fmla="*/ 0 h 100"/>
                <a:gd name="T20" fmla="*/ 74 w 100"/>
                <a:gd name="T21" fmla="*/ 6 h 100"/>
                <a:gd name="T22" fmla="*/ 92 w 100"/>
                <a:gd name="T23" fmla="*/ 24 h 100"/>
                <a:gd name="T24" fmla="*/ 99 w 100"/>
                <a:gd name="T25" fmla="*/ 4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99" y="49"/>
                  </a:moveTo>
                  <a:cubicBezTo>
                    <a:pt x="99" y="58"/>
                    <a:pt x="96" y="66"/>
                    <a:pt x="92" y="74"/>
                  </a:cubicBezTo>
                  <a:cubicBezTo>
                    <a:pt x="87" y="82"/>
                    <a:pt x="82" y="87"/>
                    <a:pt x="74" y="92"/>
                  </a:cubicBezTo>
                  <a:cubicBezTo>
                    <a:pt x="66" y="96"/>
                    <a:pt x="58" y="99"/>
                    <a:pt x="49" y="99"/>
                  </a:cubicBezTo>
                  <a:cubicBezTo>
                    <a:pt x="40" y="99"/>
                    <a:pt x="32" y="96"/>
                    <a:pt x="25" y="92"/>
                  </a:cubicBezTo>
                  <a:cubicBezTo>
                    <a:pt x="17" y="87"/>
                    <a:pt x="11" y="82"/>
                    <a:pt x="7" y="74"/>
                  </a:cubicBezTo>
                  <a:cubicBezTo>
                    <a:pt x="2" y="66"/>
                    <a:pt x="0" y="58"/>
                    <a:pt x="0" y="49"/>
                  </a:cubicBezTo>
                  <a:cubicBezTo>
                    <a:pt x="0" y="40"/>
                    <a:pt x="2" y="31"/>
                    <a:pt x="7" y="24"/>
                  </a:cubicBezTo>
                  <a:cubicBezTo>
                    <a:pt x="11" y="16"/>
                    <a:pt x="17" y="10"/>
                    <a:pt x="25" y="6"/>
                  </a:cubicBezTo>
                  <a:cubicBezTo>
                    <a:pt x="32" y="1"/>
                    <a:pt x="40" y="0"/>
                    <a:pt x="49" y="0"/>
                  </a:cubicBezTo>
                  <a:cubicBezTo>
                    <a:pt x="58" y="0"/>
                    <a:pt x="66" y="1"/>
                    <a:pt x="74" y="6"/>
                  </a:cubicBezTo>
                  <a:cubicBezTo>
                    <a:pt x="82" y="10"/>
                    <a:pt x="87" y="16"/>
                    <a:pt x="92" y="24"/>
                  </a:cubicBezTo>
                  <a:cubicBezTo>
                    <a:pt x="96" y="31"/>
                    <a:pt x="99" y="40"/>
                    <a:pt x="99" y="49"/>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7" name="Freeform 13"/>
            <p:cNvSpPr>
              <a:spLocks noChangeArrowheads="1"/>
            </p:cNvSpPr>
            <p:nvPr/>
          </p:nvSpPr>
          <p:spPr bwMode="auto">
            <a:xfrm>
              <a:off x="1727199" y="2066925"/>
              <a:ext cx="36513" cy="36512"/>
            </a:xfrm>
            <a:custGeom>
              <a:avLst/>
              <a:gdLst>
                <a:gd name="T0" fmla="*/ 99 w 100"/>
                <a:gd name="T1" fmla="*/ 49 h 100"/>
                <a:gd name="T2" fmla="*/ 92 w 100"/>
                <a:gd name="T3" fmla="*/ 74 h 100"/>
                <a:gd name="T4" fmla="*/ 74 w 100"/>
                <a:gd name="T5" fmla="*/ 92 h 100"/>
                <a:gd name="T6" fmla="*/ 49 w 100"/>
                <a:gd name="T7" fmla="*/ 99 h 100"/>
                <a:gd name="T8" fmla="*/ 24 w 100"/>
                <a:gd name="T9" fmla="*/ 92 h 100"/>
                <a:gd name="T10" fmla="*/ 6 w 100"/>
                <a:gd name="T11" fmla="*/ 74 h 100"/>
                <a:gd name="T12" fmla="*/ 0 w 100"/>
                <a:gd name="T13" fmla="*/ 49 h 100"/>
                <a:gd name="T14" fmla="*/ 6 w 100"/>
                <a:gd name="T15" fmla="*/ 25 h 100"/>
                <a:gd name="T16" fmla="*/ 24 w 100"/>
                <a:gd name="T17" fmla="*/ 7 h 100"/>
                <a:gd name="T18" fmla="*/ 49 w 100"/>
                <a:gd name="T19" fmla="*/ 0 h 100"/>
                <a:gd name="T20" fmla="*/ 74 w 100"/>
                <a:gd name="T21" fmla="*/ 7 h 100"/>
                <a:gd name="T22" fmla="*/ 92 w 100"/>
                <a:gd name="T23" fmla="*/ 25 h 100"/>
                <a:gd name="T24" fmla="*/ 99 w 100"/>
                <a:gd name="T25" fmla="*/ 4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99" y="49"/>
                  </a:moveTo>
                  <a:cubicBezTo>
                    <a:pt x="99" y="58"/>
                    <a:pt x="97" y="66"/>
                    <a:pt x="92" y="74"/>
                  </a:cubicBezTo>
                  <a:cubicBezTo>
                    <a:pt x="87" y="82"/>
                    <a:pt x="82" y="87"/>
                    <a:pt x="74" y="92"/>
                  </a:cubicBezTo>
                  <a:cubicBezTo>
                    <a:pt x="66" y="97"/>
                    <a:pt x="58" y="99"/>
                    <a:pt x="49" y="99"/>
                  </a:cubicBezTo>
                  <a:cubicBezTo>
                    <a:pt x="40" y="99"/>
                    <a:pt x="31" y="97"/>
                    <a:pt x="24" y="92"/>
                  </a:cubicBezTo>
                  <a:cubicBezTo>
                    <a:pt x="16" y="87"/>
                    <a:pt x="10" y="82"/>
                    <a:pt x="6" y="74"/>
                  </a:cubicBezTo>
                  <a:cubicBezTo>
                    <a:pt x="1" y="66"/>
                    <a:pt x="0" y="58"/>
                    <a:pt x="0" y="49"/>
                  </a:cubicBezTo>
                  <a:cubicBezTo>
                    <a:pt x="0" y="40"/>
                    <a:pt x="1" y="32"/>
                    <a:pt x="6" y="25"/>
                  </a:cubicBezTo>
                  <a:cubicBezTo>
                    <a:pt x="10" y="17"/>
                    <a:pt x="16" y="11"/>
                    <a:pt x="24" y="7"/>
                  </a:cubicBezTo>
                  <a:cubicBezTo>
                    <a:pt x="31" y="2"/>
                    <a:pt x="40" y="0"/>
                    <a:pt x="49" y="0"/>
                  </a:cubicBezTo>
                  <a:cubicBezTo>
                    <a:pt x="58" y="0"/>
                    <a:pt x="66" y="2"/>
                    <a:pt x="74" y="7"/>
                  </a:cubicBezTo>
                  <a:cubicBezTo>
                    <a:pt x="82" y="11"/>
                    <a:pt x="87" y="17"/>
                    <a:pt x="92" y="25"/>
                  </a:cubicBezTo>
                  <a:cubicBezTo>
                    <a:pt x="97" y="32"/>
                    <a:pt x="99" y="40"/>
                    <a:pt x="99" y="49"/>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8" name="Freeform 15"/>
            <p:cNvSpPr>
              <a:spLocks noChangeArrowheads="1"/>
            </p:cNvSpPr>
            <p:nvPr/>
          </p:nvSpPr>
          <p:spPr bwMode="auto">
            <a:xfrm>
              <a:off x="1576387" y="2103437"/>
              <a:ext cx="34925" cy="36512"/>
            </a:xfrm>
            <a:custGeom>
              <a:avLst/>
              <a:gdLst>
                <a:gd name="T0" fmla="*/ 98 w 99"/>
                <a:gd name="T1" fmla="*/ 50 h 100"/>
                <a:gd name="T2" fmla="*/ 92 w 99"/>
                <a:gd name="T3" fmla="*/ 75 h 100"/>
                <a:gd name="T4" fmla="*/ 74 w 99"/>
                <a:gd name="T5" fmla="*/ 93 h 100"/>
                <a:gd name="T6" fmla="*/ 49 w 99"/>
                <a:gd name="T7" fmla="*/ 99 h 100"/>
                <a:gd name="T8" fmla="*/ 24 w 99"/>
                <a:gd name="T9" fmla="*/ 93 h 100"/>
                <a:gd name="T10" fmla="*/ 6 w 99"/>
                <a:gd name="T11" fmla="*/ 75 h 100"/>
                <a:gd name="T12" fmla="*/ 0 w 99"/>
                <a:gd name="T13" fmla="*/ 50 h 100"/>
                <a:gd name="T14" fmla="*/ 6 w 99"/>
                <a:gd name="T15" fmla="*/ 25 h 100"/>
                <a:gd name="T16" fmla="*/ 24 w 99"/>
                <a:gd name="T17" fmla="*/ 7 h 100"/>
                <a:gd name="T18" fmla="*/ 49 w 99"/>
                <a:gd name="T19" fmla="*/ 0 h 100"/>
                <a:gd name="T20" fmla="*/ 74 w 99"/>
                <a:gd name="T21" fmla="*/ 7 h 100"/>
                <a:gd name="T22" fmla="*/ 92 w 99"/>
                <a:gd name="T23" fmla="*/ 25 h 100"/>
                <a:gd name="T24" fmla="*/ 98 w 99"/>
                <a:gd name="T25"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98" y="50"/>
                  </a:moveTo>
                  <a:cubicBezTo>
                    <a:pt x="98" y="59"/>
                    <a:pt x="96" y="67"/>
                    <a:pt x="92" y="75"/>
                  </a:cubicBezTo>
                  <a:cubicBezTo>
                    <a:pt x="87" y="82"/>
                    <a:pt x="82" y="88"/>
                    <a:pt x="74" y="93"/>
                  </a:cubicBezTo>
                  <a:cubicBezTo>
                    <a:pt x="66" y="97"/>
                    <a:pt x="58" y="99"/>
                    <a:pt x="49" y="99"/>
                  </a:cubicBezTo>
                  <a:cubicBezTo>
                    <a:pt x="40" y="99"/>
                    <a:pt x="32" y="97"/>
                    <a:pt x="24" y="93"/>
                  </a:cubicBezTo>
                  <a:cubicBezTo>
                    <a:pt x="16" y="88"/>
                    <a:pt x="10" y="82"/>
                    <a:pt x="6" y="75"/>
                  </a:cubicBezTo>
                  <a:cubicBezTo>
                    <a:pt x="1" y="67"/>
                    <a:pt x="0" y="59"/>
                    <a:pt x="0" y="50"/>
                  </a:cubicBezTo>
                  <a:cubicBezTo>
                    <a:pt x="0" y="41"/>
                    <a:pt x="1" y="33"/>
                    <a:pt x="6" y="25"/>
                  </a:cubicBezTo>
                  <a:cubicBezTo>
                    <a:pt x="10" y="17"/>
                    <a:pt x="16" y="11"/>
                    <a:pt x="24" y="7"/>
                  </a:cubicBezTo>
                  <a:cubicBezTo>
                    <a:pt x="32" y="2"/>
                    <a:pt x="40" y="0"/>
                    <a:pt x="49" y="0"/>
                  </a:cubicBezTo>
                  <a:cubicBezTo>
                    <a:pt x="58" y="0"/>
                    <a:pt x="66" y="2"/>
                    <a:pt x="74" y="7"/>
                  </a:cubicBezTo>
                  <a:cubicBezTo>
                    <a:pt x="82" y="11"/>
                    <a:pt x="87" y="17"/>
                    <a:pt x="92" y="25"/>
                  </a:cubicBezTo>
                  <a:cubicBezTo>
                    <a:pt x="96" y="33"/>
                    <a:pt x="98" y="41"/>
                    <a:pt x="98" y="50"/>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9" name="Freeform 16"/>
            <p:cNvSpPr>
              <a:spLocks noChangeArrowheads="1"/>
            </p:cNvSpPr>
            <p:nvPr/>
          </p:nvSpPr>
          <p:spPr bwMode="auto">
            <a:xfrm>
              <a:off x="1839912" y="2103437"/>
              <a:ext cx="36513" cy="36512"/>
            </a:xfrm>
            <a:custGeom>
              <a:avLst/>
              <a:gdLst>
                <a:gd name="T0" fmla="*/ 99 w 100"/>
                <a:gd name="T1" fmla="*/ 50 h 100"/>
                <a:gd name="T2" fmla="*/ 92 w 100"/>
                <a:gd name="T3" fmla="*/ 75 h 100"/>
                <a:gd name="T4" fmla="*/ 74 w 100"/>
                <a:gd name="T5" fmla="*/ 93 h 100"/>
                <a:gd name="T6" fmla="*/ 49 w 100"/>
                <a:gd name="T7" fmla="*/ 99 h 100"/>
                <a:gd name="T8" fmla="*/ 25 w 100"/>
                <a:gd name="T9" fmla="*/ 93 h 100"/>
                <a:gd name="T10" fmla="*/ 6 w 100"/>
                <a:gd name="T11" fmla="*/ 75 h 100"/>
                <a:gd name="T12" fmla="*/ 0 w 100"/>
                <a:gd name="T13" fmla="*/ 50 h 100"/>
                <a:gd name="T14" fmla="*/ 6 w 100"/>
                <a:gd name="T15" fmla="*/ 25 h 100"/>
                <a:gd name="T16" fmla="*/ 25 w 100"/>
                <a:gd name="T17" fmla="*/ 7 h 100"/>
                <a:gd name="T18" fmla="*/ 49 w 100"/>
                <a:gd name="T19" fmla="*/ 0 h 100"/>
                <a:gd name="T20" fmla="*/ 74 w 100"/>
                <a:gd name="T21" fmla="*/ 7 h 100"/>
                <a:gd name="T22" fmla="*/ 92 w 100"/>
                <a:gd name="T23" fmla="*/ 25 h 100"/>
                <a:gd name="T24" fmla="*/ 99 w 100"/>
                <a:gd name="T25"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99" y="50"/>
                  </a:moveTo>
                  <a:cubicBezTo>
                    <a:pt x="99" y="59"/>
                    <a:pt x="97" y="67"/>
                    <a:pt x="92" y="75"/>
                  </a:cubicBezTo>
                  <a:cubicBezTo>
                    <a:pt x="87" y="82"/>
                    <a:pt x="82" y="88"/>
                    <a:pt x="74" y="93"/>
                  </a:cubicBezTo>
                  <a:cubicBezTo>
                    <a:pt x="66" y="97"/>
                    <a:pt x="58" y="99"/>
                    <a:pt x="49" y="99"/>
                  </a:cubicBezTo>
                  <a:cubicBezTo>
                    <a:pt x="40" y="99"/>
                    <a:pt x="32" y="97"/>
                    <a:pt x="25" y="93"/>
                  </a:cubicBezTo>
                  <a:cubicBezTo>
                    <a:pt x="17" y="88"/>
                    <a:pt x="10" y="82"/>
                    <a:pt x="6" y="75"/>
                  </a:cubicBezTo>
                  <a:cubicBezTo>
                    <a:pt x="1" y="67"/>
                    <a:pt x="0" y="59"/>
                    <a:pt x="0" y="50"/>
                  </a:cubicBezTo>
                  <a:cubicBezTo>
                    <a:pt x="0" y="41"/>
                    <a:pt x="1" y="33"/>
                    <a:pt x="6" y="25"/>
                  </a:cubicBezTo>
                  <a:cubicBezTo>
                    <a:pt x="10" y="17"/>
                    <a:pt x="17" y="11"/>
                    <a:pt x="25" y="7"/>
                  </a:cubicBezTo>
                  <a:cubicBezTo>
                    <a:pt x="32" y="2"/>
                    <a:pt x="40" y="0"/>
                    <a:pt x="49" y="0"/>
                  </a:cubicBezTo>
                  <a:cubicBezTo>
                    <a:pt x="58" y="0"/>
                    <a:pt x="66" y="2"/>
                    <a:pt x="74" y="7"/>
                  </a:cubicBezTo>
                  <a:cubicBezTo>
                    <a:pt x="82" y="11"/>
                    <a:pt x="87" y="17"/>
                    <a:pt x="92" y="25"/>
                  </a:cubicBezTo>
                  <a:cubicBezTo>
                    <a:pt x="97" y="33"/>
                    <a:pt x="99" y="41"/>
                    <a:pt x="99" y="50"/>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 name="Oval 329"/>
          <p:cNvSpPr/>
          <p:nvPr/>
        </p:nvSpPr>
        <p:spPr>
          <a:xfrm>
            <a:off x="2511692"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p:cNvSpPr/>
          <p:nvPr/>
        </p:nvSpPr>
        <p:spPr>
          <a:xfrm>
            <a:off x="2554151"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Oval 335"/>
          <p:cNvSpPr/>
          <p:nvPr/>
        </p:nvSpPr>
        <p:spPr>
          <a:xfrm>
            <a:off x="4104606"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p:cNvSpPr/>
          <p:nvPr/>
        </p:nvSpPr>
        <p:spPr>
          <a:xfrm>
            <a:off x="4147065"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8" name="Group 337"/>
          <p:cNvGrpSpPr/>
          <p:nvPr/>
        </p:nvGrpSpPr>
        <p:grpSpPr>
          <a:xfrm>
            <a:off x="2636657" y="1821899"/>
            <a:ext cx="667800" cy="367355"/>
            <a:chOff x="3454400" y="1724025"/>
            <a:chExt cx="808038" cy="444500"/>
          </a:xfrm>
        </p:grpSpPr>
        <p:sp>
          <p:nvSpPr>
            <p:cNvPr id="339" name="Freeform 20"/>
            <p:cNvSpPr>
              <a:spLocks noChangeArrowheads="1"/>
            </p:cNvSpPr>
            <p:nvPr/>
          </p:nvSpPr>
          <p:spPr bwMode="auto">
            <a:xfrm>
              <a:off x="3454400" y="1724025"/>
              <a:ext cx="808038" cy="444500"/>
            </a:xfrm>
            <a:custGeom>
              <a:avLst/>
              <a:gdLst>
                <a:gd name="T0" fmla="*/ 0 w 2243"/>
                <a:gd name="T1" fmla="*/ 803 h 1234"/>
                <a:gd name="T2" fmla="*/ 729 w 2243"/>
                <a:gd name="T3" fmla="*/ 0 h 1234"/>
                <a:gd name="T4" fmla="*/ 1174 w 2243"/>
                <a:gd name="T5" fmla="*/ 628 h 1234"/>
                <a:gd name="T6" fmla="*/ 1513 w 2243"/>
                <a:gd name="T7" fmla="*/ 273 h 1234"/>
                <a:gd name="T8" fmla="*/ 2242 w 2243"/>
                <a:gd name="T9" fmla="*/ 1233 h 1234"/>
              </a:gdLst>
              <a:ahLst/>
              <a:cxnLst>
                <a:cxn ang="0">
                  <a:pos x="T0" y="T1"/>
                </a:cxn>
                <a:cxn ang="0">
                  <a:pos x="T2" y="T3"/>
                </a:cxn>
                <a:cxn ang="0">
                  <a:pos x="T4" y="T5"/>
                </a:cxn>
                <a:cxn ang="0">
                  <a:pos x="T6" y="T7"/>
                </a:cxn>
                <a:cxn ang="0">
                  <a:pos x="T8" y="T9"/>
                </a:cxn>
              </a:cxnLst>
              <a:rect l="0" t="0" r="r" b="b"/>
              <a:pathLst>
                <a:path w="2243" h="1234">
                  <a:moveTo>
                    <a:pt x="0" y="803"/>
                  </a:moveTo>
                  <a:lnTo>
                    <a:pt x="729" y="0"/>
                  </a:lnTo>
                  <a:lnTo>
                    <a:pt x="1174" y="628"/>
                  </a:lnTo>
                  <a:lnTo>
                    <a:pt x="1513" y="273"/>
                  </a:lnTo>
                  <a:lnTo>
                    <a:pt x="2242" y="1233"/>
                  </a:ln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0" name="Freeform 21"/>
            <p:cNvSpPr>
              <a:spLocks noChangeArrowheads="1"/>
            </p:cNvSpPr>
            <p:nvPr/>
          </p:nvSpPr>
          <p:spPr bwMode="auto">
            <a:xfrm>
              <a:off x="3525838" y="1828800"/>
              <a:ext cx="603250" cy="285750"/>
            </a:xfrm>
            <a:custGeom>
              <a:avLst/>
              <a:gdLst>
                <a:gd name="T0" fmla="*/ 0 w 1676"/>
                <a:gd name="T1" fmla="*/ 290 h 792"/>
                <a:gd name="T2" fmla="*/ 507 w 1676"/>
                <a:gd name="T3" fmla="*/ 323 h 792"/>
                <a:gd name="T4" fmla="*/ 903 w 1676"/>
                <a:gd name="T5" fmla="*/ 534 h 792"/>
                <a:gd name="T6" fmla="*/ 1221 w 1676"/>
                <a:gd name="T7" fmla="*/ 595 h 792"/>
                <a:gd name="T8" fmla="*/ 1674 w 1676"/>
                <a:gd name="T9" fmla="*/ 453 h 792"/>
              </a:gdLst>
              <a:ahLst/>
              <a:cxnLst>
                <a:cxn ang="0">
                  <a:pos x="T0" y="T1"/>
                </a:cxn>
                <a:cxn ang="0">
                  <a:pos x="T2" y="T3"/>
                </a:cxn>
                <a:cxn ang="0">
                  <a:pos x="T4" y="T5"/>
                </a:cxn>
                <a:cxn ang="0">
                  <a:pos x="T6" y="T7"/>
                </a:cxn>
                <a:cxn ang="0">
                  <a:pos x="T8" y="T9"/>
                </a:cxn>
              </a:cxnLst>
              <a:rect l="0" t="0" r="r" b="b"/>
              <a:pathLst>
                <a:path w="1676" h="792">
                  <a:moveTo>
                    <a:pt x="0" y="290"/>
                  </a:moveTo>
                  <a:cubicBezTo>
                    <a:pt x="0" y="290"/>
                    <a:pt x="342" y="0"/>
                    <a:pt x="507" y="323"/>
                  </a:cubicBezTo>
                  <a:cubicBezTo>
                    <a:pt x="698" y="697"/>
                    <a:pt x="903" y="534"/>
                    <a:pt x="903" y="534"/>
                  </a:cubicBezTo>
                  <a:cubicBezTo>
                    <a:pt x="903" y="534"/>
                    <a:pt x="1101" y="372"/>
                    <a:pt x="1221" y="595"/>
                  </a:cubicBezTo>
                  <a:cubicBezTo>
                    <a:pt x="1326" y="791"/>
                    <a:pt x="1675" y="613"/>
                    <a:pt x="1674" y="453"/>
                  </a:cubicBezTo>
                </a:path>
              </a:pathLst>
            </a:custGeom>
            <a:noFill/>
            <a:ln w="20160" cap="flat">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341" name="Oval 340"/>
          <p:cNvSpPr/>
          <p:nvPr/>
        </p:nvSpPr>
        <p:spPr>
          <a:xfrm>
            <a:off x="5697520"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Oval 341"/>
          <p:cNvSpPr/>
          <p:nvPr/>
        </p:nvSpPr>
        <p:spPr>
          <a:xfrm>
            <a:off x="5739979"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3" name="Group 342"/>
          <p:cNvGrpSpPr/>
          <p:nvPr/>
        </p:nvGrpSpPr>
        <p:grpSpPr>
          <a:xfrm>
            <a:off x="5917251" y="1836350"/>
            <a:ext cx="472314" cy="473626"/>
            <a:chOff x="4491038" y="1612900"/>
            <a:chExt cx="571500" cy="573088"/>
          </a:xfrm>
        </p:grpSpPr>
        <p:sp>
          <p:nvSpPr>
            <p:cNvPr id="344" name="Freeform 22"/>
            <p:cNvSpPr>
              <a:spLocks noChangeArrowheads="1"/>
            </p:cNvSpPr>
            <p:nvPr/>
          </p:nvSpPr>
          <p:spPr bwMode="auto">
            <a:xfrm>
              <a:off x="4584700" y="1706563"/>
              <a:ext cx="385763" cy="387350"/>
            </a:xfrm>
            <a:custGeom>
              <a:avLst/>
              <a:gdLst>
                <a:gd name="T0" fmla="*/ 1072 w 1073"/>
                <a:gd name="T1" fmla="*/ 537 h 1074"/>
                <a:gd name="T2" fmla="*/ 1001 w 1073"/>
                <a:gd name="T3" fmla="*/ 805 h 1074"/>
                <a:gd name="T4" fmla="*/ 804 w 1073"/>
                <a:gd name="T5" fmla="*/ 1001 h 1074"/>
                <a:gd name="T6" fmla="*/ 536 w 1073"/>
                <a:gd name="T7" fmla="*/ 1073 h 1074"/>
                <a:gd name="T8" fmla="*/ 268 w 1073"/>
                <a:gd name="T9" fmla="*/ 1001 h 1074"/>
                <a:gd name="T10" fmla="*/ 72 w 1073"/>
                <a:gd name="T11" fmla="*/ 805 h 1074"/>
                <a:gd name="T12" fmla="*/ 0 w 1073"/>
                <a:gd name="T13" fmla="*/ 537 h 1074"/>
                <a:gd name="T14" fmla="*/ 72 w 1073"/>
                <a:gd name="T15" fmla="*/ 268 h 1074"/>
                <a:gd name="T16" fmla="*/ 268 w 1073"/>
                <a:gd name="T17" fmla="*/ 72 h 1074"/>
                <a:gd name="T18" fmla="*/ 536 w 1073"/>
                <a:gd name="T19" fmla="*/ 0 h 1074"/>
                <a:gd name="T20" fmla="*/ 804 w 1073"/>
                <a:gd name="T21" fmla="*/ 72 h 1074"/>
                <a:gd name="T22" fmla="*/ 1001 w 1073"/>
                <a:gd name="T23" fmla="*/ 268 h 1074"/>
                <a:gd name="T24" fmla="*/ 1072 w 1073"/>
                <a:gd name="T25" fmla="*/ 537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3" h="1074">
                  <a:moveTo>
                    <a:pt x="1072" y="537"/>
                  </a:moveTo>
                  <a:cubicBezTo>
                    <a:pt x="1072" y="635"/>
                    <a:pt x="1051" y="719"/>
                    <a:pt x="1001" y="805"/>
                  </a:cubicBezTo>
                  <a:cubicBezTo>
                    <a:pt x="952" y="890"/>
                    <a:pt x="890" y="952"/>
                    <a:pt x="804" y="1001"/>
                  </a:cubicBezTo>
                  <a:cubicBezTo>
                    <a:pt x="719" y="1050"/>
                    <a:pt x="635" y="1073"/>
                    <a:pt x="536" y="1073"/>
                  </a:cubicBezTo>
                  <a:cubicBezTo>
                    <a:pt x="437" y="1073"/>
                    <a:pt x="354" y="1050"/>
                    <a:pt x="268" y="1001"/>
                  </a:cubicBezTo>
                  <a:cubicBezTo>
                    <a:pt x="183" y="952"/>
                    <a:pt x="121" y="890"/>
                    <a:pt x="72" y="805"/>
                  </a:cubicBezTo>
                  <a:cubicBezTo>
                    <a:pt x="23" y="719"/>
                    <a:pt x="0" y="635"/>
                    <a:pt x="0" y="537"/>
                  </a:cubicBezTo>
                  <a:cubicBezTo>
                    <a:pt x="0" y="438"/>
                    <a:pt x="23" y="353"/>
                    <a:pt x="72" y="268"/>
                  </a:cubicBezTo>
                  <a:cubicBezTo>
                    <a:pt x="121" y="182"/>
                    <a:pt x="183" y="121"/>
                    <a:pt x="268" y="72"/>
                  </a:cubicBezTo>
                  <a:cubicBezTo>
                    <a:pt x="354" y="22"/>
                    <a:pt x="437" y="0"/>
                    <a:pt x="536" y="0"/>
                  </a:cubicBezTo>
                  <a:cubicBezTo>
                    <a:pt x="635" y="0"/>
                    <a:pt x="719" y="22"/>
                    <a:pt x="804" y="72"/>
                  </a:cubicBezTo>
                  <a:cubicBezTo>
                    <a:pt x="890" y="121"/>
                    <a:pt x="952" y="182"/>
                    <a:pt x="1001" y="268"/>
                  </a:cubicBezTo>
                  <a:cubicBezTo>
                    <a:pt x="1051" y="353"/>
                    <a:pt x="1072" y="438"/>
                    <a:pt x="1072" y="537"/>
                  </a:cubicBez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5" name="Line 23"/>
            <p:cNvSpPr>
              <a:spLocks noChangeShapeType="1"/>
            </p:cNvSpPr>
            <p:nvPr/>
          </p:nvSpPr>
          <p:spPr bwMode="auto">
            <a:xfrm>
              <a:off x="5021263" y="1900238"/>
              <a:ext cx="41275" cy="1587"/>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6" name="Line 24"/>
            <p:cNvSpPr>
              <a:spLocks noChangeShapeType="1"/>
            </p:cNvSpPr>
            <p:nvPr/>
          </p:nvSpPr>
          <p:spPr bwMode="auto">
            <a:xfrm flipV="1">
              <a:off x="4776788" y="1612900"/>
              <a:ext cx="1587" cy="4445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7" name="Line 25"/>
            <p:cNvSpPr>
              <a:spLocks noChangeShapeType="1"/>
            </p:cNvSpPr>
            <p:nvPr/>
          </p:nvSpPr>
          <p:spPr bwMode="auto">
            <a:xfrm flipH="1">
              <a:off x="4491038" y="1900238"/>
              <a:ext cx="44450" cy="1587"/>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8" name="Line 26"/>
            <p:cNvSpPr>
              <a:spLocks noChangeShapeType="1"/>
            </p:cNvSpPr>
            <p:nvPr/>
          </p:nvSpPr>
          <p:spPr bwMode="auto">
            <a:xfrm>
              <a:off x="4776788" y="2144713"/>
              <a:ext cx="1587" cy="41275"/>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9" name="Line 27"/>
            <p:cNvSpPr>
              <a:spLocks noChangeShapeType="1"/>
            </p:cNvSpPr>
            <p:nvPr/>
          </p:nvSpPr>
          <p:spPr bwMode="auto">
            <a:xfrm flipV="1">
              <a:off x="4949825" y="1698625"/>
              <a:ext cx="28575" cy="3175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0" name="Line 28"/>
            <p:cNvSpPr>
              <a:spLocks noChangeShapeType="1"/>
            </p:cNvSpPr>
            <p:nvPr/>
          </p:nvSpPr>
          <p:spPr bwMode="auto">
            <a:xfrm flipH="1" flipV="1">
              <a:off x="4575175" y="1698625"/>
              <a:ext cx="31750" cy="3175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1" name="Line 29"/>
            <p:cNvSpPr>
              <a:spLocks noChangeShapeType="1"/>
            </p:cNvSpPr>
            <p:nvPr/>
          </p:nvSpPr>
          <p:spPr bwMode="auto">
            <a:xfrm flipH="1">
              <a:off x="4575175" y="2073275"/>
              <a:ext cx="31750" cy="28575"/>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2" name="Line 30"/>
            <p:cNvSpPr>
              <a:spLocks noChangeShapeType="1"/>
            </p:cNvSpPr>
            <p:nvPr/>
          </p:nvSpPr>
          <p:spPr bwMode="auto">
            <a:xfrm>
              <a:off x="4949825" y="2073275"/>
              <a:ext cx="28575" cy="28575"/>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353" name="Oval 352"/>
          <p:cNvSpPr/>
          <p:nvPr/>
        </p:nvSpPr>
        <p:spPr>
          <a:xfrm>
            <a:off x="7290433" y="1617275"/>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p:cNvSpPr/>
          <p:nvPr/>
        </p:nvSpPr>
        <p:spPr>
          <a:xfrm>
            <a:off x="7332892" y="1653390"/>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p:nvPr/>
        </p:nvSpPr>
        <p:spPr>
          <a:xfrm>
            <a:off x="1463125" y="3547048"/>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p:nvPr/>
        </p:nvSpPr>
        <p:spPr>
          <a:xfrm>
            <a:off x="1505584" y="3583163"/>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9" name="Group 368"/>
          <p:cNvGrpSpPr/>
          <p:nvPr/>
        </p:nvGrpSpPr>
        <p:grpSpPr>
          <a:xfrm>
            <a:off x="1527322" y="3790493"/>
            <a:ext cx="610072" cy="604824"/>
            <a:chOff x="1176338" y="3081338"/>
            <a:chExt cx="738187" cy="731837"/>
          </a:xfrm>
        </p:grpSpPr>
        <p:sp>
          <p:nvSpPr>
            <p:cNvPr id="370" name="Line 44"/>
            <p:cNvSpPr>
              <a:spLocks noChangeShapeType="1"/>
            </p:cNvSpPr>
            <p:nvPr/>
          </p:nvSpPr>
          <p:spPr bwMode="auto">
            <a:xfrm flipH="1">
              <a:off x="1406525" y="3284538"/>
              <a:ext cx="307975" cy="30480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1" name="Freeform 45"/>
            <p:cNvSpPr>
              <a:spLocks noChangeArrowheads="1"/>
            </p:cNvSpPr>
            <p:nvPr/>
          </p:nvSpPr>
          <p:spPr bwMode="auto">
            <a:xfrm>
              <a:off x="1176338" y="3081338"/>
              <a:ext cx="738187" cy="731837"/>
            </a:xfrm>
            <a:custGeom>
              <a:avLst/>
              <a:gdLst>
                <a:gd name="T0" fmla="*/ 2051 w 2052"/>
                <a:gd name="T1" fmla="*/ 0 h 2032"/>
                <a:gd name="T2" fmla="*/ 725 w 2052"/>
                <a:gd name="T3" fmla="*/ 1326 h 2032"/>
                <a:gd name="T4" fmla="*/ 2051 w 2052"/>
                <a:gd name="T5" fmla="*/ 0 h 2032"/>
              </a:gdLst>
              <a:ahLst/>
              <a:cxnLst>
                <a:cxn ang="0">
                  <a:pos x="T0" y="T1"/>
                </a:cxn>
                <a:cxn ang="0">
                  <a:pos x="T2" y="T3"/>
                </a:cxn>
                <a:cxn ang="0">
                  <a:pos x="T4" y="T5"/>
                </a:cxn>
              </a:cxnLst>
              <a:rect l="0" t="0" r="r" b="b"/>
              <a:pathLst>
                <a:path w="2052" h="2032">
                  <a:moveTo>
                    <a:pt x="2051" y="0"/>
                  </a:moveTo>
                  <a:cubicBezTo>
                    <a:pt x="2051" y="0"/>
                    <a:pt x="1825" y="2031"/>
                    <a:pt x="725" y="1326"/>
                  </a:cubicBezTo>
                  <a:cubicBezTo>
                    <a:pt x="0" y="224"/>
                    <a:pt x="2051" y="0"/>
                    <a:pt x="2051"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2" name="Freeform 46"/>
            <p:cNvSpPr>
              <a:spLocks noChangeArrowheads="1"/>
            </p:cNvSpPr>
            <p:nvPr/>
          </p:nvSpPr>
          <p:spPr bwMode="auto">
            <a:xfrm>
              <a:off x="1508125" y="3367088"/>
              <a:ext cx="122238" cy="122237"/>
            </a:xfrm>
            <a:custGeom>
              <a:avLst/>
              <a:gdLst>
                <a:gd name="T0" fmla="*/ 339 w 340"/>
                <a:gd name="T1" fmla="*/ 338 h 339"/>
                <a:gd name="T2" fmla="*/ 0 w 340"/>
                <a:gd name="T3" fmla="*/ 338 h 339"/>
                <a:gd name="T4" fmla="*/ 0 w 340"/>
                <a:gd name="T5" fmla="*/ 0 h 339"/>
              </a:gdLst>
              <a:ahLst/>
              <a:cxnLst>
                <a:cxn ang="0">
                  <a:pos x="T0" y="T1"/>
                </a:cxn>
                <a:cxn ang="0">
                  <a:pos x="T2" y="T3"/>
                </a:cxn>
                <a:cxn ang="0">
                  <a:pos x="T4" y="T5"/>
                </a:cxn>
              </a:cxnLst>
              <a:rect l="0" t="0" r="r" b="b"/>
              <a:pathLst>
                <a:path w="340" h="339">
                  <a:moveTo>
                    <a:pt x="339" y="338"/>
                  </a:moveTo>
                  <a:lnTo>
                    <a:pt x="0" y="338"/>
                  </a:lnTo>
                  <a:lnTo>
                    <a:pt x="0" y="0"/>
                  </a:ln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3" name="Freeform 47"/>
            <p:cNvSpPr>
              <a:spLocks noChangeArrowheads="1"/>
            </p:cNvSpPr>
            <p:nvPr/>
          </p:nvSpPr>
          <p:spPr bwMode="auto">
            <a:xfrm>
              <a:off x="1609725" y="3284538"/>
              <a:ext cx="101600" cy="101600"/>
            </a:xfrm>
            <a:custGeom>
              <a:avLst/>
              <a:gdLst>
                <a:gd name="T0" fmla="*/ 283 w 284"/>
                <a:gd name="T1" fmla="*/ 282 h 283"/>
                <a:gd name="T2" fmla="*/ 0 w 284"/>
                <a:gd name="T3" fmla="*/ 282 h 283"/>
                <a:gd name="T4" fmla="*/ 0 w 284"/>
                <a:gd name="T5" fmla="*/ 0 h 283"/>
              </a:gdLst>
              <a:ahLst/>
              <a:cxnLst>
                <a:cxn ang="0">
                  <a:pos x="T0" y="T1"/>
                </a:cxn>
                <a:cxn ang="0">
                  <a:pos x="T2" y="T3"/>
                </a:cxn>
                <a:cxn ang="0">
                  <a:pos x="T4" y="T5"/>
                </a:cxn>
              </a:cxnLst>
              <a:rect l="0" t="0" r="r" b="b"/>
              <a:pathLst>
                <a:path w="284" h="283">
                  <a:moveTo>
                    <a:pt x="283" y="282"/>
                  </a:moveTo>
                  <a:lnTo>
                    <a:pt x="0" y="282"/>
                  </a:lnTo>
                  <a:lnTo>
                    <a:pt x="0" y="0"/>
                  </a:ln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4" name="Freeform 48"/>
            <p:cNvSpPr>
              <a:spLocks noChangeArrowheads="1"/>
            </p:cNvSpPr>
            <p:nvPr/>
          </p:nvSpPr>
          <p:spPr bwMode="auto">
            <a:xfrm>
              <a:off x="1712913" y="3244850"/>
              <a:ext cx="41275" cy="41275"/>
            </a:xfrm>
            <a:custGeom>
              <a:avLst/>
              <a:gdLst>
                <a:gd name="T0" fmla="*/ 112 w 113"/>
                <a:gd name="T1" fmla="*/ 113 h 114"/>
                <a:gd name="T2" fmla="*/ 0 w 113"/>
                <a:gd name="T3" fmla="*/ 113 h 114"/>
                <a:gd name="T4" fmla="*/ 0 w 113"/>
                <a:gd name="T5" fmla="*/ 0 h 114"/>
              </a:gdLst>
              <a:ahLst/>
              <a:cxnLst>
                <a:cxn ang="0">
                  <a:pos x="T0" y="T1"/>
                </a:cxn>
                <a:cxn ang="0">
                  <a:pos x="T2" y="T3"/>
                </a:cxn>
                <a:cxn ang="0">
                  <a:pos x="T4" y="T5"/>
                </a:cxn>
              </a:cxnLst>
              <a:rect l="0" t="0" r="r" b="b"/>
              <a:pathLst>
                <a:path w="113" h="114">
                  <a:moveTo>
                    <a:pt x="112" y="113"/>
                  </a:moveTo>
                  <a:lnTo>
                    <a:pt x="0" y="113"/>
                  </a:lnTo>
                  <a:lnTo>
                    <a:pt x="0" y="0"/>
                  </a:ln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375" name="Oval 374"/>
          <p:cNvSpPr/>
          <p:nvPr/>
        </p:nvSpPr>
        <p:spPr>
          <a:xfrm>
            <a:off x="3223969" y="3547048"/>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p:cNvSpPr/>
          <p:nvPr/>
        </p:nvSpPr>
        <p:spPr>
          <a:xfrm>
            <a:off x="3266428" y="3583163"/>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7" name="Group 376"/>
          <p:cNvGrpSpPr/>
          <p:nvPr/>
        </p:nvGrpSpPr>
        <p:grpSpPr>
          <a:xfrm>
            <a:off x="3349731" y="3697998"/>
            <a:ext cx="635000" cy="523482"/>
            <a:chOff x="2689225" y="2841625"/>
            <a:chExt cx="768350" cy="633413"/>
          </a:xfrm>
        </p:grpSpPr>
        <p:sp>
          <p:nvSpPr>
            <p:cNvPr id="378" name="Freeform 49"/>
            <p:cNvSpPr>
              <a:spLocks noChangeArrowheads="1"/>
            </p:cNvSpPr>
            <p:nvPr/>
          </p:nvSpPr>
          <p:spPr bwMode="auto">
            <a:xfrm>
              <a:off x="2949575" y="3157538"/>
              <a:ext cx="233363" cy="149225"/>
            </a:xfrm>
            <a:custGeom>
              <a:avLst/>
              <a:gdLst>
                <a:gd name="T0" fmla="*/ 4 w 650"/>
                <a:gd name="T1" fmla="*/ 284 h 413"/>
                <a:gd name="T2" fmla="*/ 0 w 650"/>
                <a:gd name="T3" fmla="*/ 233 h 413"/>
                <a:gd name="T4" fmla="*/ 0 w 650"/>
                <a:gd name="T5" fmla="*/ 0 h 413"/>
                <a:gd name="T6" fmla="*/ 649 w 650"/>
                <a:gd name="T7" fmla="*/ 0 h 413"/>
                <a:gd name="T8" fmla="*/ 649 w 650"/>
                <a:gd name="T9" fmla="*/ 233 h 413"/>
                <a:gd name="T10" fmla="*/ 595 w 650"/>
                <a:gd name="T11" fmla="*/ 412 h 413"/>
              </a:gdLst>
              <a:ahLst/>
              <a:cxnLst>
                <a:cxn ang="0">
                  <a:pos x="T0" y="T1"/>
                </a:cxn>
                <a:cxn ang="0">
                  <a:pos x="T2" y="T3"/>
                </a:cxn>
                <a:cxn ang="0">
                  <a:pos x="T4" y="T5"/>
                </a:cxn>
                <a:cxn ang="0">
                  <a:pos x="T6" y="T7"/>
                </a:cxn>
                <a:cxn ang="0">
                  <a:pos x="T8" y="T9"/>
                </a:cxn>
                <a:cxn ang="0">
                  <a:pos x="T10" y="T11"/>
                </a:cxn>
              </a:cxnLst>
              <a:rect l="0" t="0" r="r" b="b"/>
              <a:pathLst>
                <a:path w="650" h="413">
                  <a:moveTo>
                    <a:pt x="4" y="284"/>
                  </a:moveTo>
                  <a:cubicBezTo>
                    <a:pt x="1" y="267"/>
                    <a:pt x="0" y="250"/>
                    <a:pt x="0" y="233"/>
                  </a:cubicBezTo>
                  <a:lnTo>
                    <a:pt x="0" y="0"/>
                  </a:lnTo>
                  <a:lnTo>
                    <a:pt x="649" y="0"/>
                  </a:lnTo>
                  <a:lnTo>
                    <a:pt x="649" y="233"/>
                  </a:lnTo>
                  <a:cubicBezTo>
                    <a:pt x="649" y="299"/>
                    <a:pt x="629" y="361"/>
                    <a:pt x="595" y="412"/>
                  </a:cubicBez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9" name="Line 50"/>
            <p:cNvSpPr>
              <a:spLocks noChangeShapeType="1"/>
            </p:cNvSpPr>
            <p:nvPr/>
          </p:nvSpPr>
          <p:spPr bwMode="auto">
            <a:xfrm flipV="1">
              <a:off x="3067050" y="2876550"/>
              <a:ext cx="1588" cy="349250"/>
            </a:xfrm>
            <a:prstGeom prst="line">
              <a:avLst/>
            </a:prstGeom>
            <a:noFill/>
            <a:ln w="20160" cap="rnd">
              <a:solidFill>
                <a:srgbClr val="516C6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0" name="Freeform 51"/>
            <p:cNvSpPr>
              <a:spLocks noChangeArrowheads="1"/>
            </p:cNvSpPr>
            <p:nvPr/>
          </p:nvSpPr>
          <p:spPr bwMode="auto">
            <a:xfrm>
              <a:off x="3009900" y="2841625"/>
              <a:ext cx="114300" cy="66675"/>
            </a:xfrm>
            <a:custGeom>
              <a:avLst/>
              <a:gdLst>
                <a:gd name="T0" fmla="*/ 225 w 318"/>
                <a:gd name="T1" fmla="*/ 184 h 185"/>
                <a:gd name="T2" fmla="*/ 92 w 318"/>
                <a:gd name="T3" fmla="*/ 184 h 185"/>
                <a:gd name="T4" fmla="*/ 0 w 318"/>
                <a:gd name="T5" fmla="*/ 92 h 185"/>
                <a:gd name="T6" fmla="*/ 0 w 318"/>
                <a:gd name="T7" fmla="*/ 92 h 185"/>
                <a:gd name="T8" fmla="*/ 92 w 318"/>
                <a:gd name="T9" fmla="*/ 0 h 185"/>
                <a:gd name="T10" fmla="*/ 225 w 318"/>
                <a:gd name="T11" fmla="*/ 0 h 185"/>
                <a:gd name="T12" fmla="*/ 317 w 318"/>
                <a:gd name="T13" fmla="*/ 92 h 185"/>
                <a:gd name="T14" fmla="*/ 317 w 318"/>
                <a:gd name="T15" fmla="*/ 92 h 185"/>
                <a:gd name="T16" fmla="*/ 225 w 318"/>
                <a:gd name="T17" fmla="*/ 1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185">
                  <a:moveTo>
                    <a:pt x="225" y="184"/>
                  </a:moveTo>
                  <a:lnTo>
                    <a:pt x="92" y="184"/>
                  </a:lnTo>
                  <a:cubicBezTo>
                    <a:pt x="41" y="184"/>
                    <a:pt x="0" y="142"/>
                    <a:pt x="0" y="92"/>
                  </a:cubicBezTo>
                  <a:lnTo>
                    <a:pt x="0" y="92"/>
                  </a:lnTo>
                  <a:cubicBezTo>
                    <a:pt x="0" y="41"/>
                    <a:pt x="41" y="0"/>
                    <a:pt x="92" y="0"/>
                  </a:cubicBezTo>
                  <a:lnTo>
                    <a:pt x="225" y="0"/>
                  </a:lnTo>
                  <a:cubicBezTo>
                    <a:pt x="275" y="0"/>
                    <a:pt x="317" y="41"/>
                    <a:pt x="317" y="92"/>
                  </a:cubicBezTo>
                  <a:lnTo>
                    <a:pt x="317" y="92"/>
                  </a:lnTo>
                  <a:cubicBezTo>
                    <a:pt x="317" y="142"/>
                    <a:pt x="275" y="184"/>
                    <a:pt x="225" y="184"/>
                  </a:cubicBezTo>
                </a:path>
              </a:pathLst>
            </a:custGeom>
            <a:noFill/>
            <a:ln w="20160" cap="rnd">
              <a:solidFill>
                <a:srgbClr val="51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1" name="Freeform 52"/>
            <p:cNvSpPr>
              <a:spLocks noChangeArrowheads="1"/>
            </p:cNvSpPr>
            <p:nvPr/>
          </p:nvSpPr>
          <p:spPr bwMode="auto">
            <a:xfrm>
              <a:off x="2689225" y="3254375"/>
              <a:ext cx="768350" cy="220663"/>
            </a:xfrm>
            <a:custGeom>
              <a:avLst/>
              <a:gdLst>
                <a:gd name="T0" fmla="*/ 2066 w 2133"/>
                <a:gd name="T1" fmla="*/ 614 h 615"/>
                <a:gd name="T2" fmla="*/ 2094 w 2133"/>
                <a:gd name="T3" fmla="*/ 542 h 615"/>
                <a:gd name="T4" fmla="*/ 1883 w 2133"/>
                <a:gd name="T5" fmla="*/ 196 h 615"/>
                <a:gd name="T6" fmla="*/ 1635 w 2133"/>
                <a:gd name="T7" fmla="*/ 252 h 615"/>
                <a:gd name="T8" fmla="*/ 1478 w 2133"/>
                <a:gd name="T9" fmla="*/ 156 h 615"/>
                <a:gd name="T10" fmla="*/ 1184 w 2133"/>
                <a:gd name="T11" fmla="*/ 246 h 615"/>
                <a:gd name="T12" fmla="*/ 1075 w 2133"/>
                <a:gd name="T13" fmla="*/ 196 h 615"/>
                <a:gd name="T14" fmla="*/ 952 w 2133"/>
                <a:gd name="T15" fmla="*/ 191 h 615"/>
                <a:gd name="T16" fmla="*/ 754 w 2133"/>
                <a:gd name="T17" fmla="*/ 21 h 615"/>
                <a:gd name="T18" fmla="*/ 727 w 2133"/>
                <a:gd name="T19" fmla="*/ 16 h 615"/>
                <a:gd name="T20" fmla="*/ 454 w 2133"/>
                <a:gd name="T21" fmla="*/ 133 h 615"/>
                <a:gd name="T22" fmla="*/ 375 w 2133"/>
                <a:gd name="T23" fmla="*/ 102 h 615"/>
                <a:gd name="T24" fmla="*/ 0 w 2133"/>
                <a:gd name="T25" fmla="*/ 33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3" h="615">
                  <a:moveTo>
                    <a:pt x="2066" y="614"/>
                  </a:moveTo>
                  <a:cubicBezTo>
                    <a:pt x="2078" y="592"/>
                    <a:pt x="2088" y="568"/>
                    <a:pt x="2094" y="542"/>
                  </a:cubicBezTo>
                  <a:cubicBezTo>
                    <a:pt x="2132" y="388"/>
                    <a:pt x="2037" y="233"/>
                    <a:pt x="1883" y="196"/>
                  </a:cubicBezTo>
                  <a:cubicBezTo>
                    <a:pt x="1793" y="174"/>
                    <a:pt x="1702" y="198"/>
                    <a:pt x="1635" y="252"/>
                  </a:cubicBezTo>
                  <a:cubicBezTo>
                    <a:pt x="1595" y="206"/>
                    <a:pt x="1541" y="171"/>
                    <a:pt x="1478" y="156"/>
                  </a:cubicBezTo>
                  <a:cubicBezTo>
                    <a:pt x="1367" y="129"/>
                    <a:pt x="1255" y="167"/>
                    <a:pt x="1184" y="246"/>
                  </a:cubicBezTo>
                  <a:cubicBezTo>
                    <a:pt x="1152" y="223"/>
                    <a:pt x="1115" y="206"/>
                    <a:pt x="1075" y="196"/>
                  </a:cubicBezTo>
                  <a:cubicBezTo>
                    <a:pt x="1033" y="186"/>
                    <a:pt x="992" y="185"/>
                    <a:pt x="952" y="191"/>
                  </a:cubicBezTo>
                  <a:cubicBezTo>
                    <a:pt x="918" y="109"/>
                    <a:pt x="847" y="43"/>
                    <a:pt x="754" y="21"/>
                  </a:cubicBezTo>
                  <a:cubicBezTo>
                    <a:pt x="745" y="19"/>
                    <a:pt x="736" y="17"/>
                    <a:pt x="727" y="16"/>
                  </a:cubicBezTo>
                  <a:cubicBezTo>
                    <a:pt x="619" y="0"/>
                    <a:pt x="515" y="48"/>
                    <a:pt x="454" y="133"/>
                  </a:cubicBezTo>
                  <a:cubicBezTo>
                    <a:pt x="429" y="119"/>
                    <a:pt x="403" y="108"/>
                    <a:pt x="375" y="102"/>
                  </a:cubicBezTo>
                  <a:cubicBezTo>
                    <a:pt x="208" y="61"/>
                    <a:pt x="40" y="164"/>
                    <a:pt x="0" y="33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2" name="Freeform 53"/>
            <p:cNvSpPr>
              <a:spLocks noChangeArrowheads="1"/>
            </p:cNvSpPr>
            <p:nvPr/>
          </p:nvSpPr>
          <p:spPr bwMode="auto">
            <a:xfrm>
              <a:off x="2787650" y="3335338"/>
              <a:ext cx="31750" cy="31750"/>
            </a:xfrm>
            <a:custGeom>
              <a:avLst/>
              <a:gdLst>
                <a:gd name="T0" fmla="*/ 89 w 90"/>
                <a:gd name="T1" fmla="*/ 45 h 90"/>
                <a:gd name="T2" fmla="*/ 83 w 90"/>
                <a:gd name="T3" fmla="*/ 67 h 90"/>
                <a:gd name="T4" fmla="*/ 67 w 90"/>
                <a:gd name="T5" fmla="*/ 83 h 90"/>
                <a:gd name="T6" fmla="*/ 45 w 90"/>
                <a:gd name="T7" fmla="*/ 89 h 90"/>
                <a:gd name="T8" fmla="*/ 22 w 90"/>
                <a:gd name="T9" fmla="*/ 83 h 90"/>
                <a:gd name="T10" fmla="*/ 6 w 90"/>
                <a:gd name="T11" fmla="*/ 67 h 90"/>
                <a:gd name="T12" fmla="*/ 0 w 90"/>
                <a:gd name="T13" fmla="*/ 45 h 90"/>
                <a:gd name="T14" fmla="*/ 6 w 90"/>
                <a:gd name="T15" fmla="*/ 22 h 90"/>
                <a:gd name="T16" fmla="*/ 22 w 90"/>
                <a:gd name="T17" fmla="*/ 6 h 90"/>
                <a:gd name="T18" fmla="*/ 45 w 90"/>
                <a:gd name="T19" fmla="*/ 0 h 90"/>
                <a:gd name="T20" fmla="*/ 67 w 90"/>
                <a:gd name="T21" fmla="*/ 6 h 90"/>
                <a:gd name="T22" fmla="*/ 83 w 90"/>
                <a:gd name="T23" fmla="*/ 22 h 90"/>
                <a:gd name="T24" fmla="*/ 89 w 90"/>
                <a:gd name="T25"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0">
                  <a:moveTo>
                    <a:pt x="89" y="45"/>
                  </a:moveTo>
                  <a:cubicBezTo>
                    <a:pt x="89" y="53"/>
                    <a:pt x="87" y="60"/>
                    <a:pt x="83" y="67"/>
                  </a:cubicBezTo>
                  <a:cubicBezTo>
                    <a:pt x="79" y="74"/>
                    <a:pt x="74" y="79"/>
                    <a:pt x="67" y="83"/>
                  </a:cubicBezTo>
                  <a:cubicBezTo>
                    <a:pt x="60" y="87"/>
                    <a:pt x="53" y="89"/>
                    <a:pt x="45" y="89"/>
                  </a:cubicBezTo>
                  <a:cubicBezTo>
                    <a:pt x="36" y="89"/>
                    <a:pt x="29" y="87"/>
                    <a:pt x="22" y="83"/>
                  </a:cubicBezTo>
                  <a:cubicBezTo>
                    <a:pt x="15" y="79"/>
                    <a:pt x="10" y="74"/>
                    <a:pt x="6" y="67"/>
                  </a:cubicBezTo>
                  <a:cubicBezTo>
                    <a:pt x="2" y="60"/>
                    <a:pt x="0" y="53"/>
                    <a:pt x="0" y="45"/>
                  </a:cubicBezTo>
                  <a:cubicBezTo>
                    <a:pt x="0" y="36"/>
                    <a:pt x="2" y="29"/>
                    <a:pt x="6" y="22"/>
                  </a:cubicBezTo>
                  <a:cubicBezTo>
                    <a:pt x="10" y="15"/>
                    <a:pt x="15" y="10"/>
                    <a:pt x="22" y="6"/>
                  </a:cubicBezTo>
                  <a:cubicBezTo>
                    <a:pt x="29" y="2"/>
                    <a:pt x="36" y="0"/>
                    <a:pt x="45" y="0"/>
                  </a:cubicBezTo>
                  <a:cubicBezTo>
                    <a:pt x="53" y="0"/>
                    <a:pt x="60" y="2"/>
                    <a:pt x="67" y="6"/>
                  </a:cubicBezTo>
                  <a:cubicBezTo>
                    <a:pt x="74" y="10"/>
                    <a:pt x="79" y="15"/>
                    <a:pt x="83" y="22"/>
                  </a:cubicBezTo>
                  <a:cubicBezTo>
                    <a:pt x="87" y="29"/>
                    <a:pt x="89" y="36"/>
                    <a:pt x="89" y="45"/>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3" name="Freeform 54"/>
            <p:cNvSpPr>
              <a:spLocks noChangeArrowheads="1"/>
            </p:cNvSpPr>
            <p:nvPr/>
          </p:nvSpPr>
          <p:spPr bwMode="auto">
            <a:xfrm>
              <a:off x="2917825" y="3290888"/>
              <a:ext cx="33338" cy="31750"/>
            </a:xfrm>
            <a:custGeom>
              <a:avLst/>
              <a:gdLst>
                <a:gd name="T0" fmla="*/ 90 w 91"/>
                <a:gd name="T1" fmla="*/ 44 h 90"/>
                <a:gd name="T2" fmla="*/ 84 w 91"/>
                <a:gd name="T3" fmla="*/ 67 h 90"/>
                <a:gd name="T4" fmla="*/ 67 w 91"/>
                <a:gd name="T5" fmla="*/ 83 h 90"/>
                <a:gd name="T6" fmla="*/ 45 w 91"/>
                <a:gd name="T7" fmla="*/ 89 h 90"/>
                <a:gd name="T8" fmla="*/ 23 w 91"/>
                <a:gd name="T9" fmla="*/ 83 h 90"/>
                <a:gd name="T10" fmla="*/ 6 w 91"/>
                <a:gd name="T11" fmla="*/ 67 h 90"/>
                <a:gd name="T12" fmla="*/ 0 w 91"/>
                <a:gd name="T13" fmla="*/ 44 h 90"/>
                <a:gd name="T14" fmla="*/ 6 w 91"/>
                <a:gd name="T15" fmla="*/ 22 h 90"/>
                <a:gd name="T16" fmla="*/ 23 w 91"/>
                <a:gd name="T17" fmla="*/ 6 h 90"/>
                <a:gd name="T18" fmla="*/ 45 w 91"/>
                <a:gd name="T19" fmla="*/ 0 h 90"/>
                <a:gd name="T20" fmla="*/ 67 w 91"/>
                <a:gd name="T21" fmla="*/ 6 h 90"/>
                <a:gd name="T22" fmla="*/ 84 w 91"/>
                <a:gd name="T23" fmla="*/ 22 h 90"/>
                <a:gd name="T24" fmla="*/ 90 w 91"/>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0" y="44"/>
                  </a:moveTo>
                  <a:cubicBezTo>
                    <a:pt x="90" y="53"/>
                    <a:pt x="88" y="59"/>
                    <a:pt x="84" y="67"/>
                  </a:cubicBezTo>
                  <a:cubicBezTo>
                    <a:pt x="79" y="74"/>
                    <a:pt x="74" y="79"/>
                    <a:pt x="67" y="83"/>
                  </a:cubicBezTo>
                  <a:cubicBezTo>
                    <a:pt x="60" y="87"/>
                    <a:pt x="53" y="89"/>
                    <a:pt x="45" y="89"/>
                  </a:cubicBezTo>
                  <a:cubicBezTo>
                    <a:pt x="37" y="89"/>
                    <a:pt x="30" y="87"/>
                    <a:pt x="23" y="83"/>
                  </a:cubicBezTo>
                  <a:cubicBezTo>
                    <a:pt x="16" y="79"/>
                    <a:pt x="10" y="74"/>
                    <a:pt x="6" y="67"/>
                  </a:cubicBezTo>
                  <a:cubicBezTo>
                    <a:pt x="2" y="59"/>
                    <a:pt x="0" y="52"/>
                    <a:pt x="0" y="44"/>
                  </a:cubicBezTo>
                  <a:cubicBezTo>
                    <a:pt x="0" y="35"/>
                    <a:pt x="2" y="29"/>
                    <a:pt x="6" y="22"/>
                  </a:cubicBezTo>
                  <a:cubicBezTo>
                    <a:pt x="10" y="15"/>
                    <a:pt x="16" y="10"/>
                    <a:pt x="23" y="6"/>
                  </a:cubicBezTo>
                  <a:cubicBezTo>
                    <a:pt x="30" y="2"/>
                    <a:pt x="37" y="0"/>
                    <a:pt x="45" y="0"/>
                  </a:cubicBezTo>
                  <a:cubicBezTo>
                    <a:pt x="53" y="0"/>
                    <a:pt x="60" y="2"/>
                    <a:pt x="67" y="6"/>
                  </a:cubicBezTo>
                  <a:cubicBezTo>
                    <a:pt x="74" y="10"/>
                    <a:pt x="79" y="15"/>
                    <a:pt x="84" y="22"/>
                  </a:cubicBezTo>
                  <a:cubicBezTo>
                    <a:pt x="88" y="29"/>
                    <a:pt x="90" y="36"/>
                    <a:pt x="90" y="44"/>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4" name="Freeform 55"/>
            <p:cNvSpPr>
              <a:spLocks noChangeArrowheads="1"/>
            </p:cNvSpPr>
            <p:nvPr/>
          </p:nvSpPr>
          <p:spPr bwMode="auto">
            <a:xfrm>
              <a:off x="3009900" y="3367088"/>
              <a:ext cx="31750" cy="33337"/>
            </a:xfrm>
            <a:custGeom>
              <a:avLst/>
              <a:gdLst>
                <a:gd name="T0" fmla="*/ 89 w 90"/>
                <a:gd name="T1" fmla="*/ 45 h 91"/>
                <a:gd name="T2" fmla="*/ 83 w 90"/>
                <a:gd name="T3" fmla="*/ 67 h 91"/>
                <a:gd name="T4" fmla="*/ 67 w 90"/>
                <a:gd name="T5" fmla="*/ 84 h 91"/>
                <a:gd name="T6" fmla="*/ 45 w 90"/>
                <a:gd name="T7" fmla="*/ 90 h 91"/>
                <a:gd name="T8" fmla="*/ 22 w 90"/>
                <a:gd name="T9" fmla="*/ 84 h 91"/>
                <a:gd name="T10" fmla="*/ 6 w 90"/>
                <a:gd name="T11" fmla="*/ 67 h 91"/>
                <a:gd name="T12" fmla="*/ 0 w 90"/>
                <a:gd name="T13" fmla="*/ 45 h 91"/>
                <a:gd name="T14" fmla="*/ 6 w 90"/>
                <a:gd name="T15" fmla="*/ 23 h 91"/>
                <a:gd name="T16" fmla="*/ 22 w 90"/>
                <a:gd name="T17" fmla="*/ 6 h 91"/>
                <a:gd name="T18" fmla="*/ 45 w 90"/>
                <a:gd name="T19" fmla="*/ 0 h 91"/>
                <a:gd name="T20" fmla="*/ 67 w 90"/>
                <a:gd name="T21" fmla="*/ 6 h 91"/>
                <a:gd name="T22" fmla="*/ 83 w 90"/>
                <a:gd name="T23" fmla="*/ 23 h 91"/>
                <a:gd name="T24" fmla="*/ 89 w 90"/>
                <a:gd name="T25"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1">
                  <a:moveTo>
                    <a:pt x="89" y="45"/>
                  </a:moveTo>
                  <a:cubicBezTo>
                    <a:pt x="89" y="53"/>
                    <a:pt x="87" y="60"/>
                    <a:pt x="83" y="67"/>
                  </a:cubicBezTo>
                  <a:cubicBezTo>
                    <a:pt x="79" y="74"/>
                    <a:pt x="74" y="79"/>
                    <a:pt x="67" y="84"/>
                  </a:cubicBezTo>
                  <a:cubicBezTo>
                    <a:pt x="60" y="88"/>
                    <a:pt x="53" y="90"/>
                    <a:pt x="45" y="90"/>
                  </a:cubicBezTo>
                  <a:cubicBezTo>
                    <a:pt x="36" y="90"/>
                    <a:pt x="29" y="88"/>
                    <a:pt x="22" y="84"/>
                  </a:cubicBezTo>
                  <a:cubicBezTo>
                    <a:pt x="15" y="79"/>
                    <a:pt x="10" y="74"/>
                    <a:pt x="6" y="67"/>
                  </a:cubicBezTo>
                  <a:cubicBezTo>
                    <a:pt x="2" y="60"/>
                    <a:pt x="0" y="53"/>
                    <a:pt x="0" y="45"/>
                  </a:cubicBezTo>
                  <a:cubicBezTo>
                    <a:pt x="0" y="37"/>
                    <a:pt x="2" y="30"/>
                    <a:pt x="6" y="23"/>
                  </a:cubicBezTo>
                  <a:cubicBezTo>
                    <a:pt x="10" y="16"/>
                    <a:pt x="15" y="10"/>
                    <a:pt x="22" y="6"/>
                  </a:cubicBezTo>
                  <a:cubicBezTo>
                    <a:pt x="29" y="2"/>
                    <a:pt x="36" y="0"/>
                    <a:pt x="45" y="0"/>
                  </a:cubicBezTo>
                  <a:cubicBezTo>
                    <a:pt x="53" y="0"/>
                    <a:pt x="60" y="2"/>
                    <a:pt x="67" y="6"/>
                  </a:cubicBezTo>
                  <a:cubicBezTo>
                    <a:pt x="74" y="10"/>
                    <a:pt x="79" y="16"/>
                    <a:pt x="83" y="23"/>
                  </a:cubicBezTo>
                  <a:cubicBezTo>
                    <a:pt x="87" y="30"/>
                    <a:pt x="89" y="37"/>
                    <a:pt x="89" y="45"/>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5" name="Freeform 56"/>
            <p:cNvSpPr>
              <a:spLocks noChangeArrowheads="1"/>
            </p:cNvSpPr>
            <p:nvPr/>
          </p:nvSpPr>
          <p:spPr bwMode="auto">
            <a:xfrm>
              <a:off x="3168650" y="3351213"/>
              <a:ext cx="31750" cy="31750"/>
            </a:xfrm>
            <a:custGeom>
              <a:avLst/>
              <a:gdLst>
                <a:gd name="T0" fmla="*/ 89 w 90"/>
                <a:gd name="T1" fmla="*/ 44 h 90"/>
                <a:gd name="T2" fmla="*/ 83 w 90"/>
                <a:gd name="T3" fmla="*/ 67 h 90"/>
                <a:gd name="T4" fmla="*/ 66 w 90"/>
                <a:gd name="T5" fmla="*/ 83 h 90"/>
                <a:gd name="T6" fmla="*/ 44 w 90"/>
                <a:gd name="T7" fmla="*/ 89 h 90"/>
                <a:gd name="T8" fmla="*/ 22 w 90"/>
                <a:gd name="T9" fmla="*/ 83 h 90"/>
                <a:gd name="T10" fmla="*/ 6 w 90"/>
                <a:gd name="T11" fmla="*/ 67 h 90"/>
                <a:gd name="T12" fmla="*/ 0 w 90"/>
                <a:gd name="T13" fmla="*/ 44 h 90"/>
                <a:gd name="T14" fmla="*/ 6 w 90"/>
                <a:gd name="T15" fmla="*/ 22 h 90"/>
                <a:gd name="T16" fmla="*/ 22 w 90"/>
                <a:gd name="T17" fmla="*/ 6 h 90"/>
                <a:gd name="T18" fmla="*/ 44 w 90"/>
                <a:gd name="T19" fmla="*/ 0 h 90"/>
                <a:gd name="T20" fmla="*/ 66 w 90"/>
                <a:gd name="T21" fmla="*/ 6 h 90"/>
                <a:gd name="T22" fmla="*/ 83 w 90"/>
                <a:gd name="T23" fmla="*/ 22 h 90"/>
                <a:gd name="T24" fmla="*/ 89 w 90"/>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0">
                  <a:moveTo>
                    <a:pt x="89" y="44"/>
                  </a:moveTo>
                  <a:cubicBezTo>
                    <a:pt x="89" y="53"/>
                    <a:pt x="87" y="60"/>
                    <a:pt x="83" y="67"/>
                  </a:cubicBezTo>
                  <a:cubicBezTo>
                    <a:pt x="79" y="74"/>
                    <a:pt x="73" y="79"/>
                    <a:pt x="66" y="83"/>
                  </a:cubicBezTo>
                  <a:cubicBezTo>
                    <a:pt x="58" y="87"/>
                    <a:pt x="52" y="89"/>
                    <a:pt x="44" y="89"/>
                  </a:cubicBezTo>
                  <a:cubicBezTo>
                    <a:pt x="36" y="89"/>
                    <a:pt x="29" y="87"/>
                    <a:pt x="22" y="83"/>
                  </a:cubicBezTo>
                  <a:cubicBezTo>
                    <a:pt x="15" y="79"/>
                    <a:pt x="10" y="74"/>
                    <a:pt x="6" y="67"/>
                  </a:cubicBezTo>
                  <a:cubicBezTo>
                    <a:pt x="1" y="60"/>
                    <a:pt x="0" y="52"/>
                    <a:pt x="0" y="44"/>
                  </a:cubicBezTo>
                  <a:cubicBezTo>
                    <a:pt x="0" y="35"/>
                    <a:pt x="1" y="29"/>
                    <a:pt x="6" y="22"/>
                  </a:cubicBezTo>
                  <a:cubicBezTo>
                    <a:pt x="10" y="15"/>
                    <a:pt x="15" y="10"/>
                    <a:pt x="22" y="6"/>
                  </a:cubicBezTo>
                  <a:cubicBezTo>
                    <a:pt x="29" y="2"/>
                    <a:pt x="36" y="0"/>
                    <a:pt x="44" y="0"/>
                  </a:cubicBezTo>
                  <a:cubicBezTo>
                    <a:pt x="52" y="0"/>
                    <a:pt x="58" y="2"/>
                    <a:pt x="66" y="6"/>
                  </a:cubicBezTo>
                  <a:cubicBezTo>
                    <a:pt x="73" y="10"/>
                    <a:pt x="79" y="15"/>
                    <a:pt x="83" y="22"/>
                  </a:cubicBezTo>
                  <a:cubicBezTo>
                    <a:pt x="87" y="29"/>
                    <a:pt x="89" y="36"/>
                    <a:pt x="89" y="44"/>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6" name="Freeform 57"/>
            <p:cNvSpPr>
              <a:spLocks noChangeArrowheads="1"/>
            </p:cNvSpPr>
            <p:nvPr/>
          </p:nvSpPr>
          <p:spPr bwMode="auto">
            <a:xfrm>
              <a:off x="3249613" y="3400425"/>
              <a:ext cx="33337" cy="31750"/>
            </a:xfrm>
            <a:custGeom>
              <a:avLst/>
              <a:gdLst>
                <a:gd name="T0" fmla="*/ 90 w 91"/>
                <a:gd name="T1" fmla="*/ 44 h 90"/>
                <a:gd name="T2" fmla="*/ 84 w 91"/>
                <a:gd name="T3" fmla="*/ 66 h 90"/>
                <a:gd name="T4" fmla="*/ 67 w 91"/>
                <a:gd name="T5" fmla="*/ 83 h 90"/>
                <a:gd name="T6" fmla="*/ 45 w 91"/>
                <a:gd name="T7" fmla="*/ 89 h 90"/>
                <a:gd name="T8" fmla="*/ 23 w 91"/>
                <a:gd name="T9" fmla="*/ 83 h 90"/>
                <a:gd name="T10" fmla="*/ 6 w 91"/>
                <a:gd name="T11" fmla="*/ 66 h 90"/>
                <a:gd name="T12" fmla="*/ 0 w 91"/>
                <a:gd name="T13" fmla="*/ 44 h 90"/>
                <a:gd name="T14" fmla="*/ 6 w 91"/>
                <a:gd name="T15" fmla="*/ 22 h 90"/>
                <a:gd name="T16" fmla="*/ 23 w 91"/>
                <a:gd name="T17" fmla="*/ 6 h 90"/>
                <a:gd name="T18" fmla="*/ 45 w 91"/>
                <a:gd name="T19" fmla="*/ 0 h 90"/>
                <a:gd name="T20" fmla="*/ 67 w 91"/>
                <a:gd name="T21" fmla="*/ 6 h 90"/>
                <a:gd name="T22" fmla="*/ 84 w 91"/>
                <a:gd name="T23" fmla="*/ 22 h 90"/>
                <a:gd name="T24" fmla="*/ 90 w 91"/>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0" y="44"/>
                  </a:moveTo>
                  <a:cubicBezTo>
                    <a:pt x="90" y="52"/>
                    <a:pt x="88" y="58"/>
                    <a:pt x="84" y="66"/>
                  </a:cubicBezTo>
                  <a:cubicBezTo>
                    <a:pt x="80" y="73"/>
                    <a:pt x="74" y="79"/>
                    <a:pt x="67" y="83"/>
                  </a:cubicBezTo>
                  <a:cubicBezTo>
                    <a:pt x="60" y="87"/>
                    <a:pt x="53" y="89"/>
                    <a:pt x="45" y="89"/>
                  </a:cubicBezTo>
                  <a:cubicBezTo>
                    <a:pt x="37" y="89"/>
                    <a:pt x="30" y="87"/>
                    <a:pt x="23" y="83"/>
                  </a:cubicBezTo>
                  <a:cubicBezTo>
                    <a:pt x="16" y="79"/>
                    <a:pt x="10" y="73"/>
                    <a:pt x="6" y="66"/>
                  </a:cubicBezTo>
                  <a:cubicBezTo>
                    <a:pt x="1" y="58"/>
                    <a:pt x="0" y="52"/>
                    <a:pt x="0" y="44"/>
                  </a:cubicBezTo>
                  <a:cubicBezTo>
                    <a:pt x="0" y="36"/>
                    <a:pt x="1" y="29"/>
                    <a:pt x="6" y="22"/>
                  </a:cubicBezTo>
                  <a:cubicBezTo>
                    <a:pt x="10" y="15"/>
                    <a:pt x="16" y="10"/>
                    <a:pt x="23" y="6"/>
                  </a:cubicBezTo>
                  <a:cubicBezTo>
                    <a:pt x="30" y="1"/>
                    <a:pt x="37" y="0"/>
                    <a:pt x="45" y="0"/>
                  </a:cubicBezTo>
                  <a:cubicBezTo>
                    <a:pt x="53" y="0"/>
                    <a:pt x="60" y="1"/>
                    <a:pt x="67" y="6"/>
                  </a:cubicBezTo>
                  <a:cubicBezTo>
                    <a:pt x="74" y="10"/>
                    <a:pt x="80" y="15"/>
                    <a:pt x="84" y="22"/>
                  </a:cubicBezTo>
                  <a:cubicBezTo>
                    <a:pt x="88" y="29"/>
                    <a:pt x="90" y="36"/>
                    <a:pt x="90" y="44"/>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58"/>
            <p:cNvSpPr>
              <a:spLocks noChangeArrowheads="1"/>
            </p:cNvSpPr>
            <p:nvPr/>
          </p:nvSpPr>
          <p:spPr bwMode="auto">
            <a:xfrm>
              <a:off x="3375025" y="3384550"/>
              <a:ext cx="33338" cy="31750"/>
            </a:xfrm>
            <a:custGeom>
              <a:avLst/>
              <a:gdLst>
                <a:gd name="T0" fmla="*/ 90 w 91"/>
                <a:gd name="T1" fmla="*/ 45 h 90"/>
                <a:gd name="T2" fmla="*/ 84 w 91"/>
                <a:gd name="T3" fmla="*/ 67 h 90"/>
                <a:gd name="T4" fmla="*/ 67 w 91"/>
                <a:gd name="T5" fmla="*/ 83 h 90"/>
                <a:gd name="T6" fmla="*/ 45 w 91"/>
                <a:gd name="T7" fmla="*/ 89 h 90"/>
                <a:gd name="T8" fmla="*/ 23 w 91"/>
                <a:gd name="T9" fmla="*/ 83 h 90"/>
                <a:gd name="T10" fmla="*/ 6 w 91"/>
                <a:gd name="T11" fmla="*/ 67 h 90"/>
                <a:gd name="T12" fmla="*/ 0 w 91"/>
                <a:gd name="T13" fmla="*/ 45 h 90"/>
                <a:gd name="T14" fmla="*/ 6 w 91"/>
                <a:gd name="T15" fmla="*/ 22 h 90"/>
                <a:gd name="T16" fmla="*/ 23 w 91"/>
                <a:gd name="T17" fmla="*/ 6 h 90"/>
                <a:gd name="T18" fmla="*/ 45 w 91"/>
                <a:gd name="T19" fmla="*/ 0 h 90"/>
                <a:gd name="T20" fmla="*/ 67 w 91"/>
                <a:gd name="T21" fmla="*/ 6 h 90"/>
                <a:gd name="T22" fmla="*/ 84 w 91"/>
                <a:gd name="T23" fmla="*/ 22 h 90"/>
                <a:gd name="T24" fmla="*/ 90 w 91"/>
                <a:gd name="T25"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0" y="45"/>
                  </a:moveTo>
                  <a:cubicBezTo>
                    <a:pt x="90" y="53"/>
                    <a:pt x="88" y="60"/>
                    <a:pt x="84" y="67"/>
                  </a:cubicBezTo>
                  <a:cubicBezTo>
                    <a:pt x="80" y="74"/>
                    <a:pt x="74" y="79"/>
                    <a:pt x="67" y="83"/>
                  </a:cubicBezTo>
                  <a:cubicBezTo>
                    <a:pt x="59" y="87"/>
                    <a:pt x="53" y="89"/>
                    <a:pt x="45" y="89"/>
                  </a:cubicBezTo>
                  <a:cubicBezTo>
                    <a:pt x="37" y="89"/>
                    <a:pt x="30" y="87"/>
                    <a:pt x="23" y="83"/>
                  </a:cubicBezTo>
                  <a:cubicBezTo>
                    <a:pt x="16" y="79"/>
                    <a:pt x="10" y="74"/>
                    <a:pt x="6" y="67"/>
                  </a:cubicBezTo>
                  <a:cubicBezTo>
                    <a:pt x="1" y="60"/>
                    <a:pt x="0" y="53"/>
                    <a:pt x="0" y="45"/>
                  </a:cubicBezTo>
                  <a:cubicBezTo>
                    <a:pt x="0" y="36"/>
                    <a:pt x="1" y="29"/>
                    <a:pt x="6" y="22"/>
                  </a:cubicBezTo>
                  <a:cubicBezTo>
                    <a:pt x="10" y="15"/>
                    <a:pt x="16" y="10"/>
                    <a:pt x="23" y="6"/>
                  </a:cubicBezTo>
                  <a:cubicBezTo>
                    <a:pt x="30" y="2"/>
                    <a:pt x="37" y="0"/>
                    <a:pt x="45" y="0"/>
                  </a:cubicBezTo>
                  <a:cubicBezTo>
                    <a:pt x="53" y="0"/>
                    <a:pt x="59" y="2"/>
                    <a:pt x="67" y="6"/>
                  </a:cubicBezTo>
                  <a:cubicBezTo>
                    <a:pt x="74" y="10"/>
                    <a:pt x="80" y="15"/>
                    <a:pt x="84" y="22"/>
                  </a:cubicBezTo>
                  <a:cubicBezTo>
                    <a:pt x="88" y="29"/>
                    <a:pt x="90" y="36"/>
                    <a:pt x="90" y="45"/>
                  </a:cubicBezTo>
                </a:path>
              </a:pathLst>
            </a:custGeom>
            <a:noFill/>
            <a:ln w="1008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88" name="Oval 387"/>
          <p:cNvSpPr/>
          <p:nvPr/>
        </p:nvSpPr>
        <p:spPr>
          <a:xfrm>
            <a:off x="4984813" y="3547048"/>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Oval 388"/>
          <p:cNvSpPr/>
          <p:nvPr/>
        </p:nvSpPr>
        <p:spPr>
          <a:xfrm>
            <a:off x="5027272" y="3583163"/>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0" name="Group 389"/>
          <p:cNvGrpSpPr/>
          <p:nvPr/>
        </p:nvGrpSpPr>
        <p:grpSpPr>
          <a:xfrm>
            <a:off x="5206920" y="3723534"/>
            <a:ext cx="470483" cy="536868"/>
            <a:chOff x="3938582" y="2911478"/>
            <a:chExt cx="517531" cy="590556"/>
          </a:xfrm>
        </p:grpSpPr>
        <p:sp>
          <p:nvSpPr>
            <p:cNvPr id="391" name="Freeform 59"/>
            <p:cNvSpPr>
              <a:spLocks noChangeArrowheads="1"/>
            </p:cNvSpPr>
            <p:nvPr/>
          </p:nvSpPr>
          <p:spPr bwMode="auto">
            <a:xfrm>
              <a:off x="4187821" y="3267083"/>
              <a:ext cx="190500" cy="206376"/>
            </a:xfrm>
            <a:custGeom>
              <a:avLst/>
              <a:gdLst>
                <a:gd name="T0" fmla="*/ 130 w 527"/>
                <a:gd name="T1" fmla="*/ 141 h 574"/>
                <a:gd name="T2" fmla="*/ 130 w 527"/>
                <a:gd name="T3" fmla="*/ 395 h 574"/>
                <a:gd name="T4" fmla="*/ 412 w 527"/>
                <a:gd name="T5" fmla="*/ 451 h 574"/>
                <a:gd name="T6" fmla="*/ 469 w 527"/>
                <a:gd name="T7" fmla="*/ 0 h 574"/>
                <a:gd name="T8" fmla="*/ 130 w 527"/>
                <a:gd name="T9" fmla="*/ 141 h 574"/>
              </a:gdLst>
              <a:ahLst/>
              <a:cxnLst>
                <a:cxn ang="0">
                  <a:pos x="T0" y="T1"/>
                </a:cxn>
                <a:cxn ang="0">
                  <a:pos x="T2" y="T3"/>
                </a:cxn>
                <a:cxn ang="0">
                  <a:pos x="T4" y="T5"/>
                </a:cxn>
                <a:cxn ang="0">
                  <a:pos x="T6" y="T7"/>
                </a:cxn>
                <a:cxn ang="0">
                  <a:pos x="T8" y="T9"/>
                </a:cxn>
              </a:cxnLst>
              <a:rect l="0" t="0" r="r" b="b"/>
              <a:pathLst>
                <a:path w="527" h="574">
                  <a:moveTo>
                    <a:pt x="130" y="141"/>
                  </a:moveTo>
                  <a:cubicBezTo>
                    <a:pt x="44" y="198"/>
                    <a:pt x="0" y="307"/>
                    <a:pt x="130" y="395"/>
                  </a:cubicBezTo>
                  <a:cubicBezTo>
                    <a:pt x="201" y="573"/>
                    <a:pt x="334" y="534"/>
                    <a:pt x="412" y="451"/>
                  </a:cubicBezTo>
                  <a:cubicBezTo>
                    <a:pt x="490" y="369"/>
                    <a:pt x="526" y="126"/>
                    <a:pt x="469" y="0"/>
                  </a:cubicBezTo>
                  <a:cubicBezTo>
                    <a:pt x="343" y="94"/>
                    <a:pt x="237" y="70"/>
                    <a:pt x="130" y="141"/>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60"/>
            <p:cNvSpPr>
              <a:spLocks noChangeArrowheads="1"/>
            </p:cNvSpPr>
            <p:nvPr/>
          </p:nvSpPr>
          <p:spPr bwMode="auto">
            <a:xfrm>
              <a:off x="3938582" y="3144846"/>
              <a:ext cx="263524" cy="293687"/>
            </a:xfrm>
            <a:custGeom>
              <a:avLst/>
              <a:gdLst>
                <a:gd name="T0" fmla="*/ 597 w 733"/>
                <a:gd name="T1" fmla="*/ 226 h 818"/>
                <a:gd name="T2" fmla="*/ 513 w 733"/>
                <a:gd name="T3" fmla="*/ 593 h 818"/>
                <a:gd name="T4" fmla="*/ 146 w 733"/>
                <a:gd name="T5" fmla="*/ 621 h 818"/>
                <a:gd name="T6" fmla="*/ 89 w 733"/>
                <a:gd name="T7" fmla="*/ 0 h 818"/>
                <a:gd name="T8" fmla="*/ 597 w 733"/>
                <a:gd name="T9" fmla="*/ 226 h 818"/>
              </a:gdLst>
              <a:ahLst/>
              <a:cxnLst>
                <a:cxn ang="0">
                  <a:pos x="T0" y="T1"/>
                </a:cxn>
                <a:cxn ang="0">
                  <a:pos x="T2" y="T3"/>
                </a:cxn>
                <a:cxn ang="0">
                  <a:pos x="T4" y="T5"/>
                </a:cxn>
                <a:cxn ang="0">
                  <a:pos x="T6" y="T7"/>
                </a:cxn>
                <a:cxn ang="0">
                  <a:pos x="T8" y="T9"/>
                </a:cxn>
              </a:cxnLst>
              <a:rect l="0" t="0" r="r" b="b"/>
              <a:pathLst>
                <a:path w="733" h="818">
                  <a:moveTo>
                    <a:pt x="597" y="226"/>
                  </a:moveTo>
                  <a:cubicBezTo>
                    <a:pt x="689" y="334"/>
                    <a:pt x="732" y="497"/>
                    <a:pt x="513" y="593"/>
                  </a:cubicBezTo>
                  <a:cubicBezTo>
                    <a:pt x="412" y="817"/>
                    <a:pt x="248" y="741"/>
                    <a:pt x="146" y="621"/>
                  </a:cubicBezTo>
                  <a:cubicBezTo>
                    <a:pt x="45" y="501"/>
                    <a:pt x="0" y="169"/>
                    <a:pt x="89" y="0"/>
                  </a:cubicBezTo>
                  <a:cubicBezTo>
                    <a:pt x="254" y="140"/>
                    <a:pt x="482" y="90"/>
                    <a:pt x="597" y="226"/>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61"/>
            <p:cNvSpPr>
              <a:spLocks noChangeArrowheads="1"/>
            </p:cNvSpPr>
            <p:nvPr/>
          </p:nvSpPr>
          <p:spPr bwMode="auto">
            <a:xfrm>
              <a:off x="4021135" y="3236921"/>
              <a:ext cx="274637" cy="265113"/>
            </a:xfrm>
            <a:custGeom>
              <a:avLst/>
              <a:gdLst>
                <a:gd name="T0" fmla="*/ 762 w 763"/>
                <a:gd name="T1" fmla="*/ 339 h 735"/>
                <a:gd name="T2" fmla="*/ 452 w 763"/>
                <a:gd name="T3" fmla="*/ 734 h 735"/>
                <a:gd name="T4" fmla="*/ 0 w 763"/>
                <a:gd name="T5" fmla="*/ 0 h 735"/>
              </a:gdLst>
              <a:ahLst/>
              <a:cxnLst>
                <a:cxn ang="0">
                  <a:pos x="T0" y="T1"/>
                </a:cxn>
                <a:cxn ang="0">
                  <a:pos x="T2" y="T3"/>
                </a:cxn>
                <a:cxn ang="0">
                  <a:pos x="T4" y="T5"/>
                </a:cxn>
              </a:cxnLst>
              <a:rect l="0" t="0" r="r" b="b"/>
              <a:pathLst>
                <a:path w="763" h="735">
                  <a:moveTo>
                    <a:pt x="762" y="339"/>
                  </a:moveTo>
                  <a:cubicBezTo>
                    <a:pt x="549" y="445"/>
                    <a:pt x="452" y="734"/>
                    <a:pt x="452" y="734"/>
                  </a:cubicBezTo>
                  <a:cubicBezTo>
                    <a:pt x="452" y="734"/>
                    <a:pt x="356" y="320"/>
                    <a:pt x="0"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4" name="Freeform 62"/>
            <p:cNvSpPr>
              <a:spLocks noChangeArrowheads="1"/>
            </p:cNvSpPr>
            <p:nvPr/>
          </p:nvSpPr>
          <p:spPr bwMode="auto">
            <a:xfrm>
              <a:off x="4140192" y="2911478"/>
              <a:ext cx="111125" cy="112713"/>
            </a:xfrm>
            <a:custGeom>
              <a:avLst/>
              <a:gdLst>
                <a:gd name="T0" fmla="*/ 201 w 310"/>
                <a:gd name="T1" fmla="*/ 228 h 313"/>
                <a:gd name="T2" fmla="*/ 157 w 310"/>
                <a:gd name="T3" fmla="*/ 256 h 313"/>
                <a:gd name="T4" fmla="*/ 118 w 310"/>
                <a:gd name="T5" fmla="*/ 245 h 313"/>
                <a:gd name="T6" fmla="*/ 118 w 310"/>
                <a:gd name="T7" fmla="*/ 245 h 313"/>
                <a:gd name="T8" fmla="*/ 117 w 310"/>
                <a:gd name="T9" fmla="*/ 245 h 313"/>
                <a:gd name="T10" fmla="*/ 90 w 310"/>
                <a:gd name="T11" fmla="*/ 164 h 313"/>
                <a:gd name="T12" fmla="*/ 219 w 310"/>
                <a:gd name="T13" fmla="*/ 67 h 313"/>
                <a:gd name="T14" fmla="*/ 201 w 310"/>
                <a:gd name="T15" fmla="*/ 228 h 313"/>
                <a:gd name="T16" fmla="*/ 255 w 310"/>
                <a:gd name="T17" fmla="*/ 0 h 313"/>
                <a:gd name="T18" fmla="*/ 41 w 310"/>
                <a:gd name="T19" fmla="*/ 136 h 313"/>
                <a:gd name="T20" fmla="*/ 89 w 310"/>
                <a:gd name="T21" fmla="*/ 294 h 313"/>
                <a:gd name="T22" fmla="*/ 89 w 310"/>
                <a:gd name="T23" fmla="*/ 294 h 313"/>
                <a:gd name="T24" fmla="*/ 89 w 310"/>
                <a:gd name="T25" fmla="*/ 294 h 313"/>
                <a:gd name="T26" fmla="*/ 90 w 310"/>
                <a:gd name="T27" fmla="*/ 294 h 313"/>
                <a:gd name="T28" fmla="*/ 90 w 310"/>
                <a:gd name="T29" fmla="*/ 294 h 313"/>
                <a:gd name="T30" fmla="*/ 157 w 310"/>
                <a:gd name="T31" fmla="*/ 312 h 313"/>
                <a:gd name="T32" fmla="*/ 250 w 310"/>
                <a:gd name="T33" fmla="*/ 256 h 313"/>
                <a:gd name="T34" fmla="*/ 258 w 310"/>
                <a:gd name="T35" fmla="*/ 0 h 313"/>
                <a:gd name="T36" fmla="*/ 258 w 310"/>
                <a:gd name="T37" fmla="*/ 0 h 313"/>
                <a:gd name="T38" fmla="*/ 258 w 310"/>
                <a:gd name="T39" fmla="*/ 0 h 313"/>
                <a:gd name="T40" fmla="*/ 258 w 310"/>
                <a:gd name="T41" fmla="*/ 0 h 313"/>
                <a:gd name="T42" fmla="*/ 257 w 310"/>
                <a:gd name="T43" fmla="*/ 0 h 313"/>
                <a:gd name="T44" fmla="*/ 257 w 310"/>
                <a:gd name="T45" fmla="*/ 0 h 313"/>
                <a:gd name="T46" fmla="*/ 255 w 310"/>
                <a:gd name="T4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0" h="313">
                  <a:moveTo>
                    <a:pt x="201" y="228"/>
                  </a:moveTo>
                  <a:cubicBezTo>
                    <a:pt x="190" y="247"/>
                    <a:pt x="176" y="256"/>
                    <a:pt x="157" y="256"/>
                  </a:cubicBezTo>
                  <a:cubicBezTo>
                    <a:pt x="144" y="256"/>
                    <a:pt x="130" y="252"/>
                    <a:pt x="118" y="245"/>
                  </a:cubicBezTo>
                  <a:lnTo>
                    <a:pt x="118" y="245"/>
                  </a:lnTo>
                  <a:lnTo>
                    <a:pt x="117" y="245"/>
                  </a:lnTo>
                  <a:cubicBezTo>
                    <a:pt x="104" y="237"/>
                    <a:pt x="64" y="210"/>
                    <a:pt x="90" y="164"/>
                  </a:cubicBezTo>
                  <a:cubicBezTo>
                    <a:pt x="120" y="113"/>
                    <a:pt x="179" y="82"/>
                    <a:pt x="219" y="67"/>
                  </a:cubicBezTo>
                  <a:cubicBezTo>
                    <a:pt x="227" y="109"/>
                    <a:pt x="230" y="176"/>
                    <a:pt x="201" y="228"/>
                  </a:cubicBezTo>
                  <a:close/>
                  <a:moveTo>
                    <a:pt x="255" y="0"/>
                  </a:moveTo>
                  <a:cubicBezTo>
                    <a:pt x="235" y="0"/>
                    <a:pt x="98" y="36"/>
                    <a:pt x="41" y="136"/>
                  </a:cubicBezTo>
                  <a:cubicBezTo>
                    <a:pt x="0" y="208"/>
                    <a:pt x="45" y="268"/>
                    <a:pt x="89" y="294"/>
                  </a:cubicBezTo>
                  <a:lnTo>
                    <a:pt x="89" y="294"/>
                  </a:lnTo>
                  <a:lnTo>
                    <a:pt x="89" y="294"/>
                  </a:lnTo>
                  <a:cubicBezTo>
                    <a:pt x="90" y="294"/>
                    <a:pt x="90" y="294"/>
                    <a:pt x="90" y="294"/>
                  </a:cubicBezTo>
                  <a:lnTo>
                    <a:pt x="90" y="294"/>
                  </a:lnTo>
                  <a:cubicBezTo>
                    <a:pt x="108" y="305"/>
                    <a:pt x="132" y="312"/>
                    <a:pt x="157" y="312"/>
                  </a:cubicBezTo>
                  <a:cubicBezTo>
                    <a:pt x="191" y="312"/>
                    <a:pt x="226" y="297"/>
                    <a:pt x="250" y="256"/>
                  </a:cubicBezTo>
                  <a:cubicBezTo>
                    <a:pt x="309" y="152"/>
                    <a:pt x="266" y="9"/>
                    <a:pt x="258" y="0"/>
                  </a:cubicBezTo>
                  <a:lnTo>
                    <a:pt x="258" y="0"/>
                  </a:lnTo>
                  <a:lnTo>
                    <a:pt x="258" y="0"/>
                  </a:lnTo>
                  <a:lnTo>
                    <a:pt x="258" y="0"/>
                  </a:lnTo>
                  <a:cubicBezTo>
                    <a:pt x="257" y="0"/>
                    <a:pt x="257" y="0"/>
                    <a:pt x="257" y="0"/>
                  </a:cubicBezTo>
                  <a:lnTo>
                    <a:pt x="257" y="0"/>
                  </a:lnTo>
                  <a:cubicBezTo>
                    <a:pt x="257" y="0"/>
                    <a:pt x="256" y="0"/>
                    <a:pt x="255" y="0"/>
                  </a:cubicBezTo>
                  <a:close/>
                </a:path>
              </a:pathLst>
            </a:custGeom>
            <a:solidFill>
              <a:srgbClr val="516C6A"/>
            </a:solidFill>
            <a:ln w="9525" cap="rnd">
              <a:solidFill>
                <a:srgbClr val="516C6A"/>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63"/>
            <p:cNvSpPr>
              <a:spLocks noChangeArrowheads="1"/>
            </p:cNvSpPr>
            <p:nvPr/>
          </p:nvSpPr>
          <p:spPr bwMode="auto">
            <a:xfrm>
              <a:off x="4186224" y="3046425"/>
              <a:ext cx="111125" cy="112713"/>
            </a:xfrm>
            <a:custGeom>
              <a:avLst/>
              <a:gdLst>
                <a:gd name="T0" fmla="*/ 201 w 310"/>
                <a:gd name="T1" fmla="*/ 228 h 313"/>
                <a:gd name="T2" fmla="*/ 157 w 310"/>
                <a:gd name="T3" fmla="*/ 256 h 313"/>
                <a:gd name="T4" fmla="*/ 118 w 310"/>
                <a:gd name="T5" fmla="*/ 245 h 313"/>
                <a:gd name="T6" fmla="*/ 117 w 310"/>
                <a:gd name="T7" fmla="*/ 245 h 313"/>
                <a:gd name="T8" fmla="*/ 117 w 310"/>
                <a:gd name="T9" fmla="*/ 245 h 313"/>
                <a:gd name="T10" fmla="*/ 90 w 310"/>
                <a:gd name="T11" fmla="*/ 164 h 313"/>
                <a:gd name="T12" fmla="*/ 219 w 310"/>
                <a:gd name="T13" fmla="*/ 67 h 313"/>
                <a:gd name="T14" fmla="*/ 201 w 310"/>
                <a:gd name="T15" fmla="*/ 228 h 313"/>
                <a:gd name="T16" fmla="*/ 255 w 310"/>
                <a:gd name="T17" fmla="*/ 0 h 313"/>
                <a:gd name="T18" fmla="*/ 41 w 310"/>
                <a:gd name="T19" fmla="*/ 136 h 313"/>
                <a:gd name="T20" fmla="*/ 89 w 310"/>
                <a:gd name="T21" fmla="*/ 294 h 313"/>
                <a:gd name="T22" fmla="*/ 89 w 310"/>
                <a:gd name="T23" fmla="*/ 294 h 313"/>
                <a:gd name="T24" fmla="*/ 89 w 310"/>
                <a:gd name="T25" fmla="*/ 294 h 313"/>
                <a:gd name="T26" fmla="*/ 90 w 310"/>
                <a:gd name="T27" fmla="*/ 294 h 313"/>
                <a:gd name="T28" fmla="*/ 90 w 310"/>
                <a:gd name="T29" fmla="*/ 294 h 313"/>
                <a:gd name="T30" fmla="*/ 157 w 310"/>
                <a:gd name="T31" fmla="*/ 312 h 313"/>
                <a:gd name="T32" fmla="*/ 250 w 310"/>
                <a:gd name="T33" fmla="*/ 256 h 313"/>
                <a:gd name="T34" fmla="*/ 258 w 310"/>
                <a:gd name="T35" fmla="*/ 0 h 313"/>
                <a:gd name="T36" fmla="*/ 258 w 310"/>
                <a:gd name="T37" fmla="*/ 0 h 313"/>
                <a:gd name="T38" fmla="*/ 258 w 310"/>
                <a:gd name="T39" fmla="*/ 0 h 313"/>
                <a:gd name="T40" fmla="*/ 257 w 310"/>
                <a:gd name="T41" fmla="*/ 0 h 313"/>
                <a:gd name="T42" fmla="*/ 257 w 310"/>
                <a:gd name="T43" fmla="*/ 0 h 313"/>
                <a:gd name="T44" fmla="*/ 257 w 310"/>
                <a:gd name="T45" fmla="*/ 0 h 313"/>
                <a:gd name="T46" fmla="*/ 255 w 310"/>
                <a:gd name="T4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0" h="313">
                  <a:moveTo>
                    <a:pt x="201" y="228"/>
                  </a:moveTo>
                  <a:cubicBezTo>
                    <a:pt x="190" y="247"/>
                    <a:pt x="176" y="256"/>
                    <a:pt x="157" y="256"/>
                  </a:cubicBezTo>
                  <a:cubicBezTo>
                    <a:pt x="144" y="256"/>
                    <a:pt x="130" y="252"/>
                    <a:pt x="118" y="245"/>
                  </a:cubicBezTo>
                  <a:lnTo>
                    <a:pt x="117" y="245"/>
                  </a:lnTo>
                  <a:lnTo>
                    <a:pt x="117" y="245"/>
                  </a:lnTo>
                  <a:cubicBezTo>
                    <a:pt x="104" y="237"/>
                    <a:pt x="64" y="210"/>
                    <a:pt x="90" y="164"/>
                  </a:cubicBezTo>
                  <a:cubicBezTo>
                    <a:pt x="120" y="113"/>
                    <a:pt x="179" y="82"/>
                    <a:pt x="219" y="67"/>
                  </a:cubicBezTo>
                  <a:cubicBezTo>
                    <a:pt x="227" y="109"/>
                    <a:pt x="230" y="176"/>
                    <a:pt x="201" y="228"/>
                  </a:cubicBezTo>
                  <a:close/>
                  <a:moveTo>
                    <a:pt x="255" y="0"/>
                  </a:moveTo>
                  <a:cubicBezTo>
                    <a:pt x="235" y="0"/>
                    <a:pt x="98" y="36"/>
                    <a:pt x="41" y="136"/>
                  </a:cubicBezTo>
                  <a:cubicBezTo>
                    <a:pt x="0" y="208"/>
                    <a:pt x="44" y="268"/>
                    <a:pt x="89" y="294"/>
                  </a:cubicBezTo>
                  <a:lnTo>
                    <a:pt x="89" y="294"/>
                  </a:lnTo>
                  <a:lnTo>
                    <a:pt x="89" y="294"/>
                  </a:lnTo>
                  <a:cubicBezTo>
                    <a:pt x="90" y="294"/>
                    <a:pt x="90" y="294"/>
                    <a:pt x="90" y="294"/>
                  </a:cubicBezTo>
                  <a:lnTo>
                    <a:pt x="90" y="294"/>
                  </a:lnTo>
                  <a:cubicBezTo>
                    <a:pt x="108" y="305"/>
                    <a:pt x="132" y="312"/>
                    <a:pt x="157" y="312"/>
                  </a:cubicBezTo>
                  <a:cubicBezTo>
                    <a:pt x="191" y="312"/>
                    <a:pt x="226" y="297"/>
                    <a:pt x="250" y="256"/>
                  </a:cubicBezTo>
                  <a:cubicBezTo>
                    <a:pt x="309" y="152"/>
                    <a:pt x="266" y="9"/>
                    <a:pt x="258" y="0"/>
                  </a:cubicBezTo>
                  <a:lnTo>
                    <a:pt x="258" y="0"/>
                  </a:lnTo>
                  <a:lnTo>
                    <a:pt x="258" y="0"/>
                  </a:lnTo>
                  <a:lnTo>
                    <a:pt x="257" y="0"/>
                  </a:lnTo>
                  <a:lnTo>
                    <a:pt x="257" y="0"/>
                  </a:lnTo>
                  <a:lnTo>
                    <a:pt x="257" y="0"/>
                  </a:lnTo>
                  <a:cubicBezTo>
                    <a:pt x="257" y="0"/>
                    <a:pt x="256" y="0"/>
                    <a:pt x="255" y="0"/>
                  </a:cubicBezTo>
                  <a:close/>
                </a:path>
              </a:pathLst>
            </a:custGeom>
            <a:solidFill>
              <a:srgbClr val="516C6A"/>
            </a:solidFill>
            <a:ln w="9525" cap="rnd">
              <a:solidFill>
                <a:srgbClr val="516C6A"/>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64"/>
            <p:cNvSpPr>
              <a:spLocks noChangeArrowheads="1"/>
            </p:cNvSpPr>
            <p:nvPr/>
          </p:nvSpPr>
          <p:spPr bwMode="auto">
            <a:xfrm>
              <a:off x="4344988" y="3025775"/>
              <a:ext cx="111125" cy="112713"/>
            </a:xfrm>
            <a:custGeom>
              <a:avLst/>
              <a:gdLst>
                <a:gd name="T0" fmla="*/ 200 w 310"/>
                <a:gd name="T1" fmla="*/ 228 h 314"/>
                <a:gd name="T2" fmla="*/ 156 w 310"/>
                <a:gd name="T3" fmla="*/ 256 h 314"/>
                <a:gd name="T4" fmla="*/ 117 w 310"/>
                <a:gd name="T5" fmla="*/ 246 h 314"/>
                <a:gd name="T6" fmla="*/ 117 w 310"/>
                <a:gd name="T7" fmla="*/ 246 h 314"/>
                <a:gd name="T8" fmla="*/ 117 w 310"/>
                <a:gd name="T9" fmla="*/ 245 h 314"/>
                <a:gd name="T10" fmla="*/ 89 w 310"/>
                <a:gd name="T11" fmla="*/ 165 h 314"/>
                <a:gd name="T12" fmla="*/ 218 w 310"/>
                <a:gd name="T13" fmla="*/ 68 h 314"/>
                <a:gd name="T14" fmla="*/ 200 w 310"/>
                <a:gd name="T15" fmla="*/ 228 h 314"/>
                <a:gd name="T16" fmla="*/ 255 w 310"/>
                <a:gd name="T17" fmla="*/ 0 h 314"/>
                <a:gd name="T18" fmla="*/ 40 w 310"/>
                <a:gd name="T19" fmla="*/ 137 h 314"/>
                <a:gd name="T20" fmla="*/ 89 w 310"/>
                <a:gd name="T21" fmla="*/ 294 h 314"/>
                <a:gd name="T22" fmla="*/ 89 w 310"/>
                <a:gd name="T23" fmla="*/ 294 h 314"/>
                <a:gd name="T24" fmla="*/ 89 w 310"/>
                <a:gd name="T25" fmla="*/ 294 h 314"/>
                <a:gd name="T26" fmla="*/ 89 w 310"/>
                <a:gd name="T27" fmla="*/ 295 h 314"/>
                <a:gd name="T28" fmla="*/ 89 w 310"/>
                <a:gd name="T29" fmla="*/ 295 h 314"/>
                <a:gd name="T30" fmla="*/ 156 w 310"/>
                <a:gd name="T31" fmla="*/ 313 h 314"/>
                <a:gd name="T32" fmla="*/ 249 w 310"/>
                <a:gd name="T33" fmla="*/ 256 h 314"/>
                <a:gd name="T34" fmla="*/ 257 w 310"/>
                <a:gd name="T35" fmla="*/ 1 h 314"/>
                <a:gd name="T36" fmla="*/ 257 w 310"/>
                <a:gd name="T37" fmla="*/ 1 h 314"/>
                <a:gd name="T38" fmla="*/ 257 w 310"/>
                <a:gd name="T39" fmla="*/ 1 h 314"/>
                <a:gd name="T40" fmla="*/ 257 w 310"/>
                <a:gd name="T41" fmla="*/ 0 h 314"/>
                <a:gd name="T42" fmla="*/ 257 w 310"/>
                <a:gd name="T43" fmla="*/ 0 h 314"/>
                <a:gd name="T44" fmla="*/ 256 w 310"/>
                <a:gd name="T45" fmla="*/ 0 h 314"/>
                <a:gd name="T46" fmla="*/ 255 w 310"/>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0" h="314">
                  <a:moveTo>
                    <a:pt x="200" y="228"/>
                  </a:moveTo>
                  <a:cubicBezTo>
                    <a:pt x="189" y="248"/>
                    <a:pt x="175" y="256"/>
                    <a:pt x="156" y="256"/>
                  </a:cubicBezTo>
                  <a:cubicBezTo>
                    <a:pt x="143" y="256"/>
                    <a:pt x="129" y="252"/>
                    <a:pt x="117" y="246"/>
                  </a:cubicBezTo>
                  <a:lnTo>
                    <a:pt x="117" y="246"/>
                  </a:lnTo>
                  <a:cubicBezTo>
                    <a:pt x="117" y="246"/>
                    <a:pt x="117" y="246"/>
                    <a:pt x="117" y="245"/>
                  </a:cubicBezTo>
                  <a:cubicBezTo>
                    <a:pt x="104" y="238"/>
                    <a:pt x="63" y="210"/>
                    <a:pt x="89" y="165"/>
                  </a:cubicBezTo>
                  <a:cubicBezTo>
                    <a:pt x="119" y="113"/>
                    <a:pt x="178" y="83"/>
                    <a:pt x="218" y="68"/>
                  </a:cubicBezTo>
                  <a:cubicBezTo>
                    <a:pt x="226" y="110"/>
                    <a:pt x="230" y="177"/>
                    <a:pt x="200" y="228"/>
                  </a:cubicBezTo>
                  <a:close/>
                  <a:moveTo>
                    <a:pt x="255" y="0"/>
                  </a:moveTo>
                  <a:cubicBezTo>
                    <a:pt x="234" y="0"/>
                    <a:pt x="98" y="37"/>
                    <a:pt x="40" y="137"/>
                  </a:cubicBezTo>
                  <a:cubicBezTo>
                    <a:pt x="0" y="208"/>
                    <a:pt x="44" y="269"/>
                    <a:pt x="89" y="294"/>
                  </a:cubicBezTo>
                  <a:lnTo>
                    <a:pt x="89" y="294"/>
                  </a:lnTo>
                  <a:lnTo>
                    <a:pt x="89" y="294"/>
                  </a:lnTo>
                  <a:cubicBezTo>
                    <a:pt x="89" y="295"/>
                    <a:pt x="89" y="295"/>
                    <a:pt x="89" y="295"/>
                  </a:cubicBezTo>
                  <a:lnTo>
                    <a:pt x="89" y="295"/>
                  </a:lnTo>
                  <a:cubicBezTo>
                    <a:pt x="108" y="305"/>
                    <a:pt x="131" y="313"/>
                    <a:pt x="156" y="313"/>
                  </a:cubicBezTo>
                  <a:cubicBezTo>
                    <a:pt x="190" y="313"/>
                    <a:pt x="225" y="298"/>
                    <a:pt x="249" y="256"/>
                  </a:cubicBezTo>
                  <a:cubicBezTo>
                    <a:pt x="309" y="153"/>
                    <a:pt x="266" y="10"/>
                    <a:pt x="257" y="1"/>
                  </a:cubicBezTo>
                  <a:lnTo>
                    <a:pt x="257" y="1"/>
                  </a:lnTo>
                  <a:lnTo>
                    <a:pt x="257" y="1"/>
                  </a:lnTo>
                  <a:lnTo>
                    <a:pt x="257" y="0"/>
                  </a:lnTo>
                  <a:lnTo>
                    <a:pt x="257" y="0"/>
                  </a:lnTo>
                  <a:cubicBezTo>
                    <a:pt x="257" y="0"/>
                    <a:pt x="257" y="0"/>
                    <a:pt x="256" y="0"/>
                  </a:cubicBezTo>
                  <a:lnTo>
                    <a:pt x="255" y="0"/>
                  </a:lnTo>
                  <a:close/>
                </a:path>
              </a:pathLst>
            </a:custGeom>
            <a:solidFill>
              <a:srgbClr val="516C6A"/>
            </a:solidFill>
            <a:ln w="9525" cap="rnd">
              <a:solidFill>
                <a:srgbClr val="516C6A"/>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97" name="Oval 396"/>
          <p:cNvSpPr/>
          <p:nvPr/>
        </p:nvSpPr>
        <p:spPr>
          <a:xfrm>
            <a:off x="6745656" y="3547048"/>
            <a:ext cx="911776" cy="911776"/>
          </a:xfrm>
          <a:prstGeom prst="ellipse">
            <a:avLst/>
          </a:prstGeom>
          <a:solidFill>
            <a:srgbClr val="FFFFFF">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Oval 397"/>
          <p:cNvSpPr/>
          <p:nvPr/>
        </p:nvSpPr>
        <p:spPr>
          <a:xfrm>
            <a:off x="6788115" y="3583163"/>
            <a:ext cx="828887" cy="828887"/>
          </a:xfrm>
          <a:prstGeom prst="ellipse">
            <a:avLst/>
          </a:prstGeom>
          <a:gradFill flip="none" rotWithShape="1">
            <a:gsLst>
              <a:gs pos="5700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1" name="Group 410"/>
          <p:cNvGrpSpPr/>
          <p:nvPr/>
        </p:nvGrpSpPr>
        <p:grpSpPr>
          <a:xfrm>
            <a:off x="2058252" y="1995226"/>
            <a:ext cx="199215" cy="197735"/>
            <a:chOff x="1662113" y="2541588"/>
            <a:chExt cx="427037" cy="423862"/>
          </a:xfrm>
        </p:grpSpPr>
        <p:sp>
          <p:nvSpPr>
            <p:cNvPr id="412"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3"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14" name="Group 413"/>
          <p:cNvGrpSpPr/>
          <p:nvPr/>
        </p:nvGrpSpPr>
        <p:grpSpPr>
          <a:xfrm>
            <a:off x="3661748" y="1995226"/>
            <a:ext cx="199215" cy="197735"/>
            <a:chOff x="1662113" y="2541588"/>
            <a:chExt cx="427037" cy="423862"/>
          </a:xfrm>
        </p:grpSpPr>
        <p:sp>
          <p:nvSpPr>
            <p:cNvPr id="415"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6"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17" name="Group 416"/>
          <p:cNvGrpSpPr/>
          <p:nvPr/>
        </p:nvGrpSpPr>
        <p:grpSpPr>
          <a:xfrm>
            <a:off x="5265244" y="1995226"/>
            <a:ext cx="199215" cy="197735"/>
            <a:chOff x="1662113" y="2541588"/>
            <a:chExt cx="427037" cy="423862"/>
          </a:xfrm>
        </p:grpSpPr>
        <p:sp>
          <p:nvSpPr>
            <p:cNvPr id="418"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9"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20" name="Group 419"/>
          <p:cNvGrpSpPr/>
          <p:nvPr/>
        </p:nvGrpSpPr>
        <p:grpSpPr>
          <a:xfrm>
            <a:off x="6868740" y="1995226"/>
            <a:ext cx="199215" cy="197735"/>
            <a:chOff x="1662113" y="2541588"/>
            <a:chExt cx="427037" cy="423862"/>
          </a:xfrm>
        </p:grpSpPr>
        <p:sp>
          <p:nvSpPr>
            <p:cNvPr id="421"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2"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23" name="Group 422"/>
          <p:cNvGrpSpPr/>
          <p:nvPr/>
        </p:nvGrpSpPr>
        <p:grpSpPr>
          <a:xfrm>
            <a:off x="2701872" y="3908290"/>
            <a:ext cx="199215" cy="197735"/>
            <a:chOff x="1662113" y="2541588"/>
            <a:chExt cx="427037" cy="423862"/>
          </a:xfrm>
        </p:grpSpPr>
        <p:sp>
          <p:nvSpPr>
            <p:cNvPr id="424"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5"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26" name="Group 425"/>
          <p:cNvGrpSpPr/>
          <p:nvPr/>
        </p:nvGrpSpPr>
        <p:grpSpPr>
          <a:xfrm>
            <a:off x="4474020" y="3908290"/>
            <a:ext cx="199215" cy="197735"/>
            <a:chOff x="1662113" y="2541588"/>
            <a:chExt cx="427037" cy="423862"/>
          </a:xfrm>
        </p:grpSpPr>
        <p:sp>
          <p:nvSpPr>
            <p:cNvPr id="427"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8"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429" name="Group 428"/>
          <p:cNvGrpSpPr/>
          <p:nvPr/>
        </p:nvGrpSpPr>
        <p:grpSpPr>
          <a:xfrm>
            <a:off x="6205482" y="3908290"/>
            <a:ext cx="199215" cy="197735"/>
            <a:chOff x="1662113" y="2541588"/>
            <a:chExt cx="427037" cy="423862"/>
          </a:xfrm>
        </p:grpSpPr>
        <p:sp>
          <p:nvSpPr>
            <p:cNvPr id="430" name="Line 1"/>
            <p:cNvSpPr>
              <a:spLocks noChangeShapeType="1"/>
            </p:cNvSpPr>
            <p:nvPr/>
          </p:nvSpPr>
          <p:spPr bwMode="auto">
            <a:xfrm>
              <a:off x="1874838" y="2541588"/>
              <a:ext cx="1587" cy="423862"/>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1" name="Line 2"/>
            <p:cNvSpPr>
              <a:spLocks noChangeShapeType="1"/>
            </p:cNvSpPr>
            <p:nvPr/>
          </p:nvSpPr>
          <p:spPr bwMode="auto">
            <a:xfrm flipH="1">
              <a:off x="1662113" y="2752725"/>
              <a:ext cx="427037" cy="1588"/>
            </a:xfrm>
            <a:prstGeom prst="line">
              <a:avLst/>
            </a:prstGeom>
            <a:noFill/>
            <a:ln w="19050" cap="rnd" cmpd="sng">
              <a:solidFill>
                <a:srgbClr val="51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432" name="Freeform 3"/>
          <p:cNvSpPr>
            <a:spLocks noChangeArrowheads="1"/>
          </p:cNvSpPr>
          <p:nvPr/>
        </p:nvSpPr>
        <p:spPr bwMode="auto">
          <a:xfrm rot="5400000">
            <a:off x="4503718" y="3267607"/>
            <a:ext cx="136565" cy="340482"/>
          </a:xfrm>
          <a:custGeom>
            <a:avLst/>
            <a:gdLst>
              <a:gd name="T0" fmla="*/ 0 w 603"/>
              <a:gd name="T1" fmla="*/ 0 h 1204"/>
              <a:gd name="T2" fmla="*/ 0 w 603"/>
              <a:gd name="T3" fmla="*/ 1203 h 1204"/>
              <a:gd name="T4" fmla="*/ 602 w 603"/>
              <a:gd name="T5" fmla="*/ 601 h 1204"/>
              <a:gd name="T6" fmla="*/ 0 w 603"/>
              <a:gd name="T7" fmla="*/ 0 h 1204"/>
            </a:gdLst>
            <a:ahLst/>
            <a:cxnLst>
              <a:cxn ang="0">
                <a:pos x="T0" y="T1"/>
              </a:cxn>
              <a:cxn ang="0">
                <a:pos x="T2" y="T3"/>
              </a:cxn>
              <a:cxn ang="0">
                <a:pos x="T4" y="T5"/>
              </a:cxn>
              <a:cxn ang="0">
                <a:pos x="T6" y="T7"/>
              </a:cxn>
            </a:cxnLst>
            <a:rect l="0" t="0" r="r" b="b"/>
            <a:pathLst>
              <a:path w="603" h="1204">
                <a:moveTo>
                  <a:pt x="0" y="0"/>
                </a:moveTo>
                <a:lnTo>
                  <a:pt x="0" y="1203"/>
                </a:lnTo>
                <a:lnTo>
                  <a:pt x="602" y="601"/>
                </a:lnTo>
                <a:lnTo>
                  <a:pt x="0" y="0"/>
                </a:lnTo>
              </a:path>
            </a:pathLst>
          </a:custGeom>
          <a:solidFill>
            <a:srgbClr val="516C6A"/>
          </a:solidFill>
          <a:ln>
            <a:noFill/>
          </a:ln>
          <a:effectLst/>
        </p:spPr>
        <p:txBody>
          <a:bodyPr wrap="none" anchor="ctr"/>
          <a:lstStyle/>
          <a:p>
            <a:endParaRPr lang="en-US"/>
          </a:p>
        </p:txBody>
      </p:sp>
      <p:sp>
        <p:nvSpPr>
          <p:cNvPr id="434" name="TextBox 433"/>
          <p:cNvSpPr txBox="1"/>
          <p:nvPr/>
        </p:nvSpPr>
        <p:spPr>
          <a:xfrm>
            <a:off x="2639484" y="985823"/>
            <a:ext cx="3865034" cy="338554"/>
          </a:xfrm>
          <a:prstGeom prst="rect">
            <a:avLst/>
          </a:prstGeom>
          <a:noFill/>
        </p:spPr>
        <p:txBody>
          <a:bodyPr wrap="square" rtlCol="0">
            <a:spAutoFit/>
          </a:bodyPr>
          <a:lstStyle/>
          <a:p>
            <a:pPr algn="ctr"/>
            <a:r>
              <a:rPr lang="ja-JP" altLang="en-US" sz="1600" dirty="0">
                <a:solidFill>
                  <a:schemeClr val="bg1"/>
                </a:solidFill>
                <a:latin typeface="Proxima Nova Semibold"/>
                <a:cs typeface="Proxima Nova Semibold"/>
              </a:rPr>
              <a:t>場所の選定</a:t>
            </a:r>
            <a:endParaRPr lang="en-US" sz="1600" dirty="0">
              <a:solidFill>
                <a:schemeClr val="bg1"/>
              </a:solidFill>
              <a:latin typeface="Proxima Nova Semibold"/>
              <a:cs typeface="Proxima Nova Semibold"/>
            </a:endParaRPr>
          </a:p>
        </p:txBody>
      </p:sp>
      <p:grpSp>
        <p:nvGrpSpPr>
          <p:cNvPr id="332" name="Group 331"/>
          <p:cNvGrpSpPr/>
          <p:nvPr/>
        </p:nvGrpSpPr>
        <p:grpSpPr>
          <a:xfrm>
            <a:off x="4320240" y="1795176"/>
            <a:ext cx="486746" cy="505114"/>
            <a:chOff x="2525712" y="1570037"/>
            <a:chExt cx="588963" cy="611188"/>
          </a:xfrm>
        </p:grpSpPr>
        <p:sp>
          <p:nvSpPr>
            <p:cNvPr id="333" name="Freeform 17"/>
            <p:cNvSpPr>
              <a:spLocks noChangeArrowheads="1"/>
            </p:cNvSpPr>
            <p:nvPr/>
          </p:nvSpPr>
          <p:spPr bwMode="auto">
            <a:xfrm>
              <a:off x="2525712" y="1570037"/>
              <a:ext cx="588963" cy="447675"/>
            </a:xfrm>
            <a:custGeom>
              <a:avLst/>
              <a:gdLst>
                <a:gd name="T0" fmla="*/ 1467 w 1637"/>
                <a:gd name="T1" fmla="*/ 650 h 1243"/>
                <a:gd name="T2" fmla="*/ 1213 w 1637"/>
                <a:gd name="T3" fmla="*/ 283 h 1243"/>
                <a:gd name="T4" fmla="*/ 818 w 1637"/>
                <a:gd name="T5" fmla="*/ 0 h 1243"/>
                <a:gd name="T6" fmla="*/ 395 w 1637"/>
                <a:gd name="T7" fmla="*/ 452 h 1243"/>
                <a:gd name="T8" fmla="*/ 0 w 1637"/>
                <a:gd name="T9" fmla="*/ 847 h 1243"/>
                <a:gd name="T10" fmla="*/ 395 w 1637"/>
                <a:gd name="T11" fmla="*/ 1242 h 1243"/>
                <a:gd name="T12" fmla="*/ 1326 w 1637"/>
                <a:gd name="T13" fmla="*/ 1242 h 1243"/>
                <a:gd name="T14" fmla="*/ 1636 w 1637"/>
                <a:gd name="T15" fmla="*/ 932 h 1243"/>
                <a:gd name="T16" fmla="*/ 1467 w 1637"/>
                <a:gd name="T17" fmla="*/ 650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7" h="1243">
                  <a:moveTo>
                    <a:pt x="1467" y="650"/>
                  </a:moveTo>
                  <a:cubicBezTo>
                    <a:pt x="1552" y="424"/>
                    <a:pt x="1393" y="265"/>
                    <a:pt x="1213" y="283"/>
                  </a:cubicBezTo>
                  <a:cubicBezTo>
                    <a:pt x="1155" y="116"/>
                    <a:pt x="1004" y="0"/>
                    <a:pt x="818" y="0"/>
                  </a:cubicBezTo>
                  <a:cubicBezTo>
                    <a:pt x="582" y="0"/>
                    <a:pt x="395" y="216"/>
                    <a:pt x="395" y="452"/>
                  </a:cubicBezTo>
                  <a:cubicBezTo>
                    <a:pt x="179" y="452"/>
                    <a:pt x="0" y="631"/>
                    <a:pt x="0" y="847"/>
                  </a:cubicBezTo>
                  <a:cubicBezTo>
                    <a:pt x="0" y="1063"/>
                    <a:pt x="179" y="1242"/>
                    <a:pt x="395" y="1242"/>
                  </a:cubicBezTo>
                  <a:lnTo>
                    <a:pt x="1326" y="1242"/>
                  </a:lnTo>
                  <a:cubicBezTo>
                    <a:pt x="1503" y="1242"/>
                    <a:pt x="1636" y="1109"/>
                    <a:pt x="1636" y="932"/>
                  </a:cubicBezTo>
                  <a:cubicBezTo>
                    <a:pt x="1636" y="815"/>
                    <a:pt x="1560" y="706"/>
                    <a:pt x="1467" y="65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4" name="Freeform 18"/>
            <p:cNvSpPr>
              <a:spLocks noChangeArrowheads="1"/>
            </p:cNvSpPr>
            <p:nvPr/>
          </p:nvSpPr>
          <p:spPr bwMode="auto">
            <a:xfrm>
              <a:off x="2540000" y="2085975"/>
              <a:ext cx="561975" cy="44450"/>
            </a:xfrm>
            <a:custGeom>
              <a:avLst/>
              <a:gdLst>
                <a:gd name="T0" fmla="*/ 0 w 1559"/>
                <a:gd name="T1" fmla="*/ 0 h 123"/>
                <a:gd name="T2" fmla="*/ 390 w 1559"/>
                <a:gd name="T3" fmla="*/ 122 h 123"/>
                <a:gd name="T4" fmla="*/ 779 w 1559"/>
                <a:gd name="T5" fmla="*/ 0 h 123"/>
                <a:gd name="T6" fmla="*/ 1168 w 1559"/>
                <a:gd name="T7" fmla="*/ 122 h 123"/>
                <a:gd name="T8" fmla="*/ 1558 w 1559"/>
                <a:gd name="T9" fmla="*/ 0 h 123"/>
              </a:gdLst>
              <a:ahLst/>
              <a:cxnLst>
                <a:cxn ang="0">
                  <a:pos x="T0" y="T1"/>
                </a:cxn>
                <a:cxn ang="0">
                  <a:pos x="T2" y="T3"/>
                </a:cxn>
                <a:cxn ang="0">
                  <a:pos x="T4" y="T5"/>
                </a:cxn>
                <a:cxn ang="0">
                  <a:pos x="T6" y="T7"/>
                </a:cxn>
                <a:cxn ang="0">
                  <a:pos x="T8" y="T9"/>
                </a:cxn>
              </a:cxnLst>
              <a:rect l="0" t="0" r="r" b="b"/>
              <a:pathLst>
                <a:path w="1559" h="123">
                  <a:moveTo>
                    <a:pt x="0" y="0"/>
                  </a:moveTo>
                  <a:cubicBezTo>
                    <a:pt x="195" y="0"/>
                    <a:pt x="195" y="122"/>
                    <a:pt x="390" y="122"/>
                  </a:cubicBezTo>
                  <a:cubicBezTo>
                    <a:pt x="584" y="122"/>
                    <a:pt x="584" y="0"/>
                    <a:pt x="779" y="0"/>
                  </a:cubicBezTo>
                  <a:cubicBezTo>
                    <a:pt x="974" y="0"/>
                    <a:pt x="974" y="122"/>
                    <a:pt x="1168" y="122"/>
                  </a:cubicBezTo>
                  <a:cubicBezTo>
                    <a:pt x="1363" y="122"/>
                    <a:pt x="1363" y="0"/>
                    <a:pt x="1558"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5" name="Freeform 19"/>
            <p:cNvSpPr>
              <a:spLocks noChangeArrowheads="1"/>
            </p:cNvSpPr>
            <p:nvPr/>
          </p:nvSpPr>
          <p:spPr bwMode="auto">
            <a:xfrm>
              <a:off x="2540000" y="2136775"/>
              <a:ext cx="561975" cy="44450"/>
            </a:xfrm>
            <a:custGeom>
              <a:avLst/>
              <a:gdLst>
                <a:gd name="T0" fmla="*/ 0 w 1559"/>
                <a:gd name="T1" fmla="*/ 0 h 123"/>
                <a:gd name="T2" fmla="*/ 390 w 1559"/>
                <a:gd name="T3" fmla="*/ 122 h 123"/>
                <a:gd name="T4" fmla="*/ 779 w 1559"/>
                <a:gd name="T5" fmla="*/ 0 h 123"/>
                <a:gd name="T6" fmla="*/ 1168 w 1559"/>
                <a:gd name="T7" fmla="*/ 122 h 123"/>
                <a:gd name="T8" fmla="*/ 1558 w 1559"/>
                <a:gd name="T9" fmla="*/ 0 h 123"/>
              </a:gdLst>
              <a:ahLst/>
              <a:cxnLst>
                <a:cxn ang="0">
                  <a:pos x="T0" y="T1"/>
                </a:cxn>
                <a:cxn ang="0">
                  <a:pos x="T2" y="T3"/>
                </a:cxn>
                <a:cxn ang="0">
                  <a:pos x="T4" y="T5"/>
                </a:cxn>
                <a:cxn ang="0">
                  <a:pos x="T6" y="T7"/>
                </a:cxn>
                <a:cxn ang="0">
                  <a:pos x="T8" y="T9"/>
                </a:cxn>
              </a:cxnLst>
              <a:rect l="0" t="0" r="r" b="b"/>
              <a:pathLst>
                <a:path w="1559" h="123">
                  <a:moveTo>
                    <a:pt x="0" y="0"/>
                  </a:moveTo>
                  <a:cubicBezTo>
                    <a:pt x="195" y="0"/>
                    <a:pt x="195" y="122"/>
                    <a:pt x="390" y="122"/>
                  </a:cubicBezTo>
                  <a:cubicBezTo>
                    <a:pt x="584" y="122"/>
                    <a:pt x="584" y="0"/>
                    <a:pt x="779" y="0"/>
                  </a:cubicBezTo>
                  <a:cubicBezTo>
                    <a:pt x="974" y="0"/>
                    <a:pt x="974" y="122"/>
                    <a:pt x="1168" y="122"/>
                  </a:cubicBezTo>
                  <a:cubicBezTo>
                    <a:pt x="1363" y="122"/>
                    <a:pt x="1363" y="0"/>
                    <a:pt x="1558" y="0"/>
                  </a:cubicBezTo>
                </a:path>
              </a:pathLst>
            </a:custGeom>
            <a:noFill/>
            <a:ln w="20160" cap="rnd">
              <a:solidFill>
                <a:srgbClr val="51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126" name="Group 125"/>
          <p:cNvGrpSpPr/>
          <p:nvPr/>
        </p:nvGrpSpPr>
        <p:grpSpPr>
          <a:xfrm>
            <a:off x="7479351" y="1780764"/>
            <a:ext cx="534212" cy="630317"/>
            <a:chOff x="2287588" y="1619250"/>
            <a:chExt cx="1579562" cy="1863725"/>
          </a:xfrm>
        </p:grpSpPr>
        <p:sp>
          <p:nvSpPr>
            <p:cNvPr id="127" name="Freeform 1"/>
            <p:cNvSpPr>
              <a:spLocks noChangeArrowheads="1"/>
            </p:cNvSpPr>
            <p:nvPr/>
          </p:nvSpPr>
          <p:spPr bwMode="auto">
            <a:xfrm>
              <a:off x="2287588" y="1619250"/>
              <a:ext cx="1579562" cy="1579563"/>
            </a:xfrm>
            <a:custGeom>
              <a:avLst/>
              <a:gdLst>
                <a:gd name="T0" fmla="*/ 4388 w 4389"/>
                <a:gd name="T1" fmla="*/ 2193 h 4388"/>
                <a:gd name="T2" fmla="*/ 4094 w 4389"/>
                <a:gd name="T3" fmla="*/ 3290 h 4388"/>
                <a:gd name="T4" fmla="*/ 3291 w 4389"/>
                <a:gd name="T5" fmla="*/ 4093 h 4388"/>
                <a:gd name="T6" fmla="*/ 2194 w 4389"/>
                <a:gd name="T7" fmla="*/ 4387 h 4388"/>
                <a:gd name="T8" fmla="*/ 1097 w 4389"/>
                <a:gd name="T9" fmla="*/ 4093 h 4388"/>
                <a:gd name="T10" fmla="*/ 294 w 4389"/>
                <a:gd name="T11" fmla="*/ 3290 h 4388"/>
                <a:gd name="T12" fmla="*/ 0 w 4389"/>
                <a:gd name="T13" fmla="*/ 2193 h 4388"/>
                <a:gd name="T14" fmla="*/ 294 w 4389"/>
                <a:gd name="T15" fmla="*/ 1096 h 4388"/>
                <a:gd name="T16" fmla="*/ 1097 w 4389"/>
                <a:gd name="T17" fmla="*/ 294 h 4388"/>
                <a:gd name="T18" fmla="*/ 2194 w 4389"/>
                <a:gd name="T19" fmla="*/ 0 h 4388"/>
                <a:gd name="T20" fmla="*/ 3291 w 4389"/>
                <a:gd name="T21" fmla="*/ 294 h 4388"/>
                <a:gd name="T22" fmla="*/ 4094 w 4389"/>
                <a:gd name="T23" fmla="*/ 1096 h 4388"/>
                <a:gd name="T24" fmla="*/ 4388 w 4389"/>
                <a:gd name="T25" fmla="*/ 2193 h 4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9" h="4388">
                  <a:moveTo>
                    <a:pt x="4388" y="2193"/>
                  </a:moveTo>
                  <a:cubicBezTo>
                    <a:pt x="4388" y="2597"/>
                    <a:pt x="4296" y="2940"/>
                    <a:pt x="4094" y="3290"/>
                  </a:cubicBezTo>
                  <a:cubicBezTo>
                    <a:pt x="3892" y="3640"/>
                    <a:pt x="3641" y="3891"/>
                    <a:pt x="3291" y="4093"/>
                  </a:cubicBezTo>
                  <a:cubicBezTo>
                    <a:pt x="2941" y="4295"/>
                    <a:pt x="2598" y="4387"/>
                    <a:pt x="2194" y="4387"/>
                  </a:cubicBezTo>
                  <a:cubicBezTo>
                    <a:pt x="1790" y="4387"/>
                    <a:pt x="1447" y="4295"/>
                    <a:pt x="1097" y="4093"/>
                  </a:cubicBezTo>
                  <a:cubicBezTo>
                    <a:pt x="747" y="3891"/>
                    <a:pt x="496" y="3640"/>
                    <a:pt x="294" y="3290"/>
                  </a:cubicBezTo>
                  <a:cubicBezTo>
                    <a:pt x="92" y="2940"/>
                    <a:pt x="0" y="2597"/>
                    <a:pt x="0" y="2193"/>
                  </a:cubicBezTo>
                  <a:cubicBezTo>
                    <a:pt x="0" y="1789"/>
                    <a:pt x="92" y="1446"/>
                    <a:pt x="294" y="1096"/>
                  </a:cubicBezTo>
                  <a:cubicBezTo>
                    <a:pt x="496" y="746"/>
                    <a:pt x="747" y="496"/>
                    <a:pt x="1097" y="294"/>
                  </a:cubicBezTo>
                  <a:cubicBezTo>
                    <a:pt x="1447" y="92"/>
                    <a:pt x="1790" y="0"/>
                    <a:pt x="2194" y="0"/>
                  </a:cubicBezTo>
                  <a:cubicBezTo>
                    <a:pt x="2598" y="0"/>
                    <a:pt x="2941" y="92"/>
                    <a:pt x="3291" y="294"/>
                  </a:cubicBezTo>
                  <a:cubicBezTo>
                    <a:pt x="3641" y="496"/>
                    <a:pt x="3892" y="746"/>
                    <a:pt x="4094" y="1096"/>
                  </a:cubicBezTo>
                  <a:cubicBezTo>
                    <a:pt x="4296" y="1446"/>
                    <a:pt x="4388" y="1789"/>
                    <a:pt x="4388" y="219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Freeform 2"/>
            <p:cNvSpPr>
              <a:spLocks noChangeArrowheads="1"/>
            </p:cNvSpPr>
            <p:nvPr/>
          </p:nvSpPr>
          <p:spPr bwMode="auto">
            <a:xfrm>
              <a:off x="2287588" y="1619250"/>
              <a:ext cx="1579562" cy="1579563"/>
            </a:xfrm>
            <a:custGeom>
              <a:avLst/>
              <a:gdLst>
                <a:gd name="T0" fmla="*/ 4388 w 4389"/>
                <a:gd name="T1" fmla="*/ 2193 h 4388"/>
                <a:gd name="T2" fmla="*/ 4094 w 4389"/>
                <a:gd name="T3" fmla="*/ 3290 h 4388"/>
                <a:gd name="T4" fmla="*/ 3291 w 4389"/>
                <a:gd name="T5" fmla="*/ 4093 h 4388"/>
                <a:gd name="T6" fmla="*/ 2194 w 4389"/>
                <a:gd name="T7" fmla="*/ 4387 h 4388"/>
                <a:gd name="T8" fmla="*/ 1097 w 4389"/>
                <a:gd name="T9" fmla="*/ 4093 h 4388"/>
                <a:gd name="T10" fmla="*/ 294 w 4389"/>
                <a:gd name="T11" fmla="*/ 3290 h 4388"/>
                <a:gd name="T12" fmla="*/ 0 w 4389"/>
                <a:gd name="T13" fmla="*/ 2193 h 4388"/>
                <a:gd name="T14" fmla="*/ 294 w 4389"/>
                <a:gd name="T15" fmla="*/ 1096 h 4388"/>
                <a:gd name="T16" fmla="*/ 1097 w 4389"/>
                <a:gd name="T17" fmla="*/ 294 h 4388"/>
                <a:gd name="T18" fmla="*/ 2194 w 4389"/>
                <a:gd name="T19" fmla="*/ 0 h 4388"/>
                <a:gd name="T20" fmla="*/ 3291 w 4389"/>
                <a:gd name="T21" fmla="*/ 294 h 4388"/>
                <a:gd name="T22" fmla="*/ 4094 w 4389"/>
                <a:gd name="T23" fmla="*/ 1096 h 4388"/>
                <a:gd name="T24" fmla="*/ 4388 w 4389"/>
                <a:gd name="T25" fmla="*/ 2193 h 4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9" h="4388">
                  <a:moveTo>
                    <a:pt x="4388" y="2193"/>
                  </a:moveTo>
                  <a:cubicBezTo>
                    <a:pt x="4388" y="2597"/>
                    <a:pt x="4296" y="2940"/>
                    <a:pt x="4094" y="3290"/>
                  </a:cubicBezTo>
                  <a:cubicBezTo>
                    <a:pt x="3892" y="3640"/>
                    <a:pt x="3641" y="3891"/>
                    <a:pt x="3291" y="4093"/>
                  </a:cubicBezTo>
                  <a:cubicBezTo>
                    <a:pt x="2941" y="4295"/>
                    <a:pt x="2598" y="4387"/>
                    <a:pt x="2194" y="4387"/>
                  </a:cubicBezTo>
                  <a:cubicBezTo>
                    <a:pt x="1790" y="4387"/>
                    <a:pt x="1447" y="4295"/>
                    <a:pt x="1097" y="4093"/>
                  </a:cubicBezTo>
                  <a:cubicBezTo>
                    <a:pt x="747" y="3891"/>
                    <a:pt x="496" y="3640"/>
                    <a:pt x="294" y="3290"/>
                  </a:cubicBezTo>
                  <a:cubicBezTo>
                    <a:pt x="92" y="2940"/>
                    <a:pt x="0" y="2597"/>
                    <a:pt x="0" y="2193"/>
                  </a:cubicBezTo>
                  <a:cubicBezTo>
                    <a:pt x="0" y="1789"/>
                    <a:pt x="92" y="1446"/>
                    <a:pt x="294" y="1096"/>
                  </a:cubicBezTo>
                  <a:cubicBezTo>
                    <a:pt x="496" y="746"/>
                    <a:pt x="747" y="496"/>
                    <a:pt x="1097" y="294"/>
                  </a:cubicBezTo>
                  <a:cubicBezTo>
                    <a:pt x="1447" y="92"/>
                    <a:pt x="1790" y="0"/>
                    <a:pt x="2194" y="0"/>
                  </a:cubicBezTo>
                  <a:cubicBezTo>
                    <a:pt x="2598" y="0"/>
                    <a:pt x="2941" y="92"/>
                    <a:pt x="3291" y="294"/>
                  </a:cubicBezTo>
                  <a:cubicBezTo>
                    <a:pt x="3641" y="496"/>
                    <a:pt x="3892" y="746"/>
                    <a:pt x="4094" y="1096"/>
                  </a:cubicBezTo>
                  <a:cubicBezTo>
                    <a:pt x="4296" y="1446"/>
                    <a:pt x="4388" y="1789"/>
                    <a:pt x="4388" y="2193"/>
                  </a:cubicBezTo>
                </a:path>
              </a:pathLst>
            </a:custGeom>
            <a:noFill/>
            <a:ln w="19050" cap="flat">
              <a:solidFill>
                <a:srgbClr val="52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9" name="Freeform 3"/>
            <p:cNvSpPr>
              <a:spLocks noChangeArrowheads="1"/>
            </p:cNvSpPr>
            <p:nvPr/>
          </p:nvSpPr>
          <p:spPr bwMode="auto">
            <a:xfrm>
              <a:off x="2287588" y="2438400"/>
              <a:ext cx="1573212" cy="71438"/>
            </a:xfrm>
            <a:custGeom>
              <a:avLst/>
              <a:gdLst>
                <a:gd name="T0" fmla="*/ 0 w 4372"/>
                <a:gd name="T1" fmla="*/ 0 h 197"/>
                <a:gd name="T2" fmla="*/ 437 w 4372"/>
                <a:gd name="T3" fmla="*/ 196 h 197"/>
                <a:gd name="T4" fmla="*/ 874 w 4372"/>
                <a:gd name="T5" fmla="*/ 0 h 197"/>
                <a:gd name="T6" fmla="*/ 1311 w 4372"/>
                <a:gd name="T7" fmla="*/ 196 h 197"/>
                <a:gd name="T8" fmla="*/ 1748 w 4372"/>
                <a:gd name="T9" fmla="*/ 0 h 197"/>
                <a:gd name="T10" fmla="*/ 2185 w 4372"/>
                <a:gd name="T11" fmla="*/ 196 h 197"/>
                <a:gd name="T12" fmla="*/ 2622 w 4372"/>
                <a:gd name="T13" fmla="*/ 0 h 197"/>
                <a:gd name="T14" fmla="*/ 3060 w 4372"/>
                <a:gd name="T15" fmla="*/ 196 h 197"/>
                <a:gd name="T16" fmla="*/ 3497 w 4372"/>
                <a:gd name="T17" fmla="*/ 0 h 197"/>
                <a:gd name="T18" fmla="*/ 3934 w 4372"/>
                <a:gd name="T19" fmla="*/ 196 h 197"/>
                <a:gd name="T20" fmla="*/ 4371 w 4372"/>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2" h="197">
                  <a:moveTo>
                    <a:pt x="0" y="0"/>
                  </a:moveTo>
                  <a:cubicBezTo>
                    <a:pt x="219" y="0"/>
                    <a:pt x="219" y="196"/>
                    <a:pt x="437" y="196"/>
                  </a:cubicBezTo>
                  <a:cubicBezTo>
                    <a:pt x="656" y="196"/>
                    <a:pt x="656" y="0"/>
                    <a:pt x="874" y="0"/>
                  </a:cubicBezTo>
                  <a:cubicBezTo>
                    <a:pt x="1093" y="0"/>
                    <a:pt x="1093" y="196"/>
                    <a:pt x="1311" y="196"/>
                  </a:cubicBezTo>
                  <a:cubicBezTo>
                    <a:pt x="1530" y="196"/>
                    <a:pt x="1530" y="0"/>
                    <a:pt x="1748" y="0"/>
                  </a:cubicBezTo>
                  <a:cubicBezTo>
                    <a:pt x="1967" y="0"/>
                    <a:pt x="1967" y="196"/>
                    <a:pt x="2185" y="196"/>
                  </a:cubicBezTo>
                  <a:cubicBezTo>
                    <a:pt x="2404" y="196"/>
                    <a:pt x="2404" y="0"/>
                    <a:pt x="2622" y="0"/>
                  </a:cubicBezTo>
                  <a:cubicBezTo>
                    <a:pt x="2841" y="0"/>
                    <a:pt x="2841" y="196"/>
                    <a:pt x="3060" y="196"/>
                  </a:cubicBezTo>
                  <a:cubicBezTo>
                    <a:pt x="3278" y="196"/>
                    <a:pt x="3278" y="0"/>
                    <a:pt x="3497" y="0"/>
                  </a:cubicBezTo>
                  <a:cubicBezTo>
                    <a:pt x="3715" y="0"/>
                    <a:pt x="3715" y="196"/>
                    <a:pt x="3934" y="196"/>
                  </a:cubicBezTo>
                  <a:cubicBezTo>
                    <a:pt x="4153" y="196"/>
                    <a:pt x="4153" y="0"/>
                    <a:pt x="4371" y="0"/>
                  </a:cubicBezTo>
                </a:path>
              </a:pathLst>
            </a:custGeom>
            <a:noFill/>
            <a:ln w="17640" cap="flat">
              <a:solidFill>
                <a:srgbClr val="526C6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0" name="Freeform 4"/>
            <p:cNvSpPr>
              <a:spLocks noChangeArrowheads="1"/>
            </p:cNvSpPr>
            <p:nvPr/>
          </p:nvSpPr>
          <p:spPr bwMode="auto">
            <a:xfrm>
              <a:off x="2492375" y="2565400"/>
              <a:ext cx="155575" cy="217488"/>
            </a:xfrm>
            <a:custGeom>
              <a:avLst/>
              <a:gdLst>
                <a:gd name="T0" fmla="*/ 284 w 431"/>
                <a:gd name="T1" fmla="*/ 101 h 606"/>
                <a:gd name="T2" fmla="*/ 224 w 431"/>
                <a:gd name="T3" fmla="*/ 7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60"/>
                    <a:pt x="230" y="24"/>
                    <a:pt x="224" y="7"/>
                  </a:cubicBezTo>
                  <a:cubicBezTo>
                    <a:pt x="223" y="3"/>
                    <a:pt x="219" y="0"/>
                    <a:pt x="215" y="0"/>
                  </a:cubicBezTo>
                  <a:cubicBezTo>
                    <a:pt x="211" y="0"/>
                    <a:pt x="208" y="3"/>
                    <a:pt x="206" y="6"/>
                  </a:cubicBezTo>
                  <a:cubicBezTo>
                    <a:pt x="200" y="23"/>
                    <a:pt x="176" y="57"/>
                    <a:pt x="149" y="96"/>
                  </a:cubicBezTo>
                  <a:cubicBezTo>
                    <a:pt x="86" y="186"/>
                    <a:pt x="0" y="310"/>
                    <a:pt x="0" y="390"/>
                  </a:cubicBezTo>
                  <a:cubicBezTo>
                    <a:pt x="0" y="509"/>
                    <a:pt x="97" y="605"/>
                    <a:pt x="215" y="605"/>
                  </a:cubicBezTo>
                  <a:cubicBezTo>
                    <a:pt x="334" y="605"/>
                    <a:pt x="430" y="509"/>
                    <a:pt x="430" y="390"/>
                  </a:cubicBezTo>
                  <a:cubicBezTo>
                    <a:pt x="430" y="311"/>
                    <a:pt x="346" y="190"/>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1" name="Freeform 5"/>
            <p:cNvSpPr>
              <a:spLocks noChangeArrowheads="1"/>
            </p:cNvSpPr>
            <p:nvPr/>
          </p:nvSpPr>
          <p:spPr bwMode="auto">
            <a:xfrm>
              <a:off x="2795588" y="2870200"/>
              <a:ext cx="155575" cy="217488"/>
            </a:xfrm>
            <a:custGeom>
              <a:avLst/>
              <a:gdLst>
                <a:gd name="T0" fmla="*/ 284 w 431"/>
                <a:gd name="T1" fmla="*/ 101 h 606"/>
                <a:gd name="T2" fmla="*/ 224 w 431"/>
                <a:gd name="T3" fmla="*/ 6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59"/>
                    <a:pt x="230" y="23"/>
                    <a:pt x="224" y="6"/>
                  </a:cubicBezTo>
                  <a:cubicBezTo>
                    <a:pt x="223" y="2"/>
                    <a:pt x="219" y="0"/>
                    <a:pt x="215" y="0"/>
                  </a:cubicBezTo>
                  <a:cubicBezTo>
                    <a:pt x="211" y="0"/>
                    <a:pt x="208" y="2"/>
                    <a:pt x="206" y="6"/>
                  </a:cubicBezTo>
                  <a:cubicBezTo>
                    <a:pt x="200" y="22"/>
                    <a:pt x="176" y="56"/>
                    <a:pt x="149" y="96"/>
                  </a:cubicBezTo>
                  <a:cubicBezTo>
                    <a:pt x="86" y="186"/>
                    <a:pt x="0" y="309"/>
                    <a:pt x="0" y="390"/>
                  </a:cubicBezTo>
                  <a:cubicBezTo>
                    <a:pt x="0" y="508"/>
                    <a:pt x="96" y="605"/>
                    <a:pt x="215" y="605"/>
                  </a:cubicBezTo>
                  <a:cubicBezTo>
                    <a:pt x="334" y="605"/>
                    <a:pt x="430" y="508"/>
                    <a:pt x="430" y="390"/>
                  </a:cubicBezTo>
                  <a:cubicBezTo>
                    <a:pt x="430" y="311"/>
                    <a:pt x="346" y="189"/>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2" name="Freeform 6"/>
            <p:cNvSpPr>
              <a:spLocks noChangeArrowheads="1"/>
            </p:cNvSpPr>
            <p:nvPr/>
          </p:nvSpPr>
          <p:spPr bwMode="auto">
            <a:xfrm>
              <a:off x="3405188" y="2597150"/>
              <a:ext cx="155575" cy="217488"/>
            </a:xfrm>
            <a:custGeom>
              <a:avLst/>
              <a:gdLst>
                <a:gd name="T0" fmla="*/ 284 w 431"/>
                <a:gd name="T1" fmla="*/ 101 h 606"/>
                <a:gd name="T2" fmla="*/ 224 w 431"/>
                <a:gd name="T3" fmla="*/ 6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59"/>
                    <a:pt x="230" y="24"/>
                    <a:pt x="224" y="6"/>
                  </a:cubicBezTo>
                  <a:cubicBezTo>
                    <a:pt x="223" y="3"/>
                    <a:pt x="219" y="0"/>
                    <a:pt x="215" y="0"/>
                  </a:cubicBezTo>
                  <a:cubicBezTo>
                    <a:pt x="211" y="0"/>
                    <a:pt x="208" y="3"/>
                    <a:pt x="206" y="6"/>
                  </a:cubicBezTo>
                  <a:cubicBezTo>
                    <a:pt x="200" y="22"/>
                    <a:pt x="176" y="56"/>
                    <a:pt x="149" y="96"/>
                  </a:cubicBezTo>
                  <a:cubicBezTo>
                    <a:pt x="86" y="186"/>
                    <a:pt x="0" y="310"/>
                    <a:pt x="0" y="390"/>
                  </a:cubicBezTo>
                  <a:cubicBezTo>
                    <a:pt x="0" y="508"/>
                    <a:pt x="97" y="605"/>
                    <a:pt x="215" y="605"/>
                  </a:cubicBezTo>
                  <a:cubicBezTo>
                    <a:pt x="334" y="605"/>
                    <a:pt x="430" y="508"/>
                    <a:pt x="430" y="390"/>
                  </a:cubicBezTo>
                  <a:cubicBezTo>
                    <a:pt x="430" y="311"/>
                    <a:pt x="346" y="190"/>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 name="Freeform 7"/>
            <p:cNvSpPr>
              <a:spLocks noChangeArrowheads="1"/>
            </p:cNvSpPr>
            <p:nvPr/>
          </p:nvSpPr>
          <p:spPr bwMode="auto">
            <a:xfrm>
              <a:off x="3017838" y="2603500"/>
              <a:ext cx="155575" cy="217488"/>
            </a:xfrm>
            <a:custGeom>
              <a:avLst/>
              <a:gdLst>
                <a:gd name="T0" fmla="*/ 284 w 431"/>
                <a:gd name="T1" fmla="*/ 101 h 605"/>
                <a:gd name="T2" fmla="*/ 224 w 431"/>
                <a:gd name="T3" fmla="*/ 6 h 605"/>
                <a:gd name="T4" fmla="*/ 216 w 431"/>
                <a:gd name="T5" fmla="*/ 0 h 605"/>
                <a:gd name="T6" fmla="*/ 206 w 431"/>
                <a:gd name="T7" fmla="*/ 6 h 605"/>
                <a:gd name="T8" fmla="*/ 149 w 431"/>
                <a:gd name="T9" fmla="*/ 96 h 605"/>
                <a:gd name="T10" fmla="*/ 0 w 431"/>
                <a:gd name="T11" fmla="*/ 390 h 605"/>
                <a:gd name="T12" fmla="*/ 215 w 431"/>
                <a:gd name="T13" fmla="*/ 604 h 605"/>
                <a:gd name="T14" fmla="*/ 430 w 431"/>
                <a:gd name="T15" fmla="*/ 390 h 605"/>
                <a:gd name="T16" fmla="*/ 284 w 431"/>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5">
                  <a:moveTo>
                    <a:pt x="284" y="101"/>
                  </a:moveTo>
                  <a:cubicBezTo>
                    <a:pt x="255" y="59"/>
                    <a:pt x="230" y="23"/>
                    <a:pt x="224" y="6"/>
                  </a:cubicBezTo>
                  <a:cubicBezTo>
                    <a:pt x="223" y="2"/>
                    <a:pt x="220" y="0"/>
                    <a:pt x="216" y="0"/>
                  </a:cubicBezTo>
                  <a:cubicBezTo>
                    <a:pt x="212" y="0"/>
                    <a:pt x="208" y="2"/>
                    <a:pt x="206" y="6"/>
                  </a:cubicBezTo>
                  <a:cubicBezTo>
                    <a:pt x="200" y="22"/>
                    <a:pt x="177" y="56"/>
                    <a:pt x="149" y="96"/>
                  </a:cubicBezTo>
                  <a:cubicBezTo>
                    <a:pt x="86" y="186"/>
                    <a:pt x="0" y="309"/>
                    <a:pt x="0" y="390"/>
                  </a:cubicBezTo>
                  <a:cubicBezTo>
                    <a:pt x="0" y="508"/>
                    <a:pt x="97" y="604"/>
                    <a:pt x="215" y="604"/>
                  </a:cubicBezTo>
                  <a:cubicBezTo>
                    <a:pt x="334" y="604"/>
                    <a:pt x="430" y="508"/>
                    <a:pt x="430" y="390"/>
                  </a:cubicBezTo>
                  <a:cubicBezTo>
                    <a:pt x="430" y="310"/>
                    <a:pt x="346" y="189"/>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Freeform 8"/>
            <p:cNvSpPr>
              <a:spLocks noChangeArrowheads="1"/>
            </p:cNvSpPr>
            <p:nvPr/>
          </p:nvSpPr>
          <p:spPr bwMode="auto">
            <a:xfrm>
              <a:off x="3113088" y="3265488"/>
              <a:ext cx="155575" cy="217487"/>
            </a:xfrm>
            <a:custGeom>
              <a:avLst/>
              <a:gdLst>
                <a:gd name="T0" fmla="*/ 284 w 431"/>
                <a:gd name="T1" fmla="*/ 101 h 606"/>
                <a:gd name="T2" fmla="*/ 224 w 431"/>
                <a:gd name="T3" fmla="*/ 6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59"/>
                    <a:pt x="230" y="24"/>
                    <a:pt x="224" y="6"/>
                  </a:cubicBezTo>
                  <a:cubicBezTo>
                    <a:pt x="223" y="3"/>
                    <a:pt x="219" y="0"/>
                    <a:pt x="215" y="0"/>
                  </a:cubicBezTo>
                  <a:cubicBezTo>
                    <a:pt x="212" y="0"/>
                    <a:pt x="208" y="2"/>
                    <a:pt x="206" y="6"/>
                  </a:cubicBezTo>
                  <a:cubicBezTo>
                    <a:pt x="200" y="22"/>
                    <a:pt x="177" y="56"/>
                    <a:pt x="149" y="96"/>
                  </a:cubicBezTo>
                  <a:cubicBezTo>
                    <a:pt x="86" y="186"/>
                    <a:pt x="0" y="310"/>
                    <a:pt x="0" y="390"/>
                  </a:cubicBezTo>
                  <a:cubicBezTo>
                    <a:pt x="0" y="508"/>
                    <a:pt x="97" y="605"/>
                    <a:pt x="215" y="605"/>
                  </a:cubicBezTo>
                  <a:cubicBezTo>
                    <a:pt x="334" y="605"/>
                    <a:pt x="430" y="508"/>
                    <a:pt x="430" y="390"/>
                  </a:cubicBezTo>
                  <a:cubicBezTo>
                    <a:pt x="430" y="311"/>
                    <a:pt x="346" y="189"/>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5" name="Freeform 9"/>
            <p:cNvSpPr>
              <a:spLocks noChangeArrowheads="1"/>
            </p:cNvSpPr>
            <p:nvPr/>
          </p:nvSpPr>
          <p:spPr bwMode="auto">
            <a:xfrm>
              <a:off x="2570163" y="3165475"/>
              <a:ext cx="155575" cy="217488"/>
            </a:xfrm>
            <a:custGeom>
              <a:avLst/>
              <a:gdLst>
                <a:gd name="T0" fmla="*/ 284 w 431"/>
                <a:gd name="T1" fmla="*/ 101 h 606"/>
                <a:gd name="T2" fmla="*/ 224 w 431"/>
                <a:gd name="T3" fmla="*/ 7 h 606"/>
                <a:gd name="T4" fmla="*/ 215 w 431"/>
                <a:gd name="T5" fmla="*/ 0 h 606"/>
                <a:gd name="T6" fmla="*/ 206 w 431"/>
                <a:gd name="T7" fmla="*/ 7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60"/>
                    <a:pt x="230" y="24"/>
                    <a:pt x="224" y="7"/>
                  </a:cubicBezTo>
                  <a:cubicBezTo>
                    <a:pt x="223" y="3"/>
                    <a:pt x="219" y="1"/>
                    <a:pt x="215" y="0"/>
                  </a:cubicBezTo>
                  <a:cubicBezTo>
                    <a:pt x="211" y="1"/>
                    <a:pt x="208" y="3"/>
                    <a:pt x="206" y="7"/>
                  </a:cubicBezTo>
                  <a:cubicBezTo>
                    <a:pt x="200" y="23"/>
                    <a:pt x="176" y="57"/>
                    <a:pt x="149" y="96"/>
                  </a:cubicBezTo>
                  <a:cubicBezTo>
                    <a:pt x="86" y="186"/>
                    <a:pt x="0" y="310"/>
                    <a:pt x="0" y="390"/>
                  </a:cubicBezTo>
                  <a:cubicBezTo>
                    <a:pt x="0" y="509"/>
                    <a:pt x="96" y="605"/>
                    <a:pt x="215" y="605"/>
                  </a:cubicBezTo>
                  <a:cubicBezTo>
                    <a:pt x="334" y="605"/>
                    <a:pt x="430" y="509"/>
                    <a:pt x="430" y="390"/>
                  </a:cubicBezTo>
                  <a:cubicBezTo>
                    <a:pt x="430" y="311"/>
                    <a:pt x="346" y="190"/>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6" name="Freeform 10"/>
            <p:cNvSpPr>
              <a:spLocks noChangeArrowheads="1"/>
            </p:cNvSpPr>
            <p:nvPr/>
          </p:nvSpPr>
          <p:spPr bwMode="auto">
            <a:xfrm>
              <a:off x="3405188" y="2978150"/>
              <a:ext cx="155575" cy="217488"/>
            </a:xfrm>
            <a:custGeom>
              <a:avLst/>
              <a:gdLst>
                <a:gd name="T0" fmla="*/ 284 w 431"/>
                <a:gd name="T1" fmla="*/ 101 h 606"/>
                <a:gd name="T2" fmla="*/ 224 w 431"/>
                <a:gd name="T3" fmla="*/ 6 h 606"/>
                <a:gd name="T4" fmla="*/ 215 w 431"/>
                <a:gd name="T5" fmla="*/ 0 h 606"/>
                <a:gd name="T6" fmla="*/ 206 w 431"/>
                <a:gd name="T7" fmla="*/ 6 h 606"/>
                <a:gd name="T8" fmla="*/ 149 w 431"/>
                <a:gd name="T9" fmla="*/ 96 h 606"/>
                <a:gd name="T10" fmla="*/ 0 w 431"/>
                <a:gd name="T11" fmla="*/ 390 h 606"/>
                <a:gd name="T12" fmla="*/ 215 w 431"/>
                <a:gd name="T13" fmla="*/ 605 h 606"/>
                <a:gd name="T14" fmla="*/ 430 w 431"/>
                <a:gd name="T15" fmla="*/ 390 h 606"/>
                <a:gd name="T16" fmla="*/ 284 w 431"/>
                <a:gd name="T17"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06">
                  <a:moveTo>
                    <a:pt x="284" y="101"/>
                  </a:moveTo>
                  <a:cubicBezTo>
                    <a:pt x="255" y="59"/>
                    <a:pt x="230" y="24"/>
                    <a:pt x="224" y="6"/>
                  </a:cubicBezTo>
                  <a:cubicBezTo>
                    <a:pt x="223" y="3"/>
                    <a:pt x="219" y="0"/>
                    <a:pt x="215" y="0"/>
                  </a:cubicBezTo>
                  <a:cubicBezTo>
                    <a:pt x="211" y="0"/>
                    <a:pt x="208" y="3"/>
                    <a:pt x="206" y="6"/>
                  </a:cubicBezTo>
                  <a:cubicBezTo>
                    <a:pt x="200" y="22"/>
                    <a:pt x="176" y="57"/>
                    <a:pt x="149" y="96"/>
                  </a:cubicBezTo>
                  <a:cubicBezTo>
                    <a:pt x="86" y="186"/>
                    <a:pt x="0" y="310"/>
                    <a:pt x="0" y="390"/>
                  </a:cubicBezTo>
                  <a:cubicBezTo>
                    <a:pt x="0" y="508"/>
                    <a:pt x="97" y="605"/>
                    <a:pt x="215" y="605"/>
                  </a:cubicBezTo>
                  <a:cubicBezTo>
                    <a:pt x="334" y="605"/>
                    <a:pt x="430" y="508"/>
                    <a:pt x="430" y="390"/>
                  </a:cubicBezTo>
                  <a:cubicBezTo>
                    <a:pt x="430" y="311"/>
                    <a:pt x="346" y="190"/>
                    <a:pt x="284" y="101"/>
                  </a:cubicBezTo>
                </a:path>
              </a:pathLst>
            </a:custGeom>
            <a:solidFill>
              <a:srgbClr val="526C6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37" name="Group 136"/>
          <p:cNvGrpSpPr/>
          <p:nvPr/>
        </p:nvGrpSpPr>
        <p:grpSpPr>
          <a:xfrm>
            <a:off x="6985436" y="3762720"/>
            <a:ext cx="446416" cy="498300"/>
            <a:chOff x="4114800" y="3017838"/>
            <a:chExt cx="1311275" cy="1463675"/>
          </a:xfrm>
        </p:grpSpPr>
        <p:sp>
          <p:nvSpPr>
            <p:cNvPr id="138" name="Line 1"/>
            <p:cNvSpPr>
              <a:spLocks noChangeShapeType="1"/>
            </p:cNvSpPr>
            <p:nvPr/>
          </p:nvSpPr>
          <p:spPr bwMode="auto">
            <a:xfrm flipV="1">
              <a:off x="4768850" y="3017838"/>
              <a:ext cx="1588" cy="381000"/>
            </a:xfrm>
            <a:prstGeom prst="line">
              <a:avLst/>
            </a:prstGeom>
            <a:noFill/>
            <a:ln w="19050" cap="rnd">
              <a:solidFill>
                <a:srgbClr val="526C6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9" name="Freeform 2"/>
            <p:cNvSpPr>
              <a:spLocks noChangeArrowheads="1"/>
            </p:cNvSpPr>
            <p:nvPr/>
          </p:nvSpPr>
          <p:spPr bwMode="auto">
            <a:xfrm>
              <a:off x="4921250" y="3017838"/>
              <a:ext cx="504825" cy="433387"/>
            </a:xfrm>
            <a:custGeom>
              <a:avLst/>
              <a:gdLst>
                <a:gd name="T0" fmla="*/ 0 w 1401"/>
                <a:gd name="T1" fmla="*/ 1056 h 1203"/>
                <a:gd name="T2" fmla="*/ 1400 w 1401"/>
                <a:gd name="T3" fmla="*/ 146 h 1203"/>
                <a:gd name="T4" fmla="*/ 0 w 1401"/>
                <a:gd name="T5" fmla="*/ 1056 h 1203"/>
              </a:gdLst>
              <a:ahLst/>
              <a:cxnLst>
                <a:cxn ang="0">
                  <a:pos x="T0" y="T1"/>
                </a:cxn>
                <a:cxn ang="0">
                  <a:pos x="T2" y="T3"/>
                </a:cxn>
                <a:cxn ang="0">
                  <a:pos x="T4" y="T5"/>
                </a:cxn>
              </a:cxnLst>
              <a:rect l="0" t="0" r="r" b="b"/>
              <a:pathLst>
                <a:path w="1401" h="1203">
                  <a:moveTo>
                    <a:pt x="0" y="1056"/>
                  </a:moveTo>
                  <a:cubicBezTo>
                    <a:pt x="666" y="1202"/>
                    <a:pt x="1253" y="813"/>
                    <a:pt x="1400" y="146"/>
                  </a:cubicBezTo>
                  <a:cubicBezTo>
                    <a:pt x="733" y="0"/>
                    <a:pt x="146" y="390"/>
                    <a:pt x="0" y="1056"/>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 name="Freeform 3"/>
            <p:cNvSpPr>
              <a:spLocks noChangeArrowheads="1"/>
            </p:cNvSpPr>
            <p:nvPr/>
          </p:nvSpPr>
          <p:spPr bwMode="auto">
            <a:xfrm>
              <a:off x="4114800" y="3017838"/>
              <a:ext cx="504825" cy="433387"/>
            </a:xfrm>
            <a:custGeom>
              <a:avLst/>
              <a:gdLst>
                <a:gd name="T0" fmla="*/ 1400 w 1401"/>
                <a:gd name="T1" fmla="*/ 1056 h 1203"/>
                <a:gd name="T2" fmla="*/ 0 w 1401"/>
                <a:gd name="T3" fmla="*/ 146 h 1203"/>
                <a:gd name="T4" fmla="*/ 1400 w 1401"/>
                <a:gd name="T5" fmla="*/ 1056 h 1203"/>
              </a:gdLst>
              <a:ahLst/>
              <a:cxnLst>
                <a:cxn ang="0">
                  <a:pos x="T0" y="T1"/>
                </a:cxn>
                <a:cxn ang="0">
                  <a:pos x="T2" y="T3"/>
                </a:cxn>
                <a:cxn ang="0">
                  <a:pos x="T4" y="T5"/>
                </a:cxn>
              </a:cxnLst>
              <a:rect l="0" t="0" r="r" b="b"/>
              <a:pathLst>
                <a:path w="1401" h="1203">
                  <a:moveTo>
                    <a:pt x="1400" y="1056"/>
                  </a:moveTo>
                  <a:cubicBezTo>
                    <a:pt x="733" y="1202"/>
                    <a:pt x="146" y="813"/>
                    <a:pt x="0" y="146"/>
                  </a:cubicBezTo>
                  <a:cubicBezTo>
                    <a:pt x="666" y="0"/>
                    <a:pt x="1253" y="390"/>
                    <a:pt x="1400" y="1056"/>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1" name="Freeform 4"/>
            <p:cNvSpPr>
              <a:spLocks noChangeArrowheads="1"/>
            </p:cNvSpPr>
            <p:nvPr/>
          </p:nvSpPr>
          <p:spPr bwMode="auto">
            <a:xfrm>
              <a:off x="4643438" y="3522663"/>
              <a:ext cx="252412" cy="252412"/>
            </a:xfrm>
            <a:custGeom>
              <a:avLst/>
              <a:gdLst>
                <a:gd name="T0" fmla="*/ 699 w 700"/>
                <a:gd name="T1" fmla="*/ 350 h 701"/>
                <a:gd name="T2" fmla="*/ 652 w 700"/>
                <a:gd name="T3" fmla="*/ 525 h 701"/>
                <a:gd name="T4" fmla="*/ 524 w 700"/>
                <a:gd name="T5" fmla="*/ 653 h 701"/>
                <a:gd name="T6" fmla="*/ 349 w 700"/>
                <a:gd name="T7" fmla="*/ 700 h 701"/>
                <a:gd name="T8" fmla="*/ 175 w 700"/>
                <a:gd name="T9" fmla="*/ 653 h 701"/>
                <a:gd name="T10" fmla="*/ 47 w 700"/>
                <a:gd name="T11" fmla="*/ 525 h 701"/>
                <a:gd name="T12" fmla="*/ 0 w 700"/>
                <a:gd name="T13" fmla="*/ 350 h 701"/>
                <a:gd name="T14" fmla="*/ 47 w 700"/>
                <a:gd name="T15" fmla="*/ 175 h 701"/>
                <a:gd name="T16" fmla="*/ 175 w 700"/>
                <a:gd name="T17" fmla="*/ 47 h 701"/>
                <a:gd name="T18" fmla="*/ 349 w 700"/>
                <a:gd name="T19" fmla="*/ 0 h 701"/>
                <a:gd name="T20" fmla="*/ 524 w 700"/>
                <a:gd name="T21" fmla="*/ 47 h 701"/>
                <a:gd name="T22" fmla="*/ 652 w 700"/>
                <a:gd name="T23" fmla="*/ 175 h 701"/>
                <a:gd name="T24" fmla="*/ 699 w 700"/>
                <a:gd name="T25" fmla="*/ 35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0" h="701">
                  <a:moveTo>
                    <a:pt x="699" y="350"/>
                  </a:moveTo>
                  <a:cubicBezTo>
                    <a:pt x="699" y="415"/>
                    <a:pt x="684" y="469"/>
                    <a:pt x="652" y="525"/>
                  </a:cubicBezTo>
                  <a:cubicBezTo>
                    <a:pt x="620" y="580"/>
                    <a:pt x="580" y="620"/>
                    <a:pt x="524" y="653"/>
                  </a:cubicBezTo>
                  <a:cubicBezTo>
                    <a:pt x="468" y="685"/>
                    <a:pt x="414" y="700"/>
                    <a:pt x="349" y="700"/>
                  </a:cubicBezTo>
                  <a:cubicBezTo>
                    <a:pt x="285" y="700"/>
                    <a:pt x="231" y="685"/>
                    <a:pt x="175" y="653"/>
                  </a:cubicBezTo>
                  <a:cubicBezTo>
                    <a:pt x="119" y="620"/>
                    <a:pt x="79" y="580"/>
                    <a:pt x="47" y="525"/>
                  </a:cubicBezTo>
                  <a:cubicBezTo>
                    <a:pt x="14" y="469"/>
                    <a:pt x="0" y="414"/>
                    <a:pt x="0" y="350"/>
                  </a:cubicBezTo>
                  <a:cubicBezTo>
                    <a:pt x="0" y="285"/>
                    <a:pt x="14" y="230"/>
                    <a:pt x="47" y="175"/>
                  </a:cubicBezTo>
                  <a:cubicBezTo>
                    <a:pt x="79" y="119"/>
                    <a:pt x="119" y="79"/>
                    <a:pt x="175" y="47"/>
                  </a:cubicBezTo>
                  <a:cubicBezTo>
                    <a:pt x="231" y="15"/>
                    <a:pt x="285" y="0"/>
                    <a:pt x="349" y="0"/>
                  </a:cubicBezTo>
                  <a:cubicBezTo>
                    <a:pt x="413" y="0"/>
                    <a:pt x="468" y="15"/>
                    <a:pt x="524" y="47"/>
                  </a:cubicBezTo>
                  <a:cubicBezTo>
                    <a:pt x="580" y="79"/>
                    <a:pt x="620" y="119"/>
                    <a:pt x="652" y="175"/>
                  </a:cubicBezTo>
                  <a:cubicBezTo>
                    <a:pt x="684" y="230"/>
                    <a:pt x="699" y="286"/>
                    <a:pt x="699"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2" name="Freeform 5"/>
            <p:cNvSpPr>
              <a:spLocks noChangeArrowheads="1"/>
            </p:cNvSpPr>
            <p:nvPr/>
          </p:nvSpPr>
          <p:spPr bwMode="auto">
            <a:xfrm>
              <a:off x="4643438" y="4229100"/>
              <a:ext cx="252412" cy="252413"/>
            </a:xfrm>
            <a:custGeom>
              <a:avLst/>
              <a:gdLst>
                <a:gd name="T0" fmla="*/ 699 w 700"/>
                <a:gd name="T1" fmla="*/ 350 h 701"/>
                <a:gd name="T2" fmla="*/ 652 w 700"/>
                <a:gd name="T3" fmla="*/ 525 h 701"/>
                <a:gd name="T4" fmla="*/ 524 w 700"/>
                <a:gd name="T5" fmla="*/ 654 h 701"/>
                <a:gd name="T6" fmla="*/ 349 w 700"/>
                <a:gd name="T7" fmla="*/ 700 h 701"/>
                <a:gd name="T8" fmla="*/ 175 w 700"/>
                <a:gd name="T9" fmla="*/ 654 h 701"/>
                <a:gd name="T10" fmla="*/ 47 w 700"/>
                <a:gd name="T11" fmla="*/ 525 h 701"/>
                <a:gd name="T12" fmla="*/ 0 w 700"/>
                <a:gd name="T13" fmla="*/ 350 h 701"/>
                <a:gd name="T14" fmla="*/ 47 w 700"/>
                <a:gd name="T15" fmla="*/ 175 h 701"/>
                <a:gd name="T16" fmla="*/ 175 w 700"/>
                <a:gd name="T17" fmla="*/ 47 h 701"/>
                <a:gd name="T18" fmla="*/ 349 w 700"/>
                <a:gd name="T19" fmla="*/ 0 h 701"/>
                <a:gd name="T20" fmla="*/ 524 w 700"/>
                <a:gd name="T21" fmla="*/ 47 h 701"/>
                <a:gd name="T22" fmla="*/ 652 w 700"/>
                <a:gd name="T23" fmla="*/ 175 h 701"/>
                <a:gd name="T24" fmla="*/ 699 w 700"/>
                <a:gd name="T25" fmla="*/ 35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0" h="701">
                  <a:moveTo>
                    <a:pt x="699" y="350"/>
                  </a:moveTo>
                  <a:cubicBezTo>
                    <a:pt x="699" y="415"/>
                    <a:pt x="684" y="470"/>
                    <a:pt x="652" y="525"/>
                  </a:cubicBezTo>
                  <a:cubicBezTo>
                    <a:pt x="620" y="581"/>
                    <a:pt x="580" y="622"/>
                    <a:pt x="524" y="654"/>
                  </a:cubicBezTo>
                  <a:cubicBezTo>
                    <a:pt x="468" y="687"/>
                    <a:pt x="414" y="700"/>
                    <a:pt x="349" y="700"/>
                  </a:cubicBezTo>
                  <a:cubicBezTo>
                    <a:pt x="285" y="700"/>
                    <a:pt x="231" y="687"/>
                    <a:pt x="175" y="654"/>
                  </a:cubicBezTo>
                  <a:cubicBezTo>
                    <a:pt x="119" y="622"/>
                    <a:pt x="79" y="581"/>
                    <a:pt x="47" y="525"/>
                  </a:cubicBezTo>
                  <a:cubicBezTo>
                    <a:pt x="14" y="470"/>
                    <a:pt x="0" y="415"/>
                    <a:pt x="0" y="350"/>
                  </a:cubicBezTo>
                  <a:cubicBezTo>
                    <a:pt x="0" y="286"/>
                    <a:pt x="14" y="231"/>
                    <a:pt x="47" y="175"/>
                  </a:cubicBezTo>
                  <a:cubicBezTo>
                    <a:pt x="79" y="120"/>
                    <a:pt x="119" y="80"/>
                    <a:pt x="175" y="47"/>
                  </a:cubicBezTo>
                  <a:cubicBezTo>
                    <a:pt x="231" y="15"/>
                    <a:pt x="285" y="0"/>
                    <a:pt x="349" y="0"/>
                  </a:cubicBezTo>
                  <a:cubicBezTo>
                    <a:pt x="413" y="0"/>
                    <a:pt x="468" y="15"/>
                    <a:pt x="524" y="47"/>
                  </a:cubicBezTo>
                  <a:cubicBezTo>
                    <a:pt x="580" y="80"/>
                    <a:pt x="620" y="120"/>
                    <a:pt x="652" y="175"/>
                  </a:cubicBezTo>
                  <a:cubicBezTo>
                    <a:pt x="684" y="231"/>
                    <a:pt x="699" y="286"/>
                    <a:pt x="699"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 name="Freeform 6"/>
            <p:cNvSpPr>
              <a:spLocks noChangeArrowheads="1"/>
            </p:cNvSpPr>
            <p:nvPr/>
          </p:nvSpPr>
          <p:spPr bwMode="auto">
            <a:xfrm>
              <a:off x="5021263" y="3573463"/>
              <a:ext cx="252412" cy="252412"/>
            </a:xfrm>
            <a:custGeom>
              <a:avLst/>
              <a:gdLst>
                <a:gd name="T0" fmla="*/ 700 w 701"/>
                <a:gd name="T1" fmla="*/ 350 h 700"/>
                <a:gd name="T2" fmla="*/ 653 w 701"/>
                <a:gd name="T3" fmla="*/ 525 h 700"/>
                <a:gd name="T4" fmla="*/ 525 w 701"/>
                <a:gd name="T5" fmla="*/ 653 h 700"/>
                <a:gd name="T6" fmla="*/ 350 w 701"/>
                <a:gd name="T7" fmla="*/ 699 h 700"/>
                <a:gd name="T8" fmla="*/ 175 w 701"/>
                <a:gd name="T9" fmla="*/ 653 h 700"/>
                <a:gd name="T10" fmla="*/ 47 w 701"/>
                <a:gd name="T11" fmla="*/ 525 h 700"/>
                <a:gd name="T12" fmla="*/ 0 w 701"/>
                <a:gd name="T13" fmla="*/ 350 h 700"/>
                <a:gd name="T14" fmla="*/ 47 w 701"/>
                <a:gd name="T15" fmla="*/ 175 h 700"/>
                <a:gd name="T16" fmla="*/ 175 w 701"/>
                <a:gd name="T17" fmla="*/ 47 h 700"/>
                <a:gd name="T18" fmla="*/ 350 w 701"/>
                <a:gd name="T19" fmla="*/ 0 h 700"/>
                <a:gd name="T20" fmla="*/ 525 w 701"/>
                <a:gd name="T21" fmla="*/ 47 h 700"/>
                <a:gd name="T22" fmla="*/ 653 w 701"/>
                <a:gd name="T23" fmla="*/ 175 h 700"/>
                <a:gd name="T24" fmla="*/ 700 w 701"/>
                <a:gd name="T25" fmla="*/ 35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1" h="700">
                  <a:moveTo>
                    <a:pt x="700" y="350"/>
                  </a:moveTo>
                  <a:cubicBezTo>
                    <a:pt x="700" y="415"/>
                    <a:pt x="685" y="469"/>
                    <a:pt x="653" y="525"/>
                  </a:cubicBezTo>
                  <a:cubicBezTo>
                    <a:pt x="621" y="580"/>
                    <a:pt x="581" y="620"/>
                    <a:pt x="525" y="653"/>
                  </a:cubicBezTo>
                  <a:cubicBezTo>
                    <a:pt x="469" y="685"/>
                    <a:pt x="415" y="699"/>
                    <a:pt x="350" y="699"/>
                  </a:cubicBezTo>
                  <a:cubicBezTo>
                    <a:pt x="286" y="699"/>
                    <a:pt x="231" y="685"/>
                    <a:pt x="175" y="653"/>
                  </a:cubicBezTo>
                  <a:cubicBezTo>
                    <a:pt x="119" y="620"/>
                    <a:pt x="80" y="580"/>
                    <a:pt x="47" y="525"/>
                  </a:cubicBezTo>
                  <a:cubicBezTo>
                    <a:pt x="15" y="469"/>
                    <a:pt x="0" y="414"/>
                    <a:pt x="0" y="350"/>
                  </a:cubicBezTo>
                  <a:cubicBezTo>
                    <a:pt x="0" y="285"/>
                    <a:pt x="15" y="230"/>
                    <a:pt x="47" y="175"/>
                  </a:cubicBezTo>
                  <a:cubicBezTo>
                    <a:pt x="80" y="119"/>
                    <a:pt x="119" y="79"/>
                    <a:pt x="175" y="47"/>
                  </a:cubicBezTo>
                  <a:cubicBezTo>
                    <a:pt x="231" y="15"/>
                    <a:pt x="285" y="0"/>
                    <a:pt x="350" y="0"/>
                  </a:cubicBezTo>
                  <a:cubicBezTo>
                    <a:pt x="414" y="0"/>
                    <a:pt x="469" y="15"/>
                    <a:pt x="525" y="47"/>
                  </a:cubicBezTo>
                  <a:cubicBezTo>
                    <a:pt x="581" y="79"/>
                    <a:pt x="621" y="119"/>
                    <a:pt x="653" y="175"/>
                  </a:cubicBezTo>
                  <a:cubicBezTo>
                    <a:pt x="685" y="230"/>
                    <a:pt x="700" y="286"/>
                    <a:pt x="700"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 name="Freeform 7"/>
            <p:cNvSpPr>
              <a:spLocks noChangeArrowheads="1"/>
            </p:cNvSpPr>
            <p:nvPr/>
          </p:nvSpPr>
          <p:spPr bwMode="auto">
            <a:xfrm>
              <a:off x="4265613" y="3573463"/>
              <a:ext cx="252412" cy="252412"/>
            </a:xfrm>
            <a:custGeom>
              <a:avLst/>
              <a:gdLst>
                <a:gd name="T0" fmla="*/ 700 w 701"/>
                <a:gd name="T1" fmla="*/ 350 h 700"/>
                <a:gd name="T2" fmla="*/ 653 w 701"/>
                <a:gd name="T3" fmla="*/ 525 h 700"/>
                <a:gd name="T4" fmla="*/ 525 w 701"/>
                <a:gd name="T5" fmla="*/ 653 h 700"/>
                <a:gd name="T6" fmla="*/ 350 w 701"/>
                <a:gd name="T7" fmla="*/ 699 h 700"/>
                <a:gd name="T8" fmla="*/ 175 w 701"/>
                <a:gd name="T9" fmla="*/ 653 h 700"/>
                <a:gd name="T10" fmla="*/ 47 w 701"/>
                <a:gd name="T11" fmla="*/ 525 h 700"/>
                <a:gd name="T12" fmla="*/ 0 w 701"/>
                <a:gd name="T13" fmla="*/ 350 h 700"/>
                <a:gd name="T14" fmla="*/ 47 w 701"/>
                <a:gd name="T15" fmla="*/ 175 h 700"/>
                <a:gd name="T16" fmla="*/ 175 w 701"/>
                <a:gd name="T17" fmla="*/ 47 h 700"/>
                <a:gd name="T18" fmla="*/ 350 w 701"/>
                <a:gd name="T19" fmla="*/ 0 h 700"/>
                <a:gd name="T20" fmla="*/ 525 w 701"/>
                <a:gd name="T21" fmla="*/ 47 h 700"/>
                <a:gd name="T22" fmla="*/ 653 w 701"/>
                <a:gd name="T23" fmla="*/ 175 h 700"/>
                <a:gd name="T24" fmla="*/ 700 w 701"/>
                <a:gd name="T25" fmla="*/ 35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1" h="700">
                  <a:moveTo>
                    <a:pt x="700" y="350"/>
                  </a:moveTo>
                  <a:cubicBezTo>
                    <a:pt x="700" y="415"/>
                    <a:pt x="685" y="469"/>
                    <a:pt x="653" y="525"/>
                  </a:cubicBezTo>
                  <a:cubicBezTo>
                    <a:pt x="621" y="580"/>
                    <a:pt x="581" y="620"/>
                    <a:pt x="525" y="653"/>
                  </a:cubicBezTo>
                  <a:cubicBezTo>
                    <a:pt x="469" y="685"/>
                    <a:pt x="414" y="699"/>
                    <a:pt x="350" y="699"/>
                  </a:cubicBezTo>
                  <a:cubicBezTo>
                    <a:pt x="285" y="699"/>
                    <a:pt x="230" y="685"/>
                    <a:pt x="175" y="653"/>
                  </a:cubicBezTo>
                  <a:cubicBezTo>
                    <a:pt x="119" y="620"/>
                    <a:pt x="79" y="580"/>
                    <a:pt x="47" y="525"/>
                  </a:cubicBezTo>
                  <a:cubicBezTo>
                    <a:pt x="14" y="469"/>
                    <a:pt x="0" y="414"/>
                    <a:pt x="0" y="350"/>
                  </a:cubicBezTo>
                  <a:cubicBezTo>
                    <a:pt x="0" y="285"/>
                    <a:pt x="14" y="230"/>
                    <a:pt x="47" y="175"/>
                  </a:cubicBezTo>
                  <a:cubicBezTo>
                    <a:pt x="79" y="119"/>
                    <a:pt x="119" y="79"/>
                    <a:pt x="175" y="47"/>
                  </a:cubicBezTo>
                  <a:cubicBezTo>
                    <a:pt x="230" y="15"/>
                    <a:pt x="285" y="0"/>
                    <a:pt x="350" y="0"/>
                  </a:cubicBezTo>
                  <a:cubicBezTo>
                    <a:pt x="414" y="0"/>
                    <a:pt x="469" y="15"/>
                    <a:pt x="525" y="47"/>
                  </a:cubicBezTo>
                  <a:cubicBezTo>
                    <a:pt x="581" y="79"/>
                    <a:pt x="621" y="119"/>
                    <a:pt x="653" y="175"/>
                  </a:cubicBezTo>
                  <a:cubicBezTo>
                    <a:pt x="685" y="230"/>
                    <a:pt x="700" y="286"/>
                    <a:pt x="700"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 name="Freeform 8"/>
            <p:cNvSpPr>
              <a:spLocks noChangeArrowheads="1"/>
            </p:cNvSpPr>
            <p:nvPr/>
          </p:nvSpPr>
          <p:spPr bwMode="auto">
            <a:xfrm>
              <a:off x="4467225" y="3875088"/>
              <a:ext cx="252413" cy="252412"/>
            </a:xfrm>
            <a:custGeom>
              <a:avLst/>
              <a:gdLst>
                <a:gd name="T0" fmla="*/ 700 w 701"/>
                <a:gd name="T1" fmla="*/ 350 h 701"/>
                <a:gd name="T2" fmla="*/ 653 w 701"/>
                <a:gd name="T3" fmla="*/ 525 h 701"/>
                <a:gd name="T4" fmla="*/ 525 w 701"/>
                <a:gd name="T5" fmla="*/ 654 h 701"/>
                <a:gd name="T6" fmla="*/ 350 w 701"/>
                <a:gd name="T7" fmla="*/ 700 h 701"/>
                <a:gd name="T8" fmla="*/ 175 w 701"/>
                <a:gd name="T9" fmla="*/ 654 h 701"/>
                <a:gd name="T10" fmla="*/ 47 w 701"/>
                <a:gd name="T11" fmla="*/ 525 h 701"/>
                <a:gd name="T12" fmla="*/ 0 w 701"/>
                <a:gd name="T13" fmla="*/ 350 h 701"/>
                <a:gd name="T14" fmla="*/ 47 w 701"/>
                <a:gd name="T15" fmla="*/ 175 h 701"/>
                <a:gd name="T16" fmla="*/ 175 w 701"/>
                <a:gd name="T17" fmla="*/ 47 h 701"/>
                <a:gd name="T18" fmla="*/ 350 w 701"/>
                <a:gd name="T19" fmla="*/ 0 h 701"/>
                <a:gd name="T20" fmla="*/ 525 w 701"/>
                <a:gd name="T21" fmla="*/ 47 h 701"/>
                <a:gd name="T22" fmla="*/ 653 w 701"/>
                <a:gd name="T23" fmla="*/ 175 h 701"/>
                <a:gd name="T24" fmla="*/ 700 w 701"/>
                <a:gd name="T25" fmla="*/ 35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1" h="701">
                  <a:moveTo>
                    <a:pt x="700" y="350"/>
                  </a:moveTo>
                  <a:cubicBezTo>
                    <a:pt x="700" y="415"/>
                    <a:pt x="685" y="470"/>
                    <a:pt x="653" y="525"/>
                  </a:cubicBezTo>
                  <a:cubicBezTo>
                    <a:pt x="621" y="581"/>
                    <a:pt x="581" y="622"/>
                    <a:pt x="525" y="654"/>
                  </a:cubicBezTo>
                  <a:cubicBezTo>
                    <a:pt x="469" y="687"/>
                    <a:pt x="414" y="700"/>
                    <a:pt x="350" y="700"/>
                  </a:cubicBezTo>
                  <a:cubicBezTo>
                    <a:pt x="285" y="700"/>
                    <a:pt x="231" y="687"/>
                    <a:pt x="175" y="654"/>
                  </a:cubicBezTo>
                  <a:cubicBezTo>
                    <a:pt x="119" y="622"/>
                    <a:pt x="79" y="581"/>
                    <a:pt x="47" y="525"/>
                  </a:cubicBezTo>
                  <a:cubicBezTo>
                    <a:pt x="14" y="470"/>
                    <a:pt x="0" y="415"/>
                    <a:pt x="0" y="350"/>
                  </a:cubicBezTo>
                  <a:cubicBezTo>
                    <a:pt x="0" y="286"/>
                    <a:pt x="14" y="231"/>
                    <a:pt x="47" y="175"/>
                  </a:cubicBezTo>
                  <a:cubicBezTo>
                    <a:pt x="79" y="120"/>
                    <a:pt x="119" y="79"/>
                    <a:pt x="175" y="47"/>
                  </a:cubicBezTo>
                  <a:cubicBezTo>
                    <a:pt x="231" y="15"/>
                    <a:pt x="285" y="0"/>
                    <a:pt x="350" y="0"/>
                  </a:cubicBezTo>
                  <a:cubicBezTo>
                    <a:pt x="414" y="0"/>
                    <a:pt x="469" y="15"/>
                    <a:pt x="525" y="47"/>
                  </a:cubicBezTo>
                  <a:cubicBezTo>
                    <a:pt x="581" y="79"/>
                    <a:pt x="621" y="120"/>
                    <a:pt x="653" y="175"/>
                  </a:cubicBezTo>
                  <a:cubicBezTo>
                    <a:pt x="685" y="231"/>
                    <a:pt x="700" y="286"/>
                    <a:pt x="700"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 name="Freeform 9"/>
            <p:cNvSpPr>
              <a:spLocks noChangeArrowheads="1"/>
            </p:cNvSpPr>
            <p:nvPr/>
          </p:nvSpPr>
          <p:spPr bwMode="auto">
            <a:xfrm>
              <a:off x="4819650" y="3875088"/>
              <a:ext cx="252413" cy="252412"/>
            </a:xfrm>
            <a:custGeom>
              <a:avLst/>
              <a:gdLst>
                <a:gd name="T0" fmla="*/ 700 w 701"/>
                <a:gd name="T1" fmla="*/ 350 h 701"/>
                <a:gd name="T2" fmla="*/ 653 w 701"/>
                <a:gd name="T3" fmla="*/ 525 h 701"/>
                <a:gd name="T4" fmla="*/ 525 w 701"/>
                <a:gd name="T5" fmla="*/ 654 h 701"/>
                <a:gd name="T6" fmla="*/ 350 w 701"/>
                <a:gd name="T7" fmla="*/ 700 h 701"/>
                <a:gd name="T8" fmla="*/ 175 w 701"/>
                <a:gd name="T9" fmla="*/ 654 h 701"/>
                <a:gd name="T10" fmla="*/ 47 w 701"/>
                <a:gd name="T11" fmla="*/ 525 h 701"/>
                <a:gd name="T12" fmla="*/ 0 w 701"/>
                <a:gd name="T13" fmla="*/ 350 h 701"/>
                <a:gd name="T14" fmla="*/ 47 w 701"/>
                <a:gd name="T15" fmla="*/ 175 h 701"/>
                <a:gd name="T16" fmla="*/ 175 w 701"/>
                <a:gd name="T17" fmla="*/ 47 h 701"/>
                <a:gd name="T18" fmla="*/ 350 w 701"/>
                <a:gd name="T19" fmla="*/ 0 h 701"/>
                <a:gd name="T20" fmla="*/ 525 w 701"/>
                <a:gd name="T21" fmla="*/ 47 h 701"/>
                <a:gd name="T22" fmla="*/ 653 w 701"/>
                <a:gd name="T23" fmla="*/ 175 h 701"/>
                <a:gd name="T24" fmla="*/ 700 w 701"/>
                <a:gd name="T25" fmla="*/ 35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1" h="701">
                  <a:moveTo>
                    <a:pt x="700" y="350"/>
                  </a:moveTo>
                  <a:cubicBezTo>
                    <a:pt x="700" y="415"/>
                    <a:pt x="685" y="470"/>
                    <a:pt x="653" y="525"/>
                  </a:cubicBezTo>
                  <a:cubicBezTo>
                    <a:pt x="621" y="581"/>
                    <a:pt x="581" y="622"/>
                    <a:pt x="525" y="654"/>
                  </a:cubicBezTo>
                  <a:cubicBezTo>
                    <a:pt x="469" y="687"/>
                    <a:pt x="415" y="700"/>
                    <a:pt x="350" y="700"/>
                  </a:cubicBezTo>
                  <a:cubicBezTo>
                    <a:pt x="286" y="700"/>
                    <a:pt x="231" y="687"/>
                    <a:pt x="175" y="654"/>
                  </a:cubicBezTo>
                  <a:cubicBezTo>
                    <a:pt x="119" y="622"/>
                    <a:pt x="80" y="581"/>
                    <a:pt x="47" y="525"/>
                  </a:cubicBezTo>
                  <a:cubicBezTo>
                    <a:pt x="15" y="470"/>
                    <a:pt x="0" y="415"/>
                    <a:pt x="0" y="350"/>
                  </a:cubicBezTo>
                  <a:cubicBezTo>
                    <a:pt x="0" y="286"/>
                    <a:pt x="15" y="231"/>
                    <a:pt x="47" y="175"/>
                  </a:cubicBezTo>
                  <a:cubicBezTo>
                    <a:pt x="80" y="120"/>
                    <a:pt x="119" y="79"/>
                    <a:pt x="175" y="47"/>
                  </a:cubicBezTo>
                  <a:cubicBezTo>
                    <a:pt x="231" y="15"/>
                    <a:pt x="285" y="0"/>
                    <a:pt x="350" y="0"/>
                  </a:cubicBezTo>
                  <a:cubicBezTo>
                    <a:pt x="414" y="0"/>
                    <a:pt x="469" y="15"/>
                    <a:pt x="525" y="47"/>
                  </a:cubicBezTo>
                  <a:cubicBezTo>
                    <a:pt x="581" y="79"/>
                    <a:pt x="621" y="120"/>
                    <a:pt x="653" y="175"/>
                  </a:cubicBezTo>
                  <a:cubicBezTo>
                    <a:pt x="685" y="231"/>
                    <a:pt x="700" y="286"/>
                    <a:pt x="700" y="350"/>
                  </a:cubicBezTo>
                </a:path>
              </a:pathLst>
            </a:custGeom>
            <a:noFill/>
            <a:ln w="19050" cap="flat">
              <a:solidFill>
                <a:srgbClr val="526C6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47" name="Freeform 3"/>
          <p:cNvSpPr>
            <a:spLocks noChangeArrowheads="1"/>
          </p:cNvSpPr>
          <p:nvPr/>
        </p:nvSpPr>
        <p:spPr bwMode="auto">
          <a:xfrm rot="5400000">
            <a:off x="4434006" y="1251567"/>
            <a:ext cx="136565" cy="340482"/>
          </a:xfrm>
          <a:custGeom>
            <a:avLst/>
            <a:gdLst>
              <a:gd name="T0" fmla="*/ 0 w 603"/>
              <a:gd name="T1" fmla="*/ 0 h 1204"/>
              <a:gd name="T2" fmla="*/ 0 w 603"/>
              <a:gd name="T3" fmla="*/ 1203 h 1204"/>
              <a:gd name="T4" fmla="*/ 602 w 603"/>
              <a:gd name="T5" fmla="*/ 601 h 1204"/>
              <a:gd name="T6" fmla="*/ 0 w 603"/>
              <a:gd name="T7" fmla="*/ 0 h 1204"/>
            </a:gdLst>
            <a:ahLst/>
            <a:cxnLst>
              <a:cxn ang="0">
                <a:pos x="T0" y="T1"/>
              </a:cxn>
              <a:cxn ang="0">
                <a:pos x="T2" y="T3"/>
              </a:cxn>
              <a:cxn ang="0">
                <a:pos x="T4" y="T5"/>
              </a:cxn>
              <a:cxn ang="0">
                <a:pos x="T6" y="T7"/>
              </a:cxn>
            </a:cxnLst>
            <a:rect l="0" t="0" r="r" b="b"/>
            <a:pathLst>
              <a:path w="603" h="1204">
                <a:moveTo>
                  <a:pt x="0" y="0"/>
                </a:moveTo>
                <a:lnTo>
                  <a:pt x="0" y="1203"/>
                </a:lnTo>
                <a:lnTo>
                  <a:pt x="602" y="601"/>
                </a:lnTo>
                <a:lnTo>
                  <a:pt x="0" y="0"/>
                </a:lnTo>
              </a:path>
            </a:pathLst>
          </a:custGeom>
          <a:solidFill>
            <a:srgbClr val="516C6A"/>
          </a:solidFill>
          <a:ln>
            <a:noFill/>
          </a:ln>
          <a:effectLst/>
        </p:spPr>
        <p:txBody>
          <a:bodyPr wrap="none" anchor="ctr"/>
          <a:lstStyle/>
          <a:p>
            <a:endParaRPr lang="en-US"/>
          </a:p>
        </p:txBody>
      </p:sp>
      <p:sp>
        <p:nvSpPr>
          <p:cNvPr id="148" name="TextBox 409"/>
          <p:cNvSpPr txBox="1"/>
          <p:nvPr/>
        </p:nvSpPr>
        <p:spPr>
          <a:xfrm>
            <a:off x="5858636" y="4452384"/>
            <a:ext cx="2754436" cy="646331"/>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仕立て方法と</a:t>
            </a:r>
            <a:endParaRPr lang="en-US" altLang="ja-JP" dirty="0">
              <a:solidFill>
                <a:schemeClr val="bg1"/>
              </a:solidFill>
              <a:latin typeface="ＭＳ Ｐゴシック"/>
              <a:ea typeface="ＭＳ Ｐゴシック"/>
              <a:cs typeface="ＭＳ Ｐゴシック"/>
            </a:endParaRPr>
          </a:p>
          <a:p>
            <a:pPr algn="ctr"/>
            <a:r>
              <a:rPr lang="ja-JP" altLang="en-US" dirty="0">
                <a:solidFill>
                  <a:schemeClr val="bg1"/>
                </a:solidFill>
                <a:latin typeface="ＭＳ Ｐゴシック"/>
                <a:ea typeface="ＭＳ Ｐゴシック"/>
                <a:cs typeface="ＭＳ Ｐゴシック"/>
              </a:rPr>
              <a:t>キャノピーマネージメント</a:t>
            </a:r>
            <a:endParaRPr lang="en-US" dirty="0">
              <a:solidFill>
                <a:schemeClr val="bg1"/>
              </a:solidFill>
              <a:latin typeface="ＭＳ Ｐゴシック"/>
              <a:ea typeface="ＭＳ Ｐゴシック"/>
              <a:cs typeface="ＭＳ Ｐゴシック"/>
            </a:endParaRPr>
          </a:p>
        </p:txBody>
      </p:sp>
      <p:sp>
        <p:nvSpPr>
          <p:cNvPr id="149" name="TextBox 401"/>
          <p:cNvSpPr txBox="1"/>
          <p:nvPr/>
        </p:nvSpPr>
        <p:spPr>
          <a:xfrm>
            <a:off x="687224" y="2445888"/>
            <a:ext cx="1399368"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土壌組成</a:t>
            </a:r>
            <a:endParaRPr lang="en-US" dirty="0">
              <a:solidFill>
                <a:schemeClr val="bg1"/>
              </a:solidFill>
              <a:latin typeface="ＭＳ Ｐゴシック"/>
              <a:ea typeface="ＭＳ Ｐゴシック"/>
              <a:cs typeface="ＭＳ Ｐゴシック"/>
            </a:endParaRPr>
          </a:p>
        </p:txBody>
      </p:sp>
      <p:sp>
        <p:nvSpPr>
          <p:cNvPr id="150" name="TextBox 402"/>
          <p:cNvSpPr txBox="1"/>
          <p:nvPr/>
        </p:nvSpPr>
        <p:spPr>
          <a:xfrm>
            <a:off x="2236237" y="2433131"/>
            <a:ext cx="1399368"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地形</a:t>
            </a:r>
            <a:endParaRPr lang="en-US" dirty="0">
              <a:solidFill>
                <a:schemeClr val="bg1"/>
              </a:solidFill>
              <a:latin typeface="ＭＳ Ｐゴシック"/>
              <a:ea typeface="ＭＳ Ｐゴシック"/>
              <a:cs typeface="ＭＳ Ｐゴシック"/>
            </a:endParaRPr>
          </a:p>
        </p:txBody>
      </p:sp>
      <p:sp>
        <p:nvSpPr>
          <p:cNvPr id="151" name="TextBox 403"/>
          <p:cNvSpPr txBox="1"/>
          <p:nvPr/>
        </p:nvSpPr>
        <p:spPr>
          <a:xfrm>
            <a:off x="3601410" y="2445888"/>
            <a:ext cx="1920602"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微小気候条件</a:t>
            </a:r>
            <a:endParaRPr lang="en-US" dirty="0">
              <a:solidFill>
                <a:schemeClr val="bg1"/>
              </a:solidFill>
              <a:latin typeface="ＭＳ Ｐゴシック"/>
              <a:ea typeface="ＭＳ Ｐゴシック"/>
              <a:cs typeface="ＭＳ Ｐゴシック"/>
            </a:endParaRPr>
          </a:p>
        </p:txBody>
      </p:sp>
      <p:sp>
        <p:nvSpPr>
          <p:cNvPr id="152" name="TextBox 404"/>
          <p:cNvSpPr txBox="1"/>
          <p:nvPr/>
        </p:nvSpPr>
        <p:spPr>
          <a:xfrm>
            <a:off x="5439876" y="2445888"/>
            <a:ext cx="1399368"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日照</a:t>
            </a:r>
            <a:endParaRPr lang="en-US" dirty="0">
              <a:solidFill>
                <a:schemeClr val="bg1"/>
              </a:solidFill>
              <a:latin typeface="ＭＳ Ｐゴシック"/>
              <a:ea typeface="ＭＳ Ｐゴシック"/>
              <a:cs typeface="ＭＳ Ｐゴシック"/>
            </a:endParaRPr>
          </a:p>
        </p:txBody>
      </p:sp>
      <p:sp>
        <p:nvSpPr>
          <p:cNvPr id="153" name="TextBox 405"/>
          <p:cNvSpPr txBox="1"/>
          <p:nvPr/>
        </p:nvSpPr>
        <p:spPr>
          <a:xfrm>
            <a:off x="6632771" y="2445888"/>
            <a:ext cx="2277257"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水はけ</a:t>
            </a:r>
            <a:endParaRPr lang="en-US" dirty="0">
              <a:solidFill>
                <a:schemeClr val="bg1"/>
              </a:solidFill>
              <a:latin typeface="ＭＳ Ｐゴシック"/>
              <a:ea typeface="ＭＳ Ｐゴシック"/>
              <a:cs typeface="ＭＳ Ｐゴシック"/>
            </a:endParaRPr>
          </a:p>
        </p:txBody>
      </p:sp>
      <p:sp>
        <p:nvSpPr>
          <p:cNvPr id="154" name="TextBox 406"/>
          <p:cNvSpPr txBox="1"/>
          <p:nvPr/>
        </p:nvSpPr>
        <p:spPr>
          <a:xfrm>
            <a:off x="834705" y="4452384"/>
            <a:ext cx="2000966"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ぶどうの樹の選択</a:t>
            </a:r>
            <a:endParaRPr lang="en-US" dirty="0">
              <a:solidFill>
                <a:schemeClr val="bg1"/>
              </a:solidFill>
              <a:latin typeface="ＭＳ Ｐゴシック"/>
              <a:ea typeface="ＭＳ Ｐゴシック"/>
              <a:cs typeface="ＭＳ Ｐゴシック"/>
            </a:endParaRPr>
          </a:p>
        </p:txBody>
      </p:sp>
      <p:sp>
        <p:nvSpPr>
          <p:cNvPr id="155" name="TextBox 407"/>
          <p:cNvSpPr txBox="1"/>
          <p:nvPr/>
        </p:nvSpPr>
        <p:spPr>
          <a:xfrm>
            <a:off x="2904345" y="4472927"/>
            <a:ext cx="1512551"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土壌管理</a:t>
            </a:r>
            <a:endParaRPr lang="en-US" dirty="0">
              <a:solidFill>
                <a:schemeClr val="bg1"/>
              </a:solidFill>
              <a:latin typeface="ＭＳ Ｐゴシック"/>
              <a:ea typeface="ＭＳ Ｐゴシック"/>
              <a:cs typeface="ＭＳ Ｐゴシック"/>
            </a:endParaRPr>
          </a:p>
        </p:txBody>
      </p:sp>
      <p:sp>
        <p:nvSpPr>
          <p:cNvPr id="156" name="TextBox 408"/>
          <p:cNvSpPr txBox="1"/>
          <p:nvPr/>
        </p:nvSpPr>
        <p:spPr>
          <a:xfrm>
            <a:off x="4631252" y="4452384"/>
            <a:ext cx="1555136" cy="369332"/>
          </a:xfrm>
          <a:prstGeom prst="rect">
            <a:avLst/>
          </a:prstGeom>
          <a:noFill/>
        </p:spPr>
        <p:txBody>
          <a:bodyPr wrap="square" rtlCol="0">
            <a:spAutoFit/>
          </a:bodyPr>
          <a:lstStyle/>
          <a:p>
            <a:pPr algn="ctr"/>
            <a:r>
              <a:rPr lang="ja-JP" altLang="en-US" dirty="0">
                <a:solidFill>
                  <a:schemeClr val="bg1"/>
                </a:solidFill>
                <a:latin typeface="ＭＳ Ｐゴシック"/>
                <a:ea typeface="ＭＳ Ｐゴシック"/>
                <a:cs typeface="ＭＳ Ｐゴシック"/>
              </a:rPr>
              <a:t>灌漑設備</a:t>
            </a:r>
            <a:endParaRPr lang="en-US" dirty="0">
              <a:solidFill>
                <a:schemeClr val="bg1"/>
              </a:solidFill>
              <a:latin typeface="ＭＳ Ｐゴシック"/>
              <a:ea typeface="ＭＳ Ｐゴシック"/>
              <a:cs typeface="ＭＳ Ｐゴシック"/>
            </a:endParaRPr>
          </a:p>
        </p:txBody>
      </p:sp>
    </p:spTree>
    <p:extLst>
      <p:ext uri="{BB962C8B-B14F-4D97-AF65-F5344CB8AC3E}">
        <p14:creationId xmlns:p14="http://schemas.microsoft.com/office/powerpoint/2010/main" val="2201482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0" y="3792401"/>
            <a:ext cx="9144000" cy="1351099"/>
          </a:xfrm>
          <a:prstGeom prst="rect">
            <a:avLst/>
          </a:prstGeom>
          <a:solidFill>
            <a:srgbClr val="567470">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4027219" y="4011588"/>
            <a:ext cx="1089564" cy="103729"/>
            <a:chOff x="3852863" y="5027613"/>
            <a:chExt cx="66675" cy="6350"/>
          </a:xfrm>
          <a:solidFill>
            <a:schemeClr val="bg1"/>
          </a:solidFill>
        </p:grpSpPr>
        <p:sp>
          <p:nvSpPr>
            <p:cNvPr id="14"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 name="TextBox 6"/>
          <p:cNvSpPr txBox="1"/>
          <p:nvPr/>
        </p:nvSpPr>
        <p:spPr>
          <a:xfrm>
            <a:off x="1" y="4334504"/>
            <a:ext cx="9144000" cy="369332"/>
          </a:xfrm>
          <a:prstGeom prst="rect">
            <a:avLst/>
          </a:prstGeom>
          <a:noFill/>
        </p:spPr>
        <p:txBody>
          <a:bodyPr wrap="square" rtlCol="0">
            <a:spAutoFit/>
          </a:bodyPr>
          <a:lstStyle/>
          <a:p>
            <a:pPr algn="ctr"/>
            <a:r>
              <a:rPr lang="ja-JP" altLang="en-US" dirty="0">
                <a:solidFill>
                  <a:srgbClr val="FFFFFF"/>
                </a:solidFill>
                <a:latin typeface="ＭＳ Ｐゴシック"/>
                <a:ea typeface="ＭＳ Ｐゴシック"/>
                <a:cs typeface="ＭＳ Ｐゴシック"/>
              </a:rPr>
              <a:t>最新技術をいかしたナパヴァレーのぶどう栽培</a:t>
            </a:r>
            <a:endParaRPr 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214683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472184" y="2187029"/>
            <a:ext cx="6199632" cy="769441"/>
          </a:xfrm>
          <a:prstGeom prst="rect">
            <a:avLst/>
          </a:prstGeom>
          <a:noFill/>
          <a:ln w="19050">
            <a:solidFill>
              <a:schemeClr val="bg1"/>
            </a:solidFill>
          </a:ln>
        </p:spPr>
        <p:txBody>
          <a:bodyPr wrap="square" rtlCol="0" anchor="ctr">
            <a:spAutoFit/>
          </a:bodyPr>
          <a:lstStyle/>
          <a:p>
            <a:pPr algn="ctr"/>
            <a:r>
              <a:rPr lang="ja-JP" altLang="en-US" sz="4400" dirty="0">
                <a:solidFill>
                  <a:schemeClr val="bg1"/>
                </a:solidFill>
                <a:latin typeface="Arial" charset="0"/>
                <a:ea typeface="Arial" charset="0"/>
                <a:cs typeface="Arial" charset="0"/>
              </a:rPr>
              <a:t>ワイン造り</a:t>
            </a:r>
            <a:endParaRPr lang="en-US" sz="4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29147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28</a:t>
            </a:fld>
            <a:endParaRPr lang="en-US"/>
          </a:p>
        </p:txBody>
      </p:sp>
      <p:pic>
        <p:nvPicPr>
          <p:cNvPr id="5" name="Picture 4" descr="Slide_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p:cNvGrpSpPr>
            <a:grpSpLocks noChangeAspect="1"/>
          </p:cNvGrpSpPr>
          <p:nvPr/>
        </p:nvGrpSpPr>
        <p:grpSpPr>
          <a:xfrm rot="10800000">
            <a:off x="1111505" y="2974787"/>
            <a:ext cx="1089564" cy="103729"/>
            <a:chOff x="3852863" y="5027613"/>
            <a:chExt cx="66675" cy="6350"/>
          </a:xfrm>
          <a:solidFill>
            <a:schemeClr val="bg1"/>
          </a:solidFill>
        </p:grpSpPr>
        <p:sp>
          <p:nvSpPr>
            <p:cNvPr id="8"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2" name="TextBox 5"/>
          <p:cNvSpPr txBox="1"/>
          <p:nvPr/>
        </p:nvSpPr>
        <p:spPr>
          <a:xfrm>
            <a:off x="167341" y="1073845"/>
            <a:ext cx="3395666" cy="1803571"/>
          </a:xfrm>
          <a:prstGeom prst="rect">
            <a:avLst/>
          </a:prstGeom>
          <a:noFill/>
        </p:spPr>
        <p:txBody>
          <a:bodyPr wrap="square" rtlCol="0">
            <a:spAutoFit/>
          </a:bodyPr>
          <a:lstStyle/>
          <a:p>
            <a:pPr algn="ctr"/>
            <a:r>
              <a:rPr lang="ja-JP" altLang="en-US" sz="2800" b="1" dirty="0">
                <a:solidFill>
                  <a:schemeClr val="bg1"/>
                </a:solidFill>
                <a:latin typeface="Arial"/>
                <a:cs typeface="Arial"/>
              </a:rPr>
              <a:t>ワインメーカー</a:t>
            </a:r>
            <a:endParaRPr lang="en-US" altLang="ja-JP" sz="2800" b="1" dirty="0">
              <a:solidFill>
                <a:schemeClr val="bg1"/>
              </a:solidFill>
              <a:latin typeface="Arial"/>
              <a:cs typeface="Arial"/>
            </a:endParaRPr>
          </a:p>
          <a:p>
            <a:pPr algn="ctr"/>
            <a:r>
              <a:rPr lang="ja-JP" altLang="en-US" sz="2800" b="1" dirty="0">
                <a:solidFill>
                  <a:schemeClr val="bg1"/>
                </a:solidFill>
                <a:latin typeface="Arial"/>
                <a:cs typeface="Arial"/>
              </a:rPr>
              <a:t>（醸造家）</a:t>
            </a:r>
            <a:endParaRPr lang="en-US" sz="2800" b="1" dirty="0">
              <a:solidFill>
                <a:schemeClr val="bg1"/>
              </a:solidFill>
              <a:latin typeface="Arial"/>
              <a:cs typeface="Arial"/>
            </a:endParaRPr>
          </a:p>
          <a:p>
            <a:pPr algn="ctr">
              <a:lnSpc>
                <a:spcPct val="50000"/>
              </a:lnSpc>
            </a:pPr>
            <a:r>
              <a:rPr lang="en-US" sz="2400" dirty="0">
                <a:solidFill>
                  <a:schemeClr val="bg1"/>
                </a:solidFill>
                <a:latin typeface="Arial"/>
                <a:cs typeface="Arial"/>
              </a:rPr>
              <a:t> </a:t>
            </a:r>
          </a:p>
          <a:p>
            <a:pPr algn="ctr">
              <a:lnSpc>
                <a:spcPct val="120000"/>
              </a:lnSpc>
            </a:pPr>
            <a:r>
              <a:rPr lang="ja-JP" altLang="en-US" dirty="0">
                <a:solidFill>
                  <a:schemeClr val="bg1"/>
                </a:solidFill>
                <a:latin typeface="ＭＳ Ｐゴシック"/>
                <a:ea typeface="ＭＳ Ｐゴシック"/>
                <a:cs typeface="ＭＳ Ｐゴシック"/>
              </a:rPr>
              <a:t>畑での作業と同様</a:t>
            </a:r>
            <a:endParaRPr lang="en-US" altLang="ja-JP" dirty="0">
              <a:solidFill>
                <a:schemeClr val="bg1"/>
              </a:solidFill>
              <a:latin typeface="ＭＳ Ｐゴシック"/>
              <a:ea typeface="ＭＳ Ｐゴシック"/>
              <a:cs typeface="ＭＳ Ｐゴシック"/>
            </a:endParaRPr>
          </a:p>
          <a:p>
            <a:pPr algn="ctr">
              <a:lnSpc>
                <a:spcPct val="120000"/>
              </a:lnSpc>
            </a:pPr>
            <a:r>
              <a:rPr lang="ja-JP" altLang="en-US" dirty="0">
                <a:solidFill>
                  <a:schemeClr val="bg1"/>
                </a:solidFill>
                <a:latin typeface="ＭＳ Ｐゴシック"/>
                <a:ea typeface="ＭＳ Ｐゴシック"/>
                <a:cs typeface="ＭＳ Ｐゴシック"/>
              </a:rPr>
              <a:t>きめ細やかな発酵作業</a:t>
            </a:r>
            <a:endParaRPr lang="en-US" dirty="0">
              <a:solidFill>
                <a:schemeClr val="bg1"/>
              </a:solidFill>
              <a:latin typeface="ＭＳ Ｐゴシック"/>
              <a:ea typeface="ＭＳ Ｐゴシック"/>
              <a:cs typeface="ＭＳ Ｐゴシック"/>
            </a:endParaRPr>
          </a:p>
        </p:txBody>
      </p:sp>
    </p:spTree>
    <p:extLst>
      <p:ext uri="{BB962C8B-B14F-4D97-AF65-F5344CB8AC3E}">
        <p14:creationId xmlns:p14="http://schemas.microsoft.com/office/powerpoint/2010/main" val="476657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Slide Number Placeholder 3"/>
          <p:cNvSpPr>
            <a:spLocks noGrp="1"/>
          </p:cNvSpPr>
          <p:nvPr>
            <p:ph type="sldNum" sz="quarter" idx="12"/>
          </p:nvPr>
        </p:nvSpPr>
        <p:spPr/>
        <p:txBody>
          <a:bodyPr/>
          <a:lstStyle/>
          <a:p>
            <a:fld id="{C6DE65FD-16A1-1B45-829C-06E1CFD6F332}" type="slidenum">
              <a:rPr lang="en-US" smtClean="0"/>
              <a:pPr/>
              <a:t>29</a:t>
            </a:fld>
            <a:endParaRPr lang="en-US"/>
          </a:p>
        </p:txBody>
      </p:sp>
      <p:sp>
        <p:nvSpPr>
          <p:cNvPr id="6" name="1 Título"/>
          <p:cNvSpPr txBox="1">
            <a:spLocks/>
          </p:cNvSpPr>
          <p:nvPr/>
        </p:nvSpPr>
        <p:spPr>
          <a:xfrm>
            <a:off x="454152" y="144864"/>
            <a:ext cx="8229600"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dirty="0">
                <a:solidFill>
                  <a:srgbClr val="4A3740"/>
                </a:solidFill>
                <a:latin typeface="Arial" charset="0"/>
                <a:ea typeface="Arial" charset="0"/>
                <a:cs typeface="Arial" charset="0"/>
              </a:rPr>
              <a:t>歴史</a:t>
            </a:r>
            <a:endParaRPr lang="es-ES" dirty="0">
              <a:solidFill>
                <a:srgbClr val="4A3740"/>
              </a:solidFill>
              <a:latin typeface="Arial" charset="0"/>
              <a:ea typeface="Arial" charset="0"/>
              <a:cs typeface="Arial" charset="0"/>
            </a:endParaRPr>
          </a:p>
        </p:txBody>
      </p:sp>
      <p:sp>
        <p:nvSpPr>
          <p:cNvPr id="7" name="TextBox 6"/>
          <p:cNvSpPr txBox="1"/>
          <p:nvPr/>
        </p:nvSpPr>
        <p:spPr>
          <a:xfrm>
            <a:off x="586141" y="2993062"/>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1838–1839</a:t>
            </a:r>
          </a:p>
        </p:txBody>
      </p:sp>
      <p:sp>
        <p:nvSpPr>
          <p:cNvPr id="8" name="TextBox 7"/>
          <p:cNvSpPr txBox="1"/>
          <p:nvPr/>
        </p:nvSpPr>
        <p:spPr>
          <a:xfrm>
            <a:off x="1403184" y="3446044"/>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1860s–1870s</a:t>
            </a:r>
          </a:p>
        </p:txBody>
      </p:sp>
      <p:sp>
        <p:nvSpPr>
          <p:cNvPr id="9" name="TextBox 8"/>
          <p:cNvSpPr txBox="1"/>
          <p:nvPr/>
        </p:nvSpPr>
        <p:spPr>
          <a:xfrm>
            <a:off x="2255750" y="2975298"/>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1889</a:t>
            </a:r>
          </a:p>
        </p:txBody>
      </p:sp>
      <p:sp>
        <p:nvSpPr>
          <p:cNvPr id="10" name="TextBox 9"/>
          <p:cNvSpPr txBox="1"/>
          <p:nvPr/>
        </p:nvSpPr>
        <p:spPr>
          <a:xfrm>
            <a:off x="3072792" y="3454926"/>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1906–1933</a:t>
            </a:r>
          </a:p>
        </p:txBody>
      </p:sp>
      <p:sp>
        <p:nvSpPr>
          <p:cNvPr id="11" name="TextBox 10"/>
          <p:cNvSpPr txBox="1"/>
          <p:nvPr/>
        </p:nvSpPr>
        <p:spPr>
          <a:xfrm>
            <a:off x="3934241" y="2993062"/>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1944</a:t>
            </a:r>
          </a:p>
        </p:txBody>
      </p:sp>
      <p:sp>
        <p:nvSpPr>
          <p:cNvPr id="12" name="TextBox 11"/>
          <p:cNvSpPr txBox="1"/>
          <p:nvPr/>
        </p:nvSpPr>
        <p:spPr>
          <a:xfrm>
            <a:off x="5120344" y="1218436"/>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1976</a:t>
            </a:r>
          </a:p>
        </p:txBody>
      </p:sp>
      <p:sp>
        <p:nvSpPr>
          <p:cNvPr id="13" name="TextBox 12"/>
          <p:cNvSpPr txBox="1"/>
          <p:nvPr/>
        </p:nvSpPr>
        <p:spPr>
          <a:xfrm>
            <a:off x="6030133" y="1396407"/>
            <a:ext cx="1123539" cy="430887"/>
          </a:xfrm>
          <a:prstGeom prst="rect">
            <a:avLst/>
          </a:prstGeom>
          <a:noFill/>
        </p:spPr>
        <p:txBody>
          <a:bodyPr wrap="square" rtlCol="0">
            <a:spAutoFit/>
          </a:bodyPr>
          <a:lstStyle/>
          <a:p>
            <a:pPr algn="ctr"/>
            <a:r>
              <a:rPr lang="en-US" sz="1100" dirty="0">
                <a:solidFill>
                  <a:schemeClr val="bg1"/>
                </a:solidFill>
                <a:latin typeface="Arial"/>
                <a:cs typeface="Arial"/>
              </a:rPr>
              <a:t>Late 1980s–Early 1990s</a:t>
            </a:r>
          </a:p>
        </p:txBody>
      </p:sp>
      <p:sp>
        <p:nvSpPr>
          <p:cNvPr id="14" name="TextBox 13"/>
          <p:cNvSpPr txBox="1"/>
          <p:nvPr/>
        </p:nvSpPr>
        <p:spPr>
          <a:xfrm>
            <a:off x="6447535" y="3454926"/>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1997</a:t>
            </a:r>
          </a:p>
        </p:txBody>
      </p:sp>
      <p:sp>
        <p:nvSpPr>
          <p:cNvPr id="15" name="TextBox 14"/>
          <p:cNvSpPr txBox="1"/>
          <p:nvPr/>
        </p:nvSpPr>
        <p:spPr>
          <a:xfrm>
            <a:off x="7273459" y="2993062"/>
            <a:ext cx="1216683" cy="276999"/>
          </a:xfrm>
          <a:prstGeom prst="rect">
            <a:avLst/>
          </a:prstGeom>
          <a:noFill/>
        </p:spPr>
        <p:txBody>
          <a:bodyPr wrap="square" rtlCol="0">
            <a:spAutoFit/>
          </a:bodyPr>
          <a:lstStyle/>
          <a:p>
            <a:pPr algn="ctr"/>
            <a:r>
              <a:rPr lang="en-US" sz="1200" dirty="0">
                <a:solidFill>
                  <a:schemeClr val="bg1"/>
                </a:solidFill>
                <a:latin typeface="Arial"/>
                <a:cs typeface="Arial"/>
              </a:rPr>
              <a:t>Today</a:t>
            </a:r>
          </a:p>
        </p:txBody>
      </p:sp>
      <p:sp>
        <p:nvSpPr>
          <p:cNvPr id="16" name="TextBox 15"/>
          <p:cNvSpPr txBox="1"/>
          <p:nvPr/>
        </p:nvSpPr>
        <p:spPr>
          <a:xfrm>
            <a:off x="994667" y="1527614"/>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1848—1855</a:t>
            </a:r>
          </a:p>
        </p:txBody>
      </p:sp>
      <p:sp>
        <p:nvSpPr>
          <p:cNvPr id="17" name="TextBox 16"/>
          <p:cNvSpPr txBox="1"/>
          <p:nvPr/>
        </p:nvSpPr>
        <p:spPr>
          <a:xfrm>
            <a:off x="1847229" y="1232851"/>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1879—1900</a:t>
            </a:r>
          </a:p>
        </p:txBody>
      </p:sp>
      <p:sp>
        <p:nvSpPr>
          <p:cNvPr id="18" name="TextBox 17"/>
          <p:cNvSpPr txBox="1"/>
          <p:nvPr/>
        </p:nvSpPr>
        <p:spPr>
          <a:xfrm>
            <a:off x="2682034" y="1543721"/>
            <a:ext cx="1216683" cy="276999"/>
          </a:xfrm>
          <a:prstGeom prst="rect">
            <a:avLst/>
          </a:prstGeom>
          <a:noFill/>
        </p:spPr>
        <p:txBody>
          <a:bodyPr wrap="square" rtlCol="0">
            <a:spAutoFit/>
          </a:bodyPr>
          <a:lstStyle/>
          <a:p>
            <a:pPr algn="ctr"/>
            <a:r>
              <a:rPr lang="en-US" sz="1200" dirty="0">
                <a:solidFill>
                  <a:schemeClr val="bg1"/>
                </a:solidFill>
                <a:latin typeface="Arial"/>
                <a:cs typeface="Arial"/>
              </a:rPr>
              <a:t>1890s</a:t>
            </a:r>
          </a:p>
        </p:txBody>
      </p:sp>
      <p:sp>
        <p:nvSpPr>
          <p:cNvPr id="19" name="TextBox 18"/>
          <p:cNvSpPr txBox="1"/>
          <p:nvPr/>
        </p:nvSpPr>
        <p:spPr>
          <a:xfrm>
            <a:off x="3516839" y="1232851"/>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1933</a:t>
            </a:r>
          </a:p>
        </p:txBody>
      </p:sp>
      <p:sp>
        <p:nvSpPr>
          <p:cNvPr id="20" name="TextBox 19"/>
          <p:cNvSpPr txBox="1"/>
          <p:nvPr/>
        </p:nvSpPr>
        <p:spPr>
          <a:xfrm>
            <a:off x="4342767" y="1527614"/>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1933–1960s</a:t>
            </a:r>
          </a:p>
        </p:txBody>
      </p:sp>
      <p:sp>
        <p:nvSpPr>
          <p:cNvPr id="21" name="TextBox 20"/>
          <p:cNvSpPr txBox="1"/>
          <p:nvPr/>
        </p:nvSpPr>
        <p:spPr>
          <a:xfrm>
            <a:off x="4735697" y="3454926"/>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1968</a:t>
            </a:r>
          </a:p>
        </p:txBody>
      </p:sp>
      <p:sp>
        <p:nvSpPr>
          <p:cNvPr id="22" name="TextBox 21"/>
          <p:cNvSpPr txBox="1"/>
          <p:nvPr/>
        </p:nvSpPr>
        <p:spPr>
          <a:xfrm>
            <a:off x="5602242" y="2993062"/>
            <a:ext cx="1216683" cy="276999"/>
          </a:xfrm>
          <a:prstGeom prst="rect">
            <a:avLst/>
          </a:prstGeom>
          <a:noFill/>
        </p:spPr>
        <p:txBody>
          <a:bodyPr wrap="square" rtlCol="0">
            <a:spAutoFit/>
          </a:bodyPr>
          <a:lstStyle/>
          <a:p>
            <a:pPr algn="ctr"/>
            <a:r>
              <a:rPr lang="en-US" sz="1200" dirty="0">
                <a:solidFill>
                  <a:schemeClr val="bg1"/>
                </a:solidFill>
                <a:latin typeface="Arial"/>
                <a:cs typeface="Arial"/>
              </a:rPr>
              <a:t>1981</a:t>
            </a:r>
          </a:p>
        </p:txBody>
      </p:sp>
      <p:sp>
        <p:nvSpPr>
          <p:cNvPr id="23" name="TextBox 22"/>
          <p:cNvSpPr txBox="1"/>
          <p:nvPr/>
        </p:nvSpPr>
        <p:spPr>
          <a:xfrm>
            <a:off x="6838296" y="1232851"/>
            <a:ext cx="1216683" cy="276999"/>
          </a:xfrm>
          <a:prstGeom prst="rect">
            <a:avLst/>
          </a:prstGeom>
          <a:noFill/>
        </p:spPr>
        <p:txBody>
          <a:bodyPr wrap="square" rtlCol="0">
            <a:spAutoFit/>
          </a:bodyPr>
          <a:lstStyle/>
          <a:p>
            <a:pPr algn="ctr"/>
            <a:r>
              <a:rPr lang="en-US" sz="1200" dirty="0">
                <a:solidFill>
                  <a:schemeClr val="bg1"/>
                </a:solidFill>
                <a:latin typeface="Arial"/>
                <a:cs typeface="Arial"/>
              </a:rPr>
              <a:t>2000s</a:t>
            </a:r>
          </a:p>
        </p:txBody>
      </p:sp>
    </p:spTree>
    <p:extLst>
      <p:ext uri="{BB962C8B-B14F-4D97-AF65-F5344CB8AC3E}">
        <p14:creationId xmlns:p14="http://schemas.microsoft.com/office/powerpoint/2010/main" val="3954274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latin typeface="+mj-ea"/>
                <a:ea typeface="+mj-ea"/>
              </a:rPr>
              <a:pPr/>
              <a:t>3</a:t>
            </a:fld>
            <a:endParaRPr lang="en-US">
              <a:latin typeface="+mj-ea"/>
              <a:ea typeface="+mj-ea"/>
            </a:endParaRPr>
          </a:p>
        </p:txBody>
      </p:sp>
      <p:pic>
        <p:nvPicPr>
          <p:cNvPr id="5" name="Picture 4" descr="Slide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574C5D"/>
                </a:solidFill>
                <a:latin typeface="+mj-ea"/>
                <a:ea typeface="+mj-ea"/>
                <a:cs typeface="Arial"/>
              </a:rPr>
              <a:t>テロワール</a:t>
            </a:r>
            <a:endParaRPr lang="en-US" sz="3600" b="1" dirty="0">
              <a:solidFill>
                <a:srgbClr val="574C5D"/>
              </a:solidFill>
              <a:latin typeface="+mj-ea"/>
              <a:ea typeface="+mj-ea"/>
              <a:cs typeface="Arial"/>
            </a:endParaRPr>
          </a:p>
        </p:txBody>
      </p:sp>
      <p:sp>
        <p:nvSpPr>
          <p:cNvPr id="7" name="Rectangle 6"/>
          <p:cNvSpPr/>
          <p:nvPr/>
        </p:nvSpPr>
        <p:spPr>
          <a:xfrm>
            <a:off x="1081012" y="972853"/>
            <a:ext cx="7000342" cy="745283"/>
          </a:xfrm>
          <a:prstGeom prst="rect">
            <a:avLst/>
          </a:prstGeom>
          <a:solidFill>
            <a:srgbClr val="574C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ea"/>
              <a:ea typeface="+mj-ea"/>
            </a:endParaRPr>
          </a:p>
        </p:txBody>
      </p:sp>
      <p:sp>
        <p:nvSpPr>
          <p:cNvPr id="8" name="TextBox 7"/>
          <p:cNvSpPr txBox="1"/>
          <p:nvPr/>
        </p:nvSpPr>
        <p:spPr>
          <a:xfrm>
            <a:off x="1341322" y="1048857"/>
            <a:ext cx="6492570" cy="537391"/>
          </a:xfrm>
          <a:prstGeom prst="rect">
            <a:avLst/>
          </a:prstGeom>
          <a:noFill/>
        </p:spPr>
        <p:txBody>
          <a:bodyPr wrap="square" rtlCol="0">
            <a:spAutoFit/>
          </a:bodyPr>
          <a:lstStyle/>
          <a:p>
            <a:pPr algn="ctr">
              <a:lnSpc>
                <a:spcPct val="110000"/>
              </a:lnSpc>
            </a:pPr>
            <a:r>
              <a:rPr lang="en-US" altLang="ja-JP" sz="1400" dirty="0" err="1">
                <a:solidFill>
                  <a:schemeClr val="bg1"/>
                </a:solidFill>
                <a:latin typeface="+mj-ea"/>
                <a:ea typeface="+mj-ea"/>
                <a:cs typeface="ＭＳ Ｐゴシック"/>
              </a:rPr>
              <a:t>特徴あるワイン造りに不可欠な</a:t>
            </a:r>
            <a:r>
              <a:rPr lang="ja-JP" altLang="en-US" sz="1400" dirty="0">
                <a:solidFill>
                  <a:schemeClr val="bg1"/>
                </a:solidFill>
                <a:latin typeface="+mj-ea"/>
                <a:ea typeface="+mj-ea"/>
                <a:cs typeface="ＭＳ Ｐゴシック"/>
              </a:rPr>
              <a:t>要素</a:t>
            </a:r>
            <a:r>
              <a:rPr lang="en-US" altLang="ja-JP" sz="1400" dirty="0">
                <a:solidFill>
                  <a:schemeClr val="bg1"/>
                </a:solidFill>
                <a:latin typeface="+mj-ea"/>
                <a:ea typeface="+mj-ea"/>
                <a:cs typeface="ＭＳ Ｐゴシック"/>
              </a:rPr>
              <a:t>は</a:t>
            </a:r>
            <a:r>
              <a:rPr lang="ja-JP" altLang="en-US" sz="1400" dirty="0" err="1">
                <a:solidFill>
                  <a:schemeClr val="bg1"/>
                </a:solidFill>
                <a:latin typeface="+mj-ea"/>
                <a:ea typeface="+mj-ea"/>
                <a:cs typeface="ＭＳ Ｐゴシック"/>
              </a:rPr>
              <a:t>、</a:t>
            </a:r>
            <a:r>
              <a:rPr lang="en-US" altLang="ja-JP" sz="1400" dirty="0" err="1">
                <a:solidFill>
                  <a:schemeClr val="bg1"/>
                </a:solidFill>
                <a:latin typeface="+mj-ea"/>
                <a:ea typeface="+mj-ea"/>
                <a:cs typeface="ＭＳ Ｐゴシック"/>
              </a:rPr>
              <a:t>土壌、地形</a:t>
            </a:r>
            <a:r>
              <a:rPr lang="ja-JP" altLang="en-US" sz="1400" dirty="0" err="1">
                <a:solidFill>
                  <a:schemeClr val="bg1"/>
                </a:solidFill>
                <a:latin typeface="+mj-ea"/>
                <a:ea typeface="+mj-ea"/>
                <a:cs typeface="ＭＳ Ｐゴシック"/>
              </a:rPr>
              <a:t>、</a:t>
            </a:r>
            <a:r>
              <a:rPr lang="en-US" altLang="ja-JP" sz="1400" dirty="0" err="1">
                <a:solidFill>
                  <a:schemeClr val="bg1"/>
                </a:solidFill>
                <a:latin typeface="+mj-ea"/>
                <a:ea typeface="+mj-ea"/>
                <a:cs typeface="ＭＳ Ｐゴシック"/>
              </a:rPr>
              <a:t>天候</a:t>
            </a:r>
            <a:r>
              <a:rPr lang="ja-JP" altLang="en-US" sz="1400" dirty="0">
                <a:solidFill>
                  <a:schemeClr val="bg1"/>
                </a:solidFill>
                <a:latin typeface="+mj-ea"/>
                <a:ea typeface="+mj-ea"/>
                <a:cs typeface="ＭＳ Ｐゴシック"/>
              </a:rPr>
              <a:t>を始めとする</a:t>
            </a:r>
            <a:endParaRPr lang="en-US" altLang="ja-JP" sz="1400" dirty="0">
              <a:solidFill>
                <a:schemeClr val="bg1"/>
              </a:solidFill>
              <a:latin typeface="+mj-ea"/>
              <a:ea typeface="+mj-ea"/>
              <a:cs typeface="ＭＳ Ｐゴシック"/>
            </a:endParaRPr>
          </a:p>
          <a:p>
            <a:pPr algn="ctr">
              <a:lnSpc>
                <a:spcPct val="110000"/>
              </a:lnSpc>
            </a:pPr>
            <a:r>
              <a:rPr lang="ja-JP" altLang="en-US" sz="1400" dirty="0">
                <a:solidFill>
                  <a:schemeClr val="bg1"/>
                </a:solidFill>
                <a:latin typeface="+mj-ea"/>
                <a:ea typeface="+mj-ea"/>
                <a:cs typeface="ＭＳ Ｐゴシック"/>
              </a:rPr>
              <a:t>様々な</a:t>
            </a:r>
            <a:r>
              <a:rPr lang="en-US" altLang="ja-JP" sz="1400" dirty="0" err="1">
                <a:solidFill>
                  <a:schemeClr val="bg1"/>
                </a:solidFill>
                <a:latin typeface="+mj-ea"/>
                <a:ea typeface="+mj-ea"/>
                <a:cs typeface="ＭＳ Ｐゴシック"/>
              </a:rPr>
              <a:t>自然環境</a:t>
            </a:r>
            <a:r>
              <a:rPr lang="ja-JP" altLang="en-US" sz="1400" dirty="0">
                <a:solidFill>
                  <a:schemeClr val="bg1"/>
                </a:solidFill>
                <a:latin typeface="+mj-ea"/>
                <a:ea typeface="+mj-ea"/>
                <a:cs typeface="ＭＳ Ｐゴシック"/>
              </a:rPr>
              <a:t>である。</a:t>
            </a:r>
            <a:endParaRPr lang="en-US" altLang="ja-JP" sz="1400" dirty="0">
              <a:solidFill>
                <a:schemeClr val="bg1"/>
              </a:solidFill>
              <a:latin typeface="+mj-ea"/>
              <a:ea typeface="+mj-ea"/>
              <a:cs typeface="ＭＳ Ｐゴシック"/>
            </a:endParaRPr>
          </a:p>
        </p:txBody>
      </p:sp>
      <p:sp>
        <p:nvSpPr>
          <p:cNvPr id="9" name="TextBox 8"/>
          <p:cNvSpPr txBox="1"/>
          <p:nvPr/>
        </p:nvSpPr>
        <p:spPr>
          <a:xfrm>
            <a:off x="0" y="2755874"/>
            <a:ext cx="9385920" cy="830997"/>
          </a:xfrm>
          <a:prstGeom prst="rect">
            <a:avLst/>
          </a:prstGeom>
          <a:noFill/>
        </p:spPr>
        <p:txBody>
          <a:bodyPr wrap="square" rtlCol="0">
            <a:spAutoFit/>
          </a:bodyPr>
          <a:lstStyle/>
          <a:p>
            <a:pPr algn="ctr"/>
            <a:r>
              <a:rPr lang="ja-JP" altLang="en-US" sz="4800" dirty="0">
                <a:solidFill>
                  <a:srgbClr val="FFFFFF"/>
                </a:solidFill>
                <a:latin typeface="+mj-ea"/>
                <a:ea typeface="+mj-ea"/>
                <a:cs typeface="Arial"/>
              </a:rPr>
              <a:t>土壌　</a:t>
            </a:r>
            <a:r>
              <a:rPr lang="fi-FI" altLang="ja-JP" sz="4800" dirty="0">
                <a:solidFill>
                  <a:srgbClr val="FFFFFF"/>
                </a:solidFill>
                <a:latin typeface="+mj-ea"/>
                <a:ea typeface="+mj-ea"/>
                <a:cs typeface="Arial"/>
              </a:rPr>
              <a:t>+ </a:t>
            </a:r>
            <a:r>
              <a:rPr lang="ja-JP" altLang="en-US" sz="4800" dirty="0">
                <a:solidFill>
                  <a:srgbClr val="FFFFFF"/>
                </a:solidFill>
                <a:latin typeface="+mj-ea"/>
                <a:ea typeface="+mj-ea"/>
                <a:cs typeface="Arial"/>
              </a:rPr>
              <a:t>地形・地質　</a:t>
            </a:r>
            <a:r>
              <a:rPr lang="fr-FR" altLang="ja-JP" sz="4800" dirty="0">
                <a:solidFill>
                  <a:srgbClr val="FFFFFF"/>
                </a:solidFill>
                <a:latin typeface="+mj-ea"/>
                <a:ea typeface="+mj-ea"/>
                <a:cs typeface="Arial"/>
              </a:rPr>
              <a:t>+</a:t>
            </a:r>
            <a:r>
              <a:rPr lang="ja-JP" altLang="en-US" sz="4800" dirty="0">
                <a:solidFill>
                  <a:srgbClr val="FFFFFF"/>
                </a:solidFill>
                <a:latin typeface="+mj-ea"/>
                <a:ea typeface="+mj-ea"/>
                <a:cs typeface="Arial"/>
              </a:rPr>
              <a:t>　天候</a:t>
            </a:r>
            <a:endParaRPr lang="en-US" altLang="ja-JP" sz="4800" dirty="0">
              <a:solidFill>
                <a:srgbClr val="FFFFFF"/>
              </a:solidFill>
              <a:latin typeface="+mj-ea"/>
              <a:ea typeface="+mj-ea"/>
              <a:cs typeface="Arial"/>
            </a:endParaRPr>
          </a:p>
        </p:txBody>
      </p:sp>
    </p:spTree>
    <p:extLst>
      <p:ext uri="{BB962C8B-B14F-4D97-AF65-F5344CB8AC3E}">
        <p14:creationId xmlns:p14="http://schemas.microsoft.com/office/powerpoint/2010/main" val="277541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1838–39</a:t>
            </a:r>
          </a:p>
        </p:txBody>
      </p:sp>
      <p:sp>
        <p:nvSpPr>
          <p:cNvPr id="6" name="Rectangle 5"/>
          <p:cNvSpPr/>
          <p:nvPr/>
        </p:nvSpPr>
        <p:spPr>
          <a:xfrm>
            <a:off x="1639614" y="2363438"/>
            <a:ext cx="5943600" cy="1723549"/>
          </a:xfrm>
          <a:prstGeom prst="rect">
            <a:avLst/>
          </a:prstGeom>
        </p:spPr>
        <p:txBody>
          <a:bodyPr wrap="square">
            <a:spAutoFit/>
          </a:bodyPr>
          <a:lstStyle/>
          <a:p>
            <a:pPr algn="ctr"/>
            <a:r>
              <a:rPr lang="ja-JP" altLang="en-US" sz="1600" spc="300" dirty="0">
                <a:solidFill>
                  <a:srgbClr val="B0CCC6"/>
                </a:solidFill>
                <a:latin typeface="Arial" charset="0"/>
              </a:rPr>
              <a:t>ナパヴァレーでワイン造りが始まる</a:t>
            </a:r>
            <a:endParaRPr lang="en-US" sz="1600" spc="300" dirty="0">
              <a:solidFill>
                <a:srgbClr val="B0CCC6"/>
              </a:solidFill>
              <a:latin typeface="Arial" charset="0"/>
            </a:endParaRPr>
          </a:p>
          <a:p>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ヨーントヴィルの町の創始者、ジョージ・カルヴァート・ヨーントヴィルが</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最初のぶどう畑を開墾</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82904"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82904"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537047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1860s-1980s</a:t>
            </a:r>
          </a:p>
        </p:txBody>
      </p:sp>
      <p:sp>
        <p:nvSpPr>
          <p:cNvPr id="6" name="Rectangle 5"/>
          <p:cNvSpPr/>
          <p:nvPr/>
        </p:nvSpPr>
        <p:spPr>
          <a:xfrm>
            <a:off x="0" y="2363438"/>
            <a:ext cx="9144000" cy="1508105"/>
          </a:xfrm>
          <a:prstGeom prst="rect">
            <a:avLst/>
          </a:prstGeom>
        </p:spPr>
        <p:txBody>
          <a:bodyPr wrap="square">
            <a:spAutoFit/>
          </a:bodyPr>
          <a:lstStyle/>
          <a:p>
            <a:pPr algn="ctr"/>
            <a:r>
              <a:rPr lang="ja-JP" altLang="en-US" sz="1600" spc="300" dirty="0">
                <a:solidFill>
                  <a:srgbClr val="B0CCC6"/>
                </a:solidFill>
                <a:latin typeface="Arial" charset="0"/>
              </a:rPr>
              <a:t>ナパヴァレー最初の黄金期</a:t>
            </a:r>
            <a:endParaRPr lang="en-US" sz="1600" spc="300" dirty="0">
              <a:solidFill>
                <a:srgbClr val="B0CCC6"/>
              </a:solidFill>
              <a:latin typeface="Arial" charset="0"/>
            </a:endParaRPr>
          </a:p>
          <a:p>
            <a:pPr algn="ctr"/>
            <a:endParaRPr lang="en-US" sz="1600" spc="300" dirty="0">
              <a:solidFill>
                <a:srgbClr val="B0CCC6"/>
              </a:solidFill>
              <a:latin typeface="Arial" charset="0"/>
            </a:endParaRPr>
          </a:p>
          <a:p>
            <a:pPr algn="ctr"/>
            <a:r>
              <a:rPr lang="en-US" altLang="ja-JP" sz="2000" dirty="0">
                <a:solidFill>
                  <a:srgbClr val="FFFFFF"/>
                </a:solidFill>
                <a:latin typeface="Arial" charset="0"/>
              </a:rPr>
              <a:t>1861</a:t>
            </a:r>
            <a:r>
              <a:rPr lang="ja-JP" altLang="en-US" sz="2000" dirty="0">
                <a:solidFill>
                  <a:srgbClr val="FFFFFF"/>
                </a:solidFill>
                <a:latin typeface="Arial" charset="0"/>
              </a:rPr>
              <a:t>年に最初の商業ワイナリーが創業</a:t>
            </a:r>
            <a:endParaRPr lang="en-US" sz="2000" dirty="0">
              <a:solidFill>
                <a:srgbClr val="FFFFFF"/>
              </a:solidFill>
              <a:latin typeface="Arial" charset="0"/>
            </a:endParaRPr>
          </a:p>
          <a:p>
            <a:pPr algn="ctr"/>
            <a:r>
              <a:rPr lang="ja-JP" altLang="en-US" sz="2000" dirty="0">
                <a:solidFill>
                  <a:srgbClr val="FFFFFF"/>
                </a:solidFill>
                <a:latin typeface="Arial" charset="0"/>
              </a:rPr>
              <a:t>高品質のワイン産地として定評を得る</a:t>
            </a:r>
            <a:endParaRPr lang="en-US" sz="2000" dirty="0">
              <a:solidFill>
                <a:srgbClr val="FFFFFF"/>
              </a:solidFill>
              <a:latin typeface="Arial" charset="0"/>
            </a:endParaRPr>
          </a:p>
          <a:p>
            <a:pPr algn="ctr"/>
            <a:r>
              <a:rPr lang="en-US" altLang="ja-JP" sz="2000">
                <a:solidFill>
                  <a:srgbClr val="FFFFFF"/>
                </a:solidFill>
                <a:latin typeface="Arial" charset="0"/>
              </a:rPr>
              <a:t>1889</a:t>
            </a:r>
            <a:r>
              <a:rPr lang="ja-JP" altLang="en-US" sz="2000" dirty="0">
                <a:solidFill>
                  <a:srgbClr val="FFFFFF"/>
                </a:solidFill>
                <a:latin typeface="Arial" charset="0"/>
              </a:rPr>
              <a:t>年にはワイナリーの件数が１４０に</a:t>
            </a:r>
            <a:endParaRPr lang="en-US" sz="2000" dirty="0">
              <a:solidFill>
                <a:srgbClr val="FFFFFF"/>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5925698"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25698"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40285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1890-1933</a:t>
            </a:r>
          </a:p>
        </p:txBody>
      </p:sp>
      <p:sp>
        <p:nvSpPr>
          <p:cNvPr id="6" name="Rectangle 5"/>
          <p:cNvSpPr/>
          <p:nvPr/>
        </p:nvSpPr>
        <p:spPr>
          <a:xfrm>
            <a:off x="0" y="2204693"/>
            <a:ext cx="9144000" cy="338554"/>
          </a:xfrm>
          <a:prstGeom prst="rect">
            <a:avLst/>
          </a:prstGeom>
        </p:spPr>
        <p:txBody>
          <a:bodyPr wrap="square">
            <a:spAutoFit/>
          </a:bodyPr>
          <a:lstStyle/>
          <a:p>
            <a:pPr algn="ctr"/>
            <a:r>
              <a:rPr lang="en-US" sz="1600" spc="300" dirty="0">
                <a:solidFill>
                  <a:srgbClr val="B0CCC6"/>
                </a:solidFill>
                <a:latin typeface="Arial" charset="0"/>
              </a:rPr>
              <a:t> </a:t>
            </a:r>
            <a:r>
              <a:rPr lang="ja-JP" altLang="en-US" sz="1600" spc="300" dirty="0">
                <a:solidFill>
                  <a:srgbClr val="B0CCC6"/>
                </a:solidFill>
                <a:latin typeface="Arial" charset="0"/>
              </a:rPr>
              <a:t>嵐の時代</a:t>
            </a:r>
            <a:endParaRPr lang="en-US" sz="2400" spc="3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395157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95157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
        <p:nvSpPr>
          <p:cNvPr id="2" name="TextBox 1"/>
          <p:cNvSpPr txBox="1"/>
          <p:nvPr/>
        </p:nvSpPr>
        <p:spPr>
          <a:xfrm>
            <a:off x="349624" y="2608592"/>
            <a:ext cx="3894947" cy="830997"/>
          </a:xfrm>
          <a:prstGeom prst="rect">
            <a:avLst/>
          </a:prstGeom>
          <a:noFill/>
        </p:spPr>
        <p:txBody>
          <a:bodyPr wrap="square" rtlCol="0">
            <a:spAutoFit/>
          </a:bodyPr>
          <a:lstStyle/>
          <a:p>
            <a:pPr algn="r"/>
            <a:r>
              <a:rPr lang="en-US" sz="1600" dirty="0">
                <a:solidFill>
                  <a:srgbClr val="A1C0BA"/>
                </a:solidFill>
                <a:latin typeface="Arial"/>
                <a:cs typeface="Arial"/>
              </a:rPr>
              <a:t>1890s</a:t>
            </a:r>
            <a:r>
              <a:rPr lang="en-US" sz="1600" dirty="0">
                <a:solidFill>
                  <a:srgbClr val="FFFFFF"/>
                </a:solidFill>
                <a:latin typeface="Arial"/>
                <a:cs typeface="Arial"/>
              </a:rPr>
              <a:t> </a:t>
            </a:r>
          </a:p>
          <a:p>
            <a:pPr algn="r"/>
            <a:r>
              <a:rPr lang="ja-JP" altLang="en-US" sz="1600" dirty="0">
                <a:solidFill>
                  <a:srgbClr val="FFFFFF"/>
                </a:solidFill>
                <a:latin typeface="Arial"/>
                <a:cs typeface="Arial"/>
              </a:rPr>
              <a:t>フィロキセラにより</a:t>
            </a:r>
            <a:endParaRPr lang="en-US" altLang="ja-JP" sz="1600" dirty="0">
              <a:solidFill>
                <a:srgbClr val="FFFFFF"/>
              </a:solidFill>
              <a:latin typeface="Arial"/>
              <a:cs typeface="Arial"/>
            </a:endParaRPr>
          </a:p>
          <a:p>
            <a:pPr algn="r"/>
            <a:r>
              <a:rPr lang="en-US" altLang="ja-JP" sz="1600" dirty="0">
                <a:solidFill>
                  <a:srgbClr val="FFFFFF"/>
                </a:solidFill>
                <a:latin typeface="Arial"/>
                <a:cs typeface="Arial"/>
              </a:rPr>
              <a:t>1</a:t>
            </a:r>
            <a:r>
              <a:rPr lang="ja-JP" altLang="en-US" sz="1600" dirty="0">
                <a:solidFill>
                  <a:srgbClr val="FFFFFF"/>
                </a:solidFill>
                <a:latin typeface="Arial"/>
                <a:cs typeface="Arial"/>
              </a:rPr>
              <a:t>万</a:t>
            </a:r>
            <a:r>
              <a:rPr lang="en-US" altLang="ja-JP" sz="1600" dirty="0">
                <a:solidFill>
                  <a:srgbClr val="FFFFFF"/>
                </a:solidFill>
                <a:latin typeface="Arial"/>
                <a:cs typeface="Arial"/>
              </a:rPr>
              <a:t>4</a:t>
            </a:r>
            <a:r>
              <a:rPr lang="ja-JP" altLang="en-US" sz="1600" dirty="0">
                <a:solidFill>
                  <a:srgbClr val="FFFFFF"/>
                </a:solidFill>
                <a:latin typeface="Arial"/>
                <a:cs typeface="Arial"/>
              </a:rPr>
              <a:t>千エーカーのぶどう畑が損失</a:t>
            </a:r>
            <a:endParaRPr lang="en-US" sz="1600" dirty="0">
              <a:solidFill>
                <a:srgbClr val="FFFFFF"/>
              </a:solidFill>
              <a:latin typeface="Arial"/>
              <a:cs typeface="Arial"/>
            </a:endParaRPr>
          </a:p>
        </p:txBody>
      </p:sp>
      <p:sp>
        <p:nvSpPr>
          <p:cNvPr id="20" name="TextBox 19"/>
          <p:cNvSpPr txBox="1"/>
          <p:nvPr/>
        </p:nvSpPr>
        <p:spPr>
          <a:xfrm>
            <a:off x="438912" y="3424147"/>
            <a:ext cx="3805659" cy="830997"/>
          </a:xfrm>
          <a:prstGeom prst="rect">
            <a:avLst/>
          </a:prstGeom>
          <a:noFill/>
        </p:spPr>
        <p:txBody>
          <a:bodyPr wrap="square" rtlCol="0">
            <a:spAutoFit/>
          </a:bodyPr>
          <a:lstStyle/>
          <a:p>
            <a:pPr algn="r"/>
            <a:r>
              <a:rPr lang="en-US" sz="1600" dirty="0">
                <a:solidFill>
                  <a:srgbClr val="A1C0BA"/>
                </a:solidFill>
                <a:latin typeface="Arial"/>
                <a:cs typeface="Arial"/>
              </a:rPr>
              <a:t>1906</a:t>
            </a:r>
            <a:r>
              <a:rPr lang="en-US" sz="1600" dirty="0">
                <a:solidFill>
                  <a:srgbClr val="FFFFFF"/>
                </a:solidFill>
                <a:latin typeface="Arial"/>
                <a:cs typeface="Arial"/>
              </a:rPr>
              <a:t> </a:t>
            </a:r>
          </a:p>
          <a:p>
            <a:pPr algn="r"/>
            <a:r>
              <a:rPr lang="ja-JP" altLang="en-US" sz="1600" dirty="0">
                <a:solidFill>
                  <a:srgbClr val="FFFFFF"/>
                </a:solidFill>
                <a:latin typeface="Arial"/>
                <a:cs typeface="Arial"/>
              </a:rPr>
              <a:t>サンフランシスコ地震により</a:t>
            </a:r>
            <a:r>
              <a:rPr lang="en-US" altLang="ja-JP" sz="1600" dirty="0">
                <a:solidFill>
                  <a:srgbClr val="FFFFFF"/>
                </a:solidFill>
                <a:latin typeface="Arial"/>
                <a:cs typeface="Arial"/>
              </a:rPr>
              <a:t>3</a:t>
            </a:r>
            <a:r>
              <a:rPr lang="ja-JP" altLang="en-US" sz="1600" dirty="0">
                <a:solidFill>
                  <a:srgbClr val="FFFFFF"/>
                </a:solidFill>
                <a:latin typeface="Arial"/>
                <a:cs typeface="Arial"/>
              </a:rPr>
              <a:t>千万ガロンのカリフォルニアワインに被害</a:t>
            </a:r>
            <a:endParaRPr lang="en-US" sz="1600" dirty="0">
              <a:solidFill>
                <a:srgbClr val="FFFFFF"/>
              </a:solidFill>
              <a:latin typeface="Arial"/>
              <a:cs typeface="Arial"/>
            </a:endParaRPr>
          </a:p>
        </p:txBody>
      </p:sp>
      <p:sp>
        <p:nvSpPr>
          <p:cNvPr id="21" name="TextBox 20"/>
          <p:cNvSpPr txBox="1"/>
          <p:nvPr/>
        </p:nvSpPr>
        <p:spPr>
          <a:xfrm>
            <a:off x="4792102" y="3218752"/>
            <a:ext cx="4193140" cy="584775"/>
          </a:xfrm>
          <a:prstGeom prst="rect">
            <a:avLst/>
          </a:prstGeom>
          <a:noFill/>
        </p:spPr>
        <p:txBody>
          <a:bodyPr wrap="square" rtlCol="0">
            <a:spAutoFit/>
          </a:bodyPr>
          <a:lstStyle/>
          <a:p>
            <a:r>
              <a:rPr lang="en-US" sz="1600" dirty="0">
                <a:solidFill>
                  <a:srgbClr val="A1C0BA"/>
                </a:solidFill>
                <a:latin typeface="Arial"/>
                <a:cs typeface="Arial"/>
              </a:rPr>
              <a:t>1920-1933</a:t>
            </a:r>
            <a:endParaRPr lang="en-US" sz="1600" dirty="0">
              <a:solidFill>
                <a:srgbClr val="FFFFFF"/>
              </a:solidFill>
              <a:latin typeface="Arial"/>
              <a:cs typeface="Arial"/>
            </a:endParaRPr>
          </a:p>
          <a:p>
            <a:r>
              <a:rPr lang="en-US" altLang="ja-JP" sz="1600" dirty="0">
                <a:solidFill>
                  <a:srgbClr val="FFFFFF"/>
                </a:solidFill>
                <a:latin typeface="Arial"/>
                <a:cs typeface="Arial"/>
              </a:rPr>
              <a:t>13</a:t>
            </a:r>
            <a:r>
              <a:rPr lang="ja-JP" altLang="en-US" sz="1600" dirty="0">
                <a:solidFill>
                  <a:srgbClr val="FFFFFF"/>
                </a:solidFill>
                <a:latin typeface="Arial"/>
                <a:cs typeface="Arial"/>
              </a:rPr>
              <a:t>年間にわたる禁酒法</a:t>
            </a:r>
            <a:endParaRPr lang="en-US" sz="1600" dirty="0">
              <a:solidFill>
                <a:srgbClr val="FFFFFF"/>
              </a:solidFill>
              <a:latin typeface="Arial"/>
              <a:cs typeface="Arial"/>
            </a:endParaRPr>
          </a:p>
        </p:txBody>
      </p:sp>
      <p:sp>
        <p:nvSpPr>
          <p:cNvPr id="22" name="TextBox 21"/>
          <p:cNvSpPr txBox="1"/>
          <p:nvPr/>
        </p:nvSpPr>
        <p:spPr>
          <a:xfrm>
            <a:off x="4792102" y="3822181"/>
            <a:ext cx="3805659" cy="584776"/>
          </a:xfrm>
          <a:prstGeom prst="rect">
            <a:avLst/>
          </a:prstGeom>
          <a:noFill/>
        </p:spPr>
        <p:txBody>
          <a:bodyPr wrap="square" rtlCol="0">
            <a:spAutoFit/>
          </a:bodyPr>
          <a:lstStyle/>
          <a:p>
            <a:r>
              <a:rPr lang="en-US" sz="1600" dirty="0">
                <a:solidFill>
                  <a:srgbClr val="A1C0BA"/>
                </a:solidFill>
                <a:latin typeface="Arial"/>
                <a:cs typeface="Arial"/>
              </a:rPr>
              <a:t>1929 </a:t>
            </a:r>
          </a:p>
          <a:p>
            <a:r>
              <a:rPr lang="ja-JP" altLang="en-US" sz="1600" dirty="0">
                <a:solidFill>
                  <a:srgbClr val="FFFFFF"/>
                </a:solidFill>
                <a:latin typeface="Arial"/>
                <a:cs typeface="Arial"/>
              </a:rPr>
              <a:t>世界大恐慌</a:t>
            </a:r>
            <a:endParaRPr lang="en-US" sz="1600" dirty="0">
              <a:solidFill>
                <a:srgbClr val="FFFFFF"/>
              </a:solidFill>
              <a:latin typeface="Arial"/>
              <a:cs typeface="Arial"/>
            </a:endParaRPr>
          </a:p>
        </p:txBody>
      </p:sp>
      <p:sp>
        <p:nvSpPr>
          <p:cNvPr id="23" name="TextBox 22"/>
          <p:cNvSpPr txBox="1"/>
          <p:nvPr/>
        </p:nvSpPr>
        <p:spPr>
          <a:xfrm>
            <a:off x="4792102" y="2608592"/>
            <a:ext cx="3805659" cy="584776"/>
          </a:xfrm>
          <a:prstGeom prst="rect">
            <a:avLst/>
          </a:prstGeom>
          <a:noFill/>
        </p:spPr>
        <p:txBody>
          <a:bodyPr wrap="square" rtlCol="0">
            <a:spAutoFit/>
          </a:bodyPr>
          <a:lstStyle/>
          <a:p>
            <a:r>
              <a:rPr lang="en-US" sz="1600" dirty="0">
                <a:solidFill>
                  <a:srgbClr val="A1C0BA"/>
                </a:solidFill>
                <a:latin typeface="Arial"/>
                <a:cs typeface="Arial"/>
              </a:rPr>
              <a:t>1917 </a:t>
            </a:r>
          </a:p>
          <a:p>
            <a:r>
              <a:rPr lang="ja-JP" altLang="en-US" sz="1600" dirty="0">
                <a:solidFill>
                  <a:srgbClr val="FFFFFF"/>
                </a:solidFill>
                <a:latin typeface="Arial"/>
                <a:cs typeface="Arial"/>
              </a:rPr>
              <a:t>アメリカ、世界第一次大戦参戦</a:t>
            </a:r>
            <a:endParaRPr lang="en-US" sz="1600" dirty="0">
              <a:solidFill>
                <a:srgbClr val="FFFFFF"/>
              </a:solidFill>
              <a:latin typeface="Arial"/>
              <a:cs typeface="Arial"/>
            </a:endParaRPr>
          </a:p>
        </p:txBody>
      </p:sp>
    </p:spTree>
    <p:custDataLst>
      <p:tags r:id="rId1"/>
    </p:custDataLst>
    <p:extLst>
      <p:ext uri="{BB962C8B-B14F-4D97-AF65-F5344CB8AC3E}">
        <p14:creationId xmlns:p14="http://schemas.microsoft.com/office/powerpoint/2010/main" val="3870731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1933</a:t>
            </a:r>
          </a:p>
        </p:txBody>
      </p:sp>
      <p:sp>
        <p:nvSpPr>
          <p:cNvPr id="6" name="Rectangle 5"/>
          <p:cNvSpPr/>
          <p:nvPr/>
        </p:nvSpPr>
        <p:spPr>
          <a:xfrm>
            <a:off x="1277470" y="2363438"/>
            <a:ext cx="6624919" cy="1384995"/>
          </a:xfrm>
          <a:prstGeom prst="rect">
            <a:avLst/>
          </a:prstGeom>
        </p:spPr>
        <p:txBody>
          <a:bodyPr wrap="square">
            <a:spAutoFit/>
          </a:bodyPr>
          <a:lstStyle/>
          <a:p>
            <a:pPr algn="ctr"/>
            <a:r>
              <a:rPr lang="ja-JP" altLang="en-US" dirty="0">
                <a:solidFill>
                  <a:srgbClr val="79B2A6"/>
                </a:solidFill>
                <a:latin typeface="Arial" charset="0"/>
              </a:rPr>
              <a:t>回復</a:t>
            </a:r>
            <a:endParaRPr lang="en-US" altLang="ja-JP" dirty="0">
              <a:solidFill>
                <a:srgbClr val="79B2A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禁酒法が撤廃され、ナパヴァレーはゆっくりと回復の道を歩み始める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406854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06854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094286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1944</a:t>
            </a:r>
          </a:p>
        </p:txBody>
      </p:sp>
      <p:sp>
        <p:nvSpPr>
          <p:cNvPr id="6" name="Rectangle 5"/>
          <p:cNvSpPr/>
          <p:nvPr/>
        </p:nvSpPr>
        <p:spPr>
          <a:xfrm>
            <a:off x="1" y="2363438"/>
            <a:ext cx="9143999" cy="1015663"/>
          </a:xfrm>
          <a:prstGeom prst="rect">
            <a:avLst/>
          </a:prstGeom>
        </p:spPr>
        <p:txBody>
          <a:bodyPr wrap="square">
            <a:spAutoFit/>
          </a:bodyPr>
          <a:lstStyle/>
          <a:p>
            <a:pPr algn="ctr"/>
            <a:r>
              <a:rPr lang="ja-JP" altLang="en-US" dirty="0">
                <a:solidFill>
                  <a:srgbClr val="79B2A6"/>
                </a:solidFill>
                <a:latin typeface="Arial" charset="0"/>
              </a:rPr>
              <a:t>ナパヴァレー・ヴィントナーズの誕生</a:t>
            </a:r>
            <a:endParaRPr lang="en-US" altLang="ja-JP" dirty="0">
              <a:solidFill>
                <a:srgbClr val="79B2A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「協力したほうが個々でやるより力強い」</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480378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80378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305759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1968</a:t>
            </a:r>
          </a:p>
        </p:txBody>
      </p:sp>
      <p:sp>
        <p:nvSpPr>
          <p:cNvPr id="6" name="Rectangle 5"/>
          <p:cNvSpPr/>
          <p:nvPr/>
        </p:nvSpPr>
        <p:spPr>
          <a:xfrm>
            <a:off x="1" y="2363438"/>
            <a:ext cx="9143999" cy="984885"/>
          </a:xfrm>
          <a:prstGeom prst="rect">
            <a:avLst/>
          </a:prstGeom>
        </p:spPr>
        <p:txBody>
          <a:bodyPr wrap="square">
            <a:spAutoFit/>
          </a:bodyPr>
          <a:lstStyle/>
          <a:p>
            <a:pPr algn="ctr"/>
            <a:r>
              <a:rPr lang="ja-JP" altLang="en-US" sz="1600" spc="300" dirty="0">
                <a:solidFill>
                  <a:srgbClr val="B0CCC6"/>
                </a:solidFill>
                <a:latin typeface="Arial" charset="0"/>
              </a:rPr>
              <a:t>ナパヴァレー農業保護用地の制定</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アメリカ初の農業保護用地</a:t>
            </a:r>
            <a:r>
              <a:rPr lang="en-US" sz="2400" dirty="0">
                <a:solidFill>
                  <a:schemeClr val="bg1"/>
                </a:solidFill>
                <a:latin typeface="Arial" charset="0"/>
              </a:rPr>
              <a:t> </a:t>
            </a: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538091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8863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032537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58603"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58603"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
        <p:nvSpPr>
          <p:cNvPr id="20"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1968</a:t>
            </a:r>
          </a:p>
        </p:txBody>
      </p:sp>
      <p:sp>
        <p:nvSpPr>
          <p:cNvPr id="21" name="Rectangle 20"/>
          <p:cNvSpPr/>
          <p:nvPr/>
        </p:nvSpPr>
        <p:spPr>
          <a:xfrm>
            <a:off x="1" y="2363438"/>
            <a:ext cx="9143999" cy="615553"/>
          </a:xfrm>
          <a:prstGeom prst="rect">
            <a:avLst/>
          </a:prstGeom>
        </p:spPr>
        <p:txBody>
          <a:bodyPr wrap="square">
            <a:spAutoFit/>
          </a:bodyPr>
          <a:lstStyle/>
          <a:p>
            <a:pPr algn="ctr"/>
            <a:r>
              <a:rPr lang="ja-JP" altLang="en-US" sz="1600" spc="300" dirty="0">
                <a:solidFill>
                  <a:srgbClr val="B0CCC6"/>
                </a:solidFill>
                <a:latin typeface="Arial" charset="0"/>
              </a:rPr>
              <a:t>現在のナパヴァレー農業保護用地</a:t>
            </a:r>
            <a:endParaRPr lang="en-US" sz="1600" spc="300" dirty="0">
              <a:solidFill>
                <a:srgbClr val="B0CCC6"/>
              </a:solidFill>
              <a:latin typeface="Arial" charset="0"/>
            </a:endParaRPr>
          </a:p>
          <a:p>
            <a:pPr algn="ctr"/>
            <a:endParaRPr lang="en-US" dirty="0">
              <a:solidFill>
                <a:srgbClr val="79B2A6"/>
              </a:solidFill>
              <a:latin typeface="Arial" charset="0"/>
            </a:endParaRPr>
          </a:p>
        </p:txBody>
      </p:sp>
    </p:spTree>
    <p:custDataLst>
      <p:tags r:id="rId1"/>
    </p:custDataLst>
    <p:extLst>
      <p:ext uri="{BB962C8B-B14F-4D97-AF65-F5344CB8AC3E}">
        <p14:creationId xmlns:p14="http://schemas.microsoft.com/office/powerpoint/2010/main" val="588133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1981</a:t>
            </a:r>
          </a:p>
        </p:txBody>
      </p:sp>
      <p:sp>
        <p:nvSpPr>
          <p:cNvPr id="6" name="Rectangle 5"/>
          <p:cNvSpPr/>
          <p:nvPr/>
        </p:nvSpPr>
        <p:spPr>
          <a:xfrm>
            <a:off x="869576" y="2363438"/>
            <a:ext cx="7198660" cy="984885"/>
          </a:xfrm>
          <a:prstGeom prst="rect">
            <a:avLst/>
          </a:prstGeom>
        </p:spPr>
        <p:txBody>
          <a:bodyPr wrap="square">
            <a:spAutoFit/>
          </a:bodyPr>
          <a:lstStyle/>
          <a:p>
            <a:pPr algn="ctr"/>
            <a:r>
              <a:rPr lang="ja-JP" altLang="en-US" sz="1600" spc="300" dirty="0">
                <a:solidFill>
                  <a:srgbClr val="B0CCC6"/>
                </a:solidFill>
                <a:latin typeface="Arial" charset="0"/>
              </a:rPr>
              <a:t>ナパヴァレーがアメリカぶどう栽培地域（</a:t>
            </a:r>
            <a:r>
              <a:rPr lang="en-US" altLang="ja-JP" sz="1600" spc="300" dirty="0">
                <a:solidFill>
                  <a:srgbClr val="B0CCC6"/>
                </a:solidFill>
                <a:latin typeface="Arial" charset="0"/>
              </a:rPr>
              <a:t>AVA</a:t>
            </a:r>
            <a:r>
              <a:rPr lang="ja-JP" altLang="en-US" sz="1600" spc="300" dirty="0">
                <a:solidFill>
                  <a:srgbClr val="B0CCC6"/>
                </a:solidFill>
                <a:latin typeface="Arial" charset="0"/>
              </a:rPr>
              <a:t>）として認定</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カリフォルニアで最初の</a:t>
            </a:r>
            <a:r>
              <a:rPr lang="en-US" sz="2400" dirty="0">
                <a:solidFill>
                  <a:schemeClr val="bg1"/>
                </a:solidFill>
                <a:latin typeface="Arial" charset="0"/>
              </a:rPr>
              <a:t>AVA</a:t>
            </a: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599855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9855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596654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1981</a:t>
            </a:r>
          </a:p>
        </p:txBody>
      </p:sp>
      <p:sp>
        <p:nvSpPr>
          <p:cNvPr id="6" name="Rectangle 5"/>
          <p:cNvSpPr/>
          <p:nvPr/>
        </p:nvSpPr>
        <p:spPr>
          <a:xfrm>
            <a:off x="1" y="2363438"/>
            <a:ext cx="9143999" cy="984885"/>
          </a:xfrm>
          <a:prstGeom prst="rect">
            <a:avLst/>
          </a:prstGeom>
        </p:spPr>
        <p:txBody>
          <a:bodyPr wrap="square">
            <a:spAutoFit/>
          </a:bodyPr>
          <a:lstStyle/>
          <a:p>
            <a:pPr algn="ctr"/>
            <a:r>
              <a:rPr lang="ja-JP" altLang="en-US" sz="1600" spc="300" dirty="0">
                <a:solidFill>
                  <a:srgbClr val="B0CCC6"/>
                </a:solidFill>
                <a:latin typeface="Arial" charset="0"/>
              </a:rPr>
              <a:t>地域への配慮</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ＭＳ Ｐゴシック"/>
                <a:cs typeface="ＭＳ Ｐゴシック"/>
              </a:rPr>
              <a:t>オークション・ナパヴァレーが始まる</a:t>
            </a:r>
            <a:endParaRPr lang="en-US" altLang="ja-JP" sz="2400" dirty="0">
              <a:solidFill>
                <a:schemeClr val="bg1"/>
              </a:solidFill>
              <a:latin typeface="ＭＳ Ｐゴシック"/>
              <a:cs typeface="ＭＳ Ｐゴシック"/>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619907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9907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3558872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855560"/>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pPr>
              <a:lnSpc>
                <a:spcPct val="80000"/>
              </a:lnSpc>
            </a:pPr>
            <a:r>
              <a:rPr lang="en-US" altLang="ja-JP" sz="5400" b="0" dirty="0">
                <a:solidFill>
                  <a:schemeClr val="bg1"/>
                </a:solidFill>
                <a:latin typeface="Arial" charset="0"/>
                <a:ea typeface="Arial" charset="0"/>
                <a:cs typeface="Arial" charset="0"/>
              </a:rPr>
              <a:t>1980</a:t>
            </a:r>
            <a:r>
              <a:rPr lang="ja-JP" altLang="en-US" sz="5400" b="0" dirty="0">
                <a:solidFill>
                  <a:schemeClr val="bg1"/>
                </a:solidFill>
                <a:latin typeface="Arial" charset="0"/>
                <a:ea typeface="Arial" charset="0"/>
                <a:cs typeface="Arial" charset="0"/>
              </a:rPr>
              <a:t>年代後半から</a:t>
            </a:r>
            <a:endParaRPr lang="en-US" altLang="ja-JP" sz="5400" b="0" dirty="0">
              <a:solidFill>
                <a:schemeClr val="bg1"/>
              </a:solidFill>
              <a:latin typeface="Arial" charset="0"/>
              <a:ea typeface="Arial" charset="0"/>
              <a:cs typeface="Arial" charset="0"/>
            </a:endParaRPr>
          </a:p>
          <a:p>
            <a:pPr>
              <a:lnSpc>
                <a:spcPct val="80000"/>
              </a:lnSpc>
            </a:pPr>
            <a:r>
              <a:rPr lang="en-US" altLang="ja-JP" sz="5400" b="0" dirty="0">
                <a:solidFill>
                  <a:schemeClr val="bg1"/>
                </a:solidFill>
                <a:latin typeface="Arial" charset="0"/>
                <a:ea typeface="Arial" charset="0"/>
                <a:cs typeface="Arial" charset="0"/>
              </a:rPr>
              <a:t>1990</a:t>
            </a:r>
            <a:r>
              <a:rPr lang="ja-JP" altLang="en-US" sz="5400" b="0" dirty="0">
                <a:solidFill>
                  <a:schemeClr val="bg1"/>
                </a:solidFill>
                <a:latin typeface="Arial" charset="0"/>
                <a:ea typeface="Arial" charset="0"/>
                <a:cs typeface="Arial" charset="0"/>
              </a:rPr>
              <a:t>年代初期</a:t>
            </a:r>
            <a:endParaRPr lang="en-US" altLang="ja-JP" sz="5400" b="0" dirty="0">
              <a:solidFill>
                <a:schemeClr val="bg1"/>
              </a:solidFill>
              <a:latin typeface="Arial" charset="0"/>
              <a:ea typeface="Arial" charset="0"/>
              <a:cs typeface="Arial" charset="0"/>
            </a:endParaRPr>
          </a:p>
        </p:txBody>
      </p:sp>
      <p:sp>
        <p:nvSpPr>
          <p:cNvPr id="6" name="Rectangle 5"/>
          <p:cNvSpPr/>
          <p:nvPr/>
        </p:nvSpPr>
        <p:spPr>
          <a:xfrm>
            <a:off x="1" y="3290843"/>
            <a:ext cx="4662342" cy="369332"/>
          </a:xfrm>
          <a:prstGeom prst="rect">
            <a:avLst/>
          </a:prstGeom>
        </p:spPr>
        <p:txBody>
          <a:bodyPr wrap="square">
            <a:spAutoFit/>
          </a:bodyPr>
          <a:lstStyle/>
          <a:p>
            <a:pPr algn="ctr"/>
            <a:r>
              <a:rPr lang="ja-JP" altLang="en-US" dirty="0">
                <a:solidFill>
                  <a:srgbClr val="79B2A6"/>
                </a:solidFill>
                <a:latin typeface="Arial" charset="0"/>
              </a:rPr>
              <a:t>結合ラベル</a:t>
            </a:r>
            <a:endParaRPr lang="en-US" dirty="0">
              <a:solidFill>
                <a:srgbClr val="79B2A6"/>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694266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4266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
        <p:nvSpPr>
          <p:cNvPr id="20" name="Rectangle 19"/>
          <p:cNvSpPr/>
          <p:nvPr/>
        </p:nvSpPr>
        <p:spPr>
          <a:xfrm>
            <a:off x="4489349" y="3290843"/>
            <a:ext cx="4662342" cy="338554"/>
          </a:xfrm>
          <a:prstGeom prst="rect">
            <a:avLst/>
          </a:prstGeom>
        </p:spPr>
        <p:txBody>
          <a:bodyPr wrap="square">
            <a:spAutoFit/>
          </a:bodyPr>
          <a:lstStyle/>
          <a:p>
            <a:pPr algn="ctr"/>
            <a:r>
              <a:rPr lang="ja-JP" altLang="en-US" sz="1600" spc="300" dirty="0">
                <a:solidFill>
                  <a:srgbClr val="B0CCC6"/>
                </a:solidFill>
                <a:latin typeface="Arial" charset="0"/>
              </a:rPr>
              <a:t>品質革命</a:t>
            </a:r>
            <a:endParaRPr lang="is-IS" sz="1600" spc="300" dirty="0">
              <a:solidFill>
                <a:srgbClr val="B0CCC6"/>
              </a:solidFill>
              <a:latin typeface="Arial" charset="0"/>
            </a:endParaRPr>
          </a:p>
        </p:txBody>
      </p:sp>
    </p:spTree>
    <p:custDataLst>
      <p:tags r:id="rId1"/>
    </p:custDataLst>
    <p:extLst>
      <p:ext uri="{BB962C8B-B14F-4D97-AF65-F5344CB8AC3E}">
        <p14:creationId xmlns:p14="http://schemas.microsoft.com/office/powerpoint/2010/main" val="929382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3153" y="487085"/>
            <a:ext cx="2652600" cy="1169551"/>
          </a:xfrm>
          <a:prstGeom prst="rect">
            <a:avLst/>
          </a:prstGeom>
          <a:noFill/>
        </p:spPr>
        <p:txBody>
          <a:bodyPr wrap="square" rtlCol="0">
            <a:spAutoFit/>
          </a:bodyPr>
          <a:lstStyle/>
          <a:p>
            <a:pPr algn="ctr"/>
            <a:r>
              <a:rPr lang="ja-JP" altLang="en-US" sz="2800" b="1" dirty="0">
                <a:solidFill>
                  <a:srgbClr val="E2843F"/>
                </a:solidFill>
                <a:latin typeface="+mn-ea"/>
                <a:cs typeface="Arial" charset="0"/>
              </a:rPr>
              <a:t>ナパヴァレー</a:t>
            </a:r>
            <a:endParaRPr lang="en-US" sz="2800" b="1" dirty="0">
              <a:solidFill>
                <a:srgbClr val="E2843F"/>
              </a:solidFill>
              <a:latin typeface="+mn-ea"/>
              <a:cs typeface="Arial" charset="0"/>
            </a:endParaRPr>
          </a:p>
          <a:p>
            <a:pPr algn="ctr"/>
            <a:r>
              <a:rPr lang="en-US" altLang="ja-JP" sz="1400" dirty="0">
                <a:solidFill>
                  <a:schemeClr val="tx1">
                    <a:lumMod val="50000"/>
                    <a:lumOff val="50000"/>
                  </a:schemeClr>
                </a:solidFill>
                <a:latin typeface="+mn-ea"/>
                <a:cs typeface="Arial" charset="0"/>
              </a:rPr>
              <a:t>1981</a:t>
            </a:r>
            <a:r>
              <a:rPr lang="ja-JP" altLang="en-US" sz="1400" dirty="0">
                <a:solidFill>
                  <a:schemeClr val="tx1">
                    <a:lumMod val="50000"/>
                    <a:lumOff val="50000"/>
                  </a:schemeClr>
                </a:solidFill>
                <a:latin typeface="+mn-ea"/>
                <a:cs typeface="Arial" charset="0"/>
              </a:rPr>
              <a:t>年にカリフォルニアで</a:t>
            </a:r>
            <a:endParaRPr lang="en-US" altLang="ja-JP" sz="1400" dirty="0">
              <a:solidFill>
                <a:schemeClr val="tx1">
                  <a:lumMod val="50000"/>
                  <a:lumOff val="50000"/>
                </a:schemeClr>
              </a:solidFill>
              <a:latin typeface="+mn-ea"/>
              <a:cs typeface="Arial" charset="0"/>
            </a:endParaRPr>
          </a:p>
          <a:p>
            <a:pPr algn="ctr"/>
            <a:r>
              <a:rPr lang="en-US" altLang="ja-JP" sz="1400" dirty="0">
                <a:solidFill>
                  <a:schemeClr val="tx1">
                    <a:lumMod val="50000"/>
                    <a:lumOff val="50000"/>
                  </a:schemeClr>
                </a:solidFill>
                <a:latin typeface="+mn-ea"/>
                <a:cs typeface="Arial" charset="0"/>
              </a:rPr>
              <a:t>      </a:t>
            </a:r>
            <a:r>
              <a:rPr lang="ja-JP" altLang="en-US" sz="1400" dirty="0">
                <a:solidFill>
                  <a:schemeClr val="tx1">
                    <a:lumMod val="50000"/>
                    <a:lumOff val="50000"/>
                  </a:schemeClr>
                </a:solidFill>
                <a:latin typeface="+mn-ea"/>
                <a:cs typeface="Arial" charset="0"/>
              </a:rPr>
              <a:t>最初の</a:t>
            </a:r>
            <a:r>
              <a:rPr lang="en-US" altLang="ja-JP" sz="1400" dirty="0">
                <a:solidFill>
                  <a:schemeClr val="tx1">
                    <a:lumMod val="50000"/>
                    <a:lumOff val="50000"/>
                  </a:schemeClr>
                </a:solidFill>
                <a:latin typeface="+mn-ea"/>
                <a:cs typeface="Arial" charset="0"/>
              </a:rPr>
              <a:t>AVA  </a:t>
            </a:r>
            <a:r>
              <a:rPr lang="ja-JP" altLang="en-US" sz="1400" dirty="0">
                <a:solidFill>
                  <a:schemeClr val="tx1">
                    <a:lumMod val="50000"/>
                    <a:lumOff val="50000"/>
                  </a:schemeClr>
                </a:solidFill>
                <a:latin typeface="+mn-ea"/>
                <a:cs typeface="Arial" charset="0"/>
              </a:rPr>
              <a:t>（アメリカぶどう栽培地域）に認定</a:t>
            </a:r>
            <a:endParaRPr lang="en-US" altLang="ja-JP" sz="1400" dirty="0">
              <a:solidFill>
                <a:schemeClr val="tx1">
                  <a:lumMod val="50000"/>
                  <a:lumOff val="50000"/>
                </a:schemeClr>
              </a:solidFill>
              <a:latin typeface="+mn-ea"/>
              <a:cs typeface="Arial" charset="0"/>
            </a:endParaRPr>
          </a:p>
        </p:txBody>
      </p:sp>
      <p:sp>
        <p:nvSpPr>
          <p:cNvPr id="8" name="Rectangle 7"/>
          <p:cNvSpPr/>
          <p:nvPr/>
        </p:nvSpPr>
        <p:spPr>
          <a:xfrm>
            <a:off x="1603619" y="2606921"/>
            <a:ext cx="1556836" cy="369332"/>
          </a:xfrm>
          <a:prstGeom prst="rect">
            <a:avLst/>
          </a:prstGeom>
        </p:spPr>
        <p:txBody>
          <a:bodyPr wrap="none">
            <a:spAutoFit/>
          </a:bodyPr>
          <a:lstStyle/>
          <a:p>
            <a:r>
              <a:rPr lang="en-US" b="1" dirty="0">
                <a:solidFill>
                  <a:srgbClr val="763D34"/>
                </a:solidFill>
                <a:latin typeface="+mn-ea"/>
                <a:cs typeface="Arial" charset="0"/>
              </a:rPr>
              <a:t>36 mi / 58km</a:t>
            </a:r>
            <a:endParaRPr lang="en-US" dirty="0">
              <a:solidFill>
                <a:srgbClr val="763D34"/>
              </a:solidFill>
              <a:latin typeface="+mn-ea"/>
            </a:endParaRPr>
          </a:p>
        </p:txBody>
      </p:sp>
      <p:sp>
        <p:nvSpPr>
          <p:cNvPr id="9" name="Rectangle 8"/>
          <p:cNvSpPr/>
          <p:nvPr/>
        </p:nvSpPr>
        <p:spPr>
          <a:xfrm>
            <a:off x="1542288" y="3367921"/>
            <a:ext cx="1556836" cy="369332"/>
          </a:xfrm>
          <a:prstGeom prst="rect">
            <a:avLst/>
          </a:prstGeom>
        </p:spPr>
        <p:txBody>
          <a:bodyPr wrap="none">
            <a:spAutoFit/>
          </a:bodyPr>
          <a:lstStyle/>
          <a:p>
            <a:r>
              <a:rPr lang="en-US" b="1" dirty="0">
                <a:solidFill>
                  <a:srgbClr val="A3A64C"/>
                </a:solidFill>
                <a:latin typeface="+mn-ea"/>
                <a:cs typeface="Arial" charset="0"/>
              </a:rPr>
              <a:t>48mi    77km</a:t>
            </a:r>
            <a:endParaRPr lang="en-US" dirty="0">
              <a:solidFill>
                <a:srgbClr val="A3A64C"/>
              </a:solidFill>
              <a:latin typeface="+mn-ea"/>
            </a:endParaRPr>
          </a:p>
        </p:txBody>
      </p:sp>
      <p:sp>
        <p:nvSpPr>
          <p:cNvPr id="10" name="Rectangle 9"/>
          <p:cNvSpPr/>
          <p:nvPr/>
        </p:nvSpPr>
        <p:spPr>
          <a:xfrm>
            <a:off x="1448929" y="4259532"/>
            <a:ext cx="1813317" cy="369332"/>
          </a:xfrm>
          <a:prstGeom prst="rect">
            <a:avLst/>
          </a:prstGeom>
        </p:spPr>
        <p:txBody>
          <a:bodyPr wrap="none">
            <a:spAutoFit/>
          </a:bodyPr>
          <a:lstStyle/>
          <a:p>
            <a:r>
              <a:rPr lang="en-US" b="1" dirty="0">
                <a:solidFill>
                  <a:srgbClr val="79B2A6"/>
                </a:solidFill>
                <a:latin typeface="+mn-ea"/>
                <a:cs typeface="Arial" charset="0"/>
              </a:rPr>
              <a:t>360mi    579km</a:t>
            </a:r>
            <a:endParaRPr lang="en-US" dirty="0">
              <a:solidFill>
                <a:srgbClr val="79B2A6"/>
              </a:solidFill>
              <a:latin typeface="+mn-ea"/>
            </a:endParaRPr>
          </a:p>
        </p:txBody>
      </p:sp>
      <p:sp>
        <p:nvSpPr>
          <p:cNvPr id="11" name="Rectangle 4"/>
          <p:cNvSpPr/>
          <p:nvPr/>
        </p:nvSpPr>
        <p:spPr>
          <a:xfrm>
            <a:off x="1763405" y="2283632"/>
            <a:ext cx="1082348" cy="307777"/>
          </a:xfrm>
          <a:prstGeom prst="rect">
            <a:avLst/>
          </a:prstGeom>
        </p:spPr>
        <p:txBody>
          <a:bodyPr wrap="none">
            <a:spAutoFit/>
          </a:bodyPr>
          <a:lstStyle/>
          <a:p>
            <a:r>
              <a:rPr lang="ja-JP" altLang="en-US" sz="1400" dirty="0">
                <a:solidFill>
                  <a:schemeClr val="tx1">
                    <a:lumMod val="50000"/>
                    <a:lumOff val="50000"/>
                  </a:schemeClr>
                </a:solidFill>
                <a:latin typeface="+mn-ea"/>
                <a:cs typeface="Arial" charset="0"/>
              </a:rPr>
              <a:t>太平洋まで</a:t>
            </a:r>
            <a:endParaRPr lang="en-US" sz="1400" dirty="0">
              <a:solidFill>
                <a:schemeClr val="tx1">
                  <a:lumMod val="50000"/>
                  <a:lumOff val="50000"/>
                </a:schemeClr>
              </a:solidFill>
              <a:latin typeface="+mn-ea"/>
              <a:cs typeface="Arial" charset="0"/>
            </a:endParaRPr>
          </a:p>
        </p:txBody>
      </p:sp>
      <p:sp>
        <p:nvSpPr>
          <p:cNvPr id="13" name="Rectangle 5"/>
          <p:cNvSpPr/>
          <p:nvPr/>
        </p:nvSpPr>
        <p:spPr>
          <a:xfrm>
            <a:off x="1554699" y="3022085"/>
            <a:ext cx="1872629" cy="307777"/>
          </a:xfrm>
          <a:prstGeom prst="rect">
            <a:avLst/>
          </a:prstGeom>
        </p:spPr>
        <p:txBody>
          <a:bodyPr wrap="none">
            <a:spAutoFit/>
          </a:bodyPr>
          <a:lstStyle/>
          <a:p>
            <a:r>
              <a:rPr lang="ja-JP" altLang="en-US" sz="1400" dirty="0">
                <a:solidFill>
                  <a:schemeClr val="tx1">
                    <a:lumMod val="50000"/>
                    <a:lumOff val="50000"/>
                  </a:schemeClr>
                </a:solidFill>
                <a:latin typeface="+mn-ea"/>
                <a:cs typeface="Arial" charset="0"/>
              </a:rPr>
              <a:t>　サンフランシスコまで</a:t>
            </a:r>
            <a:endParaRPr lang="en-US" sz="1400" dirty="0">
              <a:solidFill>
                <a:schemeClr val="tx1">
                  <a:lumMod val="50000"/>
                  <a:lumOff val="50000"/>
                </a:schemeClr>
              </a:solidFill>
              <a:latin typeface="+mn-ea"/>
              <a:cs typeface="Arial" charset="0"/>
            </a:endParaRPr>
          </a:p>
        </p:txBody>
      </p:sp>
      <p:sp>
        <p:nvSpPr>
          <p:cNvPr id="14" name="Rectangle 6"/>
          <p:cNvSpPr/>
          <p:nvPr/>
        </p:nvSpPr>
        <p:spPr>
          <a:xfrm>
            <a:off x="1768535" y="3877795"/>
            <a:ext cx="1633781" cy="307777"/>
          </a:xfrm>
          <a:prstGeom prst="rect">
            <a:avLst/>
          </a:prstGeom>
        </p:spPr>
        <p:txBody>
          <a:bodyPr wrap="none">
            <a:spAutoFit/>
          </a:bodyPr>
          <a:lstStyle/>
          <a:p>
            <a:r>
              <a:rPr lang="ja-JP" altLang="en-US" sz="1400" dirty="0">
                <a:solidFill>
                  <a:schemeClr val="tx1">
                    <a:lumMod val="50000"/>
                    <a:lumOff val="50000"/>
                  </a:schemeClr>
                </a:solidFill>
                <a:latin typeface="+mn-ea"/>
                <a:cs typeface="Arial" charset="0"/>
              </a:rPr>
              <a:t>ロサンジェルスまで</a:t>
            </a:r>
            <a:endParaRPr lang="en-US" sz="1400" dirty="0">
              <a:solidFill>
                <a:schemeClr val="tx1">
                  <a:lumMod val="50000"/>
                  <a:lumOff val="50000"/>
                </a:schemeClr>
              </a:solidFill>
              <a:latin typeface="+mn-ea"/>
              <a:cs typeface="Arial" charset="0"/>
            </a:endParaRPr>
          </a:p>
        </p:txBody>
      </p:sp>
    </p:spTree>
    <p:custDataLst>
      <p:tags r:id="rId1"/>
    </p:custDataLst>
    <p:extLst>
      <p:ext uri="{BB962C8B-B14F-4D97-AF65-F5344CB8AC3E}">
        <p14:creationId xmlns:p14="http://schemas.microsoft.com/office/powerpoint/2010/main" val="490041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2000s</a:t>
            </a:r>
          </a:p>
        </p:txBody>
      </p:sp>
      <p:sp>
        <p:nvSpPr>
          <p:cNvPr id="6" name="Rectangle 5"/>
          <p:cNvSpPr/>
          <p:nvPr/>
        </p:nvSpPr>
        <p:spPr>
          <a:xfrm>
            <a:off x="1" y="2363438"/>
            <a:ext cx="9143999" cy="1354217"/>
          </a:xfrm>
          <a:prstGeom prst="rect">
            <a:avLst/>
          </a:prstGeom>
        </p:spPr>
        <p:txBody>
          <a:bodyPr wrap="square">
            <a:spAutoFit/>
          </a:bodyPr>
          <a:lstStyle/>
          <a:p>
            <a:pPr algn="ctr"/>
            <a:r>
              <a:rPr lang="ja-JP" altLang="en-US" sz="1600" spc="300" dirty="0">
                <a:solidFill>
                  <a:srgbClr val="B0CCC6"/>
                </a:solidFill>
                <a:latin typeface="Arial" charset="0"/>
              </a:rPr>
              <a:t>ナパグリーン</a:t>
            </a:r>
            <a:r>
              <a:rPr lang="en-US" sz="1600" spc="300" dirty="0">
                <a:solidFill>
                  <a:srgbClr val="B0CCC6"/>
                </a:solidFill>
                <a:latin typeface="Arial" charset="0"/>
              </a:rPr>
              <a:t> </a:t>
            </a: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ワイン業界の中でも最も厳しい基準のプログラムによって</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よりいっそうの環境保護に努める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18756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18756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479559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en-US" sz="6600" b="0" dirty="0">
                <a:solidFill>
                  <a:schemeClr val="bg1"/>
                </a:solidFill>
                <a:latin typeface="Arial" charset="0"/>
                <a:ea typeface="Arial" charset="0"/>
                <a:cs typeface="Arial" charset="0"/>
              </a:rPr>
              <a:t>2000s</a:t>
            </a:r>
          </a:p>
        </p:txBody>
      </p:sp>
      <p:sp>
        <p:nvSpPr>
          <p:cNvPr id="6" name="Rectangle 5"/>
          <p:cNvSpPr/>
          <p:nvPr/>
        </p:nvSpPr>
        <p:spPr>
          <a:xfrm>
            <a:off x="1380984" y="2363438"/>
            <a:ext cx="6382032" cy="1354217"/>
          </a:xfrm>
          <a:prstGeom prst="rect">
            <a:avLst/>
          </a:prstGeom>
        </p:spPr>
        <p:txBody>
          <a:bodyPr wrap="square">
            <a:spAutoFit/>
          </a:bodyPr>
          <a:lstStyle/>
          <a:p>
            <a:pPr algn="ctr"/>
            <a:r>
              <a:rPr lang="ja-JP" altLang="en-US" sz="1600" spc="300" dirty="0">
                <a:solidFill>
                  <a:srgbClr val="B0CCC6"/>
                </a:solidFill>
                <a:latin typeface="Arial" charset="0"/>
              </a:rPr>
              <a:t>ナパヴァレーの名を世界で守る</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ナパヴァレーの名前を守るため、</a:t>
            </a:r>
            <a:r>
              <a:rPr lang="en-US" altLang="ja-JP" sz="2400" dirty="0">
                <a:solidFill>
                  <a:schemeClr val="bg1"/>
                </a:solidFill>
                <a:latin typeface="Arial" charset="0"/>
              </a:rPr>
              <a:t>NVV</a:t>
            </a:r>
            <a:r>
              <a:rPr lang="ja-JP" altLang="en-US" sz="2400" dirty="0">
                <a:solidFill>
                  <a:schemeClr val="bg1"/>
                </a:solidFill>
                <a:latin typeface="Arial" charset="0"/>
              </a:rPr>
              <a:t>により</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さまざまな施策や試みがおこなわれる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187562"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187562"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2647744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sz="6600" b="0" dirty="0">
                <a:solidFill>
                  <a:schemeClr val="bg1"/>
                </a:solidFill>
                <a:latin typeface="Arial" charset="0"/>
                <a:ea typeface="Arial" charset="0"/>
                <a:cs typeface="Arial" charset="0"/>
              </a:rPr>
              <a:t>現在</a:t>
            </a:r>
            <a:endParaRPr lang="en-US" sz="6600" b="0" dirty="0">
              <a:solidFill>
                <a:schemeClr val="bg1"/>
              </a:solidFill>
              <a:latin typeface="Arial" charset="0"/>
              <a:ea typeface="Arial" charset="0"/>
              <a:cs typeface="Arial" charset="0"/>
            </a:endParaRPr>
          </a:p>
        </p:txBody>
      </p:sp>
      <p:sp>
        <p:nvSpPr>
          <p:cNvPr id="6" name="Rectangle 5"/>
          <p:cNvSpPr/>
          <p:nvPr/>
        </p:nvSpPr>
        <p:spPr>
          <a:xfrm>
            <a:off x="536540" y="2363438"/>
            <a:ext cx="7850715" cy="1354217"/>
          </a:xfrm>
          <a:prstGeom prst="rect">
            <a:avLst/>
          </a:prstGeom>
        </p:spPr>
        <p:txBody>
          <a:bodyPr wrap="square">
            <a:spAutoFit/>
          </a:bodyPr>
          <a:lstStyle/>
          <a:p>
            <a:pPr algn="ctr"/>
            <a:r>
              <a:rPr lang="ja-JP" altLang="en-US" sz="1600" spc="300" dirty="0">
                <a:solidFill>
                  <a:srgbClr val="B0CCC6"/>
                </a:solidFill>
                <a:latin typeface="Arial" charset="0"/>
              </a:rPr>
              <a:t>繁栄するナパヴァレーのワイン産業</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400" dirty="0">
                <a:solidFill>
                  <a:schemeClr val="bg1"/>
                </a:solidFill>
                <a:latin typeface="Arial" charset="0"/>
              </a:rPr>
              <a:t>さらなるワイン品質向上を目指し</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ワインの造り手はたゆまぬ努力を続けている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6379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379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1103666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sz="6600" b="0" dirty="0">
                <a:solidFill>
                  <a:schemeClr val="bg1"/>
                </a:solidFill>
                <a:latin typeface="Arial" charset="0"/>
                <a:ea typeface="Arial" charset="0"/>
                <a:cs typeface="Arial" charset="0"/>
              </a:rPr>
              <a:t>現在</a:t>
            </a:r>
            <a:endParaRPr lang="en-US" sz="6600" b="0" dirty="0">
              <a:solidFill>
                <a:schemeClr val="bg1"/>
              </a:solidFill>
              <a:latin typeface="Arial" charset="0"/>
              <a:ea typeface="Arial" charset="0"/>
              <a:cs typeface="Arial" charset="0"/>
            </a:endParaRPr>
          </a:p>
        </p:txBody>
      </p:sp>
      <p:sp>
        <p:nvSpPr>
          <p:cNvPr id="6" name="Rectangle 5"/>
          <p:cNvSpPr/>
          <p:nvPr/>
        </p:nvSpPr>
        <p:spPr>
          <a:xfrm>
            <a:off x="1" y="2363438"/>
            <a:ext cx="9143999" cy="1354217"/>
          </a:xfrm>
          <a:prstGeom prst="rect">
            <a:avLst/>
          </a:prstGeom>
        </p:spPr>
        <p:txBody>
          <a:bodyPr wrap="square">
            <a:spAutoFit/>
          </a:bodyPr>
          <a:lstStyle/>
          <a:p>
            <a:pPr algn="ctr"/>
            <a:r>
              <a:rPr lang="ja-JP" altLang="en-US" sz="1600" spc="300" dirty="0">
                <a:solidFill>
                  <a:srgbClr val="B0CCC6"/>
                </a:solidFill>
                <a:latin typeface="Arial" charset="0"/>
              </a:rPr>
              <a:t>繁栄するナパヴァレーのワイン産業</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en-US" sz="2400" dirty="0">
                <a:solidFill>
                  <a:schemeClr val="bg1"/>
                </a:solidFill>
                <a:latin typeface="Arial" charset="0"/>
              </a:rPr>
              <a:t>NVV</a:t>
            </a:r>
            <a:r>
              <a:rPr lang="ja-JP" altLang="en-US" sz="2400" dirty="0">
                <a:solidFill>
                  <a:schemeClr val="bg1"/>
                </a:solidFill>
                <a:latin typeface="Arial" charset="0"/>
              </a:rPr>
              <a:t>の</a:t>
            </a:r>
            <a:r>
              <a:rPr lang="en-US" sz="2400" dirty="0">
                <a:solidFill>
                  <a:schemeClr val="bg1"/>
                </a:solidFill>
                <a:latin typeface="Arial" charset="0"/>
              </a:rPr>
              <a:t>2020</a:t>
            </a:r>
            <a:r>
              <a:rPr lang="ja-JP" altLang="en-US" sz="2400" dirty="0">
                <a:solidFill>
                  <a:schemeClr val="bg1"/>
                </a:solidFill>
                <a:latin typeface="Arial" charset="0"/>
              </a:rPr>
              <a:t>年の目標</a:t>
            </a:r>
            <a:r>
              <a:rPr lang="en-US" sz="2400" dirty="0">
                <a:solidFill>
                  <a:schemeClr val="bg1"/>
                </a:solidFill>
                <a:latin typeface="Arial" charset="0"/>
              </a:rPr>
              <a:t>:</a:t>
            </a:r>
          </a:p>
          <a:p>
            <a:pPr algn="ctr" defTabSz="914400">
              <a:defRPr/>
            </a:pPr>
            <a:r>
              <a:rPr lang="ja-JP" altLang="en-US" sz="2400" dirty="0">
                <a:solidFill>
                  <a:schemeClr val="bg1"/>
                </a:solidFill>
                <a:latin typeface="Arial" charset="0"/>
              </a:rPr>
              <a:t>全ての対象ワイナリーがナパグリーンを取得すること</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6379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379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4053564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73023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sz="6600" b="0" dirty="0">
                <a:solidFill>
                  <a:schemeClr val="bg1"/>
                </a:solidFill>
                <a:latin typeface="Arial" charset="0"/>
                <a:ea typeface="Arial" charset="0"/>
                <a:cs typeface="Arial" charset="0"/>
              </a:rPr>
              <a:t>現在</a:t>
            </a:r>
            <a:endParaRPr lang="en-US" sz="6600" b="0" dirty="0">
              <a:solidFill>
                <a:schemeClr val="bg1"/>
              </a:solidFill>
              <a:latin typeface="Arial" charset="0"/>
              <a:ea typeface="Arial" charset="0"/>
              <a:cs typeface="Arial" charset="0"/>
            </a:endParaRPr>
          </a:p>
        </p:txBody>
      </p:sp>
      <p:sp>
        <p:nvSpPr>
          <p:cNvPr id="6" name="Rectangle 5"/>
          <p:cNvSpPr/>
          <p:nvPr/>
        </p:nvSpPr>
        <p:spPr>
          <a:xfrm>
            <a:off x="438912" y="2363438"/>
            <a:ext cx="8224885" cy="1354217"/>
          </a:xfrm>
          <a:prstGeom prst="rect">
            <a:avLst/>
          </a:prstGeom>
        </p:spPr>
        <p:txBody>
          <a:bodyPr wrap="square">
            <a:spAutoFit/>
          </a:bodyPr>
          <a:lstStyle/>
          <a:p>
            <a:pPr algn="ctr"/>
            <a:r>
              <a:rPr lang="ja-JP" altLang="en-US" sz="1600" spc="300" dirty="0">
                <a:solidFill>
                  <a:srgbClr val="B0CCC6"/>
                </a:solidFill>
                <a:latin typeface="Arial" charset="0"/>
              </a:rPr>
              <a:t>地域への配慮</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en-US" altLang="ja-JP" sz="2400" dirty="0">
                <a:solidFill>
                  <a:schemeClr val="bg1"/>
                </a:solidFill>
                <a:latin typeface="Arial" charset="0"/>
              </a:rPr>
              <a:t>1981</a:t>
            </a:r>
            <a:r>
              <a:rPr lang="ja-JP" altLang="en-US" sz="2400" dirty="0">
                <a:solidFill>
                  <a:schemeClr val="bg1"/>
                </a:solidFill>
                <a:latin typeface="Arial" charset="0"/>
              </a:rPr>
              <a:t>年のオークション・ナパヴァレー開始以来</a:t>
            </a:r>
            <a:endParaRPr lang="en-US" altLang="ja-JP" sz="2400" dirty="0">
              <a:solidFill>
                <a:schemeClr val="bg1"/>
              </a:solidFill>
              <a:latin typeface="Arial" charset="0"/>
            </a:endParaRPr>
          </a:p>
          <a:p>
            <a:pPr algn="ctr" defTabSz="914400">
              <a:defRPr/>
            </a:pPr>
            <a:r>
              <a:rPr lang="ja-JP" altLang="en-US" sz="2400" dirty="0">
                <a:solidFill>
                  <a:schemeClr val="bg1"/>
                </a:solidFill>
                <a:latin typeface="Arial" charset="0"/>
              </a:rPr>
              <a:t>寄付金の総額は</a:t>
            </a:r>
            <a:r>
              <a:rPr lang="en-US" altLang="ja-JP" sz="2400" dirty="0">
                <a:solidFill>
                  <a:schemeClr val="bg1"/>
                </a:solidFill>
                <a:latin typeface="Arial" charset="0"/>
              </a:rPr>
              <a:t>1</a:t>
            </a:r>
            <a:r>
              <a:rPr lang="ja-JP" altLang="en-US" sz="2400" dirty="0">
                <a:solidFill>
                  <a:schemeClr val="bg1"/>
                </a:solidFill>
                <a:latin typeface="Arial" charset="0"/>
              </a:rPr>
              <a:t>億</a:t>
            </a:r>
            <a:r>
              <a:rPr lang="en-US" altLang="ja-JP" sz="2400" dirty="0">
                <a:solidFill>
                  <a:schemeClr val="bg1"/>
                </a:solidFill>
                <a:latin typeface="Arial" charset="0"/>
              </a:rPr>
              <a:t>8</a:t>
            </a:r>
            <a:r>
              <a:rPr lang="ja-JP" altLang="en-US" sz="2400" dirty="0">
                <a:solidFill>
                  <a:schemeClr val="bg1"/>
                </a:solidFill>
                <a:latin typeface="Arial" charset="0"/>
              </a:rPr>
              <a:t>千万ドル近くにのぼる</a:t>
            </a:r>
            <a:endParaRPr lang="en-US" sz="2400" dirty="0">
              <a:solidFill>
                <a:schemeClr val="bg1"/>
              </a:solidFill>
              <a:latin typeface="Arial" charset="0"/>
            </a:endParaRP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6379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379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92642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1 Título"/>
          <p:cNvSpPr txBox="1">
            <a:spLocks/>
          </p:cNvSpPr>
          <p:nvPr/>
        </p:nvSpPr>
        <p:spPr>
          <a:xfrm>
            <a:off x="438912" y="388413"/>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sz="6600" b="0" dirty="0">
                <a:solidFill>
                  <a:schemeClr val="bg1"/>
                </a:solidFill>
                <a:latin typeface="Arial" charset="0"/>
                <a:ea typeface="Arial" charset="0"/>
                <a:cs typeface="Arial" charset="0"/>
              </a:rPr>
              <a:t>現在</a:t>
            </a:r>
            <a:endParaRPr lang="en-US" sz="6600" b="0" dirty="0">
              <a:solidFill>
                <a:schemeClr val="bg1"/>
              </a:solidFill>
              <a:latin typeface="Arial" charset="0"/>
              <a:ea typeface="Arial" charset="0"/>
              <a:cs typeface="Arial" charset="0"/>
            </a:endParaRPr>
          </a:p>
        </p:txBody>
      </p:sp>
      <p:sp>
        <p:nvSpPr>
          <p:cNvPr id="6" name="Rectangle 5"/>
          <p:cNvSpPr/>
          <p:nvPr/>
        </p:nvSpPr>
        <p:spPr>
          <a:xfrm>
            <a:off x="1" y="1895144"/>
            <a:ext cx="9143999" cy="2308324"/>
          </a:xfrm>
          <a:prstGeom prst="rect">
            <a:avLst/>
          </a:prstGeom>
        </p:spPr>
        <p:txBody>
          <a:bodyPr wrap="square">
            <a:spAutoFit/>
          </a:bodyPr>
          <a:lstStyle/>
          <a:p>
            <a:pPr algn="ctr"/>
            <a:r>
              <a:rPr lang="ja-JP" altLang="en-US" sz="1600" spc="300" dirty="0">
                <a:solidFill>
                  <a:srgbClr val="B0CCC6"/>
                </a:solidFill>
                <a:latin typeface="Arial" charset="0"/>
              </a:rPr>
              <a:t>社会的な持続可能性</a:t>
            </a:r>
            <a:endParaRPr lang="en-US" sz="1600" spc="300" dirty="0">
              <a:solidFill>
                <a:srgbClr val="B0CCC6"/>
              </a:solidFill>
              <a:latin typeface="Arial" charset="0"/>
            </a:endParaRPr>
          </a:p>
          <a:p>
            <a:pPr algn="ctr"/>
            <a:endParaRPr lang="en-US" dirty="0">
              <a:solidFill>
                <a:srgbClr val="79B2A6"/>
              </a:solidFill>
              <a:latin typeface="Arial" charset="0"/>
            </a:endParaRPr>
          </a:p>
          <a:p>
            <a:pPr algn="ctr" defTabSz="914400">
              <a:defRPr/>
            </a:pPr>
            <a:r>
              <a:rPr lang="ja-JP" altLang="en-US" sz="2200" dirty="0">
                <a:solidFill>
                  <a:schemeClr val="bg1"/>
                </a:solidFill>
                <a:latin typeface="Arial" charset="0"/>
              </a:rPr>
              <a:t>アダプト　ア　スクール</a:t>
            </a:r>
            <a:endParaRPr lang="en-US" sz="2200" dirty="0">
              <a:solidFill>
                <a:schemeClr val="bg1"/>
              </a:solidFill>
              <a:latin typeface="Arial" charset="0"/>
            </a:endParaRPr>
          </a:p>
          <a:p>
            <a:pPr algn="ctr" defTabSz="914400">
              <a:defRPr/>
            </a:pPr>
            <a:r>
              <a:rPr lang="ja-JP" altLang="en-US" sz="2200" dirty="0">
                <a:solidFill>
                  <a:schemeClr val="bg1"/>
                </a:solidFill>
                <a:latin typeface="Arial" charset="0"/>
              </a:rPr>
              <a:t>ナパ　ネイバー　プログラム</a:t>
            </a:r>
            <a:endParaRPr lang="en-US" sz="2200" dirty="0">
              <a:solidFill>
                <a:schemeClr val="bg1"/>
              </a:solidFill>
              <a:latin typeface="Arial" charset="0"/>
            </a:endParaRPr>
          </a:p>
          <a:p>
            <a:pPr algn="ctr" defTabSz="914400">
              <a:defRPr/>
            </a:pPr>
            <a:r>
              <a:rPr lang="ja-JP" altLang="en-US" sz="2200" dirty="0">
                <a:solidFill>
                  <a:schemeClr val="bg1"/>
                </a:solidFill>
                <a:latin typeface="Arial" charset="0"/>
              </a:rPr>
              <a:t>モーニング　イン　ワイナリー</a:t>
            </a:r>
            <a:endParaRPr lang="en-US" sz="2200" dirty="0">
              <a:solidFill>
                <a:schemeClr val="bg1"/>
              </a:solidFill>
              <a:latin typeface="Arial" charset="0"/>
            </a:endParaRPr>
          </a:p>
          <a:p>
            <a:pPr algn="ctr" defTabSz="914400">
              <a:defRPr/>
            </a:pPr>
            <a:r>
              <a:rPr lang="ja-JP" altLang="en-US" sz="2200" dirty="0">
                <a:solidFill>
                  <a:schemeClr val="bg1"/>
                </a:solidFill>
                <a:latin typeface="Arial" charset="0"/>
              </a:rPr>
              <a:t>アフタヌーン　イン　ヴィンヤーズ</a:t>
            </a:r>
            <a:endParaRPr lang="en-US" sz="2200" dirty="0">
              <a:solidFill>
                <a:schemeClr val="bg1"/>
              </a:solidFill>
              <a:latin typeface="Arial" charset="0"/>
            </a:endParaRPr>
          </a:p>
          <a:p>
            <a:pPr algn="ctr" defTabSz="914400">
              <a:defRPr/>
            </a:pPr>
            <a:r>
              <a:rPr lang="ja-JP" altLang="en-US" sz="2200" dirty="0">
                <a:solidFill>
                  <a:schemeClr val="bg1"/>
                </a:solidFill>
                <a:latin typeface="Arial" charset="0"/>
              </a:rPr>
              <a:t>ヴァイン　トレイル</a:t>
            </a:r>
            <a:r>
              <a:rPr lang="en-US" sz="2200" dirty="0">
                <a:solidFill>
                  <a:schemeClr val="bg1"/>
                </a:solidFill>
                <a:latin typeface="Arial" charset="0"/>
              </a:rPr>
              <a:t> </a:t>
            </a:r>
          </a:p>
        </p:txBody>
      </p:sp>
      <p:cxnSp>
        <p:nvCxnSpPr>
          <p:cNvPr id="3" name="Straight Connector 2"/>
          <p:cNvCxnSpPr/>
          <p:nvPr/>
        </p:nvCxnSpPr>
        <p:spPr>
          <a:xfrm>
            <a:off x="0" y="5025498"/>
            <a:ext cx="9144000" cy="0"/>
          </a:xfrm>
          <a:prstGeom prst="line">
            <a:avLst/>
          </a:prstGeom>
          <a:ln>
            <a:solidFill>
              <a:srgbClr val="A1C0B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5025498"/>
            <a:ext cx="8663797" cy="0"/>
          </a:xfrm>
          <a:prstGeom prst="line">
            <a:avLst/>
          </a:prstGeom>
          <a:ln>
            <a:solidFill>
              <a:srgbClr val="D47DB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3797" y="4937209"/>
            <a:ext cx="0" cy="169781"/>
          </a:xfrm>
          <a:prstGeom prst="line">
            <a:avLst/>
          </a:prstGeom>
          <a:ln w="3175" cmpd="sng">
            <a:solidFill>
              <a:srgbClr val="D47DB9"/>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088"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1830</a:t>
            </a:r>
          </a:p>
        </p:txBody>
      </p:sp>
      <p:sp>
        <p:nvSpPr>
          <p:cNvPr id="14" name="TextBox 13"/>
          <p:cNvSpPr txBox="1"/>
          <p:nvPr/>
        </p:nvSpPr>
        <p:spPr>
          <a:xfrm>
            <a:off x="143448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1860</a:t>
            </a:r>
          </a:p>
        </p:txBody>
      </p:sp>
      <p:sp>
        <p:nvSpPr>
          <p:cNvPr id="15" name="TextBox 14"/>
          <p:cNvSpPr txBox="1"/>
          <p:nvPr/>
        </p:nvSpPr>
        <p:spPr>
          <a:xfrm>
            <a:off x="2772421"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1900</a:t>
            </a:r>
          </a:p>
        </p:txBody>
      </p:sp>
      <p:sp>
        <p:nvSpPr>
          <p:cNvPr id="16" name="TextBox 15"/>
          <p:cNvSpPr txBox="1"/>
          <p:nvPr/>
        </p:nvSpPr>
        <p:spPr>
          <a:xfrm>
            <a:off x="412394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1940</a:t>
            </a:r>
          </a:p>
        </p:txBody>
      </p:sp>
      <p:sp>
        <p:nvSpPr>
          <p:cNvPr id="17" name="TextBox 16"/>
          <p:cNvSpPr txBox="1"/>
          <p:nvPr/>
        </p:nvSpPr>
        <p:spPr>
          <a:xfrm>
            <a:off x="5468676"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1980</a:t>
            </a:r>
          </a:p>
        </p:txBody>
      </p:sp>
      <p:sp>
        <p:nvSpPr>
          <p:cNvPr id="18" name="TextBox 17"/>
          <p:cNvSpPr txBox="1"/>
          <p:nvPr/>
        </p:nvSpPr>
        <p:spPr>
          <a:xfrm>
            <a:off x="68205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1990</a:t>
            </a:r>
          </a:p>
        </p:txBody>
      </p:sp>
      <p:sp>
        <p:nvSpPr>
          <p:cNvPr id="19" name="TextBox 18"/>
          <p:cNvSpPr txBox="1"/>
          <p:nvPr/>
        </p:nvSpPr>
        <p:spPr>
          <a:xfrm>
            <a:off x="8192420" y="4645180"/>
            <a:ext cx="882904" cy="276999"/>
          </a:xfrm>
          <a:prstGeom prst="rect">
            <a:avLst/>
          </a:prstGeom>
          <a:noFill/>
        </p:spPr>
        <p:txBody>
          <a:bodyPr wrap="square" rtlCol="0">
            <a:spAutoFit/>
          </a:bodyPr>
          <a:lstStyle/>
          <a:p>
            <a:pPr algn="ctr"/>
            <a:r>
              <a:rPr lang="en-US" sz="1200" b="1" dirty="0">
                <a:solidFill>
                  <a:srgbClr val="FFFFFF"/>
                </a:solidFill>
                <a:latin typeface="Arial"/>
                <a:cs typeface="Arial"/>
              </a:rPr>
              <a:t>Present</a:t>
            </a:r>
          </a:p>
        </p:txBody>
      </p:sp>
    </p:spTree>
    <p:custDataLst>
      <p:tags r:id="rId1"/>
    </p:custDataLst>
    <p:extLst>
      <p:ext uri="{BB962C8B-B14F-4D97-AF65-F5344CB8AC3E}">
        <p14:creationId xmlns:p14="http://schemas.microsoft.com/office/powerpoint/2010/main" val="3542457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13716" y="0"/>
            <a:ext cx="9144000" cy="5143500"/>
          </a:xfrm>
          <a:prstGeom prst="rect">
            <a:avLst/>
          </a:prstGeom>
        </p:spPr>
      </p:pic>
      <p:sp>
        <p:nvSpPr>
          <p:cNvPr id="20" name="TextBox 19"/>
          <p:cNvSpPr txBox="1"/>
          <p:nvPr/>
        </p:nvSpPr>
        <p:spPr>
          <a:xfrm>
            <a:off x="800237" y="2491493"/>
            <a:ext cx="7642916" cy="707886"/>
          </a:xfrm>
          <a:prstGeom prst="rect">
            <a:avLst/>
          </a:prstGeom>
          <a:noFill/>
          <a:ln w="19050">
            <a:solidFill>
              <a:schemeClr val="bg1"/>
            </a:solidFill>
          </a:ln>
        </p:spPr>
        <p:txBody>
          <a:bodyPr wrap="square" rtlCol="0" anchor="ctr">
            <a:spAutoFit/>
          </a:bodyPr>
          <a:lstStyle/>
          <a:p>
            <a:pPr algn="ctr"/>
            <a:r>
              <a:rPr lang="ja-JP" altLang="en-US" sz="4000" dirty="0">
                <a:solidFill>
                  <a:schemeClr val="bg1"/>
                </a:solidFill>
                <a:latin typeface="Arial" charset="0"/>
                <a:ea typeface="Arial" charset="0"/>
                <a:cs typeface="Arial" charset="0"/>
              </a:rPr>
              <a:t>ナパヴァレー・ヴィントナーズ</a:t>
            </a:r>
            <a:endParaRPr lang="en-US" sz="4000" dirty="0">
              <a:solidFill>
                <a:schemeClr val="bg1"/>
              </a:solidFill>
              <a:latin typeface="Arial" charset="0"/>
              <a:ea typeface="Arial" charset="0"/>
              <a:cs typeface="Arial" charset="0"/>
            </a:endParaRPr>
          </a:p>
        </p:txBody>
      </p:sp>
      <p:grpSp>
        <p:nvGrpSpPr>
          <p:cNvPr id="4" name="Group 3"/>
          <p:cNvGrpSpPr/>
          <p:nvPr/>
        </p:nvGrpSpPr>
        <p:grpSpPr>
          <a:xfrm>
            <a:off x="4157885" y="1041400"/>
            <a:ext cx="855663" cy="858838"/>
            <a:chOff x="3473450" y="4559300"/>
            <a:chExt cx="855663" cy="858838"/>
          </a:xfrm>
        </p:grpSpPr>
        <p:sp>
          <p:nvSpPr>
            <p:cNvPr id="5" name="Freeform 1"/>
            <p:cNvSpPr>
              <a:spLocks noChangeArrowheads="1"/>
            </p:cNvSpPr>
            <p:nvPr/>
          </p:nvSpPr>
          <p:spPr bwMode="auto">
            <a:xfrm>
              <a:off x="3736975" y="4767263"/>
              <a:ext cx="103188" cy="204787"/>
            </a:xfrm>
            <a:custGeom>
              <a:avLst/>
              <a:gdLst>
                <a:gd name="T0" fmla="*/ 0 w 285"/>
                <a:gd name="T1" fmla="*/ 569 h 570"/>
                <a:gd name="T2" fmla="*/ 284 w 285"/>
                <a:gd name="T3" fmla="*/ 395 h 570"/>
                <a:gd name="T4" fmla="*/ 0 w 285"/>
                <a:gd name="T5" fmla="*/ 0 h 570"/>
                <a:gd name="T6" fmla="*/ 0 w 285"/>
                <a:gd name="T7" fmla="*/ 569 h 570"/>
              </a:gdLst>
              <a:ahLst/>
              <a:cxnLst>
                <a:cxn ang="0">
                  <a:pos x="T0" y="T1"/>
                </a:cxn>
                <a:cxn ang="0">
                  <a:pos x="T2" y="T3"/>
                </a:cxn>
                <a:cxn ang="0">
                  <a:pos x="T4" y="T5"/>
                </a:cxn>
                <a:cxn ang="0">
                  <a:pos x="T6" y="T7"/>
                </a:cxn>
              </a:cxnLst>
              <a:rect l="0" t="0" r="r" b="b"/>
              <a:pathLst>
                <a:path w="285" h="570">
                  <a:moveTo>
                    <a:pt x="0" y="569"/>
                  </a:moveTo>
                  <a:cubicBezTo>
                    <a:pt x="111" y="540"/>
                    <a:pt x="209" y="478"/>
                    <a:pt x="284" y="395"/>
                  </a:cubicBezTo>
                  <a:cubicBezTo>
                    <a:pt x="130" y="182"/>
                    <a:pt x="8" y="12"/>
                    <a:pt x="0" y="0"/>
                  </a:cubicBezTo>
                  <a:cubicBezTo>
                    <a:pt x="0" y="21"/>
                    <a:pt x="0" y="296"/>
                    <a:pt x="0" y="56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 name="Freeform 2"/>
            <p:cNvSpPr>
              <a:spLocks noChangeArrowheads="1"/>
            </p:cNvSpPr>
            <p:nvPr/>
          </p:nvSpPr>
          <p:spPr bwMode="auto">
            <a:xfrm>
              <a:off x="3473450" y="4559300"/>
              <a:ext cx="419100" cy="420688"/>
            </a:xfrm>
            <a:custGeom>
              <a:avLst/>
              <a:gdLst>
                <a:gd name="T0" fmla="*/ 492 w 1162"/>
                <a:gd name="T1" fmla="*/ 505 h 1170"/>
                <a:gd name="T2" fmla="*/ 492 w 1162"/>
                <a:gd name="T3" fmla="*/ 456 h 1170"/>
                <a:gd name="T4" fmla="*/ 916 w 1162"/>
                <a:gd name="T5" fmla="*/ 456 h 1170"/>
                <a:gd name="T6" fmla="*/ 1135 w 1162"/>
                <a:gd name="T7" fmla="*/ 761 h 1170"/>
                <a:gd name="T8" fmla="*/ 1161 w 1162"/>
                <a:gd name="T9" fmla="*/ 585 h 1170"/>
                <a:gd name="T10" fmla="*/ 581 w 1162"/>
                <a:gd name="T11" fmla="*/ 0 h 1170"/>
                <a:gd name="T12" fmla="*/ 0 w 1162"/>
                <a:gd name="T13" fmla="*/ 585 h 1170"/>
                <a:gd name="T14" fmla="*/ 581 w 1162"/>
                <a:gd name="T15" fmla="*/ 1169 h 1170"/>
                <a:gd name="T16" fmla="*/ 679 w 1162"/>
                <a:gd name="T17" fmla="*/ 1161 h 1170"/>
                <a:gd name="T18" fmla="*/ 679 w 1162"/>
                <a:gd name="T19" fmla="*/ 505 h 1170"/>
                <a:gd name="T20" fmla="*/ 492 w 1162"/>
                <a:gd name="T21" fmla="*/ 505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2" h="1170">
                  <a:moveTo>
                    <a:pt x="492" y="505"/>
                  </a:moveTo>
                  <a:lnTo>
                    <a:pt x="492" y="456"/>
                  </a:lnTo>
                  <a:lnTo>
                    <a:pt x="916" y="456"/>
                  </a:lnTo>
                  <a:cubicBezTo>
                    <a:pt x="916" y="456"/>
                    <a:pt x="1013" y="590"/>
                    <a:pt x="1135" y="761"/>
                  </a:cubicBezTo>
                  <a:cubicBezTo>
                    <a:pt x="1152" y="705"/>
                    <a:pt x="1161" y="646"/>
                    <a:pt x="1161" y="585"/>
                  </a:cubicBezTo>
                  <a:cubicBezTo>
                    <a:pt x="1161" y="262"/>
                    <a:pt x="902" y="0"/>
                    <a:pt x="581" y="0"/>
                  </a:cubicBezTo>
                  <a:cubicBezTo>
                    <a:pt x="260" y="0"/>
                    <a:pt x="0" y="262"/>
                    <a:pt x="0" y="585"/>
                  </a:cubicBezTo>
                  <a:cubicBezTo>
                    <a:pt x="0" y="907"/>
                    <a:pt x="260" y="1169"/>
                    <a:pt x="581" y="1169"/>
                  </a:cubicBezTo>
                  <a:cubicBezTo>
                    <a:pt x="615" y="1169"/>
                    <a:pt x="648" y="1166"/>
                    <a:pt x="679" y="1161"/>
                  </a:cubicBezTo>
                  <a:cubicBezTo>
                    <a:pt x="679" y="848"/>
                    <a:pt x="679" y="514"/>
                    <a:pt x="679" y="505"/>
                  </a:cubicBezTo>
                  <a:cubicBezTo>
                    <a:pt x="663" y="505"/>
                    <a:pt x="492" y="505"/>
                    <a:pt x="492" y="50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3"/>
            <p:cNvSpPr>
              <a:spLocks noChangeArrowheads="1"/>
            </p:cNvSpPr>
            <p:nvPr/>
          </p:nvSpPr>
          <p:spPr bwMode="auto">
            <a:xfrm>
              <a:off x="3910013" y="4559300"/>
              <a:ext cx="419100" cy="420688"/>
            </a:xfrm>
            <a:custGeom>
              <a:avLst/>
              <a:gdLst>
                <a:gd name="T0" fmla="*/ 341 w 1163"/>
                <a:gd name="T1" fmla="*/ 505 h 1170"/>
                <a:gd name="T2" fmla="*/ 240 w 1163"/>
                <a:gd name="T3" fmla="*/ 505 h 1170"/>
                <a:gd name="T4" fmla="*/ 240 w 1163"/>
                <a:gd name="T5" fmla="*/ 456 h 1170"/>
                <a:gd name="T6" fmla="*/ 662 w 1163"/>
                <a:gd name="T7" fmla="*/ 456 h 1170"/>
                <a:gd name="T8" fmla="*/ 671 w 1163"/>
                <a:gd name="T9" fmla="*/ 456 h 1170"/>
                <a:gd name="T10" fmla="*/ 671 w 1163"/>
                <a:gd name="T11" fmla="*/ 505 h 1170"/>
                <a:gd name="T12" fmla="*/ 576 w 1163"/>
                <a:gd name="T13" fmla="*/ 505 h 1170"/>
                <a:gd name="T14" fmla="*/ 483 w 1163"/>
                <a:gd name="T15" fmla="*/ 602 h 1170"/>
                <a:gd name="T16" fmla="*/ 483 w 1163"/>
                <a:gd name="T17" fmla="*/ 1160 h 1170"/>
                <a:gd name="T18" fmla="*/ 581 w 1163"/>
                <a:gd name="T19" fmla="*/ 1169 h 1170"/>
                <a:gd name="T20" fmla="*/ 1162 w 1163"/>
                <a:gd name="T21" fmla="*/ 584 h 1170"/>
                <a:gd name="T22" fmla="*/ 581 w 1163"/>
                <a:gd name="T23" fmla="*/ 0 h 1170"/>
                <a:gd name="T24" fmla="*/ 0 w 1163"/>
                <a:gd name="T25" fmla="*/ 584 h 1170"/>
                <a:gd name="T26" fmla="*/ 434 w 1163"/>
                <a:gd name="T27" fmla="*/ 1150 h 1170"/>
                <a:gd name="T28" fmla="*/ 434 w 1163"/>
                <a:gd name="T29" fmla="*/ 602 h 1170"/>
                <a:gd name="T30" fmla="*/ 341 w 1163"/>
                <a:gd name="T31" fmla="*/ 505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3" h="1170">
                  <a:moveTo>
                    <a:pt x="341" y="505"/>
                  </a:moveTo>
                  <a:lnTo>
                    <a:pt x="240" y="505"/>
                  </a:lnTo>
                  <a:lnTo>
                    <a:pt x="240" y="456"/>
                  </a:lnTo>
                  <a:lnTo>
                    <a:pt x="662" y="456"/>
                  </a:lnTo>
                  <a:lnTo>
                    <a:pt x="671" y="456"/>
                  </a:lnTo>
                  <a:lnTo>
                    <a:pt x="671" y="505"/>
                  </a:lnTo>
                  <a:lnTo>
                    <a:pt x="576" y="505"/>
                  </a:lnTo>
                  <a:cubicBezTo>
                    <a:pt x="495" y="505"/>
                    <a:pt x="483" y="527"/>
                    <a:pt x="483" y="602"/>
                  </a:cubicBezTo>
                  <a:lnTo>
                    <a:pt x="483" y="1160"/>
                  </a:lnTo>
                  <a:cubicBezTo>
                    <a:pt x="515" y="1166"/>
                    <a:pt x="548" y="1169"/>
                    <a:pt x="581" y="1169"/>
                  </a:cubicBezTo>
                  <a:cubicBezTo>
                    <a:pt x="902" y="1169"/>
                    <a:pt x="1162" y="907"/>
                    <a:pt x="1162" y="584"/>
                  </a:cubicBezTo>
                  <a:cubicBezTo>
                    <a:pt x="1162" y="262"/>
                    <a:pt x="902" y="0"/>
                    <a:pt x="581" y="0"/>
                  </a:cubicBezTo>
                  <a:cubicBezTo>
                    <a:pt x="260" y="0"/>
                    <a:pt x="0" y="262"/>
                    <a:pt x="0" y="584"/>
                  </a:cubicBezTo>
                  <a:cubicBezTo>
                    <a:pt x="0" y="856"/>
                    <a:pt x="184" y="1084"/>
                    <a:pt x="434" y="1150"/>
                  </a:cubicBezTo>
                  <a:cubicBezTo>
                    <a:pt x="434" y="902"/>
                    <a:pt x="434" y="602"/>
                    <a:pt x="434" y="602"/>
                  </a:cubicBezTo>
                  <a:cubicBezTo>
                    <a:pt x="434" y="527"/>
                    <a:pt x="421" y="505"/>
                    <a:pt x="341" y="50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4"/>
            <p:cNvSpPr>
              <a:spLocks noChangeArrowheads="1"/>
            </p:cNvSpPr>
            <p:nvPr/>
          </p:nvSpPr>
          <p:spPr bwMode="auto">
            <a:xfrm>
              <a:off x="3473450" y="4997450"/>
              <a:ext cx="419100" cy="420688"/>
            </a:xfrm>
            <a:custGeom>
              <a:avLst/>
              <a:gdLst>
                <a:gd name="T0" fmla="*/ 841 w 1162"/>
                <a:gd name="T1" fmla="*/ 590 h 1169"/>
                <a:gd name="T2" fmla="*/ 928 w 1162"/>
                <a:gd name="T3" fmla="*/ 590 h 1169"/>
                <a:gd name="T4" fmla="*/ 928 w 1162"/>
                <a:gd name="T5" fmla="*/ 639 h 1169"/>
                <a:gd name="T6" fmla="*/ 492 w 1162"/>
                <a:gd name="T7" fmla="*/ 639 h 1169"/>
                <a:gd name="T8" fmla="*/ 492 w 1162"/>
                <a:gd name="T9" fmla="*/ 590 h 1169"/>
                <a:gd name="T10" fmla="*/ 567 w 1162"/>
                <a:gd name="T11" fmla="*/ 590 h 1169"/>
                <a:gd name="T12" fmla="*/ 680 w 1162"/>
                <a:gd name="T13" fmla="*/ 487 h 1169"/>
                <a:gd name="T14" fmla="*/ 680 w 1162"/>
                <a:gd name="T15" fmla="*/ 9 h 1169"/>
                <a:gd name="T16" fmla="*/ 581 w 1162"/>
                <a:gd name="T17" fmla="*/ 0 h 1169"/>
                <a:gd name="T18" fmla="*/ 0 w 1162"/>
                <a:gd name="T19" fmla="*/ 584 h 1169"/>
                <a:gd name="T20" fmla="*/ 581 w 1162"/>
                <a:gd name="T21" fmla="*/ 1168 h 1169"/>
                <a:gd name="T22" fmla="*/ 1161 w 1162"/>
                <a:gd name="T23" fmla="*/ 584 h 1169"/>
                <a:gd name="T24" fmla="*/ 729 w 1162"/>
                <a:gd name="T25" fmla="*/ 19 h 1169"/>
                <a:gd name="T26" fmla="*/ 729 w 1162"/>
                <a:gd name="T27" fmla="*/ 487 h 1169"/>
                <a:gd name="T28" fmla="*/ 841 w 1162"/>
                <a:gd name="T29" fmla="*/ 590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2" h="1169">
                  <a:moveTo>
                    <a:pt x="841" y="590"/>
                  </a:moveTo>
                  <a:lnTo>
                    <a:pt x="928" y="590"/>
                  </a:lnTo>
                  <a:lnTo>
                    <a:pt x="928" y="639"/>
                  </a:lnTo>
                  <a:lnTo>
                    <a:pt x="492" y="639"/>
                  </a:lnTo>
                  <a:lnTo>
                    <a:pt x="492" y="590"/>
                  </a:lnTo>
                  <a:lnTo>
                    <a:pt x="567" y="590"/>
                  </a:lnTo>
                  <a:cubicBezTo>
                    <a:pt x="653" y="590"/>
                    <a:pt x="680" y="576"/>
                    <a:pt x="680" y="487"/>
                  </a:cubicBezTo>
                  <a:cubicBezTo>
                    <a:pt x="680" y="487"/>
                    <a:pt x="680" y="263"/>
                    <a:pt x="680" y="9"/>
                  </a:cubicBezTo>
                  <a:cubicBezTo>
                    <a:pt x="648" y="3"/>
                    <a:pt x="615" y="0"/>
                    <a:pt x="581" y="0"/>
                  </a:cubicBezTo>
                  <a:cubicBezTo>
                    <a:pt x="261" y="0"/>
                    <a:pt x="0" y="261"/>
                    <a:pt x="0" y="584"/>
                  </a:cubicBezTo>
                  <a:cubicBezTo>
                    <a:pt x="0" y="907"/>
                    <a:pt x="261" y="1168"/>
                    <a:pt x="581" y="1168"/>
                  </a:cubicBezTo>
                  <a:cubicBezTo>
                    <a:pt x="902" y="1168"/>
                    <a:pt x="1161" y="907"/>
                    <a:pt x="1161" y="584"/>
                  </a:cubicBezTo>
                  <a:cubicBezTo>
                    <a:pt x="1161" y="312"/>
                    <a:pt x="978" y="85"/>
                    <a:pt x="729" y="19"/>
                  </a:cubicBezTo>
                  <a:cubicBezTo>
                    <a:pt x="729" y="265"/>
                    <a:pt x="729" y="487"/>
                    <a:pt x="729" y="487"/>
                  </a:cubicBezTo>
                  <a:cubicBezTo>
                    <a:pt x="729" y="576"/>
                    <a:pt x="755" y="590"/>
                    <a:pt x="841" y="59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5"/>
            <p:cNvSpPr>
              <a:spLocks noChangeArrowheads="1"/>
            </p:cNvSpPr>
            <p:nvPr/>
          </p:nvSpPr>
          <p:spPr bwMode="auto">
            <a:xfrm>
              <a:off x="4019550" y="5003800"/>
              <a:ext cx="47625" cy="82550"/>
            </a:xfrm>
            <a:custGeom>
              <a:avLst/>
              <a:gdLst>
                <a:gd name="T0" fmla="*/ 130 w 131"/>
                <a:gd name="T1" fmla="*/ 0 h 231"/>
                <a:gd name="T2" fmla="*/ 0 w 131"/>
                <a:gd name="T3" fmla="*/ 51 h 231"/>
                <a:gd name="T4" fmla="*/ 130 w 131"/>
                <a:gd name="T5" fmla="*/ 230 h 231"/>
                <a:gd name="T6" fmla="*/ 130 w 131"/>
                <a:gd name="T7" fmla="*/ 0 h 231"/>
              </a:gdLst>
              <a:ahLst/>
              <a:cxnLst>
                <a:cxn ang="0">
                  <a:pos x="T0" y="T1"/>
                </a:cxn>
                <a:cxn ang="0">
                  <a:pos x="T2" y="T3"/>
                </a:cxn>
                <a:cxn ang="0">
                  <a:pos x="T4" y="T5"/>
                </a:cxn>
                <a:cxn ang="0">
                  <a:pos x="T6" y="T7"/>
                </a:cxn>
              </a:cxnLst>
              <a:rect l="0" t="0" r="r" b="b"/>
              <a:pathLst>
                <a:path w="131" h="231">
                  <a:moveTo>
                    <a:pt x="130" y="0"/>
                  </a:moveTo>
                  <a:cubicBezTo>
                    <a:pt x="84" y="12"/>
                    <a:pt x="41" y="29"/>
                    <a:pt x="0" y="51"/>
                  </a:cubicBezTo>
                  <a:cubicBezTo>
                    <a:pt x="73" y="151"/>
                    <a:pt x="124" y="222"/>
                    <a:pt x="130" y="230"/>
                  </a:cubicBezTo>
                  <a:cubicBezTo>
                    <a:pt x="130" y="217"/>
                    <a:pt x="130" y="122"/>
                    <a:pt x="13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6"/>
            <p:cNvSpPr>
              <a:spLocks noChangeArrowheads="1"/>
            </p:cNvSpPr>
            <p:nvPr/>
          </p:nvSpPr>
          <p:spPr bwMode="auto">
            <a:xfrm>
              <a:off x="3910013" y="4997450"/>
              <a:ext cx="419100" cy="420688"/>
            </a:xfrm>
            <a:custGeom>
              <a:avLst/>
              <a:gdLst>
                <a:gd name="T0" fmla="*/ 581 w 1163"/>
                <a:gd name="T1" fmla="*/ 0 h 1169"/>
                <a:gd name="T2" fmla="*/ 483 w 1163"/>
                <a:gd name="T3" fmla="*/ 9 h 1169"/>
                <a:gd name="T4" fmla="*/ 483 w 1163"/>
                <a:gd name="T5" fmla="*/ 651 h 1169"/>
                <a:gd name="T6" fmla="*/ 444 w 1163"/>
                <a:gd name="T7" fmla="*/ 651 h 1169"/>
                <a:gd name="T8" fmla="*/ 130 w 1163"/>
                <a:gd name="T9" fmla="*/ 215 h 1169"/>
                <a:gd name="T10" fmla="*/ 0 w 1163"/>
                <a:gd name="T11" fmla="*/ 584 h 1169"/>
                <a:gd name="T12" fmla="*/ 581 w 1163"/>
                <a:gd name="T13" fmla="*/ 1168 h 1169"/>
                <a:gd name="T14" fmla="*/ 1162 w 1163"/>
                <a:gd name="T15" fmla="*/ 584 h 1169"/>
                <a:gd name="T16" fmla="*/ 581 w 1163"/>
                <a:gd name="T17" fmla="*/ 0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1169">
                  <a:moveTo>
                    <a:pt x="581" y="0"/>
                  </a:moveTo>
                  <a:cubicBezTo>
                    <a:pt x="548" y="0"/>
                    <a:pt x="515" y="3"/>
                    <a:pt x="483" y="9"/>
                  </a:cubicBezTo>
                  <a:lnTo>
                    <a:pt x="483" y="651"/>
                  </a:lnTo>
                  <a:lnTo>
                    <a:pt x="444" y="651"/>
                  </a:lnTo>
                  <a:cubicBezTo>
                    <a:pt x="444" y="651"/>
                    <a:pt x="303" y="455"/>
                    <a:pt x="130" y="215"/>
                  </a:cubicBezTo>
                  <a:cubicBezTo>
                    <a:pt x="49" y="316"/>
                    <a:pt x="0" y="444"/>
                    <a:pt x="0" y="584"/>
                  </a:cubicBezTo>
                  <a:cubicBezTo>
                    <a:pt x="0" y="907"/>
                    <a:pt x="260" y="1168"/>
                    <a:pt x="581" y="1168"/>
                  </a:cubicBezTo>
                  <a:cubicBezTo>
                    <a:pt x="902" y="1168"/>
                    <a:pt x="1162" y="907"/>
                    <a:pt x="1162" y="584"/>
                  </a:cubicBezTo>
                  <a:cubicBezTo>
                    <a:pt x="1162" y="261"/>
                    <a:pt x="902" y="0"/>
                    <a:pt x="581"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1664280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p:cNvSpPr/>
          <p:nvPr/>
        </p:nvSpPr>
        <p:spPr>
          <a:xfrm>
            <a:off x="0" y="3299550"/>
            <a:ext cx="9144000" cy="1843951"/>
          </a:xfrm>
          <a:prstGeom prst="rect">
            <a:avLst/>
          </a:prstGeom>
          <a:solidFill>
            <a:srgbClr val="222222">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3492302"/>
            <a:ext cx="9143999" cy="584776"/>
          </a:xfrm>
          <a:prstGeom prst="rect">
            <a:avLst/>
          </a:prstGeom>
          <a:noFill/>
        </p:spPr>
        <p:txBody>
          <a:bodyPr wrap="square" rtlCol="0">
            <a:spAutoFit/>
          </a:bodyPr>
          <a:lstStyle/>
          <a:p>
            <a:pPr algn="ctr"/>
            <a:r>
              <a:rPr lang="en-US" altLang="ja-JP" sz="3200" b="1" dirty="0">
                <a:solidFill>
                  <a:schemeClr val="bg1"/>
                </a:solidFill>
                <a:latin typeface="Arial"/>
                <a:cs typeface="Arial"/>
              </a:rPr>
              <a:t>NVV</a:t>
            </a:r>
            <a:r>
              <a:rPr lang="ja-JP" altLang="en-US" sz="3200" b="1" dirty="0">
                <a:solidFill>
                  <a:schemeClr val="bg1"/>
                </a:solidFill>
                <a:latin typeface="Arial"/>
                <a:cs typeface="Arial"/>
              </a:rPr>
              <a:t>の使命</a:t>
            </a:r>
            <a:endParaRPr lang="en-US" sz="3200" b="1" dirty="0">
              <a:solidFill>
                <a:schemeClr val="bg1"/>
              </a:solidFill>
              <a:latin typeface="Arial"/>
              <a:cs typeface="Arial"/>
            </a:endParaRPr>
          </a:p>
        </p:txBody>
      </p:sp>
      <p:sp>
        <p:nvSpPr>
          <p:cNvPr id="4" name="TextBox 3"/>
          <p:cNvSpPr txBox="1"/>
          <p:nvPr/>
        </p:nvSpPr>
        <p:spPr>
          <a:xfrm>
            <a:off x="1" y="4077078"/>
            <a:ext cx="9144000" cy="369332"/>
          </a:xfrm>
          <a:prstGeom prst="rect">
            <a:avLst/>
          </a:prstGeom>
          <a:noFill/>
        </p:spPr>
        <p:txBody>
          <a:bodyPr wrap="square" rtlCol="0">
            <a:spAutoFit/>
          </a:bodyPr>
          <a:lstStyle/>
          <a:p>
            <a:pPr algn="ctr"/>
            <a:r>
              <a:rPr lang="ja-JP" altLang="en-US">
                <a:solidFill>
                  <a:srgbClr val="FFFFFF"/>
                </a:solidFill>
                <a:latin typeface="Arial"/>
                <a:cs typeface="Arial"/>
              </a:rPr>
              <a:t>ナパヴァレー推進、</a:t>
            </a:r>
            <a:r>
              <a:rPr lang="ja-JP" altLang="en-US" dirty="0">
                <a:solidFill>
                  <a:srgbClr val="FFFFFF"/>
                </a:solidFill>
                <a:latin typeface="Arial"/>
                <a:cs typeface="Arial"/>
              </a:rPr>
              <a:t>保護、振興</a:t>
            </a:r>
            <a:endParaRPr lang="en-US" dirty="0">
              <a:solidFill>
                <a:srgbClr val="FFFFFF"/>
              </a:solidFill>
              <a:latin typeface="Arial"/>
              <a:cs typeface="Arial"/>
            </a:endParaRPr>
          </a:p>
        </p:txBody>
      </p:sp>
      <p:grpSp>
        <p:nvGrpSpPr>
          <p:cNvPr id="8" name="Group 7"/>
          <p:cNvGrpSpPr>
            <a:grpSpLocks noChangeAspect="1"/>
          </p:cNvGrpSpPr>
          <p:nvPr/>
        </p:nvGrpSpPr>
        <p:grpSpPr>
          <a:xfrm rot="10800000">
            <a:off x="4027219" y="4672479"/>
            <a:ext cx="1089564" cy="103729"/>
            <a:chOff x="3852863" y="5027613"/>
            <a:chExt cx="66675" cy="6350"/>
          </a:xfrm>
          <a:solidFill>
            <a:schemeClr val="bg1"/>
          </a:solidFill>
        </p:grpSpPr>
        <p:sp>
          <p:nvSpPr>
            <p:cNvPr id="9"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899716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2"/>
          <p:cNvSpPr/>
          <p:nvPr/>
        </p:nvSpPr>
        <p:spPr>
          <a:xfrm>
            <a:off x="0" y="188353"/>
            <a:ext cx="3596640" cy="1077218"/>
          </a:xfrm>
          <a:prstGeom prst="rect">
            <a:avLst/>
          </a:prstGeom>
        </p:spPr>
        <p:txBody>
          <a:bodyPr wrap="square">
            <a:spAutoFit/>
          </a:bodyPr>
          <a:lstStyle/>
          <a:p>
            <a:pPr algn="ctr"/>
            <a:r>
              <a:rPr lang="ja-JP" altLang="en-US" sz="3200" b="1" dirty="0">
                <a:solidFill>
                  <a:schemeClr val="bg1"/>
                </a:solidFill>
                <a:latin typeface="+mj-ea"/>
                <a:ea typeface="+mj-ea"/>
                <a:cs typeface="ＭＳ Ｐ明朝"/>
              </a:rPr>
              <a:t>ナパヴァレーの</a:t>
            </a:r>
            <a:endParaRPr lang="en-US" altLang="ja-JP" sz="3200" b="1" dirty="0">
              <a:solidFill>
                <a:schemeClr val="bg1"/>
              </a:solidFill>
              <a:latin typeface="+mj-ea"/>
              <a:ea typeface="+mj-ea"/>
              <a:cs typeface="ＭＳ Ｐ明朝"/>
            </a:endParaRPr>
          </a:p>
          <a:p>
            <a:pPr algn="ctr"/>
            <a:r>
              <a:rPr lang="ja-JP" altLang="en-US" sz="3200" b="1" dirty="0">
                <a:solidFill>
                  <a:schemeClr val="bg1"/>
                </a:solidFill>
                <a:latin typeface="+mj-ea"/>
                <a:ea typeface="+mj-ea"/>
                <a:cs typeface="ＭＳ Ｐ明朝"/>
              </a:rPr>
              <a:t>プロモーション</a:t>
            </a:r>
            <a:endParaRPr lang="en-US" sz="3200" b="1" dirty="0">
              <a:solidFill>
                <a:schemeClr val="bg1"/>
              </a:solidFill>
              <a:latin typeface="+mj-ea"/>
              <a:ea typeface="+mj-ea"/>
              <a:cs typeface="ＭＳ Ｐ明朝"/>
            </a:endParaRPr>
          </a:p>
        </p:txBody>
      </p:sp>
      <p:sp>
        <p:nvSpPr>
          <p:cNvPr id="8" name="TextBox 4"/>
          <p:cNvSpPr txBox="1"/>
          <p:nvPr/>
        </p:nvSpPr>
        <p:spPr>
          <a:xfrm>
            <a:off x="0" y="1694688"/>
            <a:ext cx="3975100" cy="2339102"/>
          </a:xfrm>
          <a:prstGeom prst="rect">
            <a:avLst/>
          </a:prstGeom>
          <a:noFill/>
        </p:spPr>
        <p:txBody>
          <a:bodyPr wrap="square" rtlCol="0">
            <a:spAutoFit/>
          </a:bodyPr>
          <a:lstStyle/>
          <a:p>
            <a:pPr algn="ctr"/>
            <a:r>
              <a:rPr lang="ja-JP" altLang="en-US" sz="1600" dirty="0">
                <a:solidFill>
                  <a:schemeClr val="bg1"/>
                </a:solidFill>
                <a:latin typeface="+mj-ea"/>
                <a:ea typeface="+mj-ea"/>
                <a:cs typeface="Arial" charset="0"/>
              </a:rPr>
              <a:t>オークション・ナパヴァレー</a:t>
            </a:r>
            <a:endParaRPr lang="en-US" sz="1600" dirty="0">
              <a:solidFill>
                <a:schemeClr val="bg1"/>
              </a:solidFill>
              <a:latin typeface="+mj-ea"/>
              <a:ea typeface="+mj-ea"/>
              <a:cs typeface="Arial" charset="0"/>
            </a:endParaRPr>
          </a:p>
          <a:p>
            <a:pPr algn="ctr"/>
            <a:endParaRPr lang="en-US" altLang="ja-JP" sz="1600" dirty="0">
              <a:solidFill>
                <a:schemeClr val="bg1"/>
              </a:solidFill>
              <a:latin typeface="+mj-ea"/>
              <a:ea typeface="+mj-ea"/>
              <a:cs typeface="Arial" charset="0"/>
            </a:endParaRPr>
          </a:p>
          <a:p>
            <a:pPr algn="ctr"/>
            <a:r>
              <a:rPr lang="ja-JP" altLang="en-US" sz="1600" dirty="0">
                <a:solidFill>
                  <a:schemeClr val="bg1"/>
                </a:solidFill>
                <a:latin typeface="+mj-ea"/>
                <a:ea typeface="+mj-ea"/>
                <a:cs typeface="Arial" charset="0"/>
              </a:rPr>
              <a:t>プルミエ・ナパヴァレー</a:t>
            </a:r>
            <a:endParaRPr lang="en-US" altLang="ja-JP" sz="1600" dirty="0">
              <a:solidFill>
                <a:schemeClr val="bg1"/>
              </a:solidFill>
              <a:latin typeface="+mj-ea"/>
              <a:ea typeface="+mj-ea"/>
              <a:cs typeface="Arial" charset="0"/>
            </a:endParaRPr>
          </a:p>
          <a:p>
            <a:pPr algn="ctr"/>
            <a:endParaRPr lang="en-US" sz="1600" dirty="0">
              <a:solidFill>
                <a:schemeClr val="bg1"/>
              </a:solidFill>
              <a:latin typeface="+mj-ea"/>
              <a:ea typeface="+mj-ea"/>
              <a:cs typeface="Arial" charset="0"/>
            </a:endParaRPr>
          </a:p>
          <a:p>
            <a:pPr algn="ctr"/>
            <a:r>
              <a:rPr lang="ja-JP" altLang="en-US" sz="1600" dirty="0">
                <a:solidFill>
                  <a:schemeClr val="bg1"/>
                </a:solidFill>
                <a:latin typeface="+mj-ea"/>
                <a:ea typeface="+mj-ea"/>
                <a:cs typeface="Arial" charset="0"/>
              </a:rPr>
              <a:t>　関係者の教育プログラム</a:t>
            </a:r>
            <a:endParaRPr lang="en-US" altLang="ja-JP" sz="1600" dirty="0">
              <a:solidFill>
                <a:schemeClr val="bg1"/>
              </a:solidFill>
              <a:latin typeface="+mj-ea"/>
              <a:ea typeface="+mj-ea"/>
              <a:cs typeface="Arial" charset="0"/>
            </a:endParaRPr>
          </a:p>
          <a:p>
            <a:pPr algn="ctr"/>
            <a:endParaRPr lang="en-US" sz="1600" dirty="0">
              <a:solidFill>
                <a:schemeClr val="bg1"/>
              </a:solidFill>
              <a:latin typeface="+mj-ea"/>
              <a:ea typeface="+mj-ea"/>
              <a:cs typeface="Arial" charset="0"/>
            </a:endParaRPr>
          </a:p>
          <a:p>
            <a:pPr algn="ctr"/>
            <a:r>
              <a:rPr lang="ja-JP" altLang="en-US" sz="1600" dirty="0">
                <a:solidFill>
                  <a:schemeClr val="bg1"/>
                </a:solidFill>
                <a:latin typeface="+mj-ea"/>
                <a:ea typeface="+mj-ea"/>
                <a:cs typeface="Arial" charset="0"/>
              </a:rPr>
              <a:t>テイスト・ナパヴァレー</a:t>
            </a:r>
            <a:endParaRPr lang="en-US" sz="1600" dirty="0">
              <a:solidFill>
                <a:schemeClr val="bg1"/>
              </a:solidFill>
              <a:latin typeface="+mj-ea"/>
              <a:ea typeface="+mj-ea"/>
              <a:cs typeface="Arial" charset="0"/>
            </a:endParaRPr>
          </a:p>
          <a:p>
            <a:pPr algn="ctr"/>
            <a:endParaRPr lang="en-US" altLang="ja-JP" sz="1600" dirty="0">
              <a:solidFill>
                <a:schemeClr val="bg1"/>
              </a:solidFill>
              <a:latin typeface="+mj-ea"/>
              <a:ea typeface="+mj-ea"/>
              <a:cs typeface="Arial" charset="0"/>
            </a:endParaRPr>
          </a:p>
          <a:p>
            <a:pPr algn="ctr"/>
            <a:r>
              <a:rPr lang="ja-JP" altLang="en-US" dirty="0">
                <a:solidFill>
                  <a:schemeClr val="bg1"/>
                </a:solidFill>
                <a:latin typeface="+mj-ea"/>
                <a:ea typeface="+mj-ea"/>
                <a:cs typeface="Arial" charset="0"/>
              </a:rPr>
              <a:t>メディア関係</a:t>
            </a:r>
            <a:endParaRPr lang="en-US" dirty="0">
              <a:solidFill>
                <a:schemeClr val="bg1"/>
              </a:solidFill>
              <a:latin typeface="+mj-ea"/>
              <a:ea typeface="+mj-ea"/>
              <a:cs typeface="Arial" charset="0"/>
            </a:endParaRPr>
          </a:p>
        </p:txBody>
      </p:sp>
    </p:spTree>
    <p:custDataLst>
      <p:tags r:id="rId1"/>
    </p:custDataLst>
    <p:extLst>
      <p:ext uri="{BB962C8B-B14F-4D97-AF65-F5344CB8AC3E}">
        <p14:creationId xmlns:p14="http://schemas.microsoft.com/office/powerpoint/2010/main" val="322328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1"/>
          <p:cNvSpPr txBox="1"/>
          <p:nvPr/>
        </p:nvSpPr>
        <p:spPr>
          <a:xfrm>
            <a:off x="0" y="351494"/>
            <a:ext cx="9144000" cy="646331"/>
          </a:xfrm>
          <a:prstGeom prst="rect">
            <a:avLst/>
          </a:prstGeom>
          <a:noFill/>
        </p:spPr>
        <p:txBody>
          <a:bodyPr wrap="square" rtlCol="0">
            <a:spAutoFit/>
          </a:bodyPr>
          <a:lstStyle/>
          <a:p>
            <a:pPr algn="ctr"/>
            <a:r>
              <a:rPr lang="en-US" altLang="ja-JP" sz="3600" b="1" dirty="0">
                <a:solidFill>
                  <a:srgbClr val="FFFFFF"/>
                </a:solidFill>
                <a:latin typeface="Arial"/>
                <a:cs typeface="Arial"/>
              </a:rPr>
              <a:t>5</a:t>
            </a:r>
            <a:r>
              <a:rPr lang="ja-JP" altLang="en-US" sz="3600" b="1" dirty="0" err="1">
                <a:solidFill>
                  <a:srgbClr val="FFFFFF"/>
                </a:solidFill>
                <a:latin typeface="Arial"/>
                <a:cs typeface="Arial"/>
              </a:rPr>
              <a:t>つの</a:t>
            </a:r>
            <a:r>
              <a:rPr lang="ja-JP" altLang="en-US" sz="3600" b="1" dirty="0">
                <a:solidFill>
                  <a:srgbClr val="FFFFFF"/>
                </a:solidFill>
                <a:latin typeface="Arial"/>
                <a:cs typeface="Arial"/>
              </a:rPr>
              <a:t>重要なポイント</a:t>
            </a:r>
            <a:endParaRPr lang="en-US" sz="3600" b="1" dirty="0">
              <a:solidFill>
                <a:srgbClr val="FFFFFF"/>
              </a:solidFill>
              <a:latin typeface="Arial"/>
              <a:cs typeface="Arial"/>
            </a:endParaRPr>
          </a:p>
        </p:txBody>
      </p:sp>
      <p:sp>
        <p:nvSpPr>
          <p:cNvPr id="3" name="TextBox 2"/>
          <p:cNvSpPr txBox="1"/>
          <p:nvPr/>
        </p:nvSpPr>
        <p:spPr>
          <a:xfrm>
            <a:off x="1462813" y="1360637"/>
            <a:ext cx="6793682" cy="2862322"/>
          </a:xfrm>
          <a:prstGeom prst="rect">
            <a:avLst/>
          </a:prstGeom>
          <a:noFill/>
        </p:spPr>
        <p:txBody>
          <a:bodyPr wrap="square" rtlCol="0">
            <a:spAutoFit/>
          </a:bodyPr>
          <a:lstStyle/>
          <a:p>
            <a:r>
              <a:rPr lang="ja-JP" altLang="en-US" sz="2000" dirty="0">
                <a:solidFill>
                  <a:srgbClr val="FFFFFF"/>
                </a:solidFill>
                <a:latin typeface="Arial"/>
                <a:cs typeface="Arial"/>
              </a:rPr>
              <a:t>類まれな場所</a:t>
            </a:r>
            <a:endParaRPr lang="en-US" sz="2000" dirty="0">
              <a:solidFill>
                <a:srgbClr val="FFFFFF"/>
              </a:solidFill>
              <a:latin typeface="Arial"/>
              <a:cs typeface="Arial"/>
            </a:endParaRPr>
          </a:p>
          <a:p>
            <a:endParaRPr lang="en-US" sz="2000" dirty="0">
              <a:solidFill>
                <a:srgbClr val="FFFFFF"/>
              </a:solidFill>
              <a:latin typeface="Arial"/>
              <a:cs typeface="Arial"/>
            </a:endParaRPr>
          </a:p>
          <a:p>
            <a:r>
              <a:rPr lang="ja-JP" altLang="en-US" sz="2000" dirty="0">
                <a:solidFill>
                  <a:srgbClr val="FFFFFF"/>
                </a:solidFill>
                <a:latin typeface="Arial"/>
                <a:cs typeface="Arial"/>
              </a:rPr>
              <a:t>質の高いワイン</a:t>
            </a:r>
            <a:endParaRPr lang="en-US" sz="2000" dirty="0">
              <a:solidFill>
                <a:srgbClr val="FFFFFF"/>
              </a:solidFill>
              <a:latin typeface="Arial"/>
              <a:cs typeface="Arial"/>
            </a:endParaRPr>
          </a:p>
          <a:p>
            <a:endParaRPr lang="en-US" sz="2000" dirty="0">
              <a:solidFill>
                <a:srgbClr val="FFFFFF"/>
              </a:solidFill>
              <a:latin typeface="Arial"/>
              <a:cs typeface="Arial"/>
            </a:endParaRPr>
          </a:p>
          <a:p>
            <a:r>
              <a:rPr lang="ja-JP" altLang="en-US" sz="2000" dirty="0">
                <a:solidFill>
                  <a:srgbClr val="FFFFFF"/>
                </a:solidFill>
                <a:latin typeface="Arial"/>
                <a:cs typeface="Arial"/>
              </a:rPr>
              <a:t>協力の文化</a:t>
            </a:r>
            <a:endParaRPr lang="en-US" sz="2000" dirty="0">
              <a:solidFill>
                <a:srgbClr val="FFFFFF"/>
              </a:solidFill>
              <a:latin typeface="Arial"/>
              <a:cs typeface="Arial"/>
            </a:endParaRPr>
          </a:p>
          <a:p>
            <a:endParaRPr lang="fr-FR" sz="2000" dirty="0">
              <a:solidFill>
                <a:srgbClr val="FFFFFF"/>
              </a:solidFill>
              <a:latin typeface="Arial"/>
              <a:cs typeface="Arial"/>
            </a:endParaRPr>
          </a:p>
          <a:p>
            <a:r>
              <a:rPr lang="ja-JP" altLang="en-US" sz="2000" dirty="0">
                <a:solidFill>
                  <a:srgbClr val="FFFFFF"/>
                </a:solidFill>
                <a:latin typeface="Arial"/>
                <a:cs typeface="Arial"/>
              </a:rPr>
              <a:t>繁栄する業界</a:t>
            </a:r>
            <a:endParaRPr lang="en-US" sz="2000" dirty="0">
              <a:solidFill>
                <a:srgbClr val="FFFFFF"/>
              </a:solidFill>
              <a:latin typeface="Arial"/>
              <a:cs typeface="Arial"/>
            </a:endParaRPr>
          </a:p>
          <a:p>
            <a:endParaRPr lang="en-US" sz="2000" dirty="0">
              <a:solidFill>
                <a:srgbClr val="FFFFFF"/>
              </a:solidFill>
              <a:latin typeface="Arial"/>
              <a:cs typeface="Arial"/>
            </a:endParaRPr>
          </a:p>
          <a:p>
            <a:r>
              <a:rPr lang="ja-JP" altLang="en-US" sz="2000" dirty="0">
                <a:solidFill>
                  <a:srgbClr val="FFFFFF"/>
                </a:solidFill>
                <a:latin typeface="Arial"/>
                <a:cs typeface="Arial"/>
              </a:rPr>
              <a:t>卓越性を追求してきた長い歴史</a:t>
            </a:r>
            <a:endParaRPr lang="en-US" sz="2000" dirty="0">
              <a:solidFill>
                <a:srgbClr val="FFFFFF"/>
              </a:solidFill>
              <a:latin typeface="Arial"/>
              <a:cs typeface="Arial"/>
            </a:endParaRPr>
          </a:p>
        </p:txBody>
      </p:sp>
      <p:grpSp>
        <p:nvGrpSpPr>
          <p:cNvPr id="13" name="Group 12"/>
          <p:cNvGrpSpPr>
            <a:grpSpLocks noChangeAspect="1"/>
          </p:cNvGrpSpPr>
          <p:nvPr/>
        </p:nvGrpSpPr>
        <p:grpSpPr>
          <a:xfrm rot="10800000">
            <a:off x="4027218" y="4579151"/>
            <a:ext cx="1089564" cy="103729"/>
            <a:chOff x="3852863" y="5027613"/>
            <a:chExt cx="66675" cy="6350"/>
          </a:xfrm>
          <a:solidFill>
            <a:schemeClr val="bg1"/>
          </a:solidFill>
        </p:grpSpPr>
        <p:sp>
          <p:nvSpPr>
            <p:cNvPr id="14"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5" name="Oval 4"/>
          <p:cNvSpPr/>
          <p:nvPr/>
        </p:nvSpPr>
        <p:spPr>
          <a:xfrm>
            <a:off x="999033" y="1386665"/>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999033" y="1980632"/>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999033" y="2606193"/>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999033" y="3219116"/>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999033" y="3819402"/>
            <a:ext cx="368250" cy="36825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000069" y="1391085"/>
            <a:ext cx="367214" cy="338554"/>
          </a:xfrm>
          <a:prstGeom prst="rect">
            <a:avLst/>
          </a:prstGeom>
          <a:noFill/>
        </p:spPr>
        <p:txBody>
          <a:bodyPr wrap="square" rtlCol="0">
            <a:spAutoFit/>
          </a:bodyPr>
          <a:lstStyle/>
          <a:p>
            <a:pPr algn="ctr"/>
            <a:r>
              <a:rPr lang="en-US" sz="1600" dirty="0">
                <a:solidFill>
                  <a:srgbClr val="FFFFFF"/>
                </a:solidFill>
                <a:latin typeface="Arial"/>
                <a:cs typeface="Arial"/>
              </a:rPr>
              <a:t>1</a:t>
            </a:r>
          </a:p>
        </p:txBody>
      </p:sp>
      <p:sp>
        <p:nvSpPr>
          <p:cNvPr id="23" name="TextBox 22"/>
          <p:cNvSpPr txBox="1"/>
          <p:nvPr/>
        </p:nvSpPr>
        <p:spPr>
          <a:xfrm>
            <a:off x="1000069" y="1980632"/>
            <a:ext cx="367214" cy="338554"/>
          </a:xfrm>
          <a:prstGeom prst="rect">
            <a:avLst/>
          </a:prstGeom>
          <a:noFill/>
        </p:spPr>
        <p:txBody>
          <a:bodyPr wrap="square" rtlCol="0">
            <a:spAutoFit/>
          </a:bodyPr>
          <a:lstStyle/>
          <a:p>
            <a:pPr algn="ctr"/>
            <a:r>
              <a:rPr lang="en-US" sz="1600" dirty="0">
                <a:solidFill>
                  <a:srgbClr val="FFFFFF"/>
                </a:solidFill>
                <a:latin typeface="Arial"/>
                <a:cs typeface="Arial"/>
              </a:rPr>
              <a:t>2</a:t>
            </a:r>
          </a:p>
        </p:txBody>
      </p:sp>
      <p:sp>
        <p:nvSpPr>
          <p:cNvPr id="24" name="TextBox 23"/>
          <p:cNvSpPr txBox="1"/>
          <p:nvPr/>
        </p:nvSpPr>
        <p:spPr>
          <a:xfrm>
            <a:off x="1000069" y="2606381"/>
            <a:ext cx="367214" cy="338554"/>
          </a:xfrm>
          <a:prstGeom prst="rect">
            <a:avLst/>
          </a:prstGeom>
          <a:noFill/>
        </p:spPr>
        <p:txBody>
          <a:bodyPr wrap="square" rtlCol="0">
            <a:spAutoFit/>
          </a:bodyPr>
          <a:lstStyle/>
          <a:p>
            <a:pPr algn="ctr"/>
            <a:r>
              <a:rPr lang="en-US" sz="1600" dirty="0">
                <a:solidFill>
                  <a:srgbClr val="FFFFFF"/>
                </a:solidFill>
                <a:latin typeface="Arial"/>
                <a:cs typeface="Arial"/>
              </a:rPr>
              <a:t>3</a:t>
            </a:r>
          </a:p>
        </p:txBody>
      </p:sp>
      <p:sp>
        <p:nvSpPr>
          <p:cNvPr id="25" name="TextBox 24"/>
          <p:cNvSpPr txBox="1"/>
          <p:nvPr/>
        </p:nvSpPr>
        <p:spPr>
          <a:xfrm>
            <a:off x="1000069" y="3223536"/>
            <a:ext cx="367214" cy="338554"/>
          </a:xfrm>
          <a:prstGeom prst="rect">
            <a:avLst/>
          </a:prstGeom>
          <a:noFill/>
        </p:spPr>
        <p:txBody>
          <a:bodyPr wrap="square" rtlCol="0">
            <a:spAutoFit/>
          </a:bodyPr>
          <a:lstStyle/>
          <a:p>
            <a:pPr algn="ctr"/>
            <a:r>
              <a:rPr lang="en-US" sz="1600" dirty="0">
                <a:solidFill>
                  <a:srgbClr val="FFFFFF"/>
                </a:solidFill>
                <a:latin typeface="Arial"/>
                <a:cs typeface="Arial"/>
              </a:rPr>
              <a:t>4</a:t>
            </a:r>
          </a:p>
        </p:txBody>
      </p:sp>
      <p:sp>
        <p:nvSpPr>
          <p:cNvPr id="26" name="TextBox 25"/>
          <p:cNvSpPr txBox="1"/>
          <p:nvPr/>
        </p:nvSpPr>
        <p:spPr>
          <a:xfrm>
            <a:off x="1000069" y="3828430"/>
            <a:ext cx="367214" cy="338554"/>
          </a:xfrm>
          <a:prstGeom prst="rect">
            <a:avLst/>
          </a:prstGeom>
          <a:noFill/>
        </p:spPr>
        <p:txBody>
          <a:bodyPr wrap="square" rtlCol="0">
            <a:spAutoFit/>
          </a:bodyPr>
          <a:lstStyle/>
          <a:p>
            <a:pPr algn="ctr"/>
            <a:r>
              <a:rPr lang="en-US" sz="1600" dirty="0">
                <a:solidFill>
                  <a:srgbClr val="FFFFFF"/>
                </a:solidFill>
                <a:latin typeface="Arial"/>
                <a:cs typeface="Arial"/>
              </a:rPr>
              <a:t>5</a:t>
            </a:r>
          </a:p>
        </p:txBody>
      </p:sp>
    </p:spTree>
    <p:custDataLst>
      <p:tags r:id="rId1"/>
    </p:custDataLst>
    <p:extLst>
      <p:ext uri="{BB962C8B-B14F-4D97-AF65-F5344CB8AC3E}">
        <p14:creationId xmlns:p14="http://schemas.microsoft.com/office/powerpoint/2010/main" val="2556076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latin typeface="+mj-ea"/>
                <a:ea typeface="+mj-ea"/>
              </a:rPr>
              <a:pPr/>
              <a:t>5</a:t>
            </a:fld>
            <a:endParaRPr lang="en-US">
              <a:latin typeface="+mj-ea"/>
              <a:ea typeface="+mj-ea"/>
            </a:endParaRPr>
          </a:p>
        </p:txBody>
      </p:sp>
      <p:pic>
        <p:nvPicPr>
          <p:cNvPr id="6" name="Picture 5" descr="Slide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p:cNvGrpSpPr>
            <a:grpSpLocks noChangeAspect="1"/>
          </p:cNvGrpSpPr>
          <p:nvPr/>
        </p:nvGrpSpPr>
        <p:grpSpPr>
          <a:xfrm rot="10800000">
            <a:off x="986043" y="4549672"/>
            <a:ext cx="1089564" cy="103729"/>
            <a:chOff x="3852863" y="5027613"/>
            <a:chExt cx="66675" cy="6350"/>
          </a:xfrm>
          <a:solidFill>
            <a:srgbClr val="574C5D">
              <a:alpha val="45000"/>
            </a:srgbClr>
          </a:solidFill>
        </p:grpSpPr>
        <p:sp>
          <p:nvSpPr>
            <p:cNvPr id="8"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j-ea"/>
                <a:ea typeface="+mj-ea"/>
              </a:endParaRPr>
            </a:p>
          </p:txBody>
        </p:sp>
        <p:sp>
          <p:nvSpPr>
            <p:cNvPr id="9"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j-ea"/>
                <a:ea typeface="+mj-ea"/>
              </a:endParaRPr>
            </a:p>
          </p:txBody>
        </p:sp>
        <p:sp>
          <p:nvSpPr>
            <p:cNvPr id="10" name="Freeform 3"/>
            <p:cNvSpPr>
              <a:spLocks noChangeArrowheads="1"/>
            </p:cNvSpPr>
            <p:nvPr/>
          </p:nvSpPr>
          <p:spPr bwMode="auto">
            <a:xfrm>
              <a:off x="3883025"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j-ea"/>
                <a:ea typeface="+mj-ea"/>
              </a:endParaRPr>
            </a:p>
          </p:txBody>
        </p:sp>
        <p:sp>
          <p:nvSpPr>
            <p:cNvPr id="11" name="Freeform 4"/>
            <p:cNvSpPr>
              <a:spLocks noChangeArrowheads="1"/>
            </p:cNvSpPr>
            <p:nvPr/>
          </p:nvSpPr>
          <p:spPr bwMode="auto">
            <a:xfrm>
              <a:off x="3884613"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j-ea"/>
                <a:ea typeface="+mj-ea"/>
              </a:endParaRPr>
            </a:p>
          </p:txBody>
        </p:sp>
      </p:grpSp>
      <p:sp>
        <p:nvSpPr>
          <p:cNvPr id="12" name="TextBox 11"/>
          <p:cNvSpPr txBox="1"/>
          <p:nvPr/>
        </p:nvSpPr>
        <p:spPr>
          <a:xfrm>
            <a:off x="273754" y="3341454"/>
            <a:ext cx="2496862" cy="769441"/>
          </a:xfrm>
          <a:prstGeom prst="rect">
            <a:avLst/>
          </a:prstGeom>
          <a:noFill/>
        </p:spPr>
        <p:txBody>
          <a:bodyPr wrap="square" rtlCol="0">
            <a:spAutoFit/>
          </a:bodyPr>
          <a:lstStyle/>
          <a:p>
            <a:pPr algn="ctr">
              <a:lnSpc>
                <a:spcPct val="110000"/>
              </a:lnSpc>
            </a:pPr>
            <a:r>
              <a:rPr lang="ja-JP" altLang="en-US" sz="2000" b="1" dirty="0">
                <a:solidFill>
                  <a:srgbClr val="D47329"/>
                </a:solidFill>
                <a:latin typeface="+mj-ea"/>
                <a:ea typeface="+mj-ea"/>
                <a:cs typeface="Arial"/>
              </a:rPr>
              <a:t>ナパヴァレー</a:t>
            </a:r>
            <a:r>
              <a:rPr lang="en-US" altLang="ja-JP" sz="2000" b="1" dirty="0">
                <a:solidFill>
                  <a:srgbClr val="D47329"/>
                </a:solidFill>
                <a:latin typeface="+mj-ea"/>
                <a:ea typeface="+mj-ea"/>
                <a:cs typeface="Arial"/>
              </a:rPr>
              <a:t>AVA</a:t>
            </a:r>
            <a:r>
              <a:rPr lang="ja-JP" altLang="en-US" sz="2000" b="1" dirty="0">
                <a:solidFill>
                  <a:srgbClr val="D47329"/>
                </a:solidFill>
                <a:latin typeface="+mj-ea"/>
                <a:ea typeface="+mj-ea"/>
                <a:cs typeface="Arial"/>
              </a:rPr>
              <a:t>と</a:t>
            </a:r>
            <a:endParaRPr lang="en-US" altLang="ja-JP" sz="2000" b="1" dirty="0">
              <a:solidFill>
                <a:srgbClr val="D47329"/>
              </a:solidFill>
              <a:latin typeface="+mj-ea"/>
              <a:ea typeface="+mj-ea"/>
              <a:cs typeface="Arial"/>
            </a:endParaRPr>
          </a:p>
          <a:p>
            <a:pPr algn="ctr">
              <a:lnSpc>
                <a:spcPct val="110000"/>
              </a:lnSpc>
            </a:pPr>
            <a:r>
              <a:rPr lang="ja-JP" altLang="en-US" sz="2000" b="1" dirty="0">
                <a:solidFill>
                  <a:srgbClr val="D47329"/>
                </a:solidFill>
                <a:latin typeface="+mj-ea"/>
                <a:ea typeface="+mj-ea"/>
                <a:cs typeface="Arial"/>
              </a:rPr>
              <a:t>アペレーション</a:t>
            </a:r>
            <a:endParaRPr lang="en-US" sz="2000" b="1" dirty="0">
              <a:solidFill>
                <a:srgbClr val="D47329"/>
              </a:solidFill>
              <a:latin typeface="+mj-ea"/>
              <a:ea typeface="+mj-ea"/>
              <a:cs typeface="Arial"/>
            </a:endParaRPr>
          </a:p>
        </p:txBody>
      </p:sp>
      <p:sp>
        <p:nvSpPr>
          <p:cNvPr id="13" name="TextBox 12"/>
          <p:cNvSpPr txBox="1"/>
          <p:nvPr/>
        </p:nvSpPr>
        <p:spPr>
          <a:xfrm>
            <a:off x="1568637" y="765518"/>
            <a:ext cx="757794"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カリストガ</a:t>
            </a:r>
            <a:endParaRPr lang="en-US" sz="900" dirty="0">
              <a:solidFill>
                <a:srgbClr val="4B4A4C"/>
              </a:solidFill>
              <a:latin typeface="+mj-ea"/>
              <a:ea typeface="+mj-ea"/>
              <a:cs typeface="Arial"/>
            </a:endParaRPr>
          </a:p>
        </p:txBody>
      </p:sp>
      <p:sp>
        <p:nvSpPr>
          <p:cNvPr id="14" name="TextBox 13"/>
          <p:cNvSpPr txBox="1"/>
          <p:nvPr/>
        </p:nvSpPr>
        <p:spPr>
          <a:xfrm>
            <a:off x="1299715" y="1323337"/>
            <a:ext cx="1602389"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ダイアモンド・マウンテン地区</a:t>
            </a:r>
            <a:endParaRPr lang="en-US" sz="900" dirty="0">
              <a:solidFill>
                <a:srgbClr val="4B4A4C"/>
              </a:solidFill>
              <a:latin typeface="+mj-ea"/>
              <a:ea typeface="+mj-ea"/>
              <a:cs typeface="Arial"/>
            </a:endParaRPr>
          </a:p>
        </p:txBody>
      </p:sp>
      <p:sp>
        <p:nvSpPr>
          <p:cNvPr id="15" name="TextBox 14"/>
          <p:cNvSpPr txBox="1"/>
          <p:nvPr/>
        </p:nvSpPr>
        <p:spPr>
          <a:xfrm>
            <a:off x="1687492" y="1732802"/>
            <a:ext cx="1616127"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スプリング・マウンテン地区</a:t>
            </a:r>
            <a:endParaRPr lang="en-US" sz="900" dirty="0">
              <a:solidFill>
                <a:srgbClr val="4B4A4C"/>
              </a:solidFill>
              <a:latin typeface="+mj-ea"/>
              <a:ea typeface="+mj-ea"/>
              <a:cs typeface="Arial"/>
            </a:endParaRPr>
          </a:p>
        </p:txBody>
      </p:sp>
      <p:sp>
        <p:nvSpPr>
          <p:cNvPr id="16" name="TextBox 15"/>
          <p:cNvSpPr txBox="1"/>
          <p:nvPr/>
        </p:nvSpPr>
        <p:spPr>
          <a:xfrm>
            <a:off x="2402631" y="2112578"/>
            <a:ext cx="961434"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セントヘレナ</a:t>
            </a:r>
            <a:endParaRPr lang="en-US" sz="900" dirty="0">
              <a:solidFill>
                <a:srgbClr val="4B4A4C"/>
              </a:solidFill>
              <a:latin typeface="+mj-ea"/>
              <a:ea typeface="+mj-ea"/>
              <a:cs typeface="Arial"/>
            </a:endParaRPr>
          </a:p>
        </p:txBody>
      </p:sp>
      <p:sp>
        <p:nvSpPr>
          <p:cNvPr id="17" name="TextBox 16"/>
          <p:cNvSpPr txBox="1"/>
          <p:nvPr/>
        </p:nvSpPr>
        <p:spPr>
          <a:xfrm>
            <a:off x="2902104" y="2438961"/>
            <a:ext cx="819016"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ラザフォード</a:t>
            </a:r>
            <a:endParaRPr lang="en-US" sz="900" dirty="0">
              <a:solidFill>
                <a:srgbClr val="4B4A4C"/>
              </a:solidFill>
              <a:latin typeface="+mj-ea"/>
              <a:ea typeface="+mj-ea"/>
              <a:cs typeface="Arial"/>
            </a:endParaRPr>
          </a:p>
        </p:txBody>
      </p:sp>
      <p:sp>
        <p:nvSpPr>
          <p:cNvPr id="18" name="TextBox 17"/>
          <p:cNvSpPr txBox="1"/>
          <p:nvPr/>
        </p:nvSpPr>
        <p:spPr>
          <a:xfrm>
            <a:off x="2824586" y="2802066"/>
            <a:ext cx="1163233"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オークヴィル</a:t>
            </a:r>
            <a:endParaRPr lang="en-US" sz="900" dirty="0">
              <a:solidFill>
                <a:srgbClr val="4B4A4C"/>
              </a:solidFill>
              <a:latin typeface="+mj-ea"/>
              <a:ea typeface="+mj-ea"/>
              <a:cs typeface="Arial"/>
            </a:endParaRPr>
          </a:p>
        </p:txBody>
      </p:sp>
      <p:sp>
        <p:nvSpPr>
          <p:cNvPr id="19" name="TextBox 18"/>
          <p:cNvSpPr txBox="1"/>
          <p:nvPr/>
        </p:nvSpPr>
        <p:spPr>
          <a:xfrm>
            <a:off x="3067342" y="3482291"/>
            <a:ext cx="1133524"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マウント・ヴィーダー</a:t>
            </a:r>
            <a:endParaRPr lang="en-US" sz="900" dirty="0">
              <a:solidFill>
                <a:srgbClr val="4B4A4C"/>
              </a:solidFill>
              <a:latin typeface="+mj-ea"/>
              <a:ea typeface="+mj-ea"/>
              <a:cs typeface="Arial"/>
            </a:endParaRPr>
          </a:p>
        </p:txBody>
      </p:sp>
      <p:sp>
        <p:nvSpPr>
          <p:cNvPr id="20" name="TextBox 19"/>
          <p:cNvSpPr txBox="1"/>
          <p:nvPr/>
        </p:nvSpPr>
        <p:spPr>
          <a:xfrm>
            <a:off x="3605529" y="4397264"/>
            <a:ext cx="1083107"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ロス・カーネロス</a:t>
            </a:r>
            <a:endParaRPr lang="en-US" sz="900" dirty="0">
              <a:solidFill>
                <a:srgbClr val="4B4A4C"/>
              </a:solidFill>
              <a:latin typeface="+mj-ea"/>
              <a:ea typeface="+mj-ea"/>
              <a:cs typeface="Arial"/>
            </a:endParaRPr>
          </a:p>
        </p:txBody>
      </p:sp>
      <p:sp>
        <p:nvSpPr>
          <p:cNvPr id="21" name="TextBox 20"/>
          <p:cNvSpPr txBox="1"/>
          <p:nvPr/>
        </p:nvSpPr>
        <p:spPr>
          <a:xfrm>
            <a:off x="4809022" y="735848"/>
            <a:ext cx="757794" cy="3693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ハウエル</a:t>
            </a:r>
            <a:endParaRPr lang="en-US" altLang="ja-JP" sz="900" dirty="0">
              <a:solidFill>
                <a:srgbClr val="4B4A4C"/>
              </a:solidFill>
              <a:latin typeface="+mj-ea"/>
              <a:ea typeface="+mj-ea"/>
              <a:cs typeface="Arial"/>
            </a:endParaRPr>
          </a:p>
          <a:p>
            <a:pPr algn="ctr"/>
            <a:r>
              <a:rPr lang="ja-JP" altLang="en-US" sz="900" dirty="0">
                <a:solidFill>
                  <a:srgbClr val="4B4A4C"/>
                </a:solidFill>
                <a:latin typeface="+mj-ea"/>
                <a:ea typeface="+mj-ea"/>
                <a:cs typeface="Arial"/>
              </a:rPr>
              <a:t>マウンテン</a:t>
            </a:r>
            <a:endParaRPr lang="en-US" sz="900" dirty="0">
              <a:solidFill>
                <a:srgbClr val="4B4A4C"/>
              </a:solidFill>
              <a:latin typeface="+mj-ea"/>
              <a:ea typeface="+mj-ea"/>
              <a:cs typeface="Arial"/>
            </a:endParaRPr>
          </a:p>
        </p:txBody>
      </p:sp>
      <p:sp>
        <p:nvSpPr>
          <p:cNvPr id="22" name="TextBox 21"/>
          <p:cNvSpPr txBox="1"/>
          <p:nvPr/>
        </p:nvSpPr>
        <p:spPr>
          <a:xfrm>
            <a:off x="5401594" y="1465729"/>
            <a:ext cx="1477764"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チャイルスヴァレー地区</a:t>
            </a:r>
            <a:endParaRPr lang="en-US" sz="900" dirty="0">
              <a:solidFill>
                <a:srgbClr val="4B4A4C"/>
              </a:solidFill>
              <a:latin typeface="+mj-ea"/>
              <a:ea typeface="+mj-ea"/>
              <a:cs typeface="Arial"/>
            </a:endParaRPr>
          </a:p>
        </p:txBody>
      </p:sp>
      <p:sp>
        <p:nvSpPr>
          <p:cNvPr id="23" name="TextBox 22"/>
          <p:cNvSpPr txBox="1"/>
          <p:nvPr/>
        </p:nvSpPr>
        <p:spPr>
          <a:xfrm>
            <a:off x="6397684" y="2516089"/>
            <a:ext cx="961438"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アトラクピーク</a:t>
            </a:r>
            <a:endParaRPr lang="en-US" sz="900" dirty="0">
              <a:solidFill>
                <a:srgbClr val="4B4A4C"/>
              </a:solidFill>
              <a:latin typeface="+mj-ea"/>
              <a:ea typeface="+mj-ea"/>
              <a:cs typeface="Arial"/>
            </a:endParaRPr>
          </a:p>
        </p:txBody>
      </p:sp>
      <p:sp>
        <p:nvSpPr>
          <p:cNvPr id="24" name="TextBox 23"/>
          <p:cNvSpPr txBox="1"/>
          <p:nvPr/>
        </p:nvSpPr>
        <p:spPr>
          <a:xfrm>
            <a:off x="6635075" y="2928234"/>
            <a:ext cx="1258171"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スタッグスリープ地区</a:t>
            </a:r>
            <a:endParaRPr lang="en-US" sz="900" dirty="0">
              <a:solidFill>
                <a:srgbClr val="4B4A4C"/>
              </a:solidFill>
              <a:latin typeface="+mj-ea"/>
              <a:ea typeface="+mj-ea"/>
              <a:cs typeface="Arial"/>
            </a:endParaRPr>
          </a:p>
        </p:txBody>
      </p:sp>
      <p:sp>
        <p:nvSpPr>
          <p:cNvPr id="25" name="TextBox 24"/>
          <p:cNvSpPr txBox="1"/>
          <p:nvPr/>
        </p:nvSpPr>
        <p:spPr>
          <a:xfrm>
            <a:off x="5507466" y="3230868"/>
            <a:ext cx="896166"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ヨントヴィル</a:t>
            </a:r>
            <a:endParaRPr lang="en-US" sz="900" dirty="0">
              <a:solidFill>
                <a:srgbClr val="4B4A4C"/>
              </a:solidFill>
              <a:latin typeface="+mj-ea"/>
              <a:ea typeface="+mj-ea"/>
              <a:cs typeface="Arial"/>
            </a:endParaRPr>
          </a:p>
        </p:txBody>
      </p:sp>
      <p:sp>
        <p:nvSpPr>
          <p:cNvPr id="26" name="TextBox 25"/>
          <p:cNvSpPr txBox="1"/>
          <p:nvPr/>
        </p:nvSpPr>
        <p:spPr>
          <a:xfrm>
            <a:off x="6403632" y="3521634"/>
            <a:ext cx="1103853"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オークノール地区</a:t>
            </a:r>
            <a:endParaRPr lang="en-US" sz="900" dirty="0">
              <a:solidFill>
                <a:srgbClr val="4B4A4C"/>
              </a:solidFill>
              <a:latin typeface="+mj-ea"/>
              <a:ea typeface="+mj-ea"/>
              <a:cs typeface="Arial"/>
            </a:endParaRPr>
          </a:p>
        </p:txBody>
      </p:sp>
      <p:sp>
        <p:nvSpPr>
          <p:cNvPr id="27" name="TextBox 26"/>
          <p:cNvSpPr txBox="1"/>
          <p:nvPr/>
        </p:nvSpPr>
        <p:spPr>
          <a:xfrm>
            <a:off x="6750046" y="3859886"/>
            <a:ext cx="1412879"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ワイルドホース・ヴァレー</a:t>
            </a:r>
            <a:endParaRPr lang="en-US" sz="900" dirty="0">
              <a:solidFill>
                <a:srgbClr val="4B4A4C"/>
              </a:solidFill>
              <a:latin typeface="+mj-ea"/>
              <a:ea typeface="+mj-ea"/>
              <a:cs typeface="Arial"/>
            </a:endParaRPr>
          </a:p>
        </p:txBody>
      </p:sp>
      <p:sp>
        <p:nvSpPr>
          <p:cNvPr id="28" name="TextBox 27"/>
          <p:cNvSpPr txBox="1"/>
          <p:nvPr/>
        </p:nvSpPr>
        <p:spPr>
          <a:xfrm>
            <a:off x="6439243" y="4227385"/>
            <a:ext cx="1017242" cy="230832"/>
          </a:xfrm>
          <a:prstGeom prst="rect">
            <a:avLst/>
          </a:prstGeom>
          <a:solidFill>
            <a:schemeClr val="bg1"/>
          </a:solidFill>
        </p:spPr>
        <p:txBody>
          <a:bodyPr wrap="square" rtlCol="0">
            <a:spAutoFit/>
          </a:bodyPr>
          <a:lstStyle/>
          <a:p>
            <a:pPr algn="ctr"/>
            <a:r>
              <a:rPr lang="ja-JP" altLang="en-US" sz="900" dirty="0">
                <a:solidFill>
                  <a:srgbClr val="4B4A4C"/>
                </a:solidFill>
                <a:latin typeface="+mj-ea"/>
                <a:ea typeface="+mj-ea"/>
                <a:cs typeface="Arial"/>
              </a:rPr>
              <a:t>クームスヴィル</a:t>
            </a:r>
            <a:endParaRPr lang="en-US" sz="900" dirty="0">
              <a:solidFill>
                <a:srgbClr val="4B4A4C"/>
              </a:solidFill>
              <a:latin typeface="+mj-ea"/>
              <a:ea typeface="+mj-ea"/>
              <a:cs typeface="Arial"/>
            </a:endParaRPr>
          </a:p>
        </p:txBody>
      </p:sp>
    </p:spTree>
    <p:extLst>
      <p:ext uri="{BB962C8B-B14F-4D97-AF65-F5344CB8AC3E}">
        <p14:creationId xmlns:p14="http://schemas.microsoft.com/office/powerpoint/2010/main" val="296421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0"/>
            <a:ext cx="9144000" cy="5143500"/>
          </a:xfrm>
          <a:prstGeom prst="rect">
            <a:avLst/>
          </a:prstGeom>
        </p:spPr>
      </p:pic>
      <p:sp>
        <p:nvSpPr>
          <p:cNvPr id="27" name="1 Título"/>
          <p:cNvSpPr txBox="1">
            <a:spLocks/>
          </p:cNvSpPr>
          <p:nvPr/>
        </p:nvSpPr>
        <p:spPr>
          <a:xfrm>
            <a:off x="454152" y="144864"/>
            <a:ext cx="8229600" cy="7457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lumMod val="50000"/>
                    <a:lumOff val="50000"/>
                  </a:schemeClr>
                </a:solidFill>
                <a:latin typeface="Georgia"/>
                <a:ea typeface="+mj-ea"/>
                <a:cs typeface="Georgia"/>
              </a:defRPr>
            </a:lvl1pPr>
          </a:lstStyle>
          <a:p>
            <a:r>
              <a:rPr lang="ja-JP" altLang="en-US">
                <a:solidFill>
                  <a:srgbClr val="222222"/>
                </a:solidFill>
                <a:latin typeface="Arial" charset="0"/>
                <a:ea typeface="Arial" charset="0"/>
                <a:cs typeface="Arial" charset="0"/>
              </a:rPr>
              <a:t>詳しい情報はこちらから</a:t>
            </a:r>
            <a:endParaRPr lang="es-ES" altLang="ja-JP">
              <a:solidFill>
                <a:srgbClr val="222222"/>
              </a:solidFill>
              <a:latin typeface="Arial" charset="0"/>
              <a:ea typeface="Arial" charset="0"/>
              <a:cs typeface="Arial" charset="0"/>
            </a:endParaRPr>
          </a:p>
        </p:txBody>
      </p:sp>
      <p:sp>
        <p:nvSpPr>
          <p:cNvPr id="4" name="TextBox 3"/>
          <p:cNvSpPr txBox="1"/>
          <p:nvPr/>
        </p:nvSpPr>
        <p:spPr>
          <a:xfrm>
            <a:off x="0" y="1376626"/>
            <a:ext cx="9144000" cy="584776"/>
          </a:xfrm>
          <a:prstGeom prst="rect">
            <a:avLst/>
          </a:prstGeom>
          <a:noFill/>
        </p:spPr>
        <p:txBody>
          <a:bodyPr wrap="square" rtlCol="0">
            <a:spAutoFit/>
          </a:bodyPr>
          <a:lstStyle/>
          <a:p>
            <a:pPr algn="ctr"/>
            <a:r>
              <a:rPr lang="en-US" sz="3200" spc="300" dirty="0" err="1">
                <a:solidFill>
                  <a:schemeClr val="bg1"/>
                </a:solidFill>
                <a:latin typeface="Arial"/>
                <a:cs typeface="Arial"/>
              </a:rPr>
              <a:t>NapaVintners.com</a:t>
            </a:r>
            <a:endParaRPr lang="en-US" sz="3200" spc="300" dirty="0">
              <a:solidFill>
                <a:schemeClr val="bg1"/>
              </a:solidFill>
              <a:latin typeface="Arial"/>
              <a:cs typeface="Arial"/>
            </a:endParaRPr>
          </a:p>
        </p:txBody>
      </p:sp>
      <p:sp>
        <p:nvSpPr>
          <p:cNvPr id="6" name="TextBox 5"/>
          <p:cNvSpPr txBox="1"/>
          <p:nvPr/>
        </p:nvSpPr>
        <p:spPr>
          <a:xfrm>
            <a:off x="2282392" y="2939780"/>
            <a:ext cx="2113655" cy="400110"/>
          </a:xfrm>
          <a:prstGeom prst="rect">
            <a:avLst/>
          </a:prstGeom>
          <a:noFill/>
        </p:spPr>
        <p:txBody>
          <a:bodyPr wrap="square" rtlCol="0">
            <a:spAutoFit/>
          </a:bodyPr>
          <a:lstStyle/>
          <a:p>
            <a:r>
              <a:rPr lang="en-US" sz="2000" dirty="0">
                <a:solidFill>
                  <a:srgbClr val="FFFFFF"/>
                </a:solidFill>
                <a:latin typeface="Arial"/>
                <a:cs typeface="Arial"/>
              </a:rPr>
              <a:t>@</a:t>
            </a:r>
            <a:r>
              <a:rPr lang="en-US" sz="2000" dirty="0" err="1">
                <a:solidFill>
                  <a:srgbClr val="FFFFFF"/>
                </a:solidFill>
                <a:latin typeface="Arial"/>
                <a:cs typeface="Arial"/>
              </a:rPr>
              <a:t>napavintners</a:t>
            </a:r>
            <a:endParaRPr lang="en-US" sz="2000" dirty="0">
              <a:solidFill>
                <a:srgbClr val="FFFFFF"/>
              </a:solidFill>
              <a:latin typeface="Arial"/>
              <a:cs typeface="Arial"/>
            </a:endParaRPr>
          </a:p>
        </p:txBody>
      </p:sp>
      <p:sp>
        <p:nvSpPr>
          <p:cNvPr id="28" name="TextBox 27"/>
          <p:cNvSpPr txBox="1"/>
          <p:nvPr/>
        </p:nvSpPr>
        <p:spPr>
          <a:xfrm>
            <a:off x="5355184" y="2930898"/>
            <a:ext cx="2113655" cy="400110"/>
          </a:xfrm>
          <a:prstGeom prst="rect">
            <a:avLst/>
          </a:prstGeom>
          <a:noFill/>
        </p:spPr>
        <p:txBody>
          <a:bodyPr wrap="square" rtlCol="0">
            <a:spAutoFit/>
          </a:bodyPr>
          <a:lstStyle/>
          <a:p>
            <a:r>
              <a:rPr lang="nl-NL" sz="2000" dirty="0">
                <a:solidFill>
                  <a:srgbClr val="FFFFFF"/>
                </a:solidFill>
                <a:latin typeface="Arial"/>
                <a:cs typeface="Arial"/>
              </a:rPr>
              <a:t>/</a:t>
            </a:r>
            <a:r>
              <a:rPr lang="nl-NL" sz="2000" dirty="0" err="1">
                <a:solidFill>
                  <a:srgbClr val="FFFFFF"/>
                </a:solidFill>
                <a:latin typeface="Arial"/>
                <a:cs typeface="Arial"/>
              </a:rPr>
              <a:t>NapaVintners</a:t>
            </a:r>
            <a:r>
              <a:rPr lang="nl-NL" sz="2000" dirty="0">
                <a:solidFill>
                  <a:srgbClr val="FFFFFF"/>
                </a:solidFill>
                <a:latin typeface="Arial"/>
                <a:cs typeface="Arial"/>
              </a:rPr>
              <a:t> </a:t>
            </a:r>
            <a:endParaRPr lang="en-US" sz="2000" dirty="0">
              <a:solidFill>
                <a:srgbClr val="FFFFFF"/>
              </a:solidFill>
              <a:latin typeface="Arial"/>
              <a:cs typeface="Arial"/>
            </a:endParaRPr>
          </a:p>
        </p:txBody>
      </p:sp>
      <p:sp>
        <p:nvSpPr>
          <p:cNvPr id="29" name="TextBox 28"/>
          <p:cNvSpPr txBox="1"/>
          <p:nvPr/>
        </p:nvSpPr>
        <p:spPr>
          <a:xfrm>
            <a:off x="3765502" y="3854577"/>
            <a:ext cx="2113655" cy="400110"/>
          </a:xfrm>
          <a:prstGeom prst="rect">
            <a:avLst/>
          </a:prstGeom>
          <a:noFill/>
        </p:spPr>
        <p:txBody>
          <a:bodyPr wrap="square" rtlCol="0">
            <a:spAutoFit/>
          </a:bodyPr>
          <a:lstStyle/>
          <a:p>
            <a:r>
              <a:rPr lang="en-US" sz="2000" dirty="0">
                <a:solidFill>
                  <a:srgbClr val="FFFFFF"/>
                </a:solidFill>
                <a:latin typeface="Arial"/>
                <a:cs typeface="Arial"/>
              </a:rPr>
              <a:t>@</a:t>
            </a:r>
            <a:r>
              <a:rPr lang="en-US" sz="2000" dirty="0" err="1">
                <a:solidFill>
                  <a:srgbClr val="FFFFFF"/>
                </a:solidFill>
                <a:latin typeface="Arial"/>
                <a:cs typeface="Arial"/>
              </a:rPr>
              <a:t>NapaVintners</a:t>
            </a:r>
            <a:endParaRPr lang="en-US" sz="2000" dirty="0">
              <a:solidFill>
                <a:srgbClr val="FFFFFF"/>
              </a:solidFill>
              <a:latin typeface="Arial"/>
              <a:cs typeface="Arial"/>
            </a:endParaRPr>
          </a:p>
        </p:txBody>
      </p:sp>
    </p:spTree>
    <p:custDataLst>
      <p:tags r:id="rId1"/>
    </p:custDataLst>
    <p:extLst>
      <p:ext uri="{BB962C8B-B14F-4D97-AF65-F5344CB8AC3E}">
        <p14:creationId xmlns:p14="http://schemas.microsoft.com/office/powerpoint/2010/main" val="222140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6</a:t>
            </a:fld>
            <a:endParaRPr lang="en-US"/>
          </a:p>
        </p:txBody>
      </p:sp>
      <p:pic>
        <p:nvPicPr>
          <p:cNvPr id="5" name="Picture 4" descr="Slide_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D47329"/>
                </a:solidFill>
                <a:latin typeface="Arial"/>
                <a:cs typeface="Arial"/>
              </a:rPr>
              <a:t>小さな生産地、小規模生産者</a:t>
            </a:r>
            <a:endParaRPr lang="en-US" sz="3600" b="1" dirty="0">
              <a:solidFill>
                <a:srgbClr val="D47329"/>
              </a:solidFill>
              <a:latin typeface="Arial"/>
              <a:cs typeface="Arial"/>
            </a:endParaRPr>
          </a:p>
        </p:txBody>
      </p:sp>
      <p:sp>
        <p:nvSpPr>
          <p:cNvPr id="7" name="TextBox 6"/>
          <p:cNvSpPr txBox="1"/>
          <p:nvPr/>
        </p:nvSpPr>
        <p:spPr>
          <a:xfrm>
            <a:off x="3343548" y="2686050"/>
            <a:ext cx="2505502" cy="1107996"/>
          </a:xfrm>
          <a:prstGeom prst="rect">
            <a:avLst/>
          </a:prstGeom>
          <a:noFill/>
        </p:spPr>
        <p:txBody>
          <a:bodyPr wrap="square" rtlCol="0">
            <a:spAutoFit/>
          </a:bodyPr>
          <a:lstStyle/>
          <a:p>
            <a:pPr algn="ctr"/>
            <a:r>
              <a:rPr lang="en-US" sz="6600" b="1" dirty="0">
                <a:solidFill>
                  <a:schemeClr val="bg1">
                    <a:lumMod val="95000"/>
                  </a:schemeClr>
                </a:solidFill>
                <a:latin typeface="Arial"/>
                <a:cs typeface="Arial"/>
              </a:rPr>
              <a:t>4%</a:t>
            </a:r>
          </a:p>
        </p:txBody>
      </p:sp>
      <p:sp>
        <p:nvSpPr>
          <p:cNvPr id="8" name="TextBox 7"/>
          <p:cNvSpPr txBox="1"/>
          <p:nvPr/>
        </p:nvSpPr>
        <p:spPr>
          <a:xfrm>
            <a:off x="3416986" y="2252004"/>
            <a:ext cx="2358627" cy="800219"/>
          </a:xfrm>
          <a:prstGeom prst="rect">
            <a:avLst/>
          </a:prstGeom>
          <a:noFill/>
        </p:spPr>
        <p:txBody>
          <a:bodyPr wrap="square" rtlCol="0">
            <a:spAutoFit/>
          </a:bodyPr>
          <a:lstStyle/>
          <a:p>
            <a:pPr algn="ctr"/>
            <a:r>
              <a:rPr lang="ja-JP" altLang="en-US" sz="1600" dirty="0">
                <a:solidFill>
                  <a:srgbClr val="F2F2F2"/>
                </a:solidFill>
                <a:latin typeface="ＭＳ Ｐゴシック"/>
                <a:ea typeface="ＭＳ Ｐゴシック"/>
                <a:cs typeface="ＭＳ Ｐゴシック"/>
              </a:rPr>
              <a:t>カリフォルニアワイン</a:t>
            </a:r>
            <a:endParaRPr lang="en-US" altLang="ja-JP" sz="1600" dirty="0">
              <a:solidFill>
                <a:srgbClr val="F2F2F2"/>
              </a:solidFill>
              <a:latin typeface="ＭＳ Ｐゴシック"/>
              <a:ea typeface="ＭＳ Ｐゴシック"/>
              <a:cs typeface="ＭＳ Ｐゴシック"/>
            </a:endParaRPr>
          </a:p>
          <a:p>
            <a:pPr algn="ctr"/>
            <a:r>
              <a:rPr lang="ja-JP" altLang="en-US" sz="1600" dirty="0">
                <a:solidFill>
                  <a:srgbClr val="F2F2F2"/>
                </a:solidFill>
                <a:latin typeface="ＭＳ Ｐゴシック"/>
                <a:ea typeface="ＭＳ Ｐゴシック"/>
                <a:cs typeface="ＭＳ Ｐゴシック"/>
              </a:rPr>
              <a:t>全生産量の</a:t>
            </a:r>
            <a:endParaRPr lang="en-US" altLang="ja-JP" sz="1600" dirty="0">
              <a:solidFill>
                <a:srgbClr val="F2F2F2"/>
              </a:solidFill>
              <a:latin typeface="ＭＳ Ｐゴシック"/>
              <a:ea typeface="ＭＳ Ｐゴシック"/>
              <a:cs typeface="ＭＳ Ｐゴシック"/>
            </a:endParaRPr>
          </a:p>
          <a:p>
            <a:pPr algn="ctr"/>
            <a:endParaRPr lang="en-US" sz="1400" dirty="0">
              <a:solidFill>
                <a:srgbClr val="F2F2F2"/>
              </a:solidFill>
              <a:latin typeface="Arial"/>
              <a:cs typeface="Arial"/>
            </a:endParaRPr>
          </a:p>
        </p:txBody>
      </p:sp>
    </p:spTree>
    <p:extLst>
      <p:ext uri="{BB962C8B-B14F-4D97-AF65-F5344CB8AC3E}">
        <p14:creationId xmlns:p14="http://schemas.microsoft.com/office/powerpoint/2010/main" val="56037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D47329"/>
                </a:solidFill>
                <a:latin typeface="Arial"/>
                <a:cs typeface="Arial"/>
              </a:rPr>
              <a:t>小さな生産地、小規模生産者</a:t>
            </a:r>
            <a:endParaRPr lang="en-US" altLang="ja-JP" sz="3600" b="1" dirty="0">
              <a:solidFill>
                <a:srgbClr val="D47329"/>
              </a:solidFill>
              <a:latin typeface="Arial"/>
              <a:cs typeface="Arial"/>
            </a:endParaRPr>
          </a:p>
        </p:txBody>
      </p:sp>
      <p:sp>
        <p:nvSpPr>
          <p:cNvPr id="7" name="TextBox 6"/>
          <p:cNvSpPr txBox="1"/>
          <p:nvPr/>
        </p:nvSpPr>
        <p:spPr>
          <a:xfrm>
            <a:off x="3319249" y="2526303"/>
            <a:ext cx="2505502" cy="1107996"/>
          </a:xfrm>
          <a:prstGeom prst="rect">
            <a:avLst/>
          </a:prstGeom>
          <a:noFill/>
        </p:spPr>
        <p:txBody>
          <a:bodyPr wrap="square" rtlCol="0">
            <a:spAutoFit/>
          </a:bodyPr>
          <a:lstStyle/>
          <a:p>
            <a:pPr algn="ctr"/>
            <a:r>
              <a:rPr lang="en-US" sz="6600" b="1">
                <a:solidFill>
                  <a:schemeClr val="bg1">
                    <a:lumMod val="95000"/>
                  </a:schemeClr>
                </a:solidFill>
                <a:latin typeface="Arial"/>
                <a:cs typeface="Arial"/>
              </a:rPr>
              <a:t>0.4</a:t>
            </a:r>
            <a:r>
              <a:rPr lang="en-US" sz="6600" b="1" dirty="0">
                <a:solidFill>
                  <a:schemeClr val="bg1">
                    <a:lumMod val="95000"/>
                  </a:schemeClr>
                </a:solidFill>
                <a:latin typeface="Arial"/>
                <a:cs typeface="Arial"/>
              </a:rPr>
              <a:t>%</a:t>
            </a:r>
          </a:p>
        </p:txBody>
      </p:sp>
      <p:sp>
        <p:nvSpPr>
          <p:cNvPr id="9" name="TextBox 7"/>
          <p:cNvSpPr txBox="1"/>
          <p:nvPr/>
        </p:nvSpPr>
        <p:spPr>
          <a:xfrm>
            <a:off x="3392686" y="2006687"/>
            <a:ext cx="2358627" cy="646331"/>
          </a:xfrm>
          <a:prstGeom prst="rect">
            <a:avLst/>
          </a:prstGeom>
          <a:noFill/>
        </p:spPr>
        <p:txBody>
          <a:bodyPr wrap="square" rtlCol="0">
            <a:spAutoFit/>
          </a:bodyPr>
          <a:lstStyle/>
          <a:p>
            <a:pPr algn="ctr"/>
            <a:r>
              <a:rPr lang="ja-JP" altLang="en-US" dirty="0">
                <a:solidFill>
                  <a:srgbClr val="F2F2F2"/>
                </a:solidFill>
                <a:latin typeface="ＭＳ Ｐゴシック"/>
                <a:ea typeface="ＭＳ Ｐゴシック"/>
                <a:cs typeface="ＭＳ Ｐゴシック"/>
              </a:rPr>
              <a:t>世界の</a:t>
            </a:r>
            <a:endParaRPr lang="en-US" altLang="ja-JP" dirty="0">
              <a:solidFill>
                <a:srgbClr val="F2F2F2"/>
              </a:solidFill>
              <a:latin typeface="ＭＳ Ｐゴシック"/>
              <a:ea typeface="ＭＳ Ｐゴシック"/>
              <a:cs typeface="ＭＳ Ｐゴシック"/>
            </a:endParaRPr>
          </a:p>
          <a:p>
            <a:pPr algn="ctr"/>
            <a:r>
              <a:rPr lang="ja-JP" altLang="en-US" dirty="0">
                <a:solidFill>
                  <a:srgbClr val="F2F2F2"/>
                </a:solidFill>
                <a:latin typeface="ＭＳ Ｐゴシック"/>
                <a:ea typeface="ＭＳ Ｐゴシック"/>
                <a:cs typeface="ＭＳ Ｐゴシック"/>
              </a:rPr>
              <a:t>全ワイン生産量の</a:t>
            </a:r>
            <a:endParaRPr lang="en-US" dirty="0">
              <a:solidFill>
                <a:srgbClr val="F2F2F2"/>
              </a:solidFill>
              <a:latin typeface="ＭＳ Ｐゴシック"/>
              <a:ea typeface="ＭＳ Ｐゴシック"/>
              <a:cs typeface="ＭＳ Ｐゴシック"/>
            </a:endParaRPr>
          </a:p>
        </p:txBody>
      </p:sp>
    </p:spTree>
    <p:extLst>
      <p:ext uri="{BB962C8B-B14F-4D97-AF65-F5344CB8AC3E}">
        <p14:creationId xmlns:p14="http://schemas.microsoft.com/office/powerpoint/2010/main" val="360407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157454"/>
            <a:ext cx="9144000" cy="646331"/>
          </a:xfrm>
          <a:prstGeom prst="rect">
            <a:avLst/>
          </a:prstGeom>
          <a:noFill/>
        </p:spPr>
        <p:txBody>
          <a:bodyPr wrap="square" rtlCol="0">
            <a:spAutoFit/>
          </a:bodyPr>
          <a:lstStyle/>
          <a:p>
            <a:pPr algn="ctr"/>
            <a:r>
              <a:rPr lang="ja-JP" altLang="en-US" sz="3600" b="1" dirty="0">
                <a:solidFill>
                  <a:srgbClr val="D47329"/>
                </a:solidFill>
                <a:latin typeface="Arial"/>
                <a:cs typeface="Arial"/>
              </a:rPr>
              <a:t>小さな生産地、小規模生産者</a:t>
            </a:r>
            <a:endParaRPr lang="en-US" altLang="ja-JP" sz="3600" b="1" dirty="0">
              <a:solidFill>
                <a:srgbClr val="D47329"/>
              </a:solidFill>
              <a:latin typeface="Arial"/>
              <a:cs typeface="Arial"/>
            </a:endParaRPr>
          </a:p>
        </p:txBody>
      </p:sp>
      <p:sp>
        <p:nvSpPr>
          <p:cNvPr id="2" name="TextBox 1"/>
          <p:cNvSpPr txBox="1"/>
          <p:nvPr/>
        </p:nvSpPr>
        <p:spPr>
          <a:xfrm>
            <a:off x="3257150" y="2522615"/>
            <a:ext cx="1321868" cy="261610"/>
          </a:xfrm>
          <a:prstGeom prst="rect">
            <a:avLst/>
          </a:prstGeom>
          <a:noFill/>
        </p:spPr>
        <p:txBody>
          <a:bodyPr wrap="square" rtlCol="0">
            <a:spAutoFit/>
          </a:bodyPr>
          <a:lstStyle/>
          <a:p>
            <a:pPr algn="ctr"/>
            <a:r>
              <a:rPr lang="ja-JP" altLang="en-US" sz="1100" dirty="0">
                <a:solidFill>
                  <a:srgbClr val="757575"/>
                </a:solidFill>
                <a:latin typeface="Arial"/>
                <a:cs typeface="Arial"/>
              </a:rPr>
              <a:t>ナパヴァレー</a:t>
            </a:r>
            <a:endParaRPr lang="en-US" sz="1100" dirty="0">
              <a:solidFill>
                <a:srgbClr val="757575"/>
              </a:solidFill>
              <a:latin typeface="Arial"/>
              <a:cs typeface="Arial"/>
            </a:endParaRPr>
          </a:p>
        </p:txBody>
      </p:sp>
      <p:sp>
        <p:nvSpPr>
          <p:cNvPr id="3" name="TextBox 2"/>
          <p:cNvSpPr txBox="1"/>
          <p:nvPr/>
        </p:nvSpPr>
        <p:spPr>
          <a:xfrm>
            <a:off x="5185951" y="1917880"/>
            <a:ext cx="1719292" cy="769441"/>
          </a:xfrm>
          <a:prstGeom prst="rect">
            <a:avLst/>
          </a:prstGeom>
          <a:noFill/>
        </p:spPr>
        <p:txBody>
          <a:bodyPr wrap="square" rtlCol="0">
            <a:spAutoFit/>
          </a:bodyPr>
          <a:lstStyle/>
          <a:p>
            <a:pPr algn="ctr"/>
            <a:r>
              <a:rPr lang="en-US" sz="4400" b="1" dirty="0">
                <a:solidFill>
                  <a:schemeClr val="bg1"/>
                </a:solidFill>
                <a:latin typeface="Arial"/>
                <a:cs typeface="Arial"/>
              </a:rPr>
              <a:t>78%</a:t>
            </a:r>
          </a:p>
        </p:txBody>
      </p:sp>
      <p:sp>
        <p:nvSpPr>
          <p:cNvPr id="9" name="TextBox 8"/>
          <p:cNvSpPr txBox="1"/>
          <p:nvPr/>
        </p:nvSpPr>
        <p:spPr>
          <a:xfrm>
            <a:off x="5099554" y="2821752"/>
            <a:ext cx="1892087" cy="400110"/>
          </a:xfrm>
          <a:prstGeom prst="rect">
            <a:avLst/>
          </a:prstGeom>
          <a:noFill/>
        </p:spPr>
        <p:txBody>
          <a:bodyPr wrap="square" rtlCol="0">
            <a:spAutoFit/>
          </a:bodyPr>
          <a:lstStyle/>
          <a:p>
            <a:pPr algn="ctr"/>
            <a:r>
              <a:rPr lang="ja-JP" altLang="en-US" sz="2000" dirty="0">
                <a:solidFill>
                  <a:srgbClr val="FFFFFF"/>
                </a:solidFill>
                <a:latin typeface="Arial"/>
                <a:cs typeface="Arial"/>
              </a:rPr>
              <a:t>が、年間生産量</a:t>
            </a:r>
            <a:endParaRPr lang="en-US" sz="2000" dirty="0">
              <a:solidFill>
                <a:srgbClr val="FFFFFF"/>
              </a:solidFill>
              <a:latin typeface="Arial"/>
              <a:cs typeface="Arial"/>
            </a:endParaRPr>
          </a:p>
        </p:txBody>
      </p:sp>
      <p:sp>
        <p:nvSpPr>
          <p:cNvPr id="10" name="TextBox 9"/>
          <p:cNvSpPr txBox="1"/>
          <p:nvPr/>
        </p:nvSpPr>
        <p:spPr>
          <a:xfrm>
            <a:off x="5075794" y="3030768"/>
            <a:ext cx="1939607" cy="769441"/>
          </a:xfrm>
          <a:prstGeom prst="rect">
            <a:avLst/>
          </a:prstGeom>
          <a:noFill/>
        </p:spPr>
        <p:txBody>
          <a:bodyPr wrap="square" rtlCol="0">
            <a:spAutoFit/>
          </a:bodyPr>
          <a:lstStyle/>
          <a:p>
            <a:pPr algn="ctr"/>
            <a:r>
              <a:rPr lang="en-US" sz="4400" b="1" dirty="0">
                <a:solidFill>
                  <a:schemeClr val="bg1"/>
                </a:solidFill>
                <a:latin typeface="Arial"/>
                <a:cs typeface="Arial"/>
              </a:rPr>
              <a:t>10,000</a:t>
            </a:r>
          </a:p>
        </p:txBody>
      </p:sp>
      <p:sp>
        <p:nvSpPr>
          <p:cNvPr id="11" name="TextBox 10"/>
          <p:cNvSpPr txBox="1"/>
          <p:nvPr/>
        </p:nvSpPr>
        <p:spPr>
          <a:xfrm>
            <a:off x="4641768" y="3738255"/>
            <a:ext cx="2997901" cy="400110"/>
          </a:xfrm>
          <a:prstGeom prst="rect">
            <a:avLst/>
          </a:prstGeom>
          <a:noFill/>
        </p:spPr>
        <p:txBody>
          <a:bodyPr wrap="square" rtlCol="0">
            <a:spAutoFit/>
          </a:bodyPr>
          <a:lstStyle/>
          <a:p>
            <a:pPr algn="ctr"/>
            <a:r>
              <a:rPr lang="ja-JP" altLang="en-US" sz="2000" dirty="0">
                <a:solidFill>
                  <a:srgbClr val="FFFFFF"/>
                </a:solidFill>
                <a:latin typeface="Arial"/>
                <a:cs typeface="Arial"/>
              </a:rPr>
              <a:t>ケース以下の少量生産者</a:t>
            </a:r>
            <a:endParaRPr lang="en-US" sz="2000" dirty="0">
              <a:solidFill>
                <a:srgbClr val="FFFFFF"/>
              </a:solidFill>
              <a:latin typeface="Arial"/>
              <a:cs typeface="Arial"/>
            </a:endParaRPr>
          </a:p>
        </p:txBody>
      </p:sp>
      <p:sp>
        <p:nvSpPr>
          <p:cNvPr id="12" name="TextBox 8"/>
          <p:cNvSpPr txBox="1"/>
          <p:nvPr/>
        </p:nvSpPr>
        <p:spPr>
          <a:xfrm>
            <a:off x="4686012" y="1565784"/>
            <a:ext cx="2806172" cy="400110"/>
          </a:xfrm>
          <a:prstGeom prst="rect">
            <a:avLst/>
          </a:prstGeom>
          <a:noFill/>
        </p:spPr>
        <p:txBody>
          <a:bodyPr wrap="square" rtlCol="0">
            <a:spAutoFit/>
          </a:bodyPr>
          <a:lstStyle/>
          <a:p>
            <a:pPr algn="ctr"/>
            <a:r>
              <a:rPr lang="en-US" sz="2000" dirty="0">
                <a:solidFill>
                  <a:srgbClr val="FFFFFF"/>
                </a:solidFill>
                <a:latin typeface="ＭＳ Ｐゴシック"/>
                <a:ea typeface="ＭＳ Ｐゴシック"/>
                <a:cs typeface="ＭＳ Ｐゴシック"/>
              </a:rPr>
              <a:t>NVV </a:t>
            </a:r>
            <a:r>
              <a:rPr lang="ja-JP" altLang="en-US" sz="2000" dirty="0">
                <a:solidFill>
                  <a:srgbClr val="FFFFFF"/>
                </a:solidFill>
                <a:latin typeface="ＭＳ Ｐゴシック"/>
                <a:ea typeface="ＭＳ Ｐゴシック"/>
                <a:cs typeface="ＭＳ Ｐゴシック"/>
              </a:rPr>
              <a:t>加盟ワイナリーの　</a:t>
            </a:r>
            <a:endParaRPr lang="en-US"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5576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DE65FD-16A1-1B45-829C-06E1CFD6F332}" type="slidenum">
              <a:rPr lang="en-US" smtClean="0"/>
              <a:pPr/>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 y="0"/>
            <a:ext cx="9144000" cy="5143500"/>
          </a:xfrm>
          <a:prstGeom prst="rect">
            <a:avLst/>
          </a:prstGeom>
        </p:spPr>
      </p:pic>
      <p:sp>
        <p:nvSpPr>
          <p:cNvPr id="7" name="TextBox 6"/>
          <p:cNvSpPr txBox="1"/>
          <p:nvPr/>
        </p:nvSpPr>
        <p:spPr>
          <a:xfrm>
            <a:off x="4572000" y="1648420"/>
            <a:ext cx="4572000" cy="1107996"/>
          </a:xfrm>
          <a:prstGeom prst="rect">
            <a:avLst/>
          </a:prstGeom>
          <a:noFill/>
        </p:spPr>
        <p:txBody>
          <a:bodyPr wrap="square" rtlCol="0">
            <a:spAutoFit/>
          </a:bodyPr>
          <a:lstStyle/>
          <a:p>
            <a:pPr algn="ctr"/>
            <a:r>
              <a:rPr lang="en-US" sz="6600" b="1" dirty="0">
                <a:solidFill>
                  <a:srgbClr val="FFFFFF"/>
                </a:solidFill>
                <a:latin typeface="Arial"/>
                <a:cs typeface="Arial"/>
              </a:rPr>
              <a:t>95% </a:t>
            </a:r>
          </a:p>
        </p:txBody>
      </p:sp>
      <p:grpSp>
        <p:nvGrpSpPr>
          <p:cNvPr id="12" name="Group 11"/>
          <p:cNvGrpSpPr>
            <a:grpSpLocks noChangeAspect="1"/>
          </p:cNvGrpSpPr>
          <p:nvPr/>
        </p:nvGrpSpPr>
        <p:grpSpPr>
          <a:xfrm rot="10800000">
            <a:off x="6313218" y="3599874"/>
            <a:ext cx="1089564" cy="103729"/>
            <a:chOff x="3852863" y="5027613"/>
            <a:chExt cx="66675" cy="6350"/>
          </a:xfrm>
          <a:solidFill>
            <a:schemeClr val="bg1"/>
          </a:solidFill>
        </p:grpSpPr>
        <p:sp>
          <p:nvSpPr>
            <p:cNvPr id="13" name="Freeform 1"/>
            <p:cNvSpPr>
              <a:spLocks noChangeArrowheads="1"/>
            </p:cNvSpPr>
            <p:nvPr/>
          </p:nvSpPr>
          <p:spPr bwMode="auto">
            <a:xfrm>
              <a:off x="3852863" y="5027613"/>
              <a:ext cx="31750" cy="6350"/>
            </a:xfrm>
            <a:custGeom>
              <a:avLst/>
              <a:gdLst>
                <a:gd name="T0" fmla="*/ 50 w 88"/>
                <a:gd name="T1" fmla="*/ 2 h 19"/>
                <a:gd name="T2" fmla="*/ 72 w 88"/>
                <a:gd name="T3" fmla="*/ 1 h 19"/>
                <a:gd name="T4" fmla="*/ 87 w 88"/>
                <a:gd name="T5" fmla="*/ 15 h 19"/>
                <a:gd name="T6" fmla="*/ 85 w 88"/>
                <a:gd name="T7" fmla="*/ 16 h 19"/>
                <a:gd name="T8" fmla="*/ 83 w 88"/>
                <a:gd name="T9" fmla="*/ 15 h 19"/>
                <a:gd name="T10" fmla="*/ 68 w 88"/>
                <a:gd name="T11" fmla="*/ 7 h 19"/>
                <a:gd name="T12" fmla="*/ 65 w 88"/>
                <a:gd name="T13" fmla="*/ 14 h 19"/>
                <a:gd name="T14" fmla="*/ 70 w 88"/>
                <a:gd name="T15" fmla="*/ 14 h 19"/>
                <a:gd name="T16" fmla="*/ 69 w 88"/>
                <a:gd name="T17" fmla="*/ 12 h 19"/>
                <a:gd name="T18" fmla="*/ 67 w 88"/>
                <a:gd name="T19" fmla="*/ 10 h 19"/>
                <a:gd name="T20" fmla="*/ 73 w 88"/>
                <a:gd name="T21" fmla="*/ 10 h 19"/>
                <a:gd name="T22" fmla="*/ 71 w 88"/>
                <a:gd name="T23" fmla="*/ 17 h 19"/>
                <a:gd name="T24" fmla="*/ 62 w 88"/>
                <a:gd name="T25" fmla="*/ 10 h 19"/>
                <a:gd name="T26" fmla="*/ 75 w 88"/>
                <a:gd name="T27" fmla="*/ 4 h 19"/>
                <a:gd name="T28" fmla="*/ 80 w 88"/>
                <a:gd name="T29" fmla="*/ 7 h 19"/>
                <a:gd name="T30" fmla="*/ 65 w 88"/>
                <a:gd name="T31" fmla="*/ 2 h 19"/>
                <a:gd name="T32" fmla="*/ 44 w 88"/>
                <a:gd name="T33" fmla="*/ 7 h 19"/>
                <a:gd name="T34" fmla="*/ 23 w 88"/>
                <a:gd name="T35" fmla="*/ 14 h 19"/>
                <a:gd name="T36" fmla="*/ 2 w 88"/>
                <a:gd name="T37" fmla="*/ 8 h 19"/>
                <a:gd name="T38" fmla="*/ 4 w 88"/>
                <a:gd name="T39" fmla="*/ 7 h 19"/>
                <a:gd name="T40" fmla="*/ 8 w 88"/>
                <a:gd name="T41" fmla="*/ 10 h 19"/>
                <a:gd name="T42" fmla="*/ 50 w 88"/>
                <a:gd name="T4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9">
                  <a:moveTo>
                    <a:pt x="50" y="2"/>
                  </a:moveTo>
                  <a:cubicBezTo>
                    <a:pt x="58" y="0"/>
                    <a:pt x="65" y="0"/>
                    <a:pt x="72" y="1"/>
                  </a:cubicBezTo>
                  <a:cubicBezTo>
                    <a:pt x="80" y="3"/>
                    <a:pt x="87" y="7"/>
                    <a:pt x="87" y="15"/>
                  </a:cubicBezTo>
                  <a:cubicBezTo>
                    <a:pt x="87" y="16"/>
                    <a:pt x="86" y="16"/>
                    <a:pt x="85" y="16"/>
                  </a:cubicBezTo>
                  <a:cubicBezTo>
                    <a:pt x="85" y="16"/>
                    <a:pt x="83" y="16"/>
                    <a:pt x="83" y="15"/>
                  </a:cubicBezTo>
                  <a:cubicBezTo>
                    <a:pt x="82" y="8"/>
                    <a:pt x="74" y="4"/>
                    <a:pt x="68" y="7"/>
                  </a:cubicBezTo>
                  <a:cubicBezTo>
                    <a:pt x="66" y="8"/>
                    <a:pt x="64" y="11"/>
                    <a:pt x="65" y="14"/>
                  </a:cubicBezTo>
                  <a:cubicBezTo>
                    <a:pt x="66" y="16"/>
                    <a:pt x="69" y="16"/>
                    <a:pt x="70" y="14"/>
                  </a:cubicBezTo>
                  <a:cubicBezTo>
                    <a:pt x="71" y="13"/>
                    <a:pt x="71" y="10"/>
                    <a:pt x="69" y="12"/>
                  </a:cubicBezTo>
                  <a:cubicBezTo>
                    <a:pt x="69" y="13"/>
                    <a:pt x="66" y="11"/>
                    <a:pt x="67" y="10"/>
                  </a:cubicBezTo>
                  <a:cubicBezTo>
                    <a:pt x="68" y="9"/>
                    <a:pt x="71" y="9"/>
                    <a:pt x="73" y="10"/>
                  </a:cubicBezTo>
                  <a:cubicBezTo>
                    <a:pt x="75" y="12"/>
                    <a:pt x="74" y="16"/>
                    <a:pt x="71" y="17"/>
                  </a:cubicBezTo>
                  <a:cubicBezTo>
                    <a:pt x="67" y="18"/>
                    <a:pt x="60" y="15"/>
                    <a:pt x="62" y="10"/>
                  </a:cubicBezTo>
                  <a:cubicBezTo>
                    <a:pt x="64" y="5"/>
                    <a:pt x="70" y="4"/>
                    <a:pt x="75" y="4"/>
                  </a:cubicBezTo>
                  <a:cubicBezTo>
                    <a:pt x="77" y="5"/>
                    <a:pt x="78" y="5"/>
                    <a:pt x="80" y="7"/>
                  </a:cubicBezTo>
                  <a:cubicBezTo>
                    <a:pt x="76" y="3"/>
                    <a:pt x="70" y="2"/>
                    <a:pt x="65" y="2"/>
                  </a:cubicBezTo>
                  <a:cubicBezTo>
                    <a:pt x="58" y="2"/>
                    <a:pt x="51" y="4"/>
                    <a:pt x="44" y="7"/>
                  </a:cubicBezTo>
                  <a:cubicBezTo>
                    <a:pt x="37" y="10"/>
                    <a:pt x="30" y="13"/>
                    <a:pt x="23" y="14"/>
                  </a:cubicBezTo>
                  <a:cubicBezTo>
                    <a:pt x="15" y="15"/>
                    <a:pt x="8" y="13"/>
                    <a:pt x="2" y="8"/>
                  </a:cubicBezTo>
                  <a:cubicBezTo>
                    <a:pt x="0" y="7"/>
                    <a:pt x="2" y="6"/>
                    <a:pt x="4" y="7"/>
                  </a:cubicBezTo>
                  <a:cubicBezTo>
                    <a:pt x="5" y="8"/>
                    <a:pt x="6" y="9"/>
                    <a:pt x="8" y="10"/>
                  </a:cubicBezTo>
                  <a:cubicBezTo>
                    <a:pt x="22" y="17"/>
                    <a:pt x="37" y="6"/>
                    <a:pt x="5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2"/>
            <p:cNvSpPr>
              <a:spLocks noChangeArrowheads="1"/>
            </p:cNvSpPr>
            <p:nvPr/>
          </p:nvSpPr>
          <p:spPr bwMode="auto">
            <a:xfrm>
              <a:off x="3887788" y="5027613"/>
              <a:ext cx="31750" cy="6350"/>
            </a:xfrm>
            <a:custGeom>
              <a:avLst/>
              <a:gdLst>
                <a:gd name="T0" fmla="*/ 37 w 88"/>
                <a:gd name="T1" fmla="*/ 2 h 19"/>
                <a:gd name="T2" fmla="*/ 79 w 88"/>
                <a:gd name="T3" fmla="*/ 10 h 19"/>
                <a:gd name="T4" fmla="*/ 83 w 88"/>
                <a:gd name="T5" fmla="*/ 7 h 19"/>
                <a:gd name="T6" fmla="*/ 85 w 88"/>
                <a:gd name="T7" fmla="*/ 8 h 19"/>
                <a:gd name="T8" fmla="*/ 64 w 88"/>
                <a:gd name="T9" fmla="*/ 14 h 19"/>
                <a:gd name="T10" fmla="*/ 43 w 88"/>
                <a:gd name="T11" fmla="*/ 7 h 19"/>
                <a:gd name="T12" fmla="*/ 22 w 88"/>
                <a:gd name="T13" fmla="*/ 2 h 19"/>
                <a:gd name="T14" fmla="*/ 9 w 88"/>
                <a:gd name="T15" fmla="*/ 6 h 19"/>
                <a:gd name="T16" fmla="*/ 12 w 88"/>
                <a:gd name="T17" fmla="*/ 4 h 19"/>
                <a:gd name="T18" fmla="*/ 25 w 88"/>
                <a:gd name="T19" fmla="*/ 10 h 19"/>
                <a:gd name="T20" fmla="*/ 16 w 88"/>
                <a:gd name="T21" fmla="*/ 16 h 19"/>
                <a:gd name="T22" fmla="*/ 14 w 88"/>
                <a:gd name="T23" fmla="*/ 10 h 19"/>
                <a:gd name="T24" fmla="*/ 20 w 88"/>
                <a:gd name="T25" fmla="*/ 10 h 19"/>
                <a:gd name="T26" fmla="*/ 18 w 88"/>
                <a:gd name="T27" fmla="*/ 12 h 19"/>
                <a:gd name="T28" fmla="*/ 17 w 88"/>
                <a:gd name="T29" fmla="*/ 14 h 19"/>
                <a:gd name="T30" fmla="*/ 22 w 88"/>
                <a:gd name="T31" fmla="*/ 14 h 19"/>
                <a:gd name="T32" fmla="*/ 19 w 88"/>
                <a:gd name="T33" fmla="*/ 7 h 19"/>
                <a:gd name="T34" fmla="*/ 4 w 88"/>
                <a:gd name="T35" fmla="*/ 15 h 19"/>
                <a:gd name="T36" fmla="*/ 2 w 88"/>
                <a:gd name="T37" fmla="*/ 16 h 19"/>
                <a:gd name="T38" fmla="*/ 0 w 88"/>
                <a:gd name="T39" fmla="*/ 15 h 19"/>
                <a:gd name="T40" fmla="*/ 15 w 88"/>
                <a:gd name="T41" fmla="*/ 1 h 19"/>
                <a:gd name="T42" fmla="*/ 37 w 88"/>
                <a:gd name="T43" fmla="*/ 2 h 19"/>
                <a:gd name="T44" fmla="*/ 7 w 88"/>
                <a:gd name="T45" fmla="*/ 7 h 19"/>
                <a:gd name="T46" fmla="*/ 9 w 88"/>
                <a:gd name="T47" fmla="*/ 6 h 19"/>
                <a:gd name="T48" fmla="*/ 7 w 88"/>
                <a:gd name="T4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9">
                  <a:moveTo>
                    <a:pt x="37" y="2"/>
                  </a:moveTo>
                  <a:cubicBezTo>
                    <a:pt x="50" y="6"/>
                    <a:pt x="65" y="17"/>
                    <a:pt x="79" y="10"/>
                  </a:cubicBezTo>
                  <a:cubicBezTo>
                    <a:pt x="81" y="9"/>
                    <a:pt x="82" y="8"/>
                    <a:pt x="83" y="7"/>
                  </a:cubicBezTo>
                  <a:cubicBezTo>
                    <a:pt x="85" y="6"/>
                    <a:pt x="87" y="7"/>
                    <a:pt x="85" y="8"/>
                  </a:cubicBezTo>
                  <a:cubicBezTo>
                    <a:pt x="79" y="13"/>
                    <a:pt x="72" y="15"/>
                    <a:pt x="64" y="14"/>
                  </a:cubicBezTo>
                  <a:cubicBezTo>
                    <a:pt x="57" y="13"/>
                    <a:pt x="50" y="10"/>
                    <a:pt x="43" y="7"/>
                  </a:cubicBezTo>
                  <a:cubicBezTo>
                    <a:pt x="36" y="4"/>
                    <a:pt x="29" y="2"/>
                    <a:pt x="22" y="2"/>
                  </a:cubicBezTo>
                  <a:cubicBezTo>
                    <a:pt x="18" y="2"/>
                    <a:pt x="12" y="3"/>
                    <a:pt x="9" y="6"/>
                  </a:cubicBezTo>
                  <a:cubicBezTo>
                    <a:pt x="10" y="5"/>
                    <a:pt x="11" y="5"/>
                    <a:pt x="12" y="4"/>
                  </a:cubicBezTo>
                  <a:cubicBezTo>
                    <a:pt x="17" y="4"/>
                    <a:pt x="23" y="5"/>
                    <a:pt x="25" y="10"/>
                  </a:cubicBezTo>
                  <a:cubicBezTo>
                    <a:pt x="28" y="15"/>
                    <a:pt x="20" y="18"/>
                    <a:pt x="16" y="16"/>
                  </a:cubicBezTo>
                  <a:cubicBezTo>
                    <a:pt x="13" y="16"/>
                    <a:pt x="12" y="12"/>
                    <a:pt x="14" y="10"/>
                  </a:cubicBezTo>
                  <a:cubicBezTo>
                    <a:pt x="16" y="9"/>
                    <a:pt x="19" y="9"/>
                    <a:pt x="20" y="10"/>
                  </a:cubicBezTo>
                  <a:cubicBezTo>
                    <a:pt x="21" y="11"/>
                    <a:pt x="18" y="13"/>
                    <a:pt x="18" y="12"/>
                  </a:cubicBezTo>
                  <a:cubicBezTo>
                    <a:pt x="16" y="10"/>
                    <a:pt x="16" y="13"/>
                    <a:pt x="17" y="14"/>
                  </a:cubicBezTo>
                  <a:cubicBezTo>
                    <a:pt x="18" y="16"/>
                    <a:pt x="21" y="16"/>
                    <a:pt x="22" y="14"/>
                  </a:cubicBezTo>
                  <a:cubicBezTo>
                    <a:pt x="23" y="11"/>
                    <a:pt x="21" y="8"/>
                    <a:pt x="19" y="7"/>
                  </a:cubicBezTo>
                  <a:cubicBezTo>
                    <a:pt x="13" y="4"/>
                    <a:pt x="5" y="8"/>
                    <a:pt x="4" y="15"/>
                  </a:cubicBezTo>
                  <a:cubicBezTo>
                    <a:pt x="4" y="16"/>
                    <a:pt x="2" y="16"/>
                    <a:pt x="2" y="16"/>
                  </a:cubicBezTo>
                  <a:cubicBezTo>
                    <a:pt x="1" y="16"/>
                    <a:pt x="0" y="16"/>
                    <a:pt x="0" y="15"/>
                  </a:cubicBezTo>
                  <a:cubicBezTo>
                    <a:pt x="0" y="7"/>
                    <a:pt x="7" y="3"/>
                    <a:pt x="15" y="1"/>
                  </a:cubicBezTo>
                  <a:cubicBezTo>
                    <a:pt x="22" y="0"/>
                    <a:pt x="29" y="0"/>
                    <a:pt x="37" y="2"/>
                  </a:cubicBezTo>
                  <a:close/>
                  <a:moveTo>
                    <a:pt x="7" y="7"/>
                  </a:moveTo>
                  <a:cubicBezTo>
                    <a:pt x="8" y="7"/>
                    <a:pt x="8" y="6"/>
                    <a:pt x="9" y="6"/>
                  </a:cubicBezTo>
                  <a:cubicBezTo>
                    <a:pt x="8" y="6"/>
                    <a:pt x="8" y="7"/>
                    <a:pt x="7" y="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3"/>
            <p:cNvSpPr>
              <a:spLocks noChangeArrowheads="1"/>
            </p:cNvSpPr>
            <p:nvPr/>
          </p:nvSpPr>
          <p:spPr bwMode="auto">
            <a:xfrm>
              <a:off x="3883413" y="5027613"/>
              <a:ext cx="4763" cy="3175"/>
            </a:xfrm>
            <a:custGeom>
              <a:avLst/>
              <a:gdLst>
                <a:gd name="T0" fmla="*/ 7 w 15"/>
                <a:gd name="T1" fmla="*/ 10 h 11"/>
                <a:gd name="T2" fmla="*/ 2 w 15"/>
                <a:gd name="T3" fmla="*/ 2 h 11"/>
                <a:gd name="T4" fmla="*/ 2 w 15"/>
                <a:gd name="T5" fmla="*/ 1 h 11"/>
                <a:gd name="T6" fmla="*/ 6 w 15"/>
                <a:gd name="T7" fmla="*/ 4 h 11"/>
                <a:gd name="T8" fmla="*/ 6 w 15"/>
                <a:gd name="T9" fmla="*/ 4 h 11"/>
                <a:gd name="T10" fmla="*/ 8 w 15"/>
                <a:gd name="T11" fmla="*/ 0 h 11"/>
                <a:gd name="T12" fmla="*/ 9 w 15"/>
                <a:gd name="T13" fmla="*/ 4 h 11"/>
                <a:gd name="T14" fmla="*/ 9 w 15"/>
                <a:gd name="T15" fmla="*/ 4 h 11"/>
                <a:gd name="T16" fmla="*/ 13 w 15"/>
                <a:gd name="T17" fmla="*/ 2 h 11"/>
                <a:gd name="T18" fmla="*/ 12 w 15"/>
                <a:gd name="T19" fmla="*/ 6 h 11"/>
                <a:gd name="T20" fmla="*/ 8 w 15"/>
                <a:gd name="T21" fmla="*/ 10 h 11"/>
                <a:gd name="T22" fmla="*/ 8 w 15"/>
                <a:gd name="T23" fmla="*/ 10 h 11"/>
                <a:gd name="T24" fmla="*/ 8 w 15"/>
                <a:gd name="T25" fmla="*/ 10 h 11"/>
                <a:gd name="T26" fmla="*/ 7 w 15"/>
                <a:gd name="T27" fmla="*/ 10 h 11"/>
                <a:gd name="T28" fmla="*/ 7 w 15"/>
                <a:gd name="T2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1">
                  <a:moveTo>
                    <a:pt x="7" y="10"/>
                  </a:moveTo>
                  <a:cubicBezTo>
                    <a:pt x="5" y="8"/>
                    <a:pt x="0" y="4"/>
                    <a:pt x="2" y="2"/>
                  </a:cubicBezTo>
                  <a:lnTo>
                    <a:pt x="2" y="1"/>
                  </a:lnTo>
                  <a:cubicBezTo>
                    <a:pt x="4" y="1"/>
                    <a:pt x="5" y="2"/>
                    <a:pt x="6" y="4"/>
                  </a:cubicBezTo>
                  <a:cubicBezTo>
                    <a:pt x="6" y="4"/>
                    <a:pt x="6" y="4"/>
                    <a:pt x="6" y="4"/>
                  </a:cubicBezTo>
                  <a:cubicBezTo>
                    <a:pt x="6" y="2"/>
                    <a:pt x="7" y="0"/>
                    <a:pt x="8" y="0"/>
                  </a:cubicBezTo>
                  <a:cubicBezTo>
                    <a:pt x="9" y="0"/>
                    <a:pt x="9" y="2"/>
                    <a:pt x="9" y="4"/>
                  </a:cubicBezTo>
                  <a:lnTo>
                    <a:pt x="9" y="4"/>
                  </a:lnTo>
                  <a:cubicBezTo>
                    <a:pt x="10" y="3"/>
                    <a:pt x="11" y="1"/>
                    <a:pt x="13" y="2"/>
                  </a:cubicBezTo>
                  <a:cubicBezTo>
                    <a:pt x="14" y="3"/>
                    <a:pt x="13" y="4"/>
                    <a:pt x="12" y="6"/>
                  </a:cubicBezTo>
                  <a:cubicBezTo>
                    <a:pt x="10" y="7"/>
                    <a:pt x="9" y="8"/>
                    <a:pt x="8" y="10"/>
                  </a:cubicBezTo>
                  <a:lnTo>
                    <a:pt x="8" y="10"/>
                  </a:lnTo>
                  <a:lnTo>
                    <a:pt x="8" y="10"/>
                  </a:lnTo>
                  <a:lnTo>
                    <a:pt x="7" y="10"/>
                  </a:lnTo>
                  <a:lnTo>
                    <a:pt x="7" y="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4"/>
            <p:cNvSpPr>
              <a:spLocks noChangeArrowheads="1"/>
            </p:cNvSpPr>
            <p:nvPr/>
          </p:nvSpPr>
          <p:spPr bwMode="auto">
            <a:xfrm>
              <a:off x="3885195" y="5030788"/>
              <a:ext cx="1587" cy="1587"/>
            </a:xfrm>
            <a:custGeom>
              <a:avLst/>
              <a:gdLst>
                <a:gd name="T0" fmla="*/ 2 w 6"/>
                <a:gd name="T1" fmla="*/ 0 h 6"/>
                <a:gd name="T2" fmla="*/ 4 w 6"/>
                <a:gd name="T3" fmla="*/ 1 h 6"/>
                <a:gd name="T4" fmla="*/ 3 w 6"/>
                <a:gd name="T5" fmla="*/ 4 h 6"/>
                <a:gd name="T6" fmla="*/ 0 w 6"/>
                <a:gd name="T7" fmla="*/ 3 h 6"/>
                <a:gd name="T8" fmla="*/ 1 w 6"/>
                <a:gd name="T9" fmla="*/ 0 h 6"/>
                <a:gd name="T10" fmla="*/ 2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2" y="0"/>
                  </a:moveTo>
                  <a:cubicBezTo>
                    <a:pt x="3" y="0"/>
                    <a:pt x="3" y="0"/>
                    <a:pt x="4" y="1"/>
                  </a:cubicBezTo>
                  <a:cubicBezTo>
                    <a:pt x="5" y="2"/>
                    <a:pt x="4" y="4"/>
                    <a:pt x="3" y="4"/>
                  </a:cubicBezTo>
                  <a:cubicBezTo>
                    <a:pt x="3" y="5"/>
                    <a:pt x="1" y="5"/>
                    <a:pt x="0" y="3"/>
                  </a:cubicBezTo>
                  <a:cubicBezTo>
                    <a:pt x="0" y="2"/>
                    <a:pt x="0" y="1"/>
                    <a:pt x="1" y="0"/>
                  </a:cubicBez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 name="TextBox 7"/>
          <p:cNvSpPr txBox="1"/>
          <p:nvPr/>
        </p:nvSpPr>
        <p:spPr>
          <a:xfrm>
            <a:off x="5169430" y="2861792"/>
            <a:ext cx="3312576" cy="629916"/>
          </a:xfrm>
          <a:prstGeom prst="rect">
            <a:avLst/>
          </a:prstGeom>
          <a:noFill/>
        </p:spPr>
        <p:txBody>
          <a:bodyPr wrap="square" rtlCol="0">
            <a:spAutoFit/>
          </a:bodyPr>
          <a:lstStyle/>
          <a:p>
            <a:pPr algn="ctr">
              <a:lnSpc>
                <a:spcPct val="110000"/>
              </a:lnSpc>
            </a:pPr>
            <a:r>
              <a:rPr lang="ja-JP" altLang="en-US" sz="1600" dirty="0">
                <a:solidFill>
                  <a:srgbClr val="FFFFFF"/>
                </a:solidFill>
                <a:latin typeface="Arial"/>
                <a:cs typeface="Arial"/>
              </a:rPr>
              <a:t>ナパヴァレーの</a:t>
            </a:r>
            <a:r>
              <a:rPr lang="en-US" altLang="ja-JP" sz="1600" dirty="0">
                <a:solidFill>
                  <a:srgbClr val="FFFFFF"/>
                </a:solidFill>
                <a:latin typeface="Arial"/>
                <a:cs typeface="Arial"/>
              </a:rPr>
              <a:t>95</a:t>
            </a:r>
            <a:r>
              <a:rPr lang="ja-JP" altLang="en-US" sz="1600" dirty="0">
                <a:solidFill>
                  <a:srgbClr val="FFFFFF"/>
                </a:solidFill>
                <a:latin typeface="Arial"/>
                <a:cs typeface="Arial"/>
              </a:rPr>
              <a:t>％のワイナリーは</a:t>
            </a:r>
            <a:endParaRPr lang="en-US" altLang="ja-JP" sz="1600" dirty="0">
              <a:solidFill>
                <a:srgbClr val="FFFFFF"/>
              </a:solidFill>
              <a:latin typeface="Arial"/>
              <a:cs typeface="Arial"/>
            </a:endParaRPr>
          </a:p>
          <a:p>
            <a:pPr algn="ctr">
              <a:lnSpc>
                <a:spcPct val="110000"/>
              </a:lnSpc>
            </a:pPr>
            <a:r>
              <a:rPr lang="ja-JP" altLang="en-US" sz="1600" dirty="0">
                <a:solidFill>
                  <a:srgbClr val="FFFFFF"/>
                </a:solidFill>
                <a:latin typeface="Arial"/>
                <a:cs typeface="Arial"/>
              </a:rPr>
              <a:t>家族経営</a:t>
            </a:r>
            <a:endParaRPr lang="en-US" sz="1600" dirty="0">
              <a:solidFill>
                <a:srgbClr val="FFFFFF"/>
              </a:solidFill>
              <a:latin typeface="Arial"/>
              <a:cs typeface="Arial"/>
            </a:endParaRPr>
          </a:p>
        </p:txBody>
      </p:sp>
    </p:spTree>
    <p:extLst>
      <p:ext uri="{BB962C8B-B14F-4D97-AF65-F5344CB8AC3E}">
        <p14:creationId xmlns:p14="http://schemas.microsoft.com/office/powerpoint/2010/main" val="2918568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74C5D"/>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11669</TotalTime>
  <Words>2190</Words>
  <Application>Microsoft Office PowerPoint</Application>
  <PresentationFormat>On-screen Show (16:9)</PresentationFormat>
  <Paragraphs>478</Paragraphs>
  <Slides>50</Slides>
  <Notes>50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ＭＳ Ｐゴシック</vt:lpstr>
      <vt:lpstr>ＭＳ Ｐ明朝</vt:lpstr>
      <vt:lpstr>Arial</vt:lpstr>
      <vt:lpstr>Arial Unicode MS</vt:lpstr>
      <vt:lpstr>Calibri</vt:lpstr>
      <vt:lpstr>Proxima Nova Regular</vt:lpstr>
      <vt:lpstr>Proxima Nova Rg</vt:lpstr>
      <vt:lpstr>Proxima Nova Semibold</vt:lpstr>
      <vt:lpstr>Times New Roman</vt:lpstr>
      <vt:lpstr>Verdana</vt:lpstr>
      <vt:lpstr>ヒラギノ角ゴ Std W8</vt:lpstr>
      <vt:lpstr>ヒラギノ角ゴ StdN W8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Napa Valley Rocks</dc:title>
  <dc:creator>Krisa Brillantes</dc:creator>
  <cp:lastModifiedBy>Connor Best</cp:lastModifiedBy>
  <cp:revision>687</cp:revision>
  <cp:lastPrinted>2016-05-10T07:29:21Z</cp:lastPrinted>
  <dcterms:created xsi:type="dcterms:W3CDTF">2016-04-20T00:57:48Z</dcterms:created>
  <dcterms:modified xsi:type="dcterms:W3CDTF">2019-04-10T14:56:42Z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7463D607-CB90-42C4-925D-04B7EF0C1E6C</vt:lpwstr>
  </property>
  <property fmtid="{D5CDD505-2E9C-101B-9397-08002B2CF9AE}" pid="3" name="ArticulatePath">
    <vt:lpwstr>NVV_Rocks_PPT_Long[ABce]</vt:lpwstr>
  </property>
</Properties>
</file>