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6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7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8.xml" ContentType="application/vnd.openxmlformats-officedocument.presentationml.tags+xml"/>
  <Override PartName="/ppt/notesSlides/notesSlide43.xml" ContentType="application/vnd.openxmlformats-officedocument.presentationml.notesSlide+xml"/>
  <Override PartName="/ppt/tags/tag9.xml" ContentType="application/vnd.openxmlformats-officedocument.presentationml.tags+xml"/>
  <Override PartName="/ppt/notesSlides/notesSlide44.xml" ContentType="application/vnd.openxmlformats-officedocument.presentationml.notesSlide+xml"/>
  <Override PartName="/ppt/tags/tag10.xml" ContentType="application/vnd.openxmlformats-officedocument.presentationml.tags+xml"/>
  <Override PartName="/ppt/notesSlides/notesSlide45.xml" ContentType="application/vnd.openxmlformats-officedocument.presentationml.notesSlide+xml"/>
  <Override PartName="/ppt/tags/tag11.xml" ContentType="application/vnd.openxmlformats-officedocument.presentationml.tags+xml"/>
  <Override PartName="/ppt/notesSlides/notesSlide46.xml" ContentType="application/vnd.openxmlformats-officedocument.presentationml.notesSlide+xml"/>
  <Override PartName="/ppt/tags/tag12.xml" ContentType="application/vnd.openxmlformats-officedocument.presentationml.tags+xml"/>
  <Override PartName="/ppt/notesSlides/notesSlide47.xml" ContentType="application/vnd.openxmlformats-officedocument.presentationml.notesSlide+xml"/>
  <Override PartName="/ppt/tags/tag13.xml" ContentType="application/vnd.openxmlformats-officedocument.presentationml.tags+xml"/>
  <Override PartName="/ppt/notesSlides/notesSlide48.xml" ContentType="application/vnd.openxmlformats-officedocument.presentationml.notesSlide+xml"/>
  <Override PartName="/ppt/tags/tag14.xml" ContentType="application/vnd.openxmlformats-officedocument.presentationml.tags+xml"/>
  <Override PartName="/ppt/notesSlides/notesSlide49.xml" ContentType="application/vnd.openxmlformats-officedocument.presentationml.notesSlide+xml"/>
  <Override PartName="/ppt/tags/tag15.xml" ContentType="application/vnd.openxmlformats-officedocument.presentationml.tags+xml"/>
  <Override PartName="/ppt/notesSlides/notesSlide50.xml" ContentType="application/vnd.openxmlformats-officedocument.presentationml.notesSlide+xml"/>
  <Override PartName="/ppt/tags/tag16.xml" ContentType="application/vnd.openxmlformats-officedocument.presentationml.tags+xml"/>
  <Override PartName="/ppt/notesSlides/notesSlide51.xml" ContentType="application/vnd.openxmlformats-officedocument.presentationml.notesSlide+xml"/>
  <Override PartName="/ppt/tags/tag17.xml" ContentType="application/vnd.openxmlformats-officedocument.presentationml.tags+xml"/>
  <Override PartName="/ppt/notesSlides/notesSlide52.xml" ContentType="application/vnd.openxmlformats-officedocument.presentationml.notesSlide+xml"/>
  <Override PartName="/ppt/tags/tag18.xml" ContentType="application/vnd.openxmlformats-officedocument.presentationml.tags+xml"/>
  <Override PartName="/ppt/notesSlides/notesSlide53.xml" ContentType="application/vnd.openxmlformats-officedocument.presentationml.notesSlide+xml"/>
  <Override PartName="/ppt/tags/tag19.xml" ContentType="application/vnd.openxmlformats-officedocument.presentationml.tags+xml"/>
  <Override PartName="/ppt/notesSlides/notesSlide54.xml" ContentType="application/vnd.openxmlformats-officedocument.presentationml.notesSlide+xml"/>
  <Override PartName="/ppt/tags/tag20.xml" ContentType="application/vnd.openxmlformats-officedocument.presentationml.tags+xml"/>
  <Override PartName="/ppt/notesSlides/notesSlide55.xml" ContentType="application/vnd.openxmlformats-officedocument.presentationml.notesSlide+xml"/>
  <Override PartName="/ppt/tags/tag21.xml" ContentType="application/vnd.openxmlformats-officedocument.presentationml.tags+xml"/>
  <Override PartName="/ppt/notesSlides/notesSlide56.xml" ContentType="application/vnd.openxmlformats-officedocument.presentationml.notesSlide+xml"/>
  <Override PartName="/ppt/tags/tag22.xml" ContentType="application/vnd.openxmlformats-officedocument.presentationml.tags+xml"/>
  <Override PartName="/ppt/notesSlides/notesSlide57.xml" ContentType="application/vnd.openxmlformats-officedocument.presentationml.notesSlide+xml"/>
  <Override PartName="/ppt/tags/tag23.xml" ContentType="application/vnd.openxmlformats-officedocument.presentationml.tags+xml"/>
  <Override PartName="/ppt/notesSlides/notesSlide58.xml" ContentType="application/vnd.openxmlformats-officedocument.presentationml.notesSlide+xml"/>
  <Override PartName="/ppt/tags/tag24.xml" ContentType="application/vnd.openxmlformats-officedocument.presentationml.tags+xml"/>
  <Override PartName="/ppt/notesSlides/notesSlide59.xml" ContentType="application/vnd.openxmlformats-officedocument.presentationml.notesSlide+xml"/>
  <Override PartName="/ppt/tags/tag25.xml" ContentType="application/vnd.openxmlformats-officedocument.presentationml.tags+xml"/>
  <Override PartName="/ppt/notesSlides/notesSlide60.xml" ContentType="application/vnd.openxmlformats-officedocument.presentationml.notesSlide+xml"/>
  <Override PartName="/ppt/tags/tag26.xml" ContentType="application/vnd.openxmlformats-officedocument.presentationml.tags+xml"/>
  <Override PartName="/ppt/notesSlides/notesSlide61.xml" ContentType="application/vnd.openxmlformats-officedocument.presentationml.notesSlide+xml"/>
  <Override PartName="/ppt/tags/tag27.xml" ContentType="application/vnd.openxmlformats-officedocument.presentationml.tags+xml"/>
  <Override PartName="/ppt/notesSlides/notesSlide62.xml" ContentType="application/vnd.openxmlformats-officedocument.presentationml.notesSlide+xml"/>
  <Override PartName="/ppt/tags/tag28.xml" ContentType="application/vnd.openxmlformats-officedocument.presentationml.tags+xml"/>
  <Override PartName="/ppt/notesSlides/notesSlide63.xml" ContentType="application/vnd.openxmlformats-officedocument.presentationml.notesSlide+xml"/>
  <Override PartName="/ppt/tags/tag29.xml" ContentType="application/vnd.openxmlformats-officedocument.presentationml.tags+xml"/>
  <Override PartName="/ppt/notesSlides/notesSlide64.xml" ContentType="application/vnd.openxmlformats-officedocument.presentationml.notesSlide+xml"/>
  <Override PartName="/ppt/tags/tag30.xml" ContentType="application/vnd.openxmlformats-officedocument.presentationml.tags+xml"/>
  <Override PartName="/ppt/notesSlides/notesSlide65.xml" ContentType="application/vnd.openxmlformats-officedocument.presentationml.notesSlide+xml"/>
  <Override PartName="/ppt/tags/tag31.xml" ContentType="application/vnd.openxmlformats-officedocument.presentationml.tags+xml"/>
  <Override PartName="/ppt/notesSlides/notesSlide66.xml" ContentType="application/vnd.openxmlformats-officedocument.presentationml.notesSlide+xml"/>
  <Override PartName="/ppt/tags/tag32.xml" ContentType="application/vnd.openxmlformats-officedocument.presentationml.tags+xml"/>
  <Override PartName="/ppt/notesSlides/notesSlide67.xml" ContentType="application/vnd.openxmlformats-officedocument.presentationml.notesSlide+xml"/>
  <Override PartName="/ppt/tags/tag33.xml" ContentType="application/vnd.openxmlformats-officedocument.presentationml.tags+xml"/>
  <Override PartName="/ppt/notesSlides/notesSlide68.xml" ContentType="application/vnd.openxmlformats-officedocument.presentationml.notesSlide+xml"/>
  <Override PartName="/ppt/tags/tag34.xml" ContentType="application/vnd.openxmlformats-officedocument.presentationml.tags+xml"/>
  <Override PartName="/ppt/notesSlides/notesSlide69.xml" ContentType="application/vnd.openxmlformats-officedocument.presentationml.notesSlide+xml"/>
  <Override PartName="/ppt/tags/tag35.xml" ContentType="application/vnd.openxmlformats-officedocument.presentationml.tags+xml"/>
  <Override PartName="/ppt/notesSlides/notesSlide70.xml" ContentType="application/vnd.openxmlformats-officedocument.presentationml.notesSlide+xml"/>
  <Override PartName="/ppt/tags/tag36.xml" ContentType="application/vnd.openxmlformats-officedocument.presentationml.tags+xml"/>
  <Override PartName="/ppt/notesSlides/notesSlide71.xml" ContentType="application/vnd.openxmlformats-officedocument.presentationml.notesSlide+xml"/>
  <Override PartName="/ppt/tags/tag37.xml" ContentType="application/vnd.openxmlformats-officedocument.presentationml.tags+xml"/>
  <Override PartName="/ppt/notesSlides/notesSlide7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6" r:id="rId2"/>
    <p:sldId id="264" r:id="rId3"/>
    <p:sldId id="265" r:id="rId4"/>
    <p:sldId id="257" r:id="rId5"/>
    <p:sldId id="266" r:id="rId6"/>
    <p:sldId id="267" r:id="rId7"/>
    <p:sldId id="268" r:id="rId8"/>
    <p:sldId id="269" r:id="rId9"/>
    <p:sldId id="270" r:id="rId10"/>
    <p:sldId id="258" r:id="rId11"/>
    <p:sldId id="271" r:id="rId12"/>
    <p:sldId id="272" r:id="rId13"/>
    <p:sldId id="259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60" r:id="rId29"/>
    <p:sldId id="287" r:id="rId30"/>
    <p:sldId id="32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61" r:id="rId40"/>
    <p:sldId id="297" r:id="rId41"/>
    <p:sldId id="298" r:id="rId42"/>
    <p:sldId id="299" r:id="rId43"/>
    <p:sldId id="262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29" r:id="rId55"/>
    <p:sldId id="310" r:id="rId56"/>
    <p:sldId id="312" r:id="rId57"/>
    <p:sldId id="311" r:id="rId58"/>
    <p:sldId id="313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263" r:id="rId69"/>
    <p:sldId id="324" r:id="rId70"/>
    <p:sldId id="325" r:id="rId71"/>
    <p:sldId id="326" r:id="rId72"/>
    <p:sldId id="327" r:id="rId73"/>
  </p:sldIdLst>
  <p:sldSz cx="9144000" cy="5143500" type="screen16x9"/>
  <p:notesSz cx="6858000" cy="9144000"/>
  <p:custDataLst>
    <p:tags r:id="rId7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icia Brazington" initials="AB" lastIdx="80" clrIdx="0"/>
  <p:cmAuthor id="7" name="Krisa Brillantes" initials="KJB [6]" lastIdx="1" clrIdx="7">
    <p:extLst/>
  </p:cmAuthor>
  <p:cmAuthor id="1" name="Kelly Hayes (s)" initials="KH(" lastIdx="4" clrIdx="1"/>
  <p:cmAuthor id="8" name="Krisa Brillantes" initials="KJB [7]" lastIdx="1" clrIdx="8">
    <p:extLst/>
  </p:cmAuthor>
  <p:cmAuthor id="2" name="Krisa Brillantes" initials="KJB" lastIdx="44" clrIdx="2">
    <p:extLst/>
  </p:cmAuthor>
  <p:cmAuthor id="9" name="Krisa Brillantes" initials="KJB [8]" lastIdx="1" clrIdx="9">
    <p:extLst/>
  </p:cmAuthor>
  <p:cmAuthor id="3" name="Krisa Brillantes" initials="KJB [2]" lastIdx="1" clrIdx="3">
    <p:extLst/>
  </p:cmAuthor>
  <p:cmAuthor id="10" name="Krisa Brillantes" initials="KJB [9]" lastIdx="1" clrIdx="10">
    <p:extLst/>
  </p:cmAuthor>
  <p:cmAuthor id="4" name="Krisa Brillantes" initials="KJB [3]" lastIdx="1" clrIdx="4">
    <p:extLst/>
  </p:cmAuthor>
  <p:cmAuthor id="11" name="Krisa Brillantes" initials="" lastIdx="3" clrIdx="11"/>
  <p:cmAuthor id="5" name="Krisa Brillantes" initials="KJB [4]" lastIdx="1" clrIdx="5">
    <p:extLst/>
  </p:cmAuthor>
  <p:cmAuthor id="6" name="Krisa Brillantes" initials="KJB [5]" lastIdx="1" clrIdx="6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3E32"/>
    <a:srgbClr val="526C6A"/>
    <a:srgbClr val="E6D060"/>
    <a:srgbClr val="222222"/>
    <a:srgbClr val="D47DB9"/>
    <a:srgbClr val="A1C0BA"/>
    <a:srgbClr val="4A3740"/>
    <a:srgbClr val="567471"/>
    <a:srgbClr val="567470"/>
    <a:srgbClr val="DCC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69" autoAdjust="0"/>
    <p:restoredTop sz="85140" autoAdjust="0"/>
  </p:normalViewPr>
  <p:slideViewPr>
    <p:cSldViewPr snapToGrid="0" snapToObjects="1">
      <p:cViewPr varScale="1">
        <p:scale>
          <a:sx n="81" d="100"/>
          <a:sy n="81" d="100"/>
        </p:scale>
        <p:origin x="930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8C613-4829-8749-9C04-F19AD3A0B6DB}" type="datetime1">
              <a:rPr lang="en-US" smtClean="0"/>
              <a:pPr/>
              <a:t>10/17/2017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EEA88-BCD0-0D40-848A-40C511644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631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2C4FF-FBAD-1248-A681-21AB935E1C64}" type="datetime1">
              <a:rPr lang="en-US" smtClean="0"/>
              <a:pPr/>
              <a:t>10/17/2017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BAAEF-8DCB-CD4C-A7D8-022CADA7AD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442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84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66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09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24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1000"/>
              </a:spcAft>
              <a:buFont typeface="Arial"/>
              <a:buNone/>
              <a:tabLst>
                <a:tab pos="457200" algn="l"/>
              </a:tabLst>
            </a:pPr>
            <a:endParaRPr lang="en-US" sz="12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31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/>
              <a:buNone/>
              <a:tabLst>
                <a:tab pos="457200" algn="l"/>
              </a:tabLst>
              <a:defRPr/>
            </a:pPr>
            <a:endParaRPr lang="en-US" sz="12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40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71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46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02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30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47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704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1000"/>
              </a:spcAft>
              <a:buFont typeface="Arial"/>
              <a:buNone/>
              <a:tabLst>
                <a:tab pos="457200" algn="l"/>
              </a:tabLst>
            </a:pPr>
            <a:endParaRPr lang="en-US" sz="11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465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891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19806">
              <a:buFont typeface="Arial" panose="020B0604020202020204" pitchFamily="34" charset="0"/>
              <a:buNone/>
              <a:defRPr/>
            </a:pPr>
            <a:endParaRPr lang="en-US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794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958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795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3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188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buFont typeface="Arial" panose="020B0604020202020204" pitchFamily="34" charset="0"/>
              <a:buChar char="•"/>
            </a:pPr>
            <a:endParaRPr lang="en-US" b="0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99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328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081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 eaLnBrk="1" hangingPunct="1">
              <a:buFont typeface="+mj-lt"/>
              <a:buNone/>
            </a:pPr>
            <a:endParaRPr lang="en-US" b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024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defTabSz="908182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dirty="0">
              <a:solidFill>
                <a:srgbClr val="595959"/>
              </a:solidFill>
              <a:latin typeface="Proxima Nova Rg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171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b="0" baseline="0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633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447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026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655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543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US" b="0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151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878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eaLnBrk="1" hangingPunct="1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19806">
              <a:buFont typeface="Arial" pitchFamily="34" charset="0"/>
              <a:buNone/>
              <a:defRPr/>
            </a:pPr>
            <a:endParaRPr lang="en-US" b="1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795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i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734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801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eaLnBrk="1" hangingPunct="1">
              <a:buFont typeface="Arial" pitchFamily="34" charset="0"/>
              <a:buChar char="•"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906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69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66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0B45-F9CE-B449-A65C-3167404E449F}" type="datetime1">
              <a:rPr lang="en-US" smtClean="0"/>
              <a:pPr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8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18FA-EBC7-F943-9697-F76EFD9C675C}" type="datetime1">
              <a:rPr lang="en-US" smtClean="0"/>
              <a:pPr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73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EECF-0A62-7345-89DF-DBB8C16B0AA8}" type="datetime1">
              <a:rPr lang="en-US" smtClean="0"/>
              <a:pPr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17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D80B-ADD3-9345-9AB6-8A48FC0CABE1}" type="datetime1">
              <a:rPr lang="en-US" smtClean="0"/>
              <a:pPr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60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EAA7-621A-3448-9C49-31DC1F322751}" type="datetime1">
              <a:rPr lang="en-US" smtClean="0"/>
              <a:pPr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7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F903-A99C-1443-AF06-F17479B420F0}" type="datetime1">
              <a:rPr lang="en-US" smtClean="0"/>
              <a:pPr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8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6D26-74CE-314A-AB71-E68B669D19DC}" type="datetime1">
              <a:rPr lang="en-US" smtClean="0"/>
              <a:pPr/>
              <a:t>10/17/2017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6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5502-8886-D640-9635-37FA0C1872E9}" type="datetime1">
              <a:rPr lang="en-US" smtClean="0"/>
              <a:pPr/>
              <a:t>10/17/2017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F8DE-4308-B140-BD2E-C25656B7D128}" type="datetime1">
              <a:rPr lang="en-US" smtClean="0"/>
              <a:pPr/>
              <a:t>10/17/2017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44AB-EEBD-8E4F-8BBC-7B152C65160E}" type="datetime1">
              <a:rPr lang="en-US" smtClean="0"/>
              <a:pPr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BFA9-57AE-7446-8D5B-793D31C1C1B0}" type="datetime1">
              <a:rPr lang="en-US" smtClean="0"/>
              <a:pPr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56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F127D-341F-4648-9F3B-173571467F13}" type="datetime1">
              <a:rPr lang="en-US" smtClean="0"/>
              <a:pPr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chemeClr val="tx1">
              <a:lumMod val="50000"/>
              <a:lumOff val="50000"/>
            </a:schemeClr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5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5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5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6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6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4" Type="http://schemas.openxmlformats.org/officeDocument/2006/relationships/image" Target="../media/image6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4" Type="http://schemas.openxmlformats.org/officeDocument/2006/relationships/image" Target="../media/image6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6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openxmlformats.org/officeDocument/2006/relationships/image" Target="../media/image68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4" Type="http://schemas.openxmlformats.org/officeDocument/2006/relationships/image" Target="../media/image6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4" Type="http://schemas.openxmlformats.org/officeDocument/2006/relationships/image" Target="../media/image7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4" Type="http://schemas.openxmlformats.org/officeDocument/2006/relationships/image" Target="../media/image7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4" Type="http://schemas.openxmlformats.org/officeDocument/2006/relationships/image" Target="../media/image7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4" Type="http://schemas.openxmlformats.org/officeDocument/2006/relationships/image" Target="../media/image7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4" Type="http://schemas.openxmlformats.org/officeDocument/2006/relationships/image" Target="../media/image7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3456" y="999744"/>
            <a:ext cx="1121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VALE DE NAPA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7488" y="2448051"/>
            <a:ext cx="104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CLIMA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4688" y="3883480"/>
            <a:ext cx="1170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PRODUÇÃO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33088" y="4517464"/>
            <a:ext cx="16390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VINICULTORES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208" y="3871288"/>
            <a:ext cx="11826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HISTÓRIA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27520" y="2446422"/>
            <a:ext cx="11643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VITICULTURA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7440" y="999744"/>
            <a:ext cx="1146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SOLOS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33088" y="329718"/>
            <a:ext cx="1158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INTRODUÇÃO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50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07136" y="431530"/>
            <a:ext cx="2036064" cy="1781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Grande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Impacto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Local</a:t>
            </a:r>
          </a:p>
        </p:txBody>
      </p:sp>
      <p:sp>
        <p:nvSpPr>
          <p:cNvPr id="6" name="2 Marcador de texto"/>
          <p:cNvSpPr txBox="1">
            <a:spLocks/>
          </p:cNvSpPr>
          <p:nvPr/>
        </p:nvSpPr>
        <p:spPr>
          <a:xfrm>
            <a:off x="707136" y="3627120"/>
            <a:ext cx="2880890" cy="790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46,000</a:t>
            </a:r>
            <a:r>
              <a:rPr lang="en-US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sz="18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empregos</a:t>
            </a:r>
            <a:endParaRPr lang="en-U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>
              <a:defRPr/>
            </a:pPr>
            <a:endParaRPr lang="es-E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s-E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7135" y="2388346"/>
            <a:ext cx="262128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$13 </a:t>
            </a:r>
            <a:r>
              <a:rPr lang="en-US" sz="32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bilhões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Impacto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econômico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anual</a:t>
            </a:r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6852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Slide_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75257" y="0"/>
            <a:ext cx="3868743" cy="5143500"/>
          </a:xfrm>
          <a:prstGeom prst="rect">
            <a:avLst/>
          </a:prstGeom>
          <a:solidFill>
            <a:srgbClr val="EA7C2B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83778" y="461838"/>
            <a:ext cx="3003022" cy="400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Arial"/>
                <a:cs typeface="Arial"/>
              </a:rPr>
              <a:t>Principais</a:t>
            </a:r>
          </a:p>
          <a:p>
            <a:pPr algn="ctr"/>
            <a:r>
              <a:rPr lang="nl-NL" sz="3600" b="1" dirty="0">
                <a:solidFill>
                  <a:srgbClr val="FFFFFF"/>
                </a:solidFill>
                <a:latin typeface="Arial"/>
                <a:cs typeface="Arial"/>
              </a:rPr>
              <a:t>Varietais </a:t>
            </a: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Cabernet Sauvignon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Chardonnay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Merlot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Pinot Noir 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Sauvignon Blanc</a:t>
            </a:r>
          </a:p>
          <a:p>
            <a:pPr algn="ctr">
              <a:lnSpc>
                <a:spcPct val="130000"/>
              </a:lnSpc>
            </a:pPr>
            <a:r>
              <a:rPr lang="fr-FR" sz="1600" dirty="0" err="1">
                <a:solidFill>
                  <a:srgbClr val="FFFFFF"/>
                </a:solidFill>
                <a:latin typeface="Arial"/>
                <a:cs typeface="Arial"/>
              </a:rPr>
              <a:t>Zinfandel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Cabernet Franc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Petite </a:t>
            </a:r>
            <a:r>
              <a:rPr lang="fr-FR" sz="1600" dirty="0" err="1">
                <a:solidFill>
                  <a:srgbClr val="FFFFFF"/>
                </a:solidFill>
                <a:latin typeface="Arial"/>
                <a:cs typeface="Arial"/>
              </a:rPr>
              <a:t>Sirah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Syrah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664847" y="463193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2028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 descr="Slide_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D47329"/>
                </a:solidFill>
                <a:latin typeface="Arial"/>
                <a:cs typeface="Arial"/>
              </a:rPr>
              <a:t>Cabernet Sauvignon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527732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268129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08526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7732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12%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7732" y="3037473"/>
            <a:ext cx="253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FFFFFF"/>
                </a:solidFill>
                <a:latin typeface="Arial"/>
                <a:cs typeface="Arial"/>
              </a:rPr>
              <a:t>do total da colheita de uvas da Califórnia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68129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40%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68129" y="3037473"/>
            <a:ext cx="253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FFFFFF"/>
                </a:solidFill>
                <a:latin typeface="Arial"/>
                <a:cs typeface="Arial"/>
              </a:rPr>
              <a:t>do total da colheita de uvas do Napa Valley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8526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60%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08526" y="3037473"/>
            <a:ext cx="253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FFFFFF"/>
                </a:solidFill>
                <a:latin typeface="Arial"/>
                <a:cs typeface="Arial"/>
              </a:rPr>
              <a:t>do valor da colheita de uvas do Napa Valley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680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SOLOS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71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 descr="Slide_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633028"/>
                </a:solidFill>
                <a:latin typeface="Arial"/>
                <a:cs typeface="Arial"/>
              </a:rPr>
              <a:t>Colisão</a:t>
            </a:r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 de </a:t>
            </a:r>
            <a:r>
              <a:rPr lang="en-US" sz="3600" b="1" dirty="0" err="1">
                <a:solidFill>
                  <a:srgbClr val="633028"/>
                </a:solidFill>
                <a:latin typeface="Arial"/>
                <a:cs typeface="Arial"/>
              </a:rPr>
              <a:t>Placas</a:t>
            </a:r>
            <a:endParaRPr lang="en-US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3840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150-125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milhões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anos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283" y="1651957"/>
            <a:ext cx="1456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Placa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 de </a:t>
            </a:r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Farallon</a:t>
            </a:r>
            <a:endParaRPr lang="en-US" sz="1600" dirty="0">
              <a:solidFill>
                <a:srgbClr val="633028"/>
              </a:solidFill>
              <a:latin typeface="Arial"/>
              <a:cs typeface="Arial"/>
            </a:endParaRPr>
          </a:p>
          <a:p>
            <a:pPr algn="r"/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Descendo</a:t>
            </a:r>
            <a:endParaRPr lang="en-US" sz="16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5840" y="1554255"/>
            <a:ext cx="15909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Placa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 Norte- Americana</a:t>
            </a:r>
          </a:p>
        </p:txBody>
      </p:sp>
    </p:spTree>
    <p:extLst>
      <p:ext uri="{BB962C8B-B14F-4D97-AF65-F5344CB8AC3E}">
        <p14:creationId xmlns:p14="http://schemas.microsoft.com/office/powerpoint/2010/main" val="2770132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Sierra Nevada/</a:t>
            </a:r>
            <a:r>
              <a:rPr lang="en-US" sz="3600" b="1" dirty="0" err="1">
                <a:solidFill>
                  <a:srgbClr val="633028"/>
                </a:solidFill>
                <a:latin typeface="Arial"/>
                <a:cs typeface="Arial"/>
              </a:rPr>
              <a:t>Sequência</a:t>
            </a:r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 do Grande Vale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43840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150-125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milhões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anos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518727"/>
            <a:ext cx="1882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srgbClr val="633028"/>
                </a:solidFill>
                <a:latin typeface="Arial"/>
                <a:cs typeface="Arial"/>
              </a:rPr>
              <a:t>Montanhas erosão, criando rocha sedimentar</a:t>
            </a:r>
            <a:endParaRPr lang="en-US" sz="16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64385" y="3945138"/>
            <a:ext cx="2580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633028"/>
                </a:solidFill>
                <a:latin typeface="Arial"/>
                <a:cs typeface="Arial"/>
              </a:rPr>
              <a:t>Magma sobe, formando uma seqüência de vulcões ao longo da costa</a:t>
            </a:r>
            <a:endParaRPr lang="en-US" sz="1600" dirty="0">
              <a:solidFill>
                <a:srgbClr val="63302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2276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633028"/>
                </a:solidFill>
                <a:latin typeface="Arial"/>
                <a:cs typeface="Arial"/>
              </a:rPr>
              <a:t>Formação</a:t>
            </a:r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3600" b="1" dirty="0" err="1">
                <a:solidFill>
                  <a:srgbClr val="633028"/>
                </a:solidFill>
                <a:latin typeface="Arial"/>
                <a:cs typeface="Arial"/>
              </a:rPr>
              <a:t>Franciscana</a:t>
            </a:r>
            <a:endParaRPr lang="en-US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3840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150-25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milhões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anos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82" y="1518727"/>
            <a:ext cx="18205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srgbClr val="633028"/>
                </a:solidFill>
                <a:latin typeface="Arial"/>
                <a:cs typeface="Arial"/>
              </a:rPr>
              <a:t>Pedaços do fundo do oceano depositados sobre o continente</a:t>
            </a:r>
          </a:p>
        </p:txBody>
      </p:sp>
    </p:spTree>
    <p:extLst>
      <p:ext uri="{BB962C8B-B14F-4D97-AF65-F5344CB8AC3E}">
        <p14:creationId xmlns:p14="http://schemas.microsoft.com/office/powerpoint/2010/main" val="3494978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 descr="Slide_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633028"/>
                </a:solidFill>
                <a:latin typeface="Arial"/>
                <a:cs typeface="Arial"/>
              </a:rPr>
              <a:t>Falha</a:t>
            </a:r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 de Santo André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61601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Arial"/>
                <a:cs typeface="Arial"/>
              </a:rPr>
              <a:t>25 milhões de anos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904" y="1556194"/>
            <a:ext cx="1820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Falha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 de Santo André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4261" y="3350252"/>
            <a:ext cx="1358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srgbClr val="633028"/>
                </a:solidFill>
                <a:latin typeface="Arial"/>
                <a:cs typeface="Arial"/>
              </a:rPr>
              <a:t>Piso do oceano movend0-se para o norte</a:t>
            </a:r>
            <a:endParaRPr lang="en-US" sz="16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7937" y="1493914"/>
            <a:ext cx="1776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633028"/>
                </a:solidFill>
                <a:latin typeface="Arial"/>
                <a:cs typeface="Arial"/>
              </a:rPr>
              <a:t>Continente movendo-se para o sul ao longo da falha</a:t>
            </a:r>
            <a:endParaRPr lang="en-US" sz="1600" dirty="0">
              <a:solidFill>
                <a:srgbClr val="63302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131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solidFill>
                  <a:srgbClr val="633028"/>
                </a:solidFill>
                <a:latin typeface="Arial"/>
                <a:cs typeface="Arial"/>
              </a:rPr>
              <a:t>Vulcõ</a:t>
            </a:r>
            <a:r>
              <a:rPr lang="en-US" sz="3600" b="1" dirty="0" err="1">
                <a:solidFill>
                  <a:srgbClr val="633028"/>
                </a:solidFill>
                <a:latin typeface="Arial"/>
                <a:cs typeface="Arial"/>
              </a:rPr>
              <a:t>es</a:t>
            </a:r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 de </a:t>
            </a:r>
            <a:r>
              <a:rPr lang="hu-HU" sz="3600" b="1" dirty="0">
                <a:solidFill>
                  <a:srgbClr val="633028"/>
                </a:solidFill>
                <a:latin typeface="Arial"/>
                <a:cs typeface="Arial"/>
              </a:rPr>
              <a:t>Nap</a:t>
            </a:r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a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1601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5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milhões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anos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976" y="1284740"/>
            <a:ext cx="2279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srgbClr val="633028"/>
                </a:solidFill>
                <a:latin typeface="Arial"/>
                <a:cs typeface="Arial"/>
              </a:rPr>
              <a:t>Depósitos de lava no topo da Formação Franciscana e da Great Valley Sequence</a:t>
            </a:r>
            <a:endParaRPr lang="en-US" sz="1600" dirty="0">
              <a:solidFill>
                <a:srgbClr val="63302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7631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yeCook-042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3" r="1279" b="2861"/>
          <a:stretch/>
        </p:blipFill>
        <p:spPr>
          <a:xfrm>
            <a:off x="0" y="920599"/>
            <a:ext cx="9144000" cy="42219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633028"/>
                </a:solidFill>
                <a:latin typeface="Arial"/>
                <a:cs typeface="Arial"/>
              </a:rPr>
              <a:t>Formação Cordilheira da Costa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071815"/>
            <a:ext cx="9144000" cy="1071685"/>
          </a:xfrm>
          <a:prstGeom prst="rect">
            <a:avLst/>
          </a:prstGeom>
          <a:solidFill>
            <a:srgbClr val="743E32">
              <a:alpha val="6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027219" y="433983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2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" y="457978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rial"/>
                <a:cs typeface="Arial"/>
              </a:rPr>
              <a:t>As cordilheiras montanhosas de Vaca e Mayacamas são levantadas, criando um vale entre eles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881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Slid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1185"/>
            <a:ext cx="9144000" cy="1352315"/>
          </a:xfrm>
          <a:prstGeom prst="rect">
            <a:avLst/>
          </a:prstGeom>
          <a:solidFill>
            <a:srgbClr val="4A3847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3925735"/>
            <a:ext cx="914400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dirty="0">
                <a:solidFill>
                  <a:schemeClr val="bg1"/>
                </a:solidFill>
                <a:latin typeface="Arial"/>
                <a:cs typeface="Arial"/>
              </a:rPr>
              <a:t>Vinhos da mais alta qualidade, cultivados com excelência  </a:t>
            </a:r>
          </a:p>
          <a:p>
            <a:pPr algn="ctr">
              <a:lnSpc>
                <a:spcPct val="120000"/>
              </a:lnSpc>
            </a:pPr>
            <a:r>
              <a:rPr lang="pt-BR" dirty="0">
                <a:solidFill>
                  <a:schemeClr val="bg1"/>
                </a:solidFill>
                <a:latin typeface="Arial"/>
                <a:cs typeface="Arial"/>
              </a:rPr>
              <a:t>em um dos lugares mais extraordinários do mundo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4027218" y="4833876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6858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Solos do Vale de Napa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28182" y="4350573"/>
            <a:ext cx="1610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602F26"/>
                </a:solidFill>
                <a:latin typeface="Proxima Nova Regular"/>
                <a:cs typeface="Proxima Nova Regular"/>
              </a:rPr>
              <a:t>Montanhoso</a:t>
            </a:r>
            <a:endParaRPr lang="en-US" sz="2000" dirty="0">
              <a:solidFill>
                <a:srgbClr val="602F26"/>
              </a:solidFill>
              <a:latin typeface="Proxima Nova Regular"/>
              <a:cs typeface="Proxima Nova Regular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34573" y="4350573"/>
            <a:ext cx="1274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602F26"/>
                </a:solidFill>
                <a:latin typeface="Proxima Nova Regular"/>
                <a:cs typeface="Proxima Nova Regular"/>
              </a:rPr>
              <a:t>Aluvial</a:t>
            </a:r>
            <a:endParaRPr lang="en-US" sz="2000" dirty="0">
              <a:solidFill>
                <a:srgbClr val="602F26"/>
              </a:solidFill>
              <a:latin typeface="Proxima Nova Regular"/>
              <a:cs typeface="Proxima Nova Regula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0486" y="4351956"/>
            <a:ext cx="1274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Fluvial</a:t>
            </a:r>
          </a:p>
        </p:txBody>
      </p:sp>
    </p:spTree>
    <p:extLst>
      <p:ext uri="{BB962C8B-B14F-4D97-AF65-F5344CB8AC3E}">
        <p14:creationId xmlns:p14="http://schemas.microsoft.com/office/powerpoint/2010/main" val="2914775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Solo </a:t>
            </a:r>
            <a:r>
              <a:rPr lang="en-US" sz="3600" b="1" dirty="0" err="1">
                <a:solidFill>
                  <a:srgbClr val="633028"/>
                </a:solidFill>
                <a:latin typeface="Arial"/>
                <a:cs typeface="Arial"/>
              </a:rPr>
              <a:t>Montanhoso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Arial"/>
                <a:cs typeface="Arial"/>
              </a:rPr>
              <a:t>Solos finos e rochosos que se agarram às encostas enquanto as videiras lutam para sobreviver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5236" y="1742716"/>
            <a:ext cx="2593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633028"/>
                </a:solidFill>
                <a:latin typeface="Arial"/>
                <a:cs typeface="Arial"/>
              </a:rPr>
              <a:t>PROCESSO DE FORMAÇÃO DO SOLO</a:t>
            </a:r>
          </a:p>
          <a:p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Criado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no local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5236" y="3341387"/>
            <a:ext cx="2078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PROCEDÊNCIA</a:t>
            </a:r>
          </a:p>
          <a:p>
            <a:r>
              <a:rPr lang="pt-BR" sz="1400" dirty="0">
                <a:solidFill>
                  <a:srgbClr val="633028"/>
                </a:solidFill>
                <a:latin typeface="Arial"/>
                <a:cs typeface="Arial"/>
              </a:rPr>
              <a:t>A desintegração primária da base rochosa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40964" y="1742716"/>
            <a:ext cx="25932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ESTILO DE VINHO</a:t>
            </a:r>
          </a:p>
          <a:p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Uvas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pequenas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, de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sabor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intenso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,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vinhos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com </a:t>
            </a:r>
            <a:r>
              <a:rPr lang="en-US" sz="1400" b="1" dirty="0" err="1">
                <a:solidFill>
                  <a:srgbClr val="633028"/>
                </a:solidFill>
                <a:latin typeface="Arial"/>
                <a:cs typeface="Arial"/>
              </a:rPr>
              <a:t>taninos</a:t>
            </a:r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b="1" dirty="0" err="1">
                <a:solidFill>
                  <a:srgbClr val="633028"/>
                </a:solidFill>
                <a:latin typeface="Arial"/>
                <a:cs typeface="Arial"/>
              </a:rPr>
              <a:t>estruturados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e </a:t>
            </a:r>
            <a:r>
              <a:rPr lang="en-US" sz="1400" b="1" dirty="0" err="1">
                <a:solidFill>
                  <a:srgbClr val="633028"/>
                </a:solidFill>
                <a:latin typeface="Arial"/>
                <a:cs typeface="Arial"/>
              </a:rPr>
              <a:t>complexidade</a:t>
            </a:r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b="1" dirty="0" err="1">
                <a:solidFill>
                  <a:srgbClr val="633028"/>
                </a:solidFill>
                <a:latin typeface="Arial"/>
                <a:cs typeface="Arial"/>
              </a:rPr>
              <a:t>aromática</a:t>
            </a:r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297" y="1868084"/>
            <a:ext cx="2731407" cy="273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65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b="1" dirty="0">
                <a:solidFill>
                  <a:srgbClr val="633028"/>
                </a:solidFill>
                <a:latin typeface="Arial"/>
                <a:cs typeface="Arial"/>
              </a:rPr>
              <a:t>Leques Aluviais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Arial"/>
                <a:cs typeface="Arial"/>
              </a:rPr>
              <a:t>Solos profundos, rochosos e bem drenados com fertilidade moderada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5236" y="1742716"/>
            <a:ext cx="25932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633028"/>
                </a:solidFill>
                <a:latin typeface="Arial"/>
                <a:cs typeface="Arial"/>
              </a:rPr>
              <a:t>PROCESSO DE FORMAÇÃO DO SOLO</a:t>
            </a:r>
          </a:p>
          <a:p>
            <a:r>
              <a:rPr lang="pt-BR" sz="1400" dirty="0">
                <a:solidFill>
                  <a:srgbClr val="633028"/>
                </a:solidFill>
                <a:latin typeface="Arial"/>
                <a:cs typeface="Arial"/>
              </a:rPr>
              <a:t>O solo é depositado na base de uma montanha depois de ser varrido por uma corrente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236" y="3341387"/>
            <a:ext cx="2078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PROCEDÊNCIA</a:t>
            </a:r>
          </a:p>
          <a:p>
            <a:r>
              <a:rPr lang="pt-BR" sz="1400" dirty="0">
                <a:solidFill>
                  <a:srgbClr val="633028"/>
                </a:solidFill>
                <a:latin typeface="Arial"/>
                <a:cs typeface="Arial"/>
              </a:rPr>
              <a:t>O produto de rocha encontrado na encosta acima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40964" y="1742716"/>
            <a:ext cx="259322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ESTILO DE VINHO</a:t>
            </a:r>
          </a:p>
          <a:p>
            <a:r>
              <a:rPr lang="pt-BR" sz="1400" b="1" dirty="0">
                <a:solidFill>
                  <a:srgbClr val="633028"/>
                </a:solidFill>
                <a:latin typeface="Arial"/>
                <a:cs typeface="Arial"/>
              </a:rPr>
              <a:t>Mais frutado </a:t>
            </a:r>
            <a:r>
              <a:rPr lang="pt-BR" sz="1400" dirty="0">
                <a:solidFill>
                  <a:srgbClr val="633028"/>
                </a:solidFill>
                <a:latin typeface="Arial"/>
                <a:cs typeface="Arial"/>
              </a:rPr>
              <a:t>com estrutura tânica menos agressiva que os vinhos provinientes dos solos de montanha, embora mais tânicos que os vinhos de solos fluviais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476" y="1917271"/>
            <a:ext cx="2677352" cy="26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85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b="1" dirty="0">
                <a:solidFill>
                  <a:srgbClr val="633028"/>
                </a:solidFill>
                <a:latin typeface="Arial"/>
                <a:cs typeface="Arial"/>
              </a:rPr>
              <a:t>Solo Fluvial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Arial"/>
                <a:cs typeface="Arial"/>
              </a:rPr>
              <a:t>Solos limo-argilosos depositados ao longo das margens do Rio Napa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5236" y="2009176"/>
            <a:ext cx="28673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633028"/>
                </a:solidFill>
                <a:latin typeface="Arial"/>
                <a:cs typeface="Arial"/>
              </a:rPr>
              <a:t>PROCESSO DE FORMAÇÃO DO SOLO</a:t>
            </a:r>
          </a:p>
          <a:p>
            <a:r>
              <a:rPr lang="pt-BR" sz="1400" dirty="0">
                <a:solidFill>
                  <a:srgbClr val="633028"/>
                </a:solidFill>
                <a:latin typeface="Arial"/>
                <a:cs typeface="Arial"/>
              </a:rPr>
              <a:t>Solos limo-argilosos depositados ao longo da margem, à medida que as inundações sobem e retrocedem ao longo dos anos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235" y="3341387"/>
            <a:ext cx="2406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PROCEDÊNCIA</a:t>
            </a:r>
          </a:p>
          <a:p>
            <a:r>
              <a:rPr lang="pt-BR" sz="1400" dirty="0">
                <a:solidFill>
                  <a:srgbClr val="633028"/>
                </a:solidFill>
                <a:latin typeface="Arial"/>
                <a:cs typeface="Arial"/>
              </a:rPr>
              <a:t>Toda base rochosa ao longo das encostas do rio acima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83060" y="2009176"/>
            <a:ext cx="2593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ESTILO DE VINHO</a:t>
            </a:r>
          </a:p>
          <a:p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Vinhos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frutados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,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generosos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e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exuberantes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2625" y="1895873"/>
            <a:ext cx="2698750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18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 rot="10800000">
            <a:off x="1222517" y="4549672"/>
            <a:ext cx="1089564" cy="103729"/>
            <a:chOff x="3852863" y="5027613"/>
            <a:chExt cx="66675" cy="6350"/>
          </a:xfrm>
          <a:solidFill>
            <a:srgbClr val="574C5D">
              <a:alpha val="45000"/>
            </a:srgbClr>
          </a:solidFill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4045" y="3518167"/>
            <a:ext cx="2664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633028"/>
                </a:solidFill>
                <a:latin typeface="Arial"/>
                <a:cs typeface="Arial"/>
              </a:rPr>
              <a:t>Incrível</a:t>
            </a:r>
            <a:r>
              <a:rPr lang="fr-FR" sz="2400" b="1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fr-FR" sz="2400" b="1" dirty="0" err="1">
                <a:solidFill>
                  <a:srgbClr val="633028"/>
                </a:solidFill>
                <a:latin typeface="Arial"/>
                <a:cs typeface="Arial"/>
              </a:rPr>
              <a:t>Diversidade</a:t>
            </a:r>
            <a:r>
              <a:rPr lang="fr-FR" sz="2400" b="1" dirty="0">
                <a:solidFill>
                  <a:srgbClr val="633028"/>
                </a:solidFill>
                <a:latin typeface="Arial"/>
                <a:cs typeface="Arial"/>
              </a:rPr>
              <a:t> de Solos</a:t>
            </a:r>
            <a:endParaRPr lang="en-US" sz="24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59442" y="444065"/>
            <a:ext cx="3424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33028"/>
                </a:solidFill>
                <a:latin typeface="Arial"/>
                <a:cs typeface="Arial"/>
              </a:rPr>
              <a:t>50% </a:t>
            </a:r>
            <a:r>
              <a:rPr lang="pt-BR" dirty="0">
                <a:solidFill>
                  <a:srgbClr val="633028"/>
                </a:solidFill>
                <a:latin typeface="Arial"/>
                <a:cs typeface="Arial"/>
              </a:rPr>
              <a:t>Das ordens de solo do mundo</a:t>
            </a:r>
            <a:endParaRPr lang="en-US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59442" y="1123492"/>
            <a:ext cx="342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33028"/>
                </a:solidFill>
                <a:latin typeface="Arial"/>
                <a:cs typeface="Arial"/>
              </a:rPr>
              <a:t>33 </a:t>
            </a:r>
            <a:r>
              <a:rPr lang="fr-FR" dirty="0">
                <a:solidFill>
                  <a:srgbClr val="633028"/>
                </a:solidFill>
                <a:latin typeface="Arial"/>
                <a:cs typeface="Arial"/>
              </a:rPr>
              <a:t>Série de solos</a:t>
            </a:r>
            <a:endParaRPr lang="en-US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64892" y="4767263"/>
            <a:ext cx="1619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 Terra Space Inc. 2003</a:t>
            </a:r>
          </a:p>
        </p:txBody>
      </p:sp>
    </p:spTree>
    <p:extLst>
      <p:ext uri="{BB962C8B-B14F-4D97-AF65-F5344CB8AC3E}">
        <p14:creationId xmlns:p14="http://schemas.microsoft.com/office/powerpoint/2010/main" val="541156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 descr="Slide_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CLIMA</a:t>
            </a:r>
          </a:p>
        </p:txBody>
      </p:sp>
    </p:spTree>
    <p:extLst>
      <p:ext uri="{BB962C8B-B14F-4D97-AF65-F5344CB8AC3E}">
        <p14:creationId xmlns:p14="http://schemas.microsoft.com/office/powerpoint/2010/main" val="3655393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 descr="Slide_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99949" y="0"/>
            <a:ext cx="4144051" cy="1776300"/>
          </a:xfrm>
          <a:prstGeom prst="rect">
            <a:avLst/>
          </a:prstGeom>
          <a:solidFill>
            <a:srgbClr val="DCCC41">
              <a:alpha val="6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99948" y="159512"/>
            <a:ext cx="414405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Clima</a:t>
            </a:r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Arial"/>
                <a:cs typeface="Arial"/>
              </a:rPr>
              <a:t>Mediterrâneo</a:t>
            </a:r>
          </a:p>
          <a:p>
            <a:pPr algn="ctr"/>
            <a:r>
              <a:rPr lang="pt-BR" dirty="0">
                <a:solidFill>
                  <a:schemeClr val="bg1"/>
                </a:solidFill>
                <a:latin typeface="Arial"/>
                <a:cs typeface="Arial"/>
              </a:rPr>
              <a:t>2% da superfície terrestre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527192" y="1441146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7267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 descr="Slide_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234529"/>
            <a:ext cx="4262834" cy="2486820"/>
          </a:xfrm>
          <a:prstGeom prst="rect">
            <a:avLst/>
          </a:prstGeom>
          <a:solidFill>
            <a:srgbClr val="DCCC41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57751" y="1572026"/>
            <a:ext cx="4379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FFFF"/>
                </a:solidFill>
                <a:latin typeface="Arial"/>
                <a:cs typeface="Arial"/>
              </a:rPr>
              <a:t>Neblina no Vale de Napa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247010"/>
            <a:ext cx="4262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FFFFFF"/>
                </a:solidFill>
                <a:latin typeface="Arial"/>
                <a:cs typeface="Arial"/>
              </a:rPr>
              <a:t>O ar quente sobe, atraindo umidade e ar frio do Oceano Pacífico, formando nevoeiro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 rot="10800000">
            <a:off x="1586635" y="308422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7732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54152" y="402442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s-ES" dirty="0" err="1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Precipitação</a:t>
            </a:r>
            <a:r>
              <a:rPr lang="es-ES" dirty="0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" dirty="0" err="1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Média</a:t>
            </a:r>
            <a:r>
              <a:rPr lang="es-ES" dirty="0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 Anual</a:t>
            </a:r>
            <a:br>
              <a:rPr lang="es-ES" dirty="0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</a:br>
            <a:endParaRPr lang="es-ES" dirty="0">
              <a:solidFill>
                <a:srgbClr val="E1D16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189" y="152098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2" name="Triangle 2"/>
          <p:cNvSpPr/>
          <p:nvPr/>
        </p:nvSpPr>
        <p:spPr>
          <a:xfrm rot="10800000">
            <a:off x="1390741" y="229091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84189" y="156031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SOLO AO SUL DO VALE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18 in / 46 cm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84939" y="287353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5" name="Triangle 2"/>
          <p:cNvSpPr/>
          <p:nvPr/>
        </p:nvSpPr>
        <p:spPr>
          <a:xfrm rot="10800000">
            <a:off x="7391491" y="364346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284939" y="2912861"/>
            <a:ext cx="2646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SOLO AO NORTE DO VALE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35 in / 89 cm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275164" y="161623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8" name="Triangle 2"/>
          <p:cNvSpPr/>
          <p:nvPr/>
        </p:nvSpPr>
        <p:spPr>
          <a:xfrm rot="10800000">
            <a:off x="5381716" y="238616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275164" y="165556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MONTANHAS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&gt; 40 in / 102 cm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797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4189" y="182578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3" name="Triangle 2"/>
          <p:cNvSpPr/>
          <p:nvPr/>
        </p:nvSpPr>
        <p:spPr>
          <a:xfrm rot="10800000">
            <a:off x="1390741" y="259571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42403" y="1613565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12" name="Triangle 11"/>
          <p:cNvSpPr/>
          <p:nvPr/>
        </p:nvSpPr>
        <p:spPr>
          <a:xfrm rot="10800000">
            <a:off x="5848954" y="2383501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6252173" y="4189634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14" name="Triangle 13"/>
          <p:cNvSpPr/>
          <p:nvPr/>
        </p:nvSpPr>
        <p:spPr>
          <a:xfrm>
            <a:off x="7358724" y="3924162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0"/>
            <a:ext cx="9144000" cy="976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 err="1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Elevação</a:t>
            </a:r>
            <a:r>
              <a:rPr lang="en-US" dirty="0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 e </a:t>
            </a:r>
            <a:r>
              <a:rPr lang="en-US" dirty="0" err="1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Topografia</a:t>
            </a:r>
            <a:endParaRPr lang="es-ES" dirty="0">
              <a:solidFill>
                <a:srgbClr val="E1D16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189" y="186511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SOLO AO SUL DO VALE </a:t>
            </a:r>
            <a:r>
              <a:rPr 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Ao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n</a:t>
            </a:r>
            <a:r>
              <a:rPr lang="pt-BR" sz="1600" b="1" dirty="0">
                <a:solidFill>
                  <a:srgbClr val="FFFFFF"/>
                </a:solidFill>
                <a:latin typeface="Arial"/>
                <a:cs typeface="Arial"/>
              </a:rPr>
              <a:t>ível do mar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42403" y="164306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SERRA MONTANHOSA</a:t>
            </a:r>
          </a:p>
          <a:p>
            <a:pPr algn="ctr"/>
            <a:r>
              <a:rPr lang="fi-FI" sz="1600" dirty="0">
                <a:solidFill>
                  <a:srgbClr val="FFFFFF"/>
                </a:solidFill>
                <a:latin typeface="Arial"/>
                <a:cs typeface="Arial"/>
              </a:rPr>
              <a:t>2,000+ pé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lang="fi-FI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173" y="4175735"/>
            <a:ext cx="2646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SOLO AO NORTE DO VALE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350 </a:t>
            </a:r>
            <a:r>
              <a:rPr lang="fi-FI" sz="1600" dirty="0">
                <a:solidFill>
                  <a:srgbClr val="FFFFFF"/>
                </a:solidFill>
                <a:latin typeface="Arial"/>
                <a:cs typeface="Arial"/>
              </a:rPr>
              <a:t>pé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6199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Slide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rgbClr val="574C5D"/>
                </a:solidFill>
                <a:latin typeface="Arial"/>
                <a:cs typeface="Arial"/>
              </a:rPr>
              <a:t>Terroir (terˈwär) </a:t>
            </a:r>
            <a:endParaRPr lang="en-US" sz="3600" b="1" dirty="0">
              <a:solidFill>
                <a:srgbClr val="574C5D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81012" y="972853"/>
            <a:ext cx="7000342" cy="745283"/>
          </a:xfrm>
          <a:prstGeom prst="rect">
            <a:avLst/>
          </a:prstGeom>
          <a:solidFill>
            <a:srgbClr val="574C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41322" y="1048857"/>
            <a:ext cx="649257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Substantivo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: </a:t>
            </a:r>
            <a:r>
              <a:rPr lang="pt-BR" sz="1400" dirty="0">
                <a:solidFill>
                  <a:schemeClr val="bg1"/>
                </a:solidFill>
                <a:latin typeface="Arial"/>
                <a:cs typeface="Arial"/>
              </a:rPr>
              <a:t>O ambiente natural completo em que um determinado vinho é produzido, incluindo fatores como o solo, topografia e clima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755874"/>
            <a:ext cx="9385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800" dirty="0">
                <a:solidFill>
                  <a:srgbClr val="FFFFFF"/>
                </a:solidFill>
                <a:latin typeface="Arial"/>
                <a:cs typeface="Arial"/>
              </a:rPr>
              <a:t>Solo + </a:t>
            </a:r>
            <a:r>
              <a:rPr lang="fr-FR" sz="4800" dirty="0" err="1">
                <a:solidFill>
                  <a:srgbClr val="FFFFFF"/>
                </a:solidFill>
                <a:latin typeface="Arial"/>
                <a:cs typeface="Arial"/>
              </a:rPr>
              <a:t>Topografia</a:t>
            </a:r>
            <a:r>
              <a:rPr lang="fr-FR" sz="4800" dirty="0">
                <a:solidFill>
                  <a:srgbClr val="FFFFFF"/>
                </a:solidFill>
                <a:latin typeface="Arial"/>
                <a:cs typeface="Arial"/>
              </a:rPr>
              <a:t> + </a:t>
            </a:r>
            <a:r>
              <a:rPr lang="en-US" sz="4800" dirty="0" err="1">
                <a:solidFill>
                  <a:srgbClr val="FFFFFF"/>
                </a:solidFill>
                <a:latin typeface="Arial"/>
                <a:cs typeface="Arial"/>
              </a:rPr>
              <a:t>Clima</a:t>
            </a:r>
            <a:endParaRPr lang="en-US" sz="48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5413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0" y="0"/>
            <a:ext cx="9144000" cy="976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 err="1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Temperatura</a:t>
            </a:r>
            <a:endParaRPr lang="es-ES" dirty="0">
              <a:solidFill>
                <a:srgbClr val="E1D16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7539" y="157813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12" name="Triangle 2"/>
          <p:cNvSpPr/>
          <p:nvPr/>
        </p:nvSpPr>
        <p:spPr>
          <a:xfrm rot="10800000">
            <a:off x="1524091" y="234806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7539" y="161746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SOLO AO SUL DO VALE</a:t>
            </a:r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Baixa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60°F/Alta 80°F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70339" y="254968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3" name="Triangle 2"/>
          <p:cNvSpPr/>
          <p:nvPr/>
        </p:nvSpPr>
        <p:spPr>
          <a:xfrm rot="10800000">
            <a:off x="4876891" y="331961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770339" y="2550511"/>
            <a:ext cx="2646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SOLO AO NORTE DO VALE</a:t>
            </a:r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Baixa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50°F/Alta 90°F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38450" y="958694"/>
            <a:ext cx="3457575" cy="384967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09875" y="965651"/>
            <a:ext cx="3486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Verão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Típico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Altas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Baixas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65839" y="1723964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0" name="Triangle 2"/>
          <p:cNvSpPr/>
          <p:nvPr/>
        </p:nvSpPr>
        <p:spPr>
          <a:xfrm rot="10800000">
            <a:off x="6972391" y="2493900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865839" y="1763292"/>
            <a:ext cx="2646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MONTANHAS</a:t>
            </a:r>
          </a:p>
          <a:p>
            <a:pPr algn="ctr"/>
            <a:r>
              <a:rPr lang="en-US" sz="1400" b="1" dirty="0" err="1">
                <a:solidFill>
                  <a:srgbClr val="FFFFFF"/>
                </a:solidFill>
                <a:latin typeface="Arial"/>
                <a:cs typeface="Arial"/>
              </a:rPr>
              <a:t>Mais</a:t>
            </a:r>
            <a:r>
              <a:rPr lang="en-US" sz="1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Arial"/>
                <a:cs typeface="Arial"/>
              </a:rPr>
              <a:t>quente</a:t>
            </a:r>
            <a:r>
              <a:rPr lang="en-US" sz="1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Arial"/>
                <a:cs typeface="Arial"/>
              </a:rPr>
              <a:t>baixa</a:t>
            </a:r>
            <a:r>
              <a:rPr lang="en-US" sz="1400" b="1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lang="en-US" sz="1400" b="1" dirty="0" err="1">
                <a:solidFill>
                  <a:srgbClr val="FFFFFF"/>
                </a:solidFill>
                <a:latin typeface="Arial"/>
                <a:cs typeface="Arial"/>
              </a:rPr>
              <a:t>Mais</a:t>
            </a:r>
            <a:r>
              <a:rPr lang="en-US" sz="1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Arial"/>
                <a:cs typeface="Arial"/>
              </a:rPr>
              <a:t>frio</a:t>
            </a:r>
            <a:r>
              <a:rPr lang="en-US" sz="1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Arial"/>
                <a:cs typeface="Arial"/>
              </a:rPr>
              <a:t>alta</a:t>
            </a:r>
            <a:endParaRPr lang="en-US" sz="1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542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 descr="Slide_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VITICULTURA</a:t>
            </a:r>
          </a:p>
        </p:txBody>
      </p:sp>
    </p:spTree>
    <p:extLst>
      <p:ext uri="{BB962C8B-B14F-4D97-AF65-F5344CB8AC3E}">
        <p14:creationId xmlns:p14="http://schemas.microsoft.com/office/powerpoint/2010/main" val="818648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3792401"/>
            <a:ext cx="9144000" cy="1351099"/>
          </a:xfrm>
          <a:prstGeom prst="rect">
            <a:avLst/>
          </a:prstGeom>
          <a:solidFill>
            <a:srgbClr val="56747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423588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FFFFFF"/>
                </a:solidFill>
                <a:latin typeface="Arial"/>
                <a:cs typeface="Arial"/>
              </a:rPr>
              <a:t>A diversidade de tipos de solos e climas permitem os vinicultores selecionar </a:t>
            </a:r>
          </a:p>
          <a:p>
            <a:pPr algn="ctr"/>
            <a:r>
              <a:rPr lang="pt-BR" sz="1600" dirty="0">
                <a:solidFill>
                  <a:srgbClr val="FFFFFF"/>
                </a:solidFill>
                <a:latin typeface="Arial"/>
                <a:cs typeface="Arial"/>
              </a:rPr>
              <a:t>as variedades certas para os lugares certos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027219" y="401158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2418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2401"/>
            <a:ext cx="9144000" cy="1351099"/>
          </a:xfrm>
          <a:prstGeom prst="rect">
            <a:avLst/>
          </a:prstGeom>
          <a:solidFill>
            <a:srgbClr val="56747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423588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FFFFFF"/>
                </a:solidFill>
                <a:latin typeface="Arial"/>
                <a:cs typeface="Arial"/>
              </a:rPr>
              <a:t>Ao cultivar um vinhedo, um produtor é capaz de usar ambos métodos de cultivo </a:t>
            </a:r>
          </a:p>
          <a:p>
            <a:pPr algn="ctr"/>
            <a:r>
              <a:rPr lang="pt-BR" sz="1600" dirty="0">
                <a:solidFill>
                  <a:srgbClr val="FFFFFF"/>
                </a:solidFill>
                <a:latin typeface="Arial"/>
                <a:cs typeface="Arial"/>
              </a:rPr>
              <a:t>testados assim como as mais recentes tecnologias.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027219" y="401158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82202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_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10" name="TextBox 409"/>
          <p:cNvSpPr txBox="1"/>
          <p:nvPr/>
        </p:nvSpPr>
        <p:spPr>
          <a:xfrm>
            <a:off x="6422189" y="4430776"/>
            <a:ext cx="1628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Estrutura para orientar e gerenciar as folhas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>
                <a:solidFill>
                  <a:srgbClr val="567471"/>
                </a:solidFill>
                <a:latin typeface="Arial" charset="0"/>
                <a:ea typeface="Arial" charset="0"/>
                <a:cs typeface="Arial" charset="0"/>
              </a:rPr>
              <a:t>Terroir e </a:t>
            </a:r>
            <a:r>
              <a:rPr lang="en-US" dirty="0" err="1">
                <a:solidFill>
                  <a:srgbClr val="567471"/>
                </a:solidFill>
                <a:latin typeface="Arial" charset="0"/>
                <a:ea typeface="Arial" charset="0"/>
                <a:cs typeface="Arial" charset="0"/>
              </a:rPr>
              <a:t>Viticultura</a:t>
            </a:r>
            <a:endParaRPr lang="es-ES" dirty="0">
              <a:solidFill>
                <a:srgbClr val="56747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3" name="Rectangle 312"/>
          <p:cNvSpPr/>
          <p:nvPr/>
        </p:nvSpPr>
        <p:spPr>
          <a:xfrm>
            <a:off x="2639483" y="966310"/>
            <a:ext cx="3865034" cy="400544"/>
          </a:xfrm>
          <a:prstGeom prst="rect">
            <a:avLst/>
          </a:prstGeom>
          <a:solidFill>
            <a:srgbClr val="516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Rectangle 313"/>
          <p:cNvSpPr/>
          <p:nvPr/>
        </p:nvSpPr>
        <p:spPr>
          <a:xfrm>
            <a:off x="2639483" y="2982417"/>
            <a:ext cx="3865034" cy="398457"/>
          </a:xfrm>
          <a:prstGeom prst="rect">
            <a:avLst/>
          </a:prstGeom>
          <a:solidFill>
            <a:srgbClr val="516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TextBox 314"/>
          <p:cNvSpPr txBox="1"/>
          <p:nvPr/>
        </p:nvSpPr>
        <p:spPr>
          <a:xfrm>
            <a:off x="2639484" y="2996606"/>
            <a:ext cx="386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Proxima Nova Semibold"/>
                <a:cs typeface="Proxima Nova Semibold"/>
              </a:rPr>
              <a:t>PRÁTICAS VITICULTURAS</a:t>
            </a:r>
          </a:p>
        </p:txBody>
      </p:sp>
      <p:sp>
        <p:nvSpPr>
          <p:cNvPr id="316" name="Oval 315"/>
          <p:cNvSpPr/>
          <p:nvPr/>
        </p:nvSpPr>
        <p:spPr>
          <a:xfrm>
            <a:off x="918778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Oval 316"/>
          <p:cNvSpPr/>
          <p:nvPr/>
        </p:nvSpPr>
        <p:spPr>
          <a:xfrm>
            <a:off x="961237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8" name="Group 317"/>
          <p:cNvGrpSpPr/>
          <p:nvPr/>
        </p:nvGrpSpPr>
        <p:grpSpPr>
          <a:xfrm>
            <a:off x="1124795" y="1762163"/>
            <a:ext cx="457882" cy="532665"/>
            <a:chOff x="1436688" y="1544638"/>
            <a:chExt cx="554037" cy="644525"/>
          </a:xfrm>
        </p:grpSpPr>
        <p:sp>
          <p:nvSpPr>
            <p:cNvPr id="319" name="Freeform 1"/>
            <p:cNvSpPr>
              <a:spLocks noChangeArrowheads="1"/>
            </p:cNvSpPr>
            <p:nvPr/>
          </p:nvSpPr>
          <p:spPr bwMode="auto">
            <a:xfrm>
              <a:off x="1770063" y="1666875"/>
              <a:ext cx="190500" cy="206375"/>
            </a:xfrm>
            <a:custGeom>
              <a:avLst/>
              <a:gdLst>
                <a:gd name="T0" fmla="*/ 130 w 527"/>
                <a:gd name="T1" fmla="*/ 142 h 574"/>
                <a:gd name="T2" fmla="*/ 130 w 527"/>
                <a:gd name="T3" fmla="*/ 396 h 574"/>
                <a:gd name="T4" fmla="*/ 412 w 527"/>
                <a:gd name="T5" fmla="*/ 452 h 574"/>
                <a:gd name="T6" fmla="*/ 468 w 527"/>
                <a:gd name="T7" fmla="*/ 0 h 574"/>
                <a:gd name="T8" fmla="*/ 130 w 527"/>
                <a:gd name="T9" fmla="*/ 142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74">
                  <a:moveTo>
                    <a:pt x="130" y="142"/>
                  </a:moveTo>
                  <a:cubicBezTo>
                    <a:pt x="44" y="199"/>
                    <a:pt x="0" y="308"/>
                    <a:pt x="130" y="396"/>
                  </a:cubicBezTo>
                  <a:cubicBezTo>
                    <a:pt x="201" y="573"/>
                    <a:pt x="334" y="535"/>
                    <a:pt x="412" y="452"/>
                  </a:cubicBezTo>
                  <a:cubicBezTo>
                    <a:pt x="490" y="369"/>
                    <a:pt x="526" y="127"/>
                    <a:pt x="468" y="0"/>
                  </a:cubicBezTo>
                  <a:cubicBezTo>
                    <a:pt x="343" y="95"/>
                    <a:pt x="236" y="70"/>
                    <a:pt x="130" y="142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Freeform 2"/>
            <p:cNvSpPr>
              <a:spLocks noChangeArrowheads="1"/>
            </p:cNvSpPr>
            <p:nvPr/>
          </p:nvSpPr>
          <p:spPr bwMode="auto">
            <a:xfrm>
              <a:off x="1519238" y="1544638"/>
              <a:ext cx="263525" cy="293687"/>
            </a:xfrm>
            <a:custGeom>
              <a:avLst/>
              <a:gdLst>
                <a:gd name="T0" fmla="*/ 598 w 734"/>
                <a:gd name="T1" fmla="*/ 226 h 818"/>
                <a:gd name="T2" fmla="*/ 513 w 734"/>
                <a:gd name="T3" fmla="*/ 592 h 818"/>
                <a:gd name="T4" fmla="*/ 146 w 734"/>
                <a:gd name="T5" fmla="*/ 621 h 818"/>
                <a:gd name="T6" fmla="*/ 90 w 734"/>
                <a:gd name="T7" fmla="*/ 0 h 818"/>
                <a:gd name="T8" fmla="*/ 598 w 734"/>
                <a:gd name="T9" fmla="*/ 22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818">
                  <a:moveTo>
                    <a:pt x="598" y="226"/>
                  </a:moveTo>
                  <a:cubicBezTo>
                    <a:pt x="690" y="334"/>
                    <a:pt x="733" y="497"/>
                    <a:pt x="513" y="592"/>
                  </a:cubicBezTo>
                  <a:cubicBezTo>
                    <a:pt x="413" y="817"/>
                    <a:pt x="247" y="741"/>
                    <a:pt x="146" y="621"/>
                  </a:cubicBezTo>
                  <a:cubicBezTo>
                    <a:pt x="44" y="501"/>
                    <a:pt x="0" y="169"/>
                    <a:pt x="90" y="0"/>
                  </a:cubicBezTo>
                  <a:cubicBezTo>
                    <a:pt x="255" y="140"/>
                    <a:pt x="483" y="90"/>
                    <a:pt x="598" y="226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" name="Freeform 3"/>
            <p:cNvSpPr>
              <a:spLocks noChangeArrowheads="1"/>
            </p:cNvSpPr>
            <p:nvPr/>
          </p:nvSpPr>
          <p:spPr bwMode="auto">
            <a:xfrm>
              <a:off x="1603375" y="1636713"/>
              <a:ext cx="274638" cy="265112"/>
            </a:xfrm>
            <a:custGeom>
              <a:avLst/>
              <a:gdLst>
                <a:gd name="T0" fmla="*/ 762 w 763"/>
                <a:gd name="T1" fmla="*/ 338 h 735"/>
                <a:gd name="T2" fmla="*/ 452 w 763"/>
                <a:gd name="T3" fmla="*/ 734 h 735"/>
                <a:gd name="T4" fmla="*/ 0 w 763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3" h="735">
                  <a:moveTo>
                    <a:pt x="762" y="338"/>
                  </a:moveTo>
                  <a:cubicBezTo>
                    <a:pt x="548" y="445"/>
                    <a:pt x="452" y="734"/>
                    <a:pt x="452" y="734"/>
                  </a:cubicBezTo>
                  <a:cubicBezTo>
                    <a:pt x="452" y="734"/>
                    <a:pt x="356" y="320"/>
                    <a:pt x="0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4"/>
            <p:cNvSpPr>
              <a:spLocks noChangeArrowheads="1"/>
            </p:cNvSpPr>
            <p:nvPr/>
          </p:nvSpPr>
          <p:spPr bwMode="auto">
            <a:xfrm>
              <a:off x="1436688" y="1900238"/>
              <a:ext cx="554037" cy="288925"/>
            </a:xfrm>
            <a:custGeom>
              <a:avLst/>
              <a:gdLst>
                <a:gd name="T0" fmla="*/ 0 w 1539"/>
                <a:gd name="T1" fmla="*/ 803 h 804"/>
                <a:gd name="T2" fmla="*/ 912 w 1539"/>
                <a:gd name="T3" fmla="*/ 0 h 804"/>
                <a:gd name="T4" fmla="*/ 1538 w 1539"/>
                <a:gd name="T5" fmla="*/ 803 h 804"/>
                <a:gd name="T6" fmla="*/ 0 w 1539"/>
                <a:gd name="T7" fmla="*/ 803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39" h="804">
                  <a:moveTo>
                    <a:pt x="0" y="803"/>
                  </a:moveTo>
                  <a:lnTo>
                    <a:pt x="912" y="0"/>
                  </a:lnTo>
                  <a:lnTo>
                    <a:pt x="1538" y="803"/>
                  </a:lnTo>
                  <a:lnTo>
                    <a:pt x="0" y="803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Freeform 5"/>
            <p:cNvSpPr>
              <a:spLocks noChangeArrowheads="1"/>
            </p:cNvSpPr>
            <p:nvPr/>
          </p:nvSpPr>
          <p:spPr bwMode="auto">
            <a:xfrm>
              <a:off x="1744663" y="1946275"/>
              <a:ext cx="34925" cy="34925"/>
            </a:xfrm>
            <a:custGeom>
              <a:avLst/>
              <a:gdLst>
                <a:gd name="T0" fmla="*/ 98 w 99"/>
                <a:gd name="T1" fmla="*/ 49 h 99"/>
                <a:gd name="T2" fmla="*/ 92 w 99"/>
                <a:gd name="T3" fmla="*/ 74 h 99"/>
                <a:gd name="T4" fmla="*/ 74 w 99"/>
                <a:gd name="T5" fmla="*/ 92 h 99"/>
                <a:gd name="T6" fmla="*/ 49 w 99"/>
                <a:gd name="T7" fmla="*/ 98 h 99"/>
                <a:gd name="T8" fmla="*/ 24 w 99"/>
                <a:gd name="T9" fmla="*/ 92 h 99"/>
                <a:gd name="T10" fmla="*/ 6 w 99"/>
                <a:gd name="T11" fmla="*/ 74 h 99"/>
                <a:gd name="T12" fmla="*/ 0 w 99"/>
                <a:gd name="T13" fmla="*/ 49 h 99"/>
                <a:gd name="T14" fmla="*/ 6 w 99"/>
                <a:gd name="T15" fmla="*/ 24 h 99"/>
                <a:gd name="T16" fmla="*/ 24 w 99"/>
                <a:gd name="T17" fmla="*/ 6 h 99"/>
                <a:gd name="T18" fmla="*/ 49 w 99"/>
                <a:gd name="T19" fmla="*/ 0 h 99"/>
                <a:gd name="T20" fmla="*/ 74 w 99"/>
                <a:gd name="T21" fmla="*/ 6 h 99"/>
                <a:gd name="T22" fmla="*/ 92 w 99"/>
                <a:gd name="T23" fmla="*/ 24 h 99"/>
                <a:gd name="T24" fmla="*/ 98 w 99"/>
                <a:gd name="T25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99">
                  <a:moveTo>
                    <a:pt x="98" y="49"/>
                  </a:moveTo>
                  <a:cubicBezTo>
                    <a:pt x="98" y="58"/>
                    <a:pt x="96" y="66"/>
                    <a:pt x="92" y="74"/>
                  </a:cubicBezTo>
                  <a:cubicBezTo>
                    <a:pt x="87" y="81"/>
                    <a:pt x="82" y="87"/>
                    <a:pt x="74" y="92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40" y="98"/>
                    <a:pt x="32" y="96"/>
                    <a:pt x="24" y="92"/>
                  </a:cubicBezTo>
                  <a:cubicBezTo>
                    <a:pt x="16" y="87"/>
                    <a:pt x="10" y="81"/>
                    <a:pt x="6" y="74"/>
                  </a:cubicBezTo>
                  <a:cubicBezTo>
                    <a:pt x="1" y="66"/>
                    <a:pt x="0" y="58"/>
                    <a:pt x="0" y="49"/>
                  </a:cubicBezTo>
                  <a:cubicBezTo>
                    <a:pt x="0" y="40"/>
                    <a:pt x="1" y="32"/>
                    <a:pt x="6" y="24"/>
                  </a:cubicBezTo>
                  <a:cubicBezTo>
                    <a:pt x="10" y="16"/>
                    <a:pt x="16" y="10"/>
                    <a:pt x="24" y="6"/>
                  </a:cubicBezTo>
                  <a:cubicBezTo>
                    <a:pt x="32" y="1"/>
                    <a:pt x="40" y="0"/>
                    <a:pt x="49" y="0"/>
                  </a:cubicBezTo>
                  <a:cubicBezTo>
                    <a:pt x="58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2"/>
                    <a:pt x="98" y="40"/>
                    <a:pt x="98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" name="Freeform 6"/>
            <p:cNvSpPr>
              <a:spLocks noChangeArrowheads="1"/>
            </p:cNvSpPr>
            <p:nvPr/>
          </p:nvSpPr>
          <p:spPr bwMode="auto">
            <a:xfrm>
              <a:off x="1658938" y="2019300"/>
              <a:ext cx="36512" cy="34925"/>
            </a:xfrm>
            <a:custGeom>
              <a:avLst/>
              <a:gdLst>
                <a:gd name="T0" fmla="*/ 99 w 100"/>
                <a:gd name="T1" fmla="*/ 49 h 99"/>
                <a:gd name="T2" fmla="*/ 92 w 100"/>
                <a:gd name="T3" fmla="*/ 74 h 99"/>
                <a:gd name="T4" fmla="*/ 74 w 100"/>
                <a:gd name="T5" fmla="*/ 92 h 99"/>
                <a:gd name="T6" fmla="*/ 50 w 100"/>
                <a:gd name="T7" fmla="*/ 98 h 99"/>
                <a:gd name="T8" fmla="*/ 25 w 100"/>
                <a:gd name="T9" fmla="*/ 92 h 99"/>
                <a:gd name="T10" fmla="*/ 7 w 100"/>
                <a:gd name="T11" fmla="*/ 74 h 99"/>
                <a:gd name="T12" fmla="*/ 0 w 100"/>
                <a:gd name="T13" fmla="*/ 49 h 99"/>
                <a:gd name="T14" fmla="*/ 7 w 100"/>
                <a:gd name="T15" fmla="*/ 24 h 99"/>
                <a:gd name="T16" fmla="*/ 25 w 100"/>
                <a:gd name="T17" fmla="*/ 6 h 99"/>
                <a:gd name="T18" fmla="*/ 50 w 100"/>
                <a:gd name="T19" fmla="*/ 0 h 99"/>
                <a:gd name="T20" fmla="*/ 74 w 100"/>
                <a:gd name="T21" fmla="*/ 6 h 99"/>
                <a:gd name="T22" fmla="*/ 92 w 100"/>
                <a:gd name="T23" fmla="*/ 24 h 99"/>
                <a:gd name="T24" fmla="*/ 99 w 100"/>
                <a:gd name="T25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99">
                  <a:moveTo>
                    <a:pt x="99" y="49"/>
                  </a:moveTo>
                  <a:cubicBezTo>
                    <a:pt x="99" y="58"/>
                    <a:pt x="96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6"/>
                    <a:pt x="59" y="98"/>
                    <a:pt x="50" y="98"/>
                  </a:cubicBezTo>
                  <a:cubicBezTo>
                    <a:pt x="41" y="98"/>
                    <a:pt x="33" y="96"/>
                    <a:pt x="25" y="92"/>
                  </a:cubicBezTo>
                  <a:cubicBezTo>
                    <a:pt x="17" y="87"/>
                    <a:pt x="11" y="82"/>
                    <a:pt x="7" y="74"/>
                  </a:cubicBezTo>
                  <a:cubicBezTo>
                    <a:pt x="2" y="66"/>
                    <a:pt x="0" y="58"/>
                    <a:pt x="0" y="49"/>
                  </a:cubicBezTo>
                  <a:cubicBezTo>
                    <a:pt x="0" y="40"/>
                    <a:pt x="2" y="32"/>
                    <a:pt x="7" y="24"/>
                  </a:cubicBezTo>
                  <a:cubicBezTo>
                    <a:pt x="11" y="16"/>
                    <a:pt x="17" y="10"/>
                    <a:pt x="25" y="6"/>
                  </a:cubicBezTo>
                  <a:cubicBezTo>
                    <a:pt x="33" y="1"/>
                    <a:pt x="41" y="0"/>
                    <a:pt x="50" y="0"/>
                  </a:cubicBezTo>
                  <a:cubicBezTo>
                    <a:pt x="59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2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Freeform 9"/>
            <p:cNvSpPr>
              <a:spLocks noChangeArrowheads="1"/>
            </p:cNvSpPr>
            <p:nvPr/>
          </p:nvSpPr>
          <p:spPr bwMode="auto">
            <a:xfrm>
              <a:off x="1687513" y="2125663"/>
              <a:ext cx="36512" cy="36512"/>
            </a:xfrm>
            <a:custGeom>
              <a:avLst/>
              <a:gdLst>
                <a:gd name="T0" fmla="*/ 99 w 100"/>
                <a:gd name="T1" fmla="*/ 50 h 100"/>
                <a:gd name="T2" fmla="*/ 92 w 100"/>
                <a:gd name="T3" fmla="*/ 75 h 100"/>
                <a:gd name="T4" fmla="*/ 74 w 100"/>
                <a:gd name="T5" fmla="*/ 93 h 100"/>
                <a:gd name="T6" fmla="*/ 49 w 100"/>
                <a:gd name="T7" fmla="*/ 99 h 100"/>
                <a:gd name="T8" fmla="*/ 25 w 100"/>
                <a:gd name="T9" fmla="*/ 93 h 100"/>
                <a:gd name="T10" fmla="*/ 6 w 100"/>
                <a:gd name="T11" fmla="*/ 75 h 100"/>
                <a:gd name="T12" fmla="*/ 0 w 100"/>
                <a:gd name="T13" fmla="*/ 50 h 100"/>
                <a:gd name="T14" fmla="*/ 6 w 100"/>
                <a:gd name="T15" fmla="*/ 25 h 100"/>
                <a:gd name="T16" fmla="*/ 25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50"/>
                  </a:moveTo>
                  <a:cubicBezTo>
                    <a:pt x="99" y="59"/>
                    <a:pt x="97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5" y="93"/>
                  </a:cubicBezTo>
                  <a:cubicBezTo>
                    <a:pt x="17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7" y="11"/>
                    <a:pt x="25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3"/>
                    <a:pt x="99" y="41"/>
                    <a:pt x="99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Freeform 10"/>
            <p:cNvSpPr>
              <a:spLocks noChangeArrowheads="1"/>
            </p:cNvSpPr>
            <p:nvPr/>
          </p:nvSpPr>
          <p:spPr bwMode="auto">
            <a:xfrm>
              <a:off x="1797050" y="2027238"/>
              <a:ext cx="36513" cy="36512"/>
            </a:xfrm>
            <a:custGeom>
              <a:avLst/>
              <a:gdLst>
                <a:gd name="T0" fmla="*/ 99 w 100"/>
                <a:gd name="T1" fmla="*/ 49 h 100"/>
                <a:gd name="T2" fmla="*/ 92 w 100"/>
                <a:gd name="T3" fmla="*/ 74 h 100"/>
                <a:gd name="T4" fmla="*/ 74 w 100"/>
                <a:gd name="T5" fmla="*/ 92 h 100"/>
                <a:gd name="T6" fmla="*/ 49 w 100"/>
                <a:gd name="T7" fmla="*/ 99 h 100"/>
                <a:gd name="T8" fmla="*/ 25 w 100"/>
                <a:gd name="T9" fmla="*/ 92 h 100"/>
                <a:gd name="T10" fmla="*/ 7 w 100"/>
                <a:gd name="T11" fmla="*/ 74 h 100"/>
                <a:gd name="T12" fmla="*/ 0 w 100"/>
                <a:gd name="T13" fmla="*/ 49 h 100"/>
                <a:gd name="T14" fmla="*/ 7 w 100"/>
                <a:gd name="T15" fmla="*/ 24 h 100"/>
                <a:gd name="T16" fmla="*/ 25 w 100"/>
                <a:gd name="T17" fmla="*/ 6 h 100"/>
                <a:gd name="T18" fmla="*/ 49 w 100"/>
                <a:gd name="T19" fmla="*/ 0 h 100"/>
                <a:gd name="T20" fmla="*/ 74 w 100"/>
                <a:gd name="T21" fmla="*/ 6 h 100"/>
                <a:gd name="T22" fmla="*/ 92 w 100"/>
                <a:gd name="T23" fmla="*/ 24 h 100"/>
                <a:gd name="T24" fmla="*/ 99 w 100"/>
                <a:gd name="T25" fmla="*/ 4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49"/>
                  </a:moveTo>
                  <a:cubicBezTo>
                    <a:pt x="99" y="58"/>
                    <a:pt x="96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6"/>
                    <a:pt x="58" y="99"/>
                    <a:pt x="49" y="99"/>
                  </a:cubicBezTo>
                  <a:cubicBezTo>
                    <a:pt x="40" y="99"/>
                    <a:pt x="32" y="96"/>
                    <a:pt x="25" y="92"/>
                  </a:cubicBezTo>
                  <a:cubicBezTo>
                    <a:pt x="17" y="87"/>
                    <a:pt x="11" y="82"/>
                    <a:pt x="7" y="74"/>
                  </a:cubicBezTo>
                  <a:cubicBezTo>
                    <a:pt x="2" y="66"/>
                    <a:pt x="0" y="58"/>
                    <a:pt x="0" y="49"/>
                  </a:cubicBezTo>
                  <a:cubicBezTo>
                    <a:pt x="0" y="40"/>
                    <a:pt x="2" y="31"/>
                    <a:pt x="7" y="24"/>
                  </a:cubicBezTo>
                  <a:cubicBezTo>
                    <a:pt x="11" y="16"/>
                    <a:pt x="17" y="10"/>
                    <a:pt x="25" y="6"/>
                  </a:cubicBezTo>
                  <a:cubicBezTo>
                    <a:pt x="32" y="1"/>
                    <a:pt x="40" y="0"/>
                    <a:pt x="49" y="0"/>
                  </a:cubicBezTo>
                  <a:cubicBezTo>
                    <a:pt x="58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1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" name="Freeform 13"/>
            <p:cNvSpPr>
              <a:spLocks noChangeArrowheads="1"/>
            </p:cNvSpPr>
            <p:nvPr/>
          </p:nvSpPr>
          <p:spPr bwMode="auto">
            <a:xfrm>
              <a:off x="1727199" y="2066925"/>
              <a:ext cx="36513" cy="36512"/>
            </a:xfrm>
            <a:custGeom>
              <a:avLst/>
              <a:gdLst>
                <a:gd name="T0" fmla="*/ 99 w 100"/>
                <a:gd name="T1" fmla="*/ 49 h 100"/>
                <a:gd name="T2" fmla="*/ 92 w 100"/>
                <a:gd name="T3" fmla="*/ 74 h 100"/>
                <a:gd name="T4" fmla="*/ 74 w 100"/>
                <a:gd name="T5" fmla="*/ 92 h 100"/>
                <a:gd name="T6" fmla="*/ 49 w 100"/>
                <a:gd name="T7" fmla="*/ 99 h 100"/>
                <a:gd name="T8" fmla="*/ 24 w 100"/>
                <a:gd name="T9" fmla="*/ 92 h 100"/>
                <a:gd name="T10" fmla="*/ 6 w 100"/>
                <a:gd name="T11" fmla="*/ 74 h 100"/>
                <a:gd name="T12" fmla="*/ 0 w 100"/>
                <a:gd name="T13" fmla="*/ 49 h 100"/>
                <a:gd name="T14" fmla="*/ 6 w 100"/>
                <a:gd name="T15" fmla="*/ 25 h 100"/>
                <a:gd name="T16" fmla="*/ 24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4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49"/>
                  </a:moveTo>
                  <a:cubicBezTo>
                    <a:pt x="99" y="58"/>
                    <a:pt x="97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1" y="97"/>
                    <a:pt x="24" y="92"/>
                  </a:cubicBezTo>
                  <a:cubicBezTo>
                    <a:pt x="16" y="87"/>
                    <a:pt x="10" y="82"/>
                    <a:pt x="6" y="74"/>
                  </a:cubicBezTo>
                  <a:cubicBezTo>
                    <a:pt x="1" y="66"/>
                    <a:pt x="0" y="58"/>
                    <a:pt x="0" y="49"/>
                  </a:cubicBezTo>
                  <a:cubicBezTo>
                    <a:pt x="0" y="40"/>
                    <a:pt x="1" y="32"/>
                    <a:pt x="6" y="25"/>
                  </a:cubicBezTo>
                  <a:cubicBezTo>
                    <a:pt x="10" y="17"/>
                    <a:pt x="16" y="11"/>
                    <a:pt x="24" y="7"/>
                  </a:cubicBezTo>
                  <a:cubicBezTo>
                    <a:pt x="31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2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Freeform 15"/>
            <p:cNvSpPr>
              <a:spLocks noChangeArrowheads="1"/>
            </p:cNvSpPr>
            <p:nvPr/>
          </p:nvSpPr>
          <p:spPr bwMode="auto">
            <a:xfrm>
              <a:off x="1576387" y="2103437"/>
              <a:ext cx="34925" cy="36512"/>
            </a:xfrm>
            <a:custGeom>
              <a:avLst/>
              <a:gdLst>
                <a:gd name="T0" fmla="*/ 98 w 99"/>
                <a:gd name="T1" fmla="*/ 50 h 100"/>
                <a:gd name="T2" fmla="*/ 92 w 99"/>
                <a:gd name="T3" fmla="*/ 75 h 100"/>
                <a:gd name="T4" fmla="*/ 74 w 99"/>
                <a:gd name="T5" fmla="*/ 93 h 100"/>
                <a:gd name="T6" fmla="*/ 49 w 99"/>
                <a:gd name="T7" fmla="*/ 99 h 100"/>
                <a:gd name="T8" fmla="*/ 24 w 99"/>
                <a:gd name="T9" fmla="*/ 93 h 100"/>
                <a:gd name="T10" fmla="*/ 6 w 99"/>
                <a:gd name="T11" fmla="*/ 75 h 100"/>
                <a:gd name="T12" fmla="*/ 0 w 99"/>
                <a:gd name="T13" fmla="*/ 50 h 100"/>
                <a:gd name="T14" fmla="*/ 6 w 99"/>
                <a:gd name="T15" fmla="*/ 25 h 100"/>
                <a:gd name="T16" fmla="*/ 24 w 99"/>
                <a:gd name="T17" fmla="*/ 7 h 100"/>
                <a:gd name="T18" fmla="*/ 49 w 99"/>
                <a:gd name="T19" fmla="*/ 0 h 100"/>
                <a:gd name="T20" fmla="*/ 74 w 99"/>
                <a:gd name="T21" fmla="*/ 7 h 100"/>
                <a:gd name="T22" fmla="*/ 92 w 99"/>
                <a:gd name="T23" fmla="*/ 25 h 100"/>
                <a:gd name="T24" fmla="*/ 98 w 99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00">
                  <a:moveTo>
                    <a:pt x="98" y="50"/>
                  </a:moveTo>
                  <a:cubicBezTo>
                    <a:pt x="98" y="59"/>
                    <a:pt x="96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4" y="93"/>
                  </a:cubicBezTo>
                  <a:cubicBezTo>
                    <a:pt x="16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6" y="11"/>
                    <a:pt x="24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6" y="33"/>
                    <a:pt x="98" y="41"/>
                    <a:pt x="98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" name="Freeform 16"/>
            <p:cNvSpPr>
              <a:spLocks noChangeArrowheads="1"/>
            </p:cNvSpPr>
            <p:nvPr/>
          </p:nvSpPr>
          <p:spPr bwMode="auto">
            <a:xfrm>
              <a:off x="1839912" y="2103437"/>
              <a:ext cx="36513" cy="36512"/>
            </a:xfrm>
            <a:custGeom>
              <a:avLst/>
              <a:gdLst>
                <a:gd name="T0" fmla="*/ 99 w 100"/>
                <a:gd name="T1" fmla="*/ 50 h 100"/>
                <a:gd name="T2" fmla="*/ 92 w 100"/>
                <a:gd name="T3" fmla="*/ 75 h 100"/>
                <a:gd name="T4" fmla="*/ 74 w 100"/>
                <a:gd name="T5" fmla="*/ 93 h 100"/>
                <a:gd name="T6" fmla="*/ 49 w 100"/>
                <a:gd name="T7" fmla="*/ 99 h 100"/>
                <a:gd name="T8" fmla="*/ 25 w 100"/>
                <a:gd name="T9" fmla="*/ 93 h 100"/>
                <a:gd name="T10" fmla="*/ 6 w 100"/>
                <a:gd name="T11" fmla="*/ 75 h 100"/>
                <a:gd name="T12" fmla="*/ 0 w 100"/>
                <a:gd name="T13" fmla="*/ 50 h 100"/>
                <a:gd name="T14" fmla="*/ 6 w 100"/>
                <a:gd name="T15" fmla="*/ 25 h 100"/>
                <a:gd name="T16" fmla="*/ 25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50"/>
                  </a:moveTo>
                  <a:cubicBezTo>
                    <a:pt x="99" y="59"/>
                    <a:pt x="97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5" y="93"/>
                  </a:cubicBezTo>
                  <a:cubicBezTo>
                    <a:pt x="17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7" y="11"/>
                    <a:pt x="25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3"/>
                    <a:pt x="99" y="41"/>
                    <a:pt x="99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0" name="Oval 329"/>
          <p:cNvSpPr/>
          <p:nvPr/>
        </p:nvSpPr>
        <p:spPr>
          <a:xfrm>
            <a:off x="2511692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Oval 330"/>
          <p:cNvSpPr/>
          <p:nvPr/>
        </p:nvSpPr>
        <p:spPr>
          <a:xfrm>
            <a:off x="2554151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Oval 335"/>
          <p:cNvSpPr/>
          <p:nvPr/>
        </p:nvSpPr>
        <p:spPr>
          <a:xfrm>
            <a:off x="4104606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Oval 336"/>
          <p:cNvSpPr/>
          <p:nvPr/>
        </p:nvSpPr>
        <p:spPr>
          <a:xfrm>
            <a:off x="4147065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8" name="Group 337"/>
          <p:cNvGrpSpPr/>
          <p:nvPr/>
        </p:nvGrpSpPr>
        <p:grpSpPr>
          <a:xfrm>
            <a:off x="2636657" y="1821899"/>
            <a:ext cx="667800" cy="367355"/>
            <a:chOff x="3454400" y="1724025"/>
            <a:chExt cx="808038" cy="444500"/>
          </a:xfrm>
        </p:grpSpPr>
        <p:sp>
          <p:nvSpPr>
            <p:cNvPr id="339" name="Freeform 20"/>
            <p:cNvSpPr>
              <a:spLocks noChangeArrowheads="1"/>
            </p:cNvSpPr>
            <p:nvPr/>
          </p:nvSpPr>
          <p:spPr bwMode="auto">
            <a:xfrm>
              <a:off x="3454400" y="1724025"/>
              <a:ext cx="808038" cy="444500"/>
            </a:xfrm>
            <a:custGeom>
              <a:avLst/>
              <a:gdLst>
                <a:gd name="T0" fmla="*/ 0 w 2243"/>
                <a:gd name="T1" fmla="*/ 803 h 1234"/>
                <a:gd name="T2" fmla="*/ 729 w 2243"/>
                <a:gd name="T3" fmla="*/ 0 h 1234"/>
                <a:gd name="T4" fmla="*/ 1174 w 2243"/>
                <a:gd name="T5" fmla="*/ 628 h 1234"/>
                <a:gd name="T6" fmla="*/ 1513 w 2243"/>
                <a:gd name="T7" fmla="*/ 273 h 1234"/>
                <a:gd name="T8" fmla="*/ 2242 w 2243"/>
                <a:gd name="T9" fmla="*/ 1233 h 1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3" h="1234">
                  <a:moveTo>
                    <a:pt x="0" y="803"/>
                  </a:moveTo>
                  <a:lnTo>
                    <a:pt x="729" y="0"/>
                  </a:lnTo>
                  <a:lnTo>
                    <a:pt x="1174" y="628"/>
                  </a:lnTo>
                  <a:lnTo>
                    <a:pt x="1513" y="273"/>
                  </a:lnTo>
                  <a:lnTo>
                    <a:pt x="2242" y="1233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21"/>
            <p:cNvSpPr>
              <a:spLocks noChangeArrowheads="1"/>
            </p:cNvSpPr>
            <p:nvPr/>
          </p:nvSpPr>
          <p:spPr bwMode="auto">
            <a:xfrm>
              <a:off x="3525838" y="1828800"/>
              <a:ext cx="603250" cy="285750"/>
            </a:xfrm>
            <a:custGeom>
              <a:avLst/>
              <a:gdLst>
                <a:gd name="T0" fmla="*/ 0 w 1676"/>
                <a:gd name="T1" fmla="*/ 290 h 792"/>
                <a:gd name="T2" fmla="*/ 507 w 1676"/>
                <a:gd name="T3" fmla="*/ 323 h 792"/>
                <a:gd name="T4" fmla="*/ 903 w 1676"/>
                <a:gd name="T5" fmla="*/ 534 h 792"/>
                <a:gd name="T6" fmla="*/ 1221 w 1676"/>
                <a:gd name="T7" fmla="*/ 595 h 792"/>
                <a:gd name="T8" fmla="*/ 1674 w 1676"/>
                <a:gd name="T9" fmla="*/ 453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6" h="792">
                  <a:moveTo>
                    <a:pt x="0" y="290"/>
                  </a:moveTo>
                  <a:cubicBezTo>
                    <a:pt x="0" y="290"/>
                    <a:pt x="342" y="0"/>
                    <a:pt x="507" y="323"/>
                  </a:cubicBezTo>
                  <a:cubicBezTo>
                    <a:pt x="698" y="697"/>
                    <a:pt x="903" y="534"/>
                    <a:pt x="903" y="534"/>
                  </a:cubicBezTo>
                  <a:cubicBezTo>
                    <a:pt x="903" y="534"/>
                    <a:pt x="1101" y="372"/>
                    <a:pt x="1221" y="595"/>
                  </a:cubicBezTo>
                  <a:cubicBezTo>
                    <a:pt x="1326" y="791"/>
                    <a:pt x="1675" y="613"/>
                    <a:pt x="1674" y="453"/>
                  </a:cubicBezTo>
                </a:path>
              </a:pathLst>
            </a:custGeom>
            <a:noFill/>
            <a:ln w="20160" cap="flat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1" name="Oval 340"/>
          <p:cNvSpPr/>
          <p:nvPr/>
        </p:nvSpPr>
        <p:spPr>
          <a:xfrm>
            <a:off x="5697520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Oval 341"/>
          <p:cNvSpPr/>
          <p:nvPr/>
        </p:nvSpPr>
        <p:spPr>
          <a:xfrm>
            <a:off x="5739979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3" name="Group 342"/>
          <p:cNvGrpSpPr/>
          <p:nvPr/>
        </p:nvGrpSpPr>
        <p:grpSpPr>
          <a:xfrm>
            <a:off x="5917251" y="1836350"/>
            <a:ext cx="472314" cy="473626"/>
            <a:chOff x="4491038" y="1612900"/>
            <a:chExt cx="571500" cy="573088"/>
          </a:xfrm>
        </p:grpSpPr>
        <p:sp>
          <p:nvSpPr>
            <p:cNvPr id="344" name="Freeform 22"/>
            <p:cNvSpPr>
              <a:spLocks noChangeArrowheads="1"/>
            </p:cNvSpPr>
            <p:nvPr/>
          </p:nvSpPr>
          <p:spPr bwMode="auto">
            <a:xfrm>
              <a:off x="4584700" y="1706563"/>
              <a:ext cx="385763" cy="387350"/>
            </a:xfrm>
            <a:custGeom>
              <a:avLst/>
              <a:gdLst>
                <a:gd name="T0" fmla="*/ 1072 w 1073"/>
                <a:gd name="T1" fmla="*/ 537 h 1074"/>
                <a:gd name="T2" fmla="*/ 1001 w 1073"/>
                <a:gd name="T3" fmla="*/ 805 h 1074"/>
                <a:gd name="T4" fmla="*/ 804 w 1073"/>
                <a:gd name="T5" fmla="*/ 1001 h 1074"/>
                <a:gd name="T6" fmla="*/ 536 w 1073"/>
                <a:gd name="T7" fmla="*/ 1073 h 1074"/>
                <a:gd name="T8" fmla="*/ 268 w 1073"/>
                <a:gd name="T9" fmla="*/ 1001 h 1074"/>
                <a:gd name="T10" fmla="*/ 72 w 1073"/>
                <a:gd name="T11" fmla="*/ 805 h 1074"/>
                <a:gd name="T12" fmla="*/ 0 w 1073"/>
                <a:gd name="T13" fmla="*/ 537 h 1074"/>
                <a:gd name="T14" fmla="*/ 72 w 1073"/>
                <a:gd name="T15" fmla="*/ 268 h 1074"/>
                <a:gd name="T16" fmla="*/ 268 w 1073"/>
                <a:gd name="T17" fmla="*/ 72 h 1074"/>
                <a:gd name="T18" fmla="*/ 536 w 1073"/>
                <a:gd name="T19" fmla="*/ 0 h 1074"/>
                <a:gd name="T20" fmla="*/ 804 w 1073"/>
                <a:gd name="T21" fmla="*/ 72 h 1074"/>
                <a:gd name="T22" fmla="*/ 1001 w 1073"/>
                <a:gd name="T23" fmla="*/ 268 h 1074"/>
                <a:gd name="T24" fmla="*/ 1072 w 1073"/>
                <a:gd name="T25" fmla="*/ 537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3" h="1074">
                  <a:moveTo>
                    <a:pt x="1072" y="537"/>
                  </a:moveTo>
                  <a:cubicBezTo>
                    <a:pt x="1072" y="635"/>
                    <a:pt x="1051" y="719"/>
                    <a:pt x="1001" y="805"/>
                  </a:cubicBezTo>
                  <a:cubicBezTo>
                    <a:pt x="952" y="890"/>
                    <a:pt x="890" y="952"/>
                    <a:pt x="804" y="1001"/>
                  </a:cubicBezTo>
                  <a:cubicBezTo>
                    <a:pt x="719" y="1050"/>
                    <a:pt x="635" y="1073"/>
                    <a:pt x="536" y="1073"/>
                  </a:cubicBezTo>
                  <a:cubicBezTo>
                    <a:pt x="437" y="1073"/>
                    <a:pt x="354" y="1050"/>
                    <a:pt x="268" y="1001"/>
                  </a:cubicBezTo>
                  <a:cubicBezTo>
                    <a:pt x="183" y="952"/>
                    <a:pt x="121" y="890"/>
                    <a:pt x="72" y="805"/>
                  </a:cubicBezTo>
                  <a:cubicBezTo>
                    <a:pt x="23" y="719"/>
                    <a:pt x="0" y="635"/>
                    <a:pt x="0" y="537"/>
                  </a:cubicBezTo>
                  <a:cubicBezTo>
                    <a:pt x="0" y="438"/>
                    <a:pt x="23" y="353"/>
                    <a:pt x="72" y="268"/>
                  </a:cubicBezTo>
                  <a:cubicBezTo>
                    <a:pt x="121" y="182"/>
                    <a:pt x="183" y="121"/>
                    <a:pt x="268" y="72"/>
                  </a:cubicBezTo>
                  <a:cubicBezTo>
                    <a:pt x="354" y="22"/>
                    <a:pt x="437" y="0"/>
                    <a:pt x="536" y="0"/>
                  </a:cubicBezTo>
                  <a:cubicBezTo>
                    <a:pt x="635" y="0"/>
                    <a:pt x="719" y="22"/>
                    <a:pt x="804" y="72"/>
                  </a:cubicBezTo>
                  <a:cubicBezTo>
                    <a:pt x="890" y="121"/>
                    <a:pt x="952" y="182"/>
                    <a:pt x="1001" y="268"/>
                  </a:cubicBezTo>
                  <a:cubicBezTo>
                    <a:pt x="1051" y="353"/>
                    <a:pt x="1072" y="438"/>
                    <a:pt x="1072" y="537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Line 23"/>
            <p:cNvSpPr>
              <a:spLocks noChangeShapeType="1"/>
            </p:cNvSpPr>
            <p:nvPr/>
          </p:nvSpPr>
          <p:spPr bwMode="auto">
            <a:xfrm>
              <a:off x="5021263" y="1900238"/>
              <a:ext cx="41275" cy="1587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Line 24"/>
            <p:cNvSpPr>
              <a:spLocks noChangeShapeType="1"/>
            </p:cNvSpPr>
            <p:nvPr/>
          </p:nvSpPr>
          <p:spPr bwMode="auto">
            <a:xfrm flipV="1">
              <a:off x="4776788" y="1612900"/>
              <a:ext cx="1587" cy="444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Line 25"/>
            <p:cNvSpPr>
              <a:spLocks noChangeShapeType="1"/>
            </p:cNvSpPr>
            <p:nvPr/>
          </p:nvSpPr>
          <p:spPr bwMode="auto">
            <a:xfrm flipH="1">
              <a:off x="4491038" y="1900238"/>
              <a:ext cx="44450" cy="1587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Line 26"/>
            <p:cNvSpPr>
              <a:spLocks noChangeShapeType="1"/>
            </p:cNvSpPr>
            <p:nvPr/>
          </p:nvSpPr>
          <p:spPr bwMode="auto">
            <a:xfrm>
              <a:off x="4776788" y="2144713"/>
              <a:ext cx="1587" cy="412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Line 27"/>
            <p:cNvSpPr>
              <a:spLocks noChangeShapeType="1"/>
            </p:cNvSpPr>
            <p:nvPr/>
          </p:nvSpPr>
          <p:spPr bwMode="auto">
            <a:xfrm flipV="1">
              <a:off x="4949825" y="1698625"/>
              <a:ext cx="28575" cy="317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Line 28"/>
            <p:cNvSpPr>
              <a:spLocks noChangeShapeType="1"/>
            </p:cNvSpPr>
            <p:nvPr/>
          </p:nvSpPr>
          <p:spPr bwMode="auto">
            <a:xfrm flipH="1" flipV="1">
              <a:off x="4575175" y="1698625"/>
              <a:ext cx="31750" cy="317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Line 29"/>
            <p:cNvSpPr>
              <a:spLocks noChangeShapeType="1"/>
            </p:cNvSpPr>
            <p:nvPr/>
          </p:nvSpPr>
          <p:spPr bwMode="auto">
            <a:xfrm flipH="1">
              <a:off x="4575175" y="2073275"/>
              <a:ext cx="31750" cy="285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Line 30"/>
            <p:cNvSpPr>
              <a:spLocks noChangeShapeType="1"/>
            </p:cNvSpPr>
            <p:nvPr/>
          </p:nvSpPr>
          <p:spPr bwMode="auto">
            <a:xfrm>
              <a:off x="4949825" y="2073275"/>
              <a:ext cx="28575" cy="285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3" name="Oval 352"/>
          <p:cNvSpPr/>
          <p:nvPr/>
        </p:nvSpPr>
        <p:spPr>
          <a:xfrm>
            <a:off x="7290433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Oval 353"/>
          <p:cNvSpPr/>
          <p:nvPr/>
        </p:nvSpPr>
        <p:spPr>
          <a:xfrm>
            <a:off x="7332892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Oval 366"/>
          <p:cNvSpPr/>
          <p:nvPr/>
        </p:nvSpPr>
        <p:spPr>
          <a:xfrm>
            <a:off x="1463125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Oval 367"/>
          <p:cNvSpPr/>
          <p:nvPr/>
        </p:nvSpPr>
        <p:spPr>
          <a:xfrm>
            <a:off x="1505584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9" name="Group 368"/>
          <p:cNvGrpSpPr/>
          <p:nvPr/>
        </p:nvGrpSpPr>
        <p:grpSpPr>
          <a:xfrm>
            <a:off x="1527322" y="3790493"/>
            <a:ext cx="610072" cy="604824"/>
            <a:chOff x="1176338" y="3081338"/>
            <a:chExt cx="738187" cy="731837"/>
          </a:xfrm>
        </p:grpSpPr>
        <p:sp>
          <p:nvSpPr>
            <p:cNvPr id="370" name="Line 44"/>
            <p:cNvSpPr>
              <a:spLocks noChangeShapeType="1"/>
            </p:cNvSpPr>
            <p:nvPr/>
          </p:nvSpPr>
          <p:spPr bwMode="auto">
            <a:xfrm flipH="1">
              <a:off x="1406525" y="3284538"/>
              <a:ext cx="307975" cy="30480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45"/>
            <p:cNvSpPr>
              <a:spLocks noChangeArrowheads="1"/>
            </p:cNvSpPr>
            <p:nvPr/>
          </p:nvSpPr>
          <p:spPr bwMode="auto">
            <a:xfrm>
              <a:off x="1176338" y="3081338"/>
              <a:ext cx="738187" cy="731837"/>
            </a:xfrm>
            <a:custGeom>
              <a:avLst/>
              <a:gdLst>
                <a:gd name="T0" fmla="*/ 2051 w 2052"/>
                <a:gd name="T1" fmla="*/ 0 h 2032"/>
                <a:gd name="T2" fmla="*/ 725 w 2052"/>
                <a:gd name="T3" fmla="*/ 1326 h 2032"/>
                <a:gd name="T4" fmla="*/ 2051 w 2052"/>
                <a:gd name="T5" fmla="*/ 0 h 2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2" h="2032">
                  <a:moveTo>
                    <a:pt x="2051" y="0"/>
                  </a:moveTo>
                  <a:cubicBezTo>
                    <a:pt x="2051" y="0"/>
                    <a:pt x="1825" y="2031"/>
                    <a:pt x="725" y="1326"/>
                  </a:cubicBezTo>
                  <a:cubicBezTo>
                    <a:pt x="0" y="224"/>
                    <a:pt x="2051" y="0"/>
                    <a:pt x="2051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" name="Freeform 46"/>
            <p:cNvSpPr>
              <a:spLocks noChangeArrowheads="1"/>
            </p:cNvSpPr>
            <p:nvPr/>
          </p:nvSpPr>
          <p:spPr bwMode="auto">
            <a:xfrm>
              <a:off x="1508125" y="3367088"/>
              <a:ext cx="122238" cy="122237"/>
            </a:xfrm>
            <a:custGeom>
              <a:avLst/>
              <a:gdLst>
                <a:gd name="T0" fmla="*/ 339 w 340"/>
                <a:gd name="T1" fmla="*/ 338 h 339"/>
                <a:gd name="T2" fmla="*/ 0 w 340"/>
                <a:gd name="T3" fmla="*/ 338 h 339"/>
                <a:gd name="T4" fmla="*/ 0 w 340"/>
                <a:gd name="T5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0" h="339">
                  <a:moveTo>
                    <a:pt x="339" y="338"/>
                  </a:moveTo>
                  <a:lnTo>
                    <a:pt x="0" y="338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47"/>
            <p:cNvSpPr>
              <a:spLocks noChangeArrowheads="1"/>
            </p:cNvSpPr>
            <p:nvPr/>
          </p:nvSpPr>
          <p:spPr bwMode="auto">
            <a:xfrm>
              <a:off x="1609725" y="3284538"/>
              <a:ext cx="101600" cy="101600"/>
            </a:xfrm>
            <a:custGeom>
              <a:avLst/>
              <a:gdLst>
                <a:gd name="T0" fmla="*/ 283 w 284"/>
                <a:gd name="T1" fmla="*/ 282 h 283"/>
                <a:gd name="T2" fmla="*/ 0 w 284"/>
                <a:gd name="T3" fmla="*/ 282 h 283"/>
                <a:gd name="T4" fmla="*/ 0 w 284"/>
                <a:gd name="T5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4" h="283">
                  <a:moveTo>
                    <a:pt x="283" y="282"/>
                  </a:moveTo>
                  <a:lnTo>
                    <a:pt x="0" y="282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48"/>
            <p:cNvSpPr>
              <a:spLocks noChangeArrowheads="1"/>
            </p:cNvSpPr>
            <p:nvPr/>
          </p:nvSpPr>
          <p:spPr bwMode="auto">
            <a:xfrm>
              <a:off x="1712913" y="3244850"/>
              <a:ext cx="41275" cy="41275"/>
            </a:xfrm>
            <a:custGeom>
              <a:avLst/>
              <a:gdLst>
                <a:gd name="T0" fmla="*/ 112 w 113"/>
                <a:gd name="T1" fmla="*/ 113 h 114"/>
                <a:gd name="T2" fmla="*/ 0 w 113"/>
                <a:gd name="T3" fmla="*/ 113 h 114"/>
                <a:gd name="T4" fmla="*/ 0 w 113"/>
                <a:gd name="T5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" h="114">
                  <a:moveTo>
                    <a:pt x="112" y="113"/>
                  </a:moveTo>
                  <a:lnTo>
                    <a:pt x="0" y="113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5" name="Oval 374"/>
          <p:cNvSpPr/>
          <p:nvPr/>
        </p:nvSpPr>
        <p:spPr>
          <a:xfrm>
            <a:off x="3223969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Oval 375"/>
          <p:cNvSpPr/>
          <p:nvPr/>
        </p:nvSpPr>
        <p:spPr>
          <a:xfrm>
            <a:off x="3266428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7" name="Group 376"/>
          <p:cNvGrpSpPr/>
          <p:nvPr/>
        </p:nvGrpSpPr>
        <p:grpSpPr>
          <a:xfrm>
            <a:off x="3349731" y="3697998"/>
            <a:ext cx="635000" cy="523482"/>
            <a:chOff x="2689225" y="2841625"/>
            <a:chExt cx="768350" cy="633413"/>
          </a:xfrm>
        </p:grpSpPr>
        <p:sp>
          <p:nvSpPr>
            <p:cNvPr id="378" name="Freeform 49"/>
            <p:cNvSpPr>
              <a:spLocks noChangeArrowheads="1"/>
            </p:cNvSpPr>
            <p:nvPr/>
          </p:nvSpPr>
          <p:spPr bwMode="auto">
            <a:xfrm>
              <a:off x="2949575" y="3157538"/>
              <a:ext cx="233363" cy="149225"/>
            </a:xfrm>
            <a:custGeom>
              <a:avLst/>
              <a:gdLst>
                <a:gd name="T0" fmla="*/ 4 w 650"/>
                <a:gd name="T1" fmla="*/ 284 h 413"/>
                <a:gd name="T2" fmla="*/ 0 w 650"/>
                <a:gd name="T3" fmla="*/ 233 h 413"/>
                <a:gd name="T4" fmla="*/ 0 w 650"/>
                <a:gd name="T5" fmla="*/ 0 h 413"/>
                <a:gd name="T6" fmla="*/ 649 w 650"/>
                <a:gd name="T7" fmla="*/ 0 h 413"/>
                <a:gd name="T8" fmla="*/ 649 w 650"/>
                <a:gd name="T9" fmla="*/ 233 h 413"/>
                <a:gd name="T10" fmla="*/ 595 w 650"/>
                <a:gd name="T11" fmla="*/ 412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0" h="413">
                  <a:moveTo>
                    <a:pt x="4" y="284"/>
                  </a:moveTo>
                  <a:cubicBezTo>
                    <a:pt x="1" y="267"/>
                    <a:pt x="0" y="250"/>
                    <a:pt x="0" y="233"/>
                  </a:cubicBezTo>
                  <a:lnTo>
                    <a:pt x="0" y="0"/>
                  </a:lnTo>
                  <a:lnTo>
                    <a:pt x="649" y="0"/>
                  </a:lnTo>
                  <a:lnTo>
                    <a:pt x="649" y="233"/>
                  </a:lnTo>
                  <a:cubicBezTo>
                    <a:pt x="649" y="299"/>
                    <a:pt x="629" y="361"/>
                    <a:pt x="595" y="412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Line 50"/>
            <p:cNvSpPr>
              <a:spLocks noChangeShapeType="1"/>
            </p:cNvSpPr>
            <p:nvPr/>
          </p:nvSpPr>
          <p:spPr bwMode="auto">
            <a:xfrm flipV="1">
              <a:off x="3067050" y="2876550"/>
              <a:ext cx="1588" cy="3492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51"/>
            <p:cNvSpPr>
              <a:spLocks noChangeArrowheads="1"/>
            </p:cNvSpPr>
            <p:nvPr/>
          </p:nvSpPr>
          <p:spPr bwMode="auto">
            <a:xfrm>
              <a:off x="3009900" y="2841625"/>
              <a:ext cx="114300" cy="66675"/>
            </a:xfrm>
            <a:custGeom>
              <a:avLst/>
              <a:gdLst>
                <a:gd name="T0" fmla="*/ 225 w 318"/>
                <a:gd name="T1" fmla="*/ 184 h 185"/>
                <a:gd name="T2" fmla="*/ 92 w 318"/>
                <a:gd name="T3" fmla="*/ 184 h 185"/>
                <a:gd name="T4" fmla="*/ 0 w 318"/>
                <a:gd name="T5" fmla="*/ 92 h 185"/>
                <a:gd name="T6" fmla="*/ 0 w 318"/>
                <a:gd name="T7" fmla="*/ 92 h 185"/>
                <a:gd name="T8" fmla="*/ 92 w 318"/>
                <a:gd name="T9" fmla="*/ 0 h 185"/>
                <a:gd name="T10" fmla="*/ 225 w 318"/>
                <a:gd name="T11" fmla="*/ 0 h 185"/>
                <a:gd name="T12" fmla="*/ 317 w 318"/>
                <a:gd name="T13" fmla="*/ 92 h 185"/>
                <a:gd name="T14" fmla="*/ 317 w 318"/>
                <a:gd name="T15" fmla="*/ 92 h 185"/>
                <a:gd name="T16" fmla="*/ 225 w 318"/>
                <a:gd name="T17" fmla="*/ 18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185">
                  <a:moveTo>
                    <a:pt x="225" y="184"/>
                  </a:moveTo>
                  <a:lnTo>
                    <a:pt x="92" y="184"/>
                  </a:lnTo>
                  <a:cubicBezTo>
                    <a:pt x="41" y="184"/>
                    <a:pt x="0" y="142"/>
                    <a:pt x="0" y="92"/>
                  </a:cubicBezTo>
                  <a:lnTo>
                    <a:pt x="0" y="92"/>
                  </a:lnTo>
                  <a:cubicBezTo>
                    <a:pt x="0" y="41"/>
                    <a:pt x="41" y="0"/>
                    <a:pt x="92" y="0"/>
                  </a:cubicBezTo>
                  <a:lnTo>
                    <a:pt x="225" y="0"/>
                  </a:lnTo>
                  <a:cubicBezTo>
                    <a:pt x="275" y="0"/>
                    <a:pt x="317" y="41"/>
                    <a:pt x="317" y="92"/>
                  </a:cubicBezTo>
                  <a:lnTo>
                    <a:pt x="317" y="92"/>
                  </a:lnTo>
                  <a:cubicBezTo>
                    <a:pt x="317" y="142"/>
                    <a:pt x="275" y="184"/>
                    <a:pt x="225" y="184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Freeform 52"/>
            <p:cNvSpPr>
              <a:spLocks noChangeArrowheads="1"/>
            </p:cNvSpPr>
            <p:nvPr/>
          </p:nvSpPr>
          <p:spPr bwMode="auto">
            <a:xfrm>
              <a:off x="2689225" y="3254375"/>
              <a:ext cx="768350" cy="220663"/>
            </a:xfrm>
            <a:custGeom>
              <a:avLst/>
              <a:gdLst>
                <a:gd name="T0" fmla="*/ 2066 w 2133"/>
                <a:gd name="T1" fmla="*/ 614 h 615"/>
                <a:gd name="T2" fmla="*/ 2094 w 2133"/>
                <a:gd name="T3" fmla="*/ 542 h 615"/>
                <a:gd name="T4" fmla="*/ 1883 w 2133"/>
                <a:gd name="T5" fmla="*/ 196 h 615"/>
                <a:gd name="T6" fmla="*/ 1635 w 2133"/>
                <a:gd name="T7" fmla="*/ 252 h 615"/>
                <a:gd name="T8" fmla="*/ 1478 w 2133"/>
                <a:gd name="T9" fmla="*/ 156 h 615"/>
                <a:gd name="T10" fmla="*/ 1184 w 2133"/>
                <a:gd name="T11" fmla="*/ 246 h 615"/>
                <a:gd name="T12" fmla="*/ 1075 w 2133"/>
                <a:gd name="T13" fmla="*/ 196 h 615"/>
                <a:gd name="T14" fmla="*/ 952 w 2133"/>
                <a:gd name="T15" fmla="*/ 191 h 615"/>
                <a:gd name="T16" fmla="*/ 754 w 2133"/>
                <a:gd name="T17" fmla="*/ 21 h 615"/>
                <a:gd name="T18" fmla="*/ 727 w 2133"/>
                <a:gd name="T19" fmla="*/ 16 h 615"/>
                <a:gd name="T20" fmla="*/ 454 w 2133"/>
                <a:gd name="T21" fmla="*/ 133 h 615"/>
                <a:gd name="T22" fmla="*/ 375 w 2133"/>
                <a:gd name="T23" fmla="*/ 102 h 615"/>
                <a:gd name="T24" fmla="*/ 0 w 2133"/>
                <a:gd name="T25" fmla="*/ 33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33" h="615">
                  <a:moveTo>
                    <a:pt x="2066" y="614"/>
                  </a:moveTo>
                  <a:cubicBezTo>
                    <a:pt x="2078" y="592"/>
                    <a:pt x="2088" y="568"/>
                    <a:pt x="2094" y="542"/>
                  </a:cubicBezTo>
                  <a:cubicBezTo>
                    <a:pt x="2132" y="388"/>
                    <a:pt x="2037" y="233"/>
                    <a:pt x="1883" y="196"/>
                  </a:cubicBezTo>
                  <a:cubicBezTo>
                    <a:pt x="1793" y="174"/>
                    <a:pt x="1702" y="198"/>
                    <a:pt x="1635" y="252"/>
                  </a:cubicBezTo>
                  <a:cubicBezTo>
                    <a:pt x="1595" y="206"/>
                    <a:pt x="1541" y="171"/>
                    <a:pt x="1478" y="156"/>
                  </a:cubicBezTo>
                  <a:cubicBezTo>
                    <a:pt x="1367" y="129"/>
                    <a:pt x="1255" y="167"/>
                    <a:pt x="1184" y="246"/>
                  </a:cubicBezTo>
                  <a:cubicBezTo>
                    <a:pt x="1152" y="223"/>
                    <a:pt x="1115" y="206"/>
                    <a:pt x="1075" y="196"/>
                  </a:cubicBezTo>
                  <a:cubicBezTo>
                    <a:pt x="1033" y="186"/>
                    <a:pt x="992" y="185"/>
                    <a:pt x="952" y="191"/>
                  </a:cubicBezTo>
                  <a:cubicBezTo>
                    <a:pt x="918" y="109"/>
                    <a:pt x="847" y="43"/>
                    <a:pt x="754" y="21"/>
                  </a:cubicBezTo>
                  <a:cubicBezTo>
                    <a:pt x="745" y="19"/>
                    <a:pt x="736" y="17"/>
                    <a:pt x="727" y="16"/>
                  </a:cubicBezTo>
                  <a:cubicBezTo>
                    <a:pt x="619" y="0"/>
                    <a:pt x="515" y="48"/>
                    <a:pt x="454" y="133"/>
                  </a:cubicBezTo>
                  <a:cubicBezTo>
                    <a:pt x="429" y="119"/>
                    <a:pt x="403" y="108"/>
                    <a:pt x="375" y="102"/>
                  </a:cubicBezTo>
                  <a:cubicBezTo>
                    <a:pt x="208" y="61"/>
                    <a:pt x="40" y="164"/>
                    <a:pt x="0" y="33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53"/>
            <p:cNvSpPr>
              <a:spLocks noChangeArrowheads="1"/>
            </p:cNvSpPr>
            <p:nvPr/>
          </p:nvSpPr>
          <p:spPr bwMode="auto">
            <a:xfrm>
              <a:off x="2787650" y="3335338"/>
              <a:ext cx="31750" cy="31750"/>
            </a:xfrm>
            <a:custGeom>
              <a:avLst/>
              <a:gdLst>
                <a:gd name="T0" fmla="*/ 89 w 90"/>
                <a:gd name="T1" fmla="*/ 45 h 90"/>
                <a:gd name="T2" fmla="*/ 83 w 90"/>
                <a:gd name="T3" fmla="*/ 67 h 90"/>
                <a:gd name="T4" fmla="*/ 67 w 90"/>
                <a:gd name="T5" fmla="*/ 83 h 90"/>
                <a:gd name="T6" fmla="*/ 45 w 90"/>
                <a:gd name="T7" fmla="*/ 89 h 90"/>
                <a:gd name="T8" fmla="*/ 22 w 90"/>
                <a:gd name="T9" fmla="*/ 83 h 90"/>
                <a:gd name="T10" fmla="*/ 6 w 90"/>
                <a:gd name="T11" fmla="*/ 67 h 90"/>
                <a:gd name="T12" fmla="*/ 0 w 90"/>
                <a:gd name="T13" fmla="*/ 45 h 90"/>
                <a:gd name="T14" fmla="*/ 6 w 90"/>
                <a:gd name="T15" fmla="*/ 22 h 90"/>
                <a:gd name="T16" fmla="*/ 22 w 90"/>
                <a:gd name="T17" fmla="*/ 6 h 90"/>
                <a:gd name="T18" fmla="*/ 45 w 90"/>
                <a:gd name="T19" fmla="*/ 0 h 90"/>
                <a:gd name="T20" fmla="*/ 67 w 90"/>
                <a:gd name="T21" fmla="*/ 6 h 90"/>
                <a:gd name="T22" fmla="*/ 83 w 90"/>
                <a:gd name="T23" fmla="*/ 22 h 90"/>
                <a:gd name="T24" fmla="*/ 89 w 90"/>
                <a:gd name="T25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0">
                  <a:moveTo>
                    <a:pt x="89" y="45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6" y="89"/>
                    <a:pt x="29" y="87"/>
                    <a:pt x="22" y="83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2" y="60"/>
                    <a:pt x="0" y="53"/>
                    <a:pt x="0" y="45"/>
                  </a:cubicBezTo>
                  <a:cubicBezTo>
                    <a:pt x="0" y="36"/>
                    <a:pt x="2" y="29"/>
                    <a:pt x="6" y="22"/>
                  </a:cubicBezTo>
                  <a:cubicBezTo>
                    <a:pt x="10" y="15"/>
                    <a:pt x="15" y="10"/>
                    <a:pt x="22" y="6"/>
                  </a:cubicBezTo>
                  <a:cubicBezTo>
                    <a:pt x="29" y="2"/>
                    <a:pt x="36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5"/>
                    <a:pt x="83" y="22"/>
                  </a:cubicBezTo>
                  <a:cubicBezTo>
                    <a:pt x="87" y="29"/>
                    <a:pt x="89" y="36"/>
                    <a:pt x="89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" name="Freeform 54"/>
            <p:cNvSpPr>
              <a:spLocks noChangeArrowheads="1"/>
            </p:cNvSpPr>
            <p:nvPr/>
          </p:nvSpPr>
          <p:spPr bwMode="auto">
            <a:xfrm>
              <a:off x="2917825" y="3290888"/>
              <a:ext cx="33338" cy="31750"/>
            </a:xfrm>
            <a:custGeom>
              <a:avLst/>
              <a:gdLst>
                <a:gd name="T0" fmla="*/ 90 w 91"/>
                <a:gd name="T1" fmla="*/ 44 h 90"/>
                <a:gd name="T2" fmla="*/ 84 w 91"/>
                <a:gd name="T3" fmla="*/ 67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7 h 90"/>
                <a:gd name="T12" fmla="*/ 0 w 91"/>
                <a:gd name="T13" fmla="*/ 44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4"/>
                  </a:moveTo>
                  <a:cubicBezTo>
                    <a:pt x="90" y="53"/>
                    <a:pt x="88" y="59"/>
                    <a:pt x="84" y="67"/>
                  </a:cubicBezTo>
                  <a:cubicBezTo>
                    <a:pt x="79" y="74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4"/>
                    <a:pt x="6" y="67"/>
                  </a:cubicBezTo>
                  <a:cubicBezTo>
                    <a:pt x="2" y="59"/>
                    <a:pt x="0" y="52"/>
                    <a:pt x="0" y="44"/>
                  </a:cubicBezTo>
                  <a:cubicBezTo>
                    <a:pt x="0" y="35"/>
                    <a:pt x="2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2"/>
                    <a:pt x="37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5"/>
                    <a:pt x="84" y="22"/>
                  </a:cubicBezTo>
                  <a:cubicBezTo>
                    <a:pt x="88" y="29"/>
                    <a:pt x="90" y="36"/>
                    <a:pt x="90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Freeform 55"/>
            <p:cNvSpPr>
              <a:spLocks noChangeArrowheads="1"/>
            </p:cNvSpPr>
            <p:nvPr/>
          </p:nvSpPr>
          <p:spPr bwMode="auto">
            <a:xfrm>
              <a:off x="3009900" y="3367088"/>
              <a:ext cx="31750" cy="33337"/>
            </a:xfrm>
            <a:custGeom>
              <a:avLst/>
              <a:gdLst>
                <a:gd name="T0" fmla="*/ 89 w 90"/>
                <a:gd name="T1" fmla="*/ 45 h 91"/>
                <a:gd name="T2" fmla="*/ 83 w 90"/>
                <a:gd name="T3" fmla="*/ 67 h 91"/>
                <a:gd name="T4" fmla="*/ 67 w 90"/>
                <a:gd name="T5" fmla="*/ 84 h 91"/>
                <a:gd name="T6" fmla="*/ 45 w 90"/>
                <a:gd name="T7" fmla="*/ 90 h 91"/>
                <a:gd name="T8" fmla="*/ 22 w 90"/>
                <a:gd name="T9" fmla="*/ 84 h 91"/>
                <a:gd name="T10" fmla="*/ 6 w 90"/>
                <a:gd name="T11" fmla="*/ 67 h 91"/>
                <a:gd name="T12" fmla="*/ 0 w 90"/>
                <a:gd name="T13" fmla="*/ 45 h 91"/>
                <a:gd name="T14" fmla="*/ 6 w 90"/>
                <a:gd name="T15" fmla="*/ 23 h 91"/>
                <a:gd name="T16" fmla="*/ 22 w 90"/>
                <a:gd name="T17" fmla="*/ 6 h 91"/>
                <a:gd name="T18" fmla="*/ 45 w 90"/>
                <a:gd name="T19" fmla="*/ 0 h 91"/>
                <a:gd name="T20" fmla="*/ 67 w 90"/>
                <a:gd name="T21" fmla="*/ 6 h 91"/>
                <a:gd name="T22" fmla="*/ 83 w 90"/>
                <a:gd name="T23" fmla="*/ 23 h 91"/>
                <a:gd name="T24" fmla="*/ 89 w 90"/>
                <a:gd name="T25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1">
                  <a:moveTo>
                    <a:pt x="89" y="45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4" y="79"/>
                    <a:pt x="67" y="84"/>
                  </a:cubicBezTo>
                  <a:cubicBezTo>
                    <a:pt x="60" y="88"/>
                    <a:pt x="53" y="90"/>
                    <a:pt x="45" y="90"/>
                  </a:cubicBezTo>
                  <a:cubicBezTo>
                    <a:pt x="36" y="90"/>
                    <a:pt x="29" y="88"/>
                    <a:pt x="22" y="84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2" y="60"/>
                    <a:pt x="0" y="53"/>
                    <a:pt x="0" y="45"/>
                  </a:cubicBezTo>
                  <a:cubicBezTo>
                    <a:pt x="0" y="37"/>
                    <a:pt x="2" y="30"/>
                    <a:pt x="6" y="23"/>
                  </a:cubicBezTo>
                  <a:cubicBezTo>
                    <a:pt x="10" y="16"/>
                    <a:pt x="15" y="10"/>
                    <a:pt x="22" y="6"/>
                  </a:cubicBezTo>
                  <a:cubicBezTo>
                    <a:pt x="29" y="2"/>
                    <a:pt x="36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6"/>
                    <a:pt x="83" y="23"/>
                  </a:cubicBezTo>
                  <a:cubicBezTo>
                    <a:pt x="87" y="30"/>
                    <a:pt x="89" y="37"/>
                    <a:pt x="89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Freeform 56"/>
            <p:cNvSpPr>
              <a:spLocks noChangeArrowheads="1"/>
            </p:cNvSpPr>
            <p:nvPr/>
          </p:nvSpPr>
          <p:spPr bwMode="auto">
            <a:xfrm>
              <a:off x="3168650" y="3351213"/>
              <a:ext cx="31750" cy="31750"/>
            </a:xfrm>
            <a:custGeom>
              <a:avLst/>
              <a:gdLst>
                <a:gd name="T0" fmla="*/ 89 w 90"/>
                <a:gd name="T1" fmla="*/ 44 h 90"/>
                <a:gd name="T2" fmla="*/ 83 w 90"/>
                <a:gd name="T3" fmla="*/ 67 h 90"/>
                <a:gd name="T4" fmla="*/ 66 w 90"/>
                <a:gd name="T5" fmla="*/ 83 h 90"/>
                <a:gd name="T6" fmla="*/ 44 w 90"/>
                <a:gd name="T7" fmla="*/ 89 h 90"/>
                <a:gd name="T8" fmla="*/ 22 w 90"/>
                <a:gd name="T9" fmla="*/ 83 h 90"/>
                <a:gd name="T10" fmla="*/ 6 w 90"/>
                <a:gd name="T11" fmla="*/ 67 h 90"/>
                <a:gd name="T12" fmla="*/ 0 w 90"/>
                <a:gd name="T13" fmla="*/ 44 h 90"/>
                <a:gd name="T14" fmla="*/ 6 w 90"/>
                <a:gd name="T15" fmla="*/ 22 h 90"/>
                <a:gd name="T16" fmla="*/ 22 w 90"/>
                <a:gd name="T17" fmla="*/ 6 h 90"/>
                <a:gd name="T18" fmla="*/ 44 w 90"/>
                <a:gd name="T19" fmla="*/ 0 h 90"/>
                <a:gd name="T20" fmla="*/ 66 w 90"/>
                <a:gd name="T21" fmla="*/ 6 h 90"/>
                <a:gd name="T22" fmla="*/ 83 w 90"/>
                <a:gd name="T23" fmla="*/ 22 h 90"/>
                <a:gd name="T24" fmla="*/ 89 w 90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0">
                  <a:moveTo>
                    <a:pt x="89" y="44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3" y="79"/>
                    <a:pt x="66" y="83"/>
                  </a:cubicBezTo>
                  <a:cubicBezTo>
                    <a:pt x="58" y="87"/>
                    <a:pt x="52" y="89"/>
                    <a:pt x="44" y="89"/>
                  </a:cubicBezTo>
                  <a:cubicBezTo>
                    <a:pt x="36" y="89"/>
                    <a:pt x="29" y="87"/>
                    <a:pt x="22" y="83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1" y="60"/>
                    <a:pt x="0" y="52"/>
                    <a:pt x="0" y="44"/>
                  </a:cubicBezTo>
                  <a:cubicBezTo>
                    <a:pt x="0" y="35"/>
                    <a:pt x="1" y="29"/>
                    <a:pt x="6" y="22"/>
                  </a:cubicBezTo>
                  <a:cubicBezTo>
                    <a:pt x="10" y="15"/>
                    <a:pt x="15" y="10"/>
                    <a:pt x="22" y="6"/>
                  </a:cubicBezTo>
                  <a:cubicBezTo>
                    <a:pt x="29" y="2"/>
                    <a:pt x="36" y="0"/>
                    <a:pt x="44" y="0"/>
                  </a:cubicBezTo>
                  <a:cubicBezTo>
                    <a:pt x="52" y="0"/>
                    <a:pt x="58" y="2"/>
                    <a:pt x="66" y="6"/>
                  </a:cubicBezTo>
                  <a:cubicBezTo>
                    <a:pt x="73" y="10"/>
                    <a:pt x="79" y="15"/>
                    <a:pt x="83" y="22"/>
                  </a:cubicBezTo>
                  <a:cubicBezTo>
                    <a:pt x="87" y="29"/>
                    <a:pt x="89" y="36"/>
                    <a:pt x="89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" name="Freeform 57"/>
            <p:cNvSpPr>
              <a:spLocks noChangeArrowheads="1"/>
            </p:cNvSpPr>
            <p:nvPr/>
          </p:nvSpPr>
          <p:spPr bwMode="auto">
            <a:xfrm>
              <a:off x="3249613" y="3400425"/>
              <a:ext cx="33337" cy="31750"/>
            </a:xfrm>
            <a:custGeom>
              <a:avLst/>
              <a:gdLst>
                <a:gd name="T0" fmla="*/ 90 w 91"/>
                <a:gd name="T1" fmla="*/ 44 h 90"/>
                <a:gd name="T2" fmla="*/ 84 w 91"/>
                <a:gd name="T3" fmla="*/ 66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6 h 90"/>
                <a:gd name="T12" fmla="*/ 0 w 91"/>
                <a:gd name="T13" fmla="*/ 44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4"/>
                  </a:moveTo>
                  <a:cubicBezTo>
                    <a:pt x="90" y="52"/>
                    <a:pt x="88" y="58"/>
                    <a:pt x="84" y="66"/>
                  </a:cubicBezTo>
                  <a:cubicBezTo>
                    <a:pt x="80" y="73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3"/>
                    <a:pt x="6" y="66"/>
                  </a:cubicBezTo>
                  <a:cubicBezTo>
                    <a:pt x="1" y="58"/>
                    <a:pt x="0" y="52"/>
                    <a:pt x="0" y="44"/>
                  </a:cubicBezTo>
                  <a:cubicBezTo>
                    <a:pt x="0" y="36"/>
                    <a:pt x="1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1"/>
                    <a:pt x="37" y="0"/>
                    <a:pt x="45" y="0"/>
                  </a:cubicBezTo>
                  <a:cubicBezTo>
                    <a:pt x="53" y="0"/>
                    <a:pt x="60" y="1"/>
                    <a:pt x="67" y="6"/>
                  </a:cubicBezTo>
                  <a:cubicBezTo>
                    <a:pt x="74" y="10"/>
                    <a:pt x="80" y="15"/>
                    <a:pt x="84" y="22"/>
                  </a:cubicBezTo>
                  <a:cubicBezTo>
                    <a:pt x="88" y="29"/>
                    <a:pt x="90" y="36"/>
                    <a:pt x="90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Freeform 58"/>
            <p:cNvSpPr>
              <a:spLocks noChangeArrowheads="1"/>
            </p:cNvSpPr>
            <p:nvPr/>
          </p:nvSpPr>
          <p:spPr bwMode="auto">
            <a:xfrm>
              <a:off x="3375025" y="3384550"/>
              <a:ext cx="33338" cy="31750"/>
            </a:xfrm>
            <a:custGeom>
              <a:avLst/>
              <a:gdLst>
                <a:gd name="T0" fmla="*/ 90 w 91"/>
                <a:gd name="T1" fmla="*/ 45 h 90"/>
                <a:gd name="T2" fmla="*/ 84 w 91"/>
                <a:gd name="T3" fmla="*/ 67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7 h 90"/>
                <a:gd name="T12" fmla="*/ 0 w 91"/>
                <a:gd name="T13" fmla="*/ 45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5"/>
                  </a:moveTo>
                  <a:cubicBezTo>
                    <a:pt x="90" y="53"/>
                    <a:pt x="88" y="60"/>
                    <a:pt x="84" y="67"/>
                  </a:cubicBezTo>
                  <a:cubicBezTo>
                    <a:pt x="80" y="74"/>
                    <a:pt x="74" y="79"/>
                    <a:pt x="67" y="83"/>
                  </a:cubicBezTo>
                  <a:cubicBezTo>
                    <a:pt x="59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4"/>
                    <a:pt x="6" y="67"/>
                  </a:cubicBezTo>
                  <a:cubicBezTo>
                    <a:pt x="1" y="60"/>
                    <a:pt x="0" y="53"/>
                    <a:pt x="0" y="45"/>
                  </a:cubicBezTo>
                  <a:cubicBezTo>
                    <a:pt x="0" y="36"/>
                    <a:pt x="1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2"/>
                    <a:pt x="37" y="0"/>
                    <a:pt x="45" y="0"/>
                  </a:cubicBezTo>
                  <a:cubicBezTo>
                    <a:pt x="53" y="0"/>
                    <a:pt x="59" y="2"/>
                    <a:pt x="67" y="6"/>
                  </a:cubicBezTo>
                  <a:cubicBezTo>
                    <a:pt x="74" y="10"/>
                    <a:pt x="80" y="15"/>
                    <a:pt x="84" y="22"/>
                  </a:cubicBezTo>
                  <a:cubicBezTo>
                    <a:pt x="88" y="29"/>
                    <a:pt x="90" y="36"/>
                    <a:pt x="90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8" name="Oval 387"/>
          <p:cNvSpPr/>
          <p:nvPr/>
        </p:nvSpPr>
        <p:spPr>
          <a:xfrm>
            <a:off x="4984813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Oval 388"/>
          <p:cNvSpPr/>
          <p:nvPr/>
        </p:nvSpPr>
        <p:spPr>
          <a:xfrm>
            <a:off x="5027272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0" name="Group 389"/>
          <p:cNvGrpSpPr/>
          <p:nvPr/>
        </p:nvGrpSpPr>
        <p:grpSpPr>
          <a:xfrm>
            <a:off x="5206920" y="3723534"/>
            <a:ext cx="470483" cy="536868"/>
            <a:chOff x="3938582" y="2911478"/>
            <a:chExt cx="517531" cy="590556"/>
          </a:xfrm>
        </p:grpSpPr>
        <p:sp>
          <p:nvSpPr>
            <p:cNvPr id="391" name="Freeform 59"/>
            <p:cNvSpPr>
              <a:spLocks noChangeArrowheads="1"/>
            </p:cNvSpPr>
            <p:nvPr/>
          </p:nvSpPr>
          <p:spPr bwMode="auto">
            <a:xfrm>
              <a:off x="4187821" y="3267083"/>
              <a:ext cx="190500" cy="206376"/>
            </a:xfrm>
            <a:custGeom>
              <a:avLst/>
              <a:gdLst>
                <a:gd name="T0" fmla="*/ 130 w 527"/>
                <a:gd name="T1" fmla="*/ 141 h 574"/>
                <a:gd name="T2" fmla="*/ 130 w 527"/>
                <a:gd name="T3" fmla="*/ 395 h 574"/>
                <a:gd name="T4" fmla="*/ 412 w 527"/>
                <a:gd name="T5" fmla="*/ 451 h 574"/>
                <a:gd name="T6" fmla="*/ 469 w 527"/>
                <a:gd name="T7" fmla="*/ 0 h 574"/>
                <a:gd name="T8" fmla="*/ 130 w 527"/>
                <a:gd name="T9" fmla="*/ 141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74">
                  <a:moveTo>
                    <a:pt x="130" y="141"/>
                  </a:moveTo>
                  <a:cubicBezTo>
                    <a:pt x="44" y="198"/>
                    <a:pt x="0" y="307"/>
                    <a:pt x="130" y="395"/>
                  </a:cubicBezTo>
                  <a:cubicBezTo>
                    <a:pt x="201" y="573"/>
                    <a:pt x="334" y="534"/>
                    <a:pt x="412" y="451"/>
                  </a:cubicBezTo>
                  <a:cubicBezTo>
                    <a:pt x="490" y="369"/>
                    <a:pt x="526" y="126"/>
                    <a:pt x="469" y="0"/>
                  </a:cubicBezTo>
                  <a:cubicBezTo>
                    <a:pt x="343" y="94"/>
                    <a:pt x="237" y="70"/>
                    <a:pt x="130" y="141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" name="Freeform 60"/>
            <p:cNvSpPr>
              <a:spLocks noChangeArrowheads="1"/>
            </p:cNvSpPr>
            <p:nvPr/>
          </p:nvSpPr>
          <p:spPr bwMode="auto">
            <a:xfrm>
              <a:off x="3938582" y="3144846"/>
              <a:ext cx="263524" cy="293687"/>
            </a:xfrm>
            <a:custGeom>
              <a:avLst/>
              <a:gdLst>
                <a:gd name="T0" fmla="*/ 597 w 733"/>
                <a:gd name="T1" fmla="*/ 226 h 818"/>
                <a:gd name="T2" fmla="*/ 513 w 733"/>
                <a:gd name="T3" fmla="*/ 593 h 818"/>
                <a:gd name="T4" fmla="*/ 146 w 733"/>
                <a:gd name="T5" fmla="*/ 621 h 818"/>
                <a:gd name="T6" fmla="*/ 89 w 733"/>
                <a:gd name="T7" fmla="*/ 0 h 818"/>
                <a:gd name="T8" fmla="*/ 597 w 733"/>
                <a:gd name="T9" fmla="*/ 22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3" h="818">
                  <a:moveTo>
                    <a:pt x="597" y="226"/>
                  </a:moveTo>
                  <a:cubicBezTo>
                    <a:pt x="689" y="334"/>
                    <a:pt x="732" y="497"/>
                    <a:pt x="513" y="593"/>
                  </a:cubicBezTo>
                  <a:cubicBezTo>
                    <a:pt x="412" y="817"/>
                    <a:pt x="248" y="741"/>
                    <a:pt x="146" y="621"/>
                  </a:cubicBezTo>
                  <a:cubicBezTo>
                    <a:pt x="45" y="501"/>
                    <a:pt x="0" y="169"/>
                    <a:pt x="89" y="0"/>
                  </a:cubicBezTo>
                  <a:cubicBezTo>
                    <a:pt x="254" y="140"/>
                    <a:pt x="482" y="90"/>
                    <a:pt x="597" y="226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" name="Freeform 61"/>
            <p:cNvSpPr>
              <a:spLocks noChangeArrowheads="1"/>
            </p:cNvSpPr>
            <p:nvPr/>
          </p:nvSpPr>
          <p:spPr bwMode="auto">
            <a:xfrm>
              <a:off x="4021135" y="3236921"/>
              <a:ext cx="274637" cy="265113"/>
            </a:xfrm>
            <a:custGeom>
              <a:avLst/>
              <a:gdLst>
                <a:gd name="T0" fmla="*/ 762 w 763"/>
                <a:gd name="T1" fmla="*/ 339 h 735"/>
                <a:gd name="T2" fmla="*/ 452 w 763"/>
                <a:gd name="T3" fmla="*/ 734 h 735"/>
                <a:gd name="T4" fmla="*/ 0 w 763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3" h="735">
                  <a:moveTo>
                    <a:pt x="762" y="339"/>
                  </a:moveTo>
                  <a:cubicBezTo>
                    <a:pt x="549" y="445"/>
                    <a:pt x="452" y="734"/>
                    <a:pt x="452" y="734"/>
                  </a:cubicBezTo>
                  <a:cubicBezTo>
                    <a:pt x="452" y="734"/>
                    <a:pt x="356" y="320"/>
                    <a:pt x="0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62"/>
            <p:cNvSpPr>
              <a:spLocks noChangeArrowheads="1"/>
            </p:cNvSpPr>
            <p:nvPr/>
          </p:nvSpPr>
          <p:spPr bwMode="auto">
            <a:xfrm>
              <a:off x="4140192" y="2911478"/>
              <a:ext cx="111125" cy="112713"/>
            </a:xfrm>
            <a:custGeom>
              <a:avLst/>
              <a:gdLst>
                <a:gd name="T0" fmla="*/ 201 w 310"/>
                <a:gd name="T1" fmla="*/ 228 h 313"/>
                <a:gd name="T2" fmla="*/ 157 w 310"/>
                <a:gd name="T3" fmla="*/ 256 h 313"/>
                <a:gd name="T4" fmla="*/ 118 w 310"/>
                <a:gd name="T5" fmla="*/ 245 h 313"/>
                <a:gd name="T6" fmla="*/ 118 w 310"/>
                <a:gd name="T7" fmla="*/ 245 h 313"/>
                <a:gd name="T8" fmla="*/ 117 w 310"/>
                <a:gd name="T9" fmla="*/ 245 h 313"/>
                <a:gd name="T10" fmla="*/ 90 w 310"/>
                <a:gd name="T11" fmla="*/ 164 h 313"/>
                <a:gd name="T12" fmla="*/ 219 w 310"/>
                <a:gd name="T13" fmla="*/ 67 h 313"/>
                <a:gd name="T14" fmla="*/ 201 w 310"/>
                <a:gd name="T15" fmla="*/ 228 h 313"/>
                <a:gd name="T16" fmla="*/ 255 w 310"/>
                <a:gd name="T17" fmla="*/ 0 h 313"/>
                <a:gd name="T18" fmla="*/ 41 w 310"/>
                <a:gd name="T19" fmla="*/ 136 h 313"/>
                <a:gd name="T20" fmla="*/ 89 w 310"/>
                <a:gd name="T21" fmla="*/ 294 h 313"/>
                <a:gd name="T22" fmla="*/ 89 w 310"/>
                <a:gd name="T23" fmla="*/ 294 h 313"/>
                <a:gd name="T24" fmla="*/ 89 w 310"/>
                <a:gd name="T25" fmla="*/ 294 h 313"/>
                <a:gd name="T26" fmla="*/ 90 w 310"/>
                <a:gd name="T27" fmla="*/ 294 h 313"/>
                <a:gd name="T28" fmla="*/ 90 w 310"/>
                <a:gd name="T29" fmla="*/ 294 h 313"/>
                <a:gd name="T30" fmla="*/ 157 w 310"/>
                <a:gd name="T31" fmla="*/ 312 h 313"/>
                <a:gd name="T32" fmla="*/ 250 w 310"/>
                <a:gd name="T33" fmla="*/ 256 h 313"/>
                <a:gd name="T34" fmla="*/ 258 w 310"/>
                <a:gd name="T35" fmla="*/ 0 h 313"/>
                <a:gd name="T36" fmla="*/ 258 w 310"/>
                <a:gd name="T37" fmla="*/ 0 h 313"/>
                <a:gd name="T38" fmla="*/ 258 w 310"/>
                <a:gd name="T39" fmla="*/ 0 h 313"/>
                <a:gd name="T40" fmla="*/ 258 w 310"/>
                <a:gd name="T41" fmla="*/ 0 h 313"/>
                <a:gd name="T42" fmla="*/ 257 w 310"/>
                <a:gd name="T43" fmla="*/ 0 h 313"/>
                <a:gd name="T44" fmla="*/ 257 w 310"/>
                <a:gd name="T45" fmla="*/ 0 h 313"/>
                <a:gd name="T46" fmla="*/ 255 w 310"/>
                <a:gd name="T47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3">
                  <a:moveTo>
                    <a:pt x="201" y="228"/>
                  </a:moveTo>
                  <a:cubicBezTo>
                    <a:pt x="190" y="247"/>
                    <a:pt x="176" y="256"/>
                    <a:pt x="157" y="256"/>
                  </a:cubicBezTo>
                  <a:cubicBezTo>
                    <a:pt x="144" y="256"/>
                    <a:pt x="130" y="252"/>
                    <a:pt x="118" y="245"/>
                  </a:cubicBezTo>
                  <a:lnTo>
                    <a:pt x="118" y="245"/>
                  </a:lnTo>
                  <a:lnTo>
                    <a:pt x="117" y="245"/>
                  </a:lnTo>
                  <a:cubicBezTo>
                    <a:pt x="104" y="237"/>
                    <a:pt x="64" y="210"/>
                    <a:pt x="90" y="164"/>
                  </a:cubicBezTo>
                  <a:cubicBezTo>
                    <a:pt x="120" y="113"/>
                    <a:pt x="179" y="82"/>
                    <a:pt x="219" y="67"/>
                  </a:cubicBezTo>
                  <a:cubicBezTo>
                    <a:pt x="227" y="109"/>
                    <a:pt x="230" y="176"/>
                    <a:pt x="201" y="228"/>
                  </a:cubicBezTo>
                  <a:close/>
                  <a:moveTo>
                    <a:pt x="255" y="0"/>
                  </a:moveTo>
                  <a:cubicBezTo>
                    <a:pt x="235" y="0"/>
                    <a:pt x="98" y="36"/>
                    <a:pt x="41" y="136"/>
                  </a:cubicBezTo>
                  <a:cubicBezTo>
                    <a:pt x="0" y="208"/>
                    <a:pt x="45" y="268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90" y="294"/>
                    <a:pt x="90" y="294"/>
                    <a:pt x="90" y="294"/>
                  </a:cubicBezTo>
                  <a:lnTo>
                    <a:pt x="90" y="294"/>
                  </a:lnTo>
                  <a:cubicBezTo>
                    <a:pt x="108" y="305"/>
                    <a:pt x="132" y="312"/>
                    <a:pt x="157" y="312"/>
                  </a:cubicBezTo>
                  <a:cubicBezTo>
                    <a:pt x="191" y="312"/>
                    <a:pt x="226" y="297"/>
                    <a:pt x="250" y="256"/>
                  </a:cubicBezTo>
                  <a:cubicBezTo>
                    <a:pt x="309" y="152"/>
                    <a:pt x="266" y="9"/>
                    <a:pt x="258" y="0"/>
                  </a:cubicBezTo>
                  <a:lnTo>
                    <a:pt x="258" y="0"/>
                  </a:lnTo>
                  <a:lnTo>
                    <a:pt x="258" y="0"/>
                  </a:lnTo>
                  <a:lnTo>
                    <a:pt x="258" y="0"/>
                  </a:lnTo>
                  <a:cubicBezTo>
                    <a:pt x="257" y="0"/>
                    <a:pt x="257" y="0"/>
                    <a:pt x="257" y="0"/>
                  </a:cubicBezTo>
                  <a:lnTo>
                    <a:pt x="257" y="0"/>
                  </a:lnTo>
                  <a:cubicBezTo>
                    <a:pt x="257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Freeform 63"/>
            <p:cNvSpPr>
              <a:spLocks noChangeArrowheads="1"/>
            </p:cNvSpPr>
            <p:nvPr/>
          </p:nvSpPr>
          <p:spPr bwMode="auto">
            <a:xfrm>
              <a:off x="4186224" y="3046425"/>
              <a:ext cx="111125" cy="112713"/>
            </a:xfrm>
            <a:custGeom>
              <a:avLst/>
              <a:gdLst>
                <a:gd name="T0" fmla="*/ 201 w 310"/>
                <a:gd name="T1" fmla="*/ 228 h 313"/>
                <a:gd name="T2" fmla="*/ 157 w 310"/>
                <a:gd name="T3" fmla="*/ 256 h 313"/>
                <a:gd name="T4" fmla="*/ 118 w 310"/>
                <a:gd name="T5" fmla="*/ 245 h 313"/>
                <a:gd name="T6" fmla="*/ 117 w 310"/>
                <a:gd name="T7" fmla="*/ 245 h 313"/>
                <a:gd name="T8" fmla="*/ 117 w 310"/>
                <a:gd name="T9" fmla="*/ 245 h 313"/>
                <a:gd name="T10" fmla="*/ 90 w 310"/>
                <a:gd name="T11" fmla="*/ 164 h 313"/>
                <a:gd name="T12" fmla="*/ 219 w 310"/>
                <a:gd name="T13" fmla="*/ 67 h 313"/>
                <a:gd name="T14" fmla="*/ 201 w 310"/>
                <a:gd name="T15" fmla="*/ 228 h 313"/>
                <a:gd name="T16" fmla="*/ 255 w 310"/>
                <a:gd name="T17" fmla="*/ 0 h 313"/>
                <a:gd name="T18" fmla="*/ 41 w 310"/>
                <a:gd name="T19" fmla="*/ 136 h 313"/>
                <a:gd name="T20" fmla="*/ 89 w 310"/>
                <a:gd name="T21" fmla="*/ 294 h 313"/>
                <a:gd name="T22" fmla="*/ 89 w 310"/>
                <a:gd name="T23" fmla="*/ 294 h 313"/>
                <a:gd name="T24" fmla="*/ 89 w 310"/>
                <a:gd name="T25" fmla="*/ 294 h 313"/>
                <a:gd name="T26" fmla="*/ 90 w 310"/>
                <a:gd name="T27" fmla="*/ 294 h 313"/>
                <a:gd name="T28" fmla="*/ 90 w 310"/>
                <a:gd name="T29" fmla="*/ 294 h 313"/>
                <a:gd name="T30" fmla="*/ 157 w 310"/>
                <a:gd name="T31" fmla="*/ 312 h 313"/>
                <a:gd name="T32" fmla="*/ 250 w 310"/>
                <a:gd name="T33" fmla="*/ 256 h 313"/>
                <a:gd name="T34" fmla="*/ 258 w 310"/>
                <a:gd name="T35" fmla="*/ 0 h 313"/>
                <a:gd name="T36" fmla="*/ 258 w 310"/>
                <a:gd name="T37" fmla="*/ 0 h 313"/>
                <a:gd name="T38" fmla="*/ 258 w 310"/>
                <a:gd name="T39" fmla="*/ 0 h 313"/>
                <a:gd name="T40" fmla="*/ 257 w 310"/>
                <a:gd name="T41" fmla="*/ 0 h 313"/>
                <a:gd name="T42" fmla="*/ 257 w 310"/>
                <a:gd name="T43" fmla="*/ 0 h 313"/>
                <a:gd name="T44" fmla="*/ 257 w 310"/>
                <a:gd name="T45" fmla="*/ 0 h 313"/>
                <a:gd name="T46" fmla="*/ 255 w 310"/>
                <a:gd name="T47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3">
                  <a:moveTo>
                    <a:pt x="201" y="228"/>
                  </a:moveTo>
                  <a:cubicBezTo>
                    <a:pt x="190" y="247"/>
                    <a:pt x="176" y="256"/>
                    <a:pt x="157" y="256"/>
                  </a:cubicBezTo>
                  <a:cubicBezTo>
                    <a:pt x="144" y="256"/>
                    <a:pt x="130" y="252"/>
                    <a:pt x="118" y="245"/>
                  </a:cubicBezTo>
                  <a:lnTo>
                    <a:pt x="117" y="245"/>
                  </a:lnTo>
                  <a:lnTo>
                    <a:pt x="117" y="245"/>
                  </a:lnTo>
                  <a:cubicBezTo>
                    <a:pt x="104" y="237"/>
                    <a:pt x="64" y="210"/>
                    <a:pt x="90" y="164"/>
                  </a:cubicBezTo>
                  <a:cubicBezTo>
                    <a:pt x="120" y="113"/>
                    <a:pt x="179" y="82"/>
                    <a:pt x="219" y="67"/>
                  </a:cubicBezTo>
                  <a:cubicBezTo>
                    <a:pt x="227" y="109"/>
                    <a:pt x="230" y="176"/>
                    <a:pt x="201" y="228"/>
                  </a:cubicBezTo>
                  <a:close/>
                  <a:moveTo>
                    <a:pt x="255" y="0"/>
                  </a:moveTo>
                  <a:cubicBezTo>
                    <a:pt x="235" y="0"/>
                    <a:pt x="98" y="36"/>
                    <a:pt x="41" y="136"/>
                  </a:cubicBezTo>
                  <a:cubicBezTo>
                    <a:pt x="0" y="208"/>
                    <a:pt x="44" y="268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90" y="294"/>
                    <a:pt x="90" y="294"/>
                    <a:pt x="90" y="294"/>
                  </a:cubicBezTo>
                  <a:lnTo>
                    <a:pt x="90" y="294"/>
                  </a:lnTo>
                  <a:cubicBezTo>
                    <a:pt x="108" y="305"/>
                    <a:pt x="132" y="312"/>
                    <a:pt x="157" y="312"/>
                  </a:cubicBezTo>
                  <a:cubicBezTo>
                    <a:pt x="191" y="312"/>
                    <a:pt x="226" y="297"/>
                    <a:pt x="250" y="256"/>
                  </a:cubicBezTo>
                  <a:cubicBezTo>
                    <a:pt x="309" y="152"/>
                    <a:pt x="266" y="9"/>
                    <a:pt x="258" y="0"/>
                  </a:cubicBezTo>
                  <a:lnTo>
                    <a:pt x="258" y="0"/>
                  </a:lnTo>
                  <a:lnTo>
                    <a:pt x="258" y="0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7" y="0"/>
                  </a:lnTo>
                  <a:cubicBezTo>
                    <a:pt x="257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Freeform 64"/>
            <p:cNvSpPr>
              <a:spLocks noChangeArrowheads="1"/>
            </p:cNvSpPr>
            <p:nvPr/>
          </p:nvSpPr>
          <p:spPr bwMode="auto">
            <a:xfrm>
              <a:off x="4344988" y="3025775"/>
              <a:ext cx="111125" cy="112713"/>
            </a:xfrm>
            <a:custGeom>
              <a:avLst/>
              <a:gdLst>
                <a:gd name="T0" fmla="*/ 200 w 310"/>
                <a:gd name="T1" fmla="*/ 228 h 314"/>
                <a:gd name="T2" fmla="*/ 156 w 310"/>
                <a:gd name="T3" fmla="*/ 256 h 314"/>
                <a:gd name="T4" fmla="*/ 117 w 310"/>
                <a:gd name="T5" fmla="*/ 246 h 314"/>
                <a:gd name="T6" fmla="*/ 117 w 310"/>
                <a:gd name="T7" fmla="*/ 246 h 314"/>
                <a:gd name="T8" fmla="*/ 117 w 310"/>
                <a:gd name="T9" fmla="*/ 245 h 314"/>
                <a:gd name="T10" fmla="*/ 89 w 310"/>
                <a:gd name="T11" fmla="*/ 165 h 314"/>
                <a:gd name="T12" fmla="*/ 218 w 310"/>
                <a:gd name="T13" fmla="*/ 68 h 314"/>
                <a:gd name="T14" fmla="*/ 200 w 310"/>
                <a:gd name="T15" fmla="*/ 228 h 314"/>
                <a:gd name="T16" fmla="*/ 255 w 310"/>
                <a:gd name="T17" fmla="*/ 0 h 314"/>
                <a:gd name="T18" fmla="*/ 40 w 310"/>
                <a:gd name="T19" fmla="*/ 137 h 314"/>
                <a:gd name="T20" fmla="*/ 89 w 310"/>
                <a:gd name="T21" fmla="*/ 294 h 314"/>
                <a:gd name="T22" fmla="*/ 89 w 310"/>
                <a:gd name="T23" fmla="*/ 294 h 314"/>
                <a:gd name="T24" fmla="*/ 89 w 310"/>
                <a:gd name="T25" fmla="*/ 294 h 314"/>
                <a:gd name="T26" fmla="*/ 89 w 310"/>
                <a:gd name="T27" fmla="*/ 295 h 314"/>
                <a:gd name="T28" fmla="*/ 89 w 310"/>
                <a:gd name="T29" fmla="*/ 295 h 314"/>
                <a:gd name="T30" fmla="*/ 156 w 310"/>
                <a:gd name="T31" fmla="*/ 313 h 314"/>
                <a:gd name="T32" fmla="*/ 249 w 310"/>
                <a:gd name="T33" fmla="*/ 256 h 314"/>
                <a:gd name="T34" fmla="*/ 257 w 310"/>
                <a:gd name="T35" fmla="*/ 1 h 314"/>
                <a:gd name="T36" fmla="*/ 257 w 310"/>
                <a:gd name="T37" fmla="*/ 1 h 314"/>
                <a:gd name="T38" fmla="*/ 257 w 310"/>
                <a:gd name="T39" fmla="*/ 1 h 314"/>
                <a:gd name="T40" fmla="*/ 257 w 310"/>
                <a:gd name="T41" fmla="*/ 0 h 314"/>
                <a:gd name="T42" fmla="*/ 257 w 310"/>
                <a:gd name="T43" fmla="*/ 0 h 314"/>
                <a:gd name="T44" fmla="*/ 256 w 310"/>
                <a:gd name="T45" fmla="*/ 0 h 314"/>
                <a:gd name="T46" fmla="*/ 255 w 310"/>
                <a:gd name="T47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4">
                  <a:moveTo>
                    <a:pt x="200" y="228"/>
                  </a:moveTo>
                  <a:cubicBezTo>
                    <a:pt x="189" y="248"/>
                    <a:pt x="175" y="256"/>
                    <a:pt x="156" y="256"/>
                  </a:cubicBezTo>
                  <a:cubicBezTo>
                    <a:pt x="143" y="256"/>
                    <a:pt x="129" y="252"/>
                    <a:pt x="117" y="246"/>
                  </a:cubicBezTo>
                  <a:lnTo>
                    <a:pt x="117" y="246"/>
                  </a:lnTo>
                  <a:cubicBezTo>
                    <a:pt x="117" y="246"/>
                    <a:pt x="117" y="246"/>
                    <a:pt x="117" y="245"/>
                  </a:cubicBezTo>
                  <a:cubicBezTo>
                    <a:pt x="104" y="238"/>
                    <a:pt x="63" y="210"/>
                    <a:pt x="89" y="165"/>
                  </a:cubicBezTo>
                  <a:cubicBezTo>
                    <a:pt x="119" y="113"/>
                    <a:pt x="178" y="83"/>
                    <a:pt x="218" y="68"/>
                  </a:cubicBezTo>
                  <a:cubicBezTo>
                    <a:pt x="226" y="110"/>
                    <a:pt x="230" y="177"/>
                    <a:pt x="200" y="228"/>
                  </a:cubicBezTo>
                  <a:close/>
                  <a:moveTo>
                    <a:pt x="255" y="0"/>
                  </a:moveTo>
                  <a:cubicBezTo>
                    <a:pt x="234" y="0"/>
                    <a:pt x="98" y="37"/>
                    <a:pt x="40" y="137"/>
                  </a:cubicBezTo>
                  <a:cubicBezTo>
                    <a:pt x="0" y="208"/>
                    <a:pt x="44" y="269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89" y="295"/>
                    <a:pt x="89" y="295"/>
                    <a:pt x="89" y="295"/>
                  </a:cubicBezTo>
                  <a:lnTo>
                    <a:pt x="89" y="295"/>
                  </a:lnTo>
                  <a:cubicBezTo>
                    <a:pt x="108" y="305"/>
                    <a:pt x="131" y="313"/>
                    <a:pt x="156" y="313"/>
                  </a:cubicBezTo>
                  <a:cubicBezTo>
                    <a:pt x="190" y="313"/>
                    <a:pt x="225" y="298"/>
                    <a:pt x="249" y="256"/>
                  </a:cubicBezTo>
                  <a:cubicBezTo>
                    <a:pt x="309" y="153"/>
                    <a:pt x="266" y="10"/>
                    <a:pt x="257" y="1"/>
                  </a:cubicBezTo>
                  <a:lnTo>
                    <a:pt x="257" y="1"/>
                  </a:lnTo>
                  <a:lnTo>
                    <a:pt x="257" y="1"/>
                  </a:lnTo>
                  <a:lnTo>
                    <a:pt x="257" y="0"/>
                  </a:lnTo>
                  <a:lnTo>
                    <a:pt x="257" y="0"/>
                  </a:lnTo>
                  <a:cubicBezTo>
                    <a:pt x="257" y="0"/>
                    <a:pt x="257" y="0"/>
                    <a:pt x="256" y="0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7" name="Oval 396"/>
          <p:cNvSpPr/>
          <p:nvPr/>
        </p:nvSpPr>
        <p:spPr>
          <a:xfrm>
            <a:off x="6745656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Oval 397"/>
          <p:cNvSpPr/>
          <p:nvPr/>
        </p:nvSpPr>
        <p:spPr>
          <a:xfrm>
            <a:off x="6788115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TextBox 401"/>
          <p:cNvSpPr txBox="1"/>
          <p:nvPr/>
        </p:nvSpPr>
        <p:spPr>
          <a:xfrm>
            <a:off x="687224" y="2495034"/>
            <a:ext cx="1399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Composição</a:t>
            </a:r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do Solo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3" name="TextBox 402"/>
          <p:cNvSpPr txBox="1"/>
          <p:nvPr/>
        </p:nvSpPr>
        <p:spPr>
          <a:xfrm>
            <a:off x="2269226" y="249503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Topografia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sp>
        <p:nvSpPr>
          <p:cNvPr id="404" name="TextBox 403"/>
          <p:cNvSpPr txBox="1"/>
          <p:nvPr/>
        </p:nvSpPr>
        <p:spPr>
          <a:xfrm>
            <a:off x="3601410" y="2495034"/>
            <a:ext cx="1920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Condições</a:t>
            </a:r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microclima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sp>
        <p:nvSpPr>
          <p:cNvPr id="405" name="TextBox 404"/>
          <p:cNvSpPr txBox="1"/>
          <p:nvPr/>
        </p:nvSpPr>
        <p:spPr>
          <a:xfrm>
            <a:off x="5469372" y="249503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Exposição</a:t>
            </a:r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ao</a:t>
            </a:r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Sol</a:t>
            </a:r>
          </a:p>
        </p:txBody>
      </p:sp>
      <p:sp>
        <p:nvSpPr>
          <p:cNvPr id="406" name="TextBox 405"/>
          <p:cNvSpPr txBox="1"/>
          <p:nvPr/>
        </p:nvSpPr>
        <p:spPr>
          <a:xfrm>
            <a:off x="7072860" y="249503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Drenagem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sp>
        <p:nvSpPr>
          <p:cNvPr id="407" name="TextBox 406"/>
          <p:cNvSpPr txBox="1"/>
          <p:nvPr/>
        </p:nvSpPr>
        <p:spPr>
          <a:xfrm>
            <a:off x="1035346" y="4430776"/>
            <a:ext cx="1635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Seleção</a:t>
            </a:r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de Material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da </a:t>
            </a:r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Vinha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8" name="TextBox 407"/>
          <p:cNvSpPr txBox="1"/>
          <p:nvPr/>
        </p:nvSpPr>
        <p:spPr>
          <a:xfrm>
            <a:off x="3008994" y="4430776"/>
            <a:ext cx="130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Gerenciamento</a:t>
            </a:r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do Solo</a:t>
            </a:r>
          </a:p>
        </p:txBody>
      </p:sp>
      <p:sp>
        <p:nvSpPr>
          <p:cNvPr id="409" name="TextBox 408"/>
          <p:cNvSpPr txBox="1"/>
          <p:nvPr/>
        </p:nvSpPr>
        <p:spPr>
          <a:xfrm>
            <a:off x="4704992" y="4430776"/>
            <a:ext cx="1555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Técnicas</a:t>
            </a:r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de </a:t>
            </a:r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Irrigação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grpSp>
        <p:nvGrpSpPr>
          <p:cNvPr id="411" name="Group 410"/>
          <p:cNvGrpSpPr/>
          <p:nvPr/>
        </p:nvGrpSpPr>
        <p:grpSpPr>
          <a:xfrm>
            <a:off x="2058252" y="1995226"/>
            <a:ext cx="199215" cy="197735"/>
            <a:chOff x="1662113" y="2541588"/>
            <a:chExt cx="427037" cy="423862"/>
          </a:xfrm>
        </p:grpSpPr>
        <p:sp>
          <p:nvSpPr>
            <p:cNvPr id="412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4" name="Group 413"/>
          <p:cNvGrpSpPr/>
          <p:nvPr/>
        </p:nvGrpSpPr>
        <p:grpSpPr>
          <a:xfrm>
            <a:off x="3661748" y="1995226"/>
            <a:ext cx="199215" cy="197735"/>
            <a:chOff x="1662113" y="2541588"/>
            <a:chExt cx="427037" cy="423862"/>
          </a:xfrm>
        </p:grpSpPr>
        <p:sp>
          <p:nvSpPr>
            <p:cNvPr id="415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7" name="Group 416"/>
          <p:cNvGrpSpPr/>
          <p:nvPr/>
        </p:nvGrpSpPr>
        <p:grpSpPr>
          <a:xfrm>
            <a:off x="5265244" y="1995226"/>
            <a:ext cx="199215" cy="197735"/>
            <a:chOff x="1662113" y="2541588"/>
            <a:chExt cx="427037" cy="423862"/>
          </a:xfrm>
        </p:grpSpPr>
        <p:sp>
          <p:nvSpPr>
            <p:cNvPr id="418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6868740" y="1995226"/>
            <a:ext cx="199215" cy="197735"/>
            <a:chOff x="1662113" y="2541588"/>
            <a:chExt cx="427037" cy="423862"/>
          </a:xfrm>
        </p:grpSpPr>
        <p:sp>
          <p:nvSpPr>
            <p:cNvPr id="421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3" name="Group 422"/>
          <p:cNvGrpSpPr/>
          <p:nvPr/>
        </p:nvGrpSpPr>
        <p:grpSpPr>
          <a:xfrm>
            <a:off x="2701872" y="3908290"/>
            <a:ext cx="199215" cy="197735"/>
            <a:chOff x="1662113" y="2541588"/>
            <a:chExt cx="427037" cy="423862"/>
          </a:xfrm>
        </p:grpSpPr>
        <p:sp>
          <p:nvSpPr>
            <p:cNvPr id="424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6" name="Group 425"/>
          <p:cNvGrpSpPr/>
          <p:nvPr/>
        </p:nvGrpSpPr>
        <p:grpSpPr>
          <a:xfrm>
            <a:off x="4474020" y="3908290"/>
            <a:ext cx="199215" cy="197735"/>
            <a:chOff x="1662113" y="2541588"/>
            <a:chExt cx="427037" cy="423862"/>
          </a:xfrm>
        </p:grpSpPr>
        <p:sp>
          <p:nvSpPr>
            <p:cNvPr id="427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9" name="Group 428"/>
          <p:cNvGrpSpPr/>
          <p:nvPr/>
        </p:nvGrpSpPr>
        <p:grpSpPr>
          <a:xfrm>
            <a:off x="6205482" y="3908290"/>
            <a:ext cx="199215" cy="197735"/>
            <a:chOff x="1662113" y="2541588"/>
            <a:chExt cx="427037" cy="423862"/>
          </a:xfrm>
        </p:grpSpPr>
        <p:sp>
          <p:nvSpPr>
            <p:cNvPr id="430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2" name="Freeform 3"/>
          <p:cNvSpPr>
            <a:spLocks noChangeArrowheads="1"/>
          </p:cNvSpPr>
          <p:nvPr/>
        </p:nvSpPr>
        <p:spPr bwMode="auto">
          <a:xfrm rot="5400000">
            <a:off x="4503718" y="3267607"/>
            <a:ext cx="136565" cy="340482"/>
          </a:xfrm>
          <a:custGeom>
            <a:avLst/>
            <a:gdLst>
              <a:gd name="T0" fmla="*/ 0 w 603"/>
              <a:gd name="T1" fmla="*/ 0 h 1204"/>
              <a:gd name="T2" fmla="*/ 0 w 603"/>
              <a:gd name="T3" fmla="*/ 1203 h 1204"/>
              <a:gd name="T4" fmla="*/ 602 w 603"/>
              <a:gd name="T5" fmla="*/ 601 h 1204"/>
              <a:gd name="T6" fmla="*/ 0 w 603"/>
              <a:gd name="T7" fmla="*/ 0 h 1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3" h="1204">
                <a:moveTo>
                  <a:pt x="0" y="0"/>
                </a:moveTo>
                <a:lnTo>
                  <a:pt x="0" y="1203"/>
                </a:lnTo>
                <a:lnTo>
                  <a:pt x="602" y="601"/>
                </a:lnTo>
                <a:lnTo>
                  <a:pt x="0" y="0"/>
                </a:lnTo>
              </a:path>
            </a:pathLst>
          </a:custGeom>
          <a:solidFill>
            <a:srgbClr val="516C6A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4" name="TextBox 433"/>
          <p:cNvSpPr txBox="1"/>
          <p:nvPr/>
        </p:nvSpPr>
        <p:spPr>
          <a:xfrm>
            <a:off x="2639484" y="985823"/>
            <a:ext cx="386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Proxima Nova Semibold"/>
                <a:cs typeface="Proxima Nova Semibold"/>
              </a:rPr>
              <a:t>SELEÇÃO DO LUGAR</a:t>
            </a:r>
          </a:p>
        </p:txBody>
      </p:sp>
      <p:grpSp>
        <p:nvGrpSpPr>
          <p:cNvPr id="332" name="Group 331"/>
          <p:cNvGrpSpPr/>
          <p:nvPr/>
        </p:nvGrpSpPr>
        <p:grpSpPr>
          <a:xfrm>
            <a:off x="4320240" y="1795176"/>
            <a:ext cx="486746" cy="505114"/>
            <a:chOff x="2525712" y="1570037"/>
            <a:chExt cx="588963" cy="611188"/>
          </a:xfrm>
        </p:grpSpPr>
        <p:sp>
          <p:nvSpPr>
            <p:cNvPr id="333" name="Freeform 17"/>
            <p:cNvSpPr>
              <a:spLocks noChangeArrowheads="1"/>
            </p:cNvSpPr>
            <p:nvPr/>
          </p:nvSpPr>
          <p:spPr bwMode="auto">
            <a:xfrm>
              <a:off x="2525712" y="1570037"/>
              <a:ext cx="588963" cy="447675"/>
            </a:xfrm>
            <a:custGeom>
              <a:avLst/>
              <a:gdLst>
                <a:gd name="T0" fmla="*/ 1467 w 1637"/>
                <a:gd name="T1" fmla="*/ 650 h 1243"/>
                <a:gd name="T2" fmla="*/ 1213 w 1637"/>
                <a:gd name="T3" fmla="*/ 283 h 1243"/>
                <a:gd name="T4" fmla="*/ 818 w 1637"/>
                <a:gd name="T5" fmla="*/ 0 h 1243"/>
                <a:gd name="T6" fmla="*/ 395 w 1637"/>
                <a:gd name="T7" fmla="*/ 452 h 1243"/>
                <a:gd name="T8" fmla="*/ 0 w 1637"/>
                <a:gd name="T9" fmla="*/ 847 h 1243"/>
                <a:gd name="T10" fmla="*/ 395 w 1637"/>
                <a:gd name="T11" fmla="*/ 1242 h 1243"/>
                <a:gd name="T12" fmla="*/ 1326 w 1637"/>
                <a:gd name="T13" fmla="*/ 1242 h 1243"/>
                <a:gd name="T14" fmla="*/ 1636 w 1637"/>
                <a:gd name="T15" fmla="*/ 932 h 1243"/>
                <a:gd name="T16" fmla="*/ 1467 w 1637"/>
                <a:gd name="T17" fmla="*/ 650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7" h="1243">
                  <a:moveTo>
                    <a:pt x="1467" y="650"/>
                  </a:moveTo>
                  <a:cubicBezTo>
                    <a:pt x="1552" y="424"/>
                    <a:pt x="1393" y="265"/>
                    <a:pt x="1213" y="283"/>
                  </a:cubicBezTo>
                  <a:cubicBezTo>
                    <a:pt x="1155" y="116"/>
                    <a:pt x="1004" y="0"/>
                    <a:pt x="818" y="0"/>
                  </a:cubicBezTo>
                  <a:cubicBezTo>
                    <a:pt x="582" y="0"/>
                    <a:pt x="395" y="216"/>
                    <a:pt x="395" y="452"/>
                  </a:cubicBezTo>
                  <a:cubicBezTo>
                    <a:pt x="179" y="452"/>
                    <a:pt x="0" y="631"/>
                    <a:pt x="0" y="847"/>
                  </a:cubicBezTo>
                  <a:cubicBezTo>
                    <a:pt x="0" y="1063"/>
                    <a:pt x="179" y="1242"/>
                    <a:pt x="395" y="1242"/>
                  </a:cubicBezTo>
                  <a:lnTo>
                    <a:pt x="1326" y="1242"/>
                  </a:lnTo>
                  <a:cubicBezTo>
                    <a:pt x="1503" y="1242"/>
                    <a:pt x="1636" y="1109"/>
                    <a:pt x="1636" y="932"/>
                  </a:cubicBezTo>
                  <a:cubicBezTo>
                    <a:pt x="1636" y="815"/>
                    <a:pt x="1560" y="706"/>
                    <a:pt x="1467" y="65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" name="Freeform 18"/>
            <p:cNvSpPr>
              <a:spLocks noChangeArrowheads="1"/>
            </p:cNvSpPr>
            <p:nvPr/>
          </p:nvSpPr>
          <p:spPr bwMode="auto">
            <a:xfrm>
              <a:off x="2540000" y="2085975"/>
              <a:ext cx="561975" cy="44450"/>
            </a:xfrm>
            <a:custGeom>
              <a:avLst/>
              <a:gdLst>
                <a:gd name="T0" fmla="*/ 0 w 1559"/>
                <a:gd name="T1" fmla="*/ 0 h 123"/>
                <a:gd name="T2" fmla="*/ 390 w 1559"/>
                <a:gd name="T3" fmla="*/ 122 h 123"/>
                <a:gd name="T4" fmla="*/ 779 w 1559"/>
                <a:gd name="T5" fmla="*/ 0 h 123"/>
                <a:gd name="T6" fmla="*/ 1168 w 1559"/>
                <a:gd name="T7" fmla="*/ 122 h 123"/>
                <a:gd name="T8" fmla="*/ 1558 w 155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9" h="123">
                  <a:moveTo>
                    <a:pt x="0" y="0"/>
                  </a:moveTo>
                  <a:cubicBezTo>
                    <a:pt x="195" y="0"/>
                    <a:pt x="195" y="122"/>
                    <a:pt x="390" y="122"/>
                  </a:cubicBezTo>
                  <a:cubicBezTo>
                    <a:pt x="584" y="122"/>
                    <a:pt x="584" y="0"/>
                    <a:pt x="779" y="0"/>
                  </a:cubicBezTo>
                  <a:cubicBezTo>
                    <a:pt x="974" y="0"/>
                    <a:pt x="974" y="122"/>
                    <a:pt x="1168" y="122"/>
                  </a:cubicBezTo>
                  <a:cubicBezTo>
                    <a:pt x="1363" y="122"/>
                    <a:pt x="1363" y="0"/>
                    <a:pt x="1558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19"/>
            <p:cNvSpPr>
              <a:spLocks noChangeArrowheads="1"/>
            </p:cNvSpPr>
            <p:nvPr/>
          </p:nvSpPr>
          <p:spPr bwMode="auto">
            <a:xfrm>
              <a:off x="2540000" y="2136775"/>
              <a:ext cx="561975" cy="44450"/>
            </a:xfrm>
            <a:custGeom>
              <a:avLst/>
              <a:gdLst>
                <a:gd name="T0" fmla="*/ 0 w 1559"/>
                <a:gd name="T1" fmla="*/ 0 h 123"/>
                <a:gd name="T2" fmla="*/ 390 w 1559"/>
                <a:gd name="T3" fmla="*/ 122 h 123"/>
                <a:gd name="T4" fmla="*/ 779 w 1559"/>
                <a:gd name="T5" fmla="*/ 0 h 123"/>
                <a:gd name="T6" fmla="*/ 1168 w 1559"/>
                <a:gd name="T7" fmla="*/ 122 h 123"/>
                <a:gd name="T8" fmla="*/ 1558 w 155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9" h="123">
                  <a:moveTo>
                    <a:pt x="0" y="0"/>
                  </a:moveTo>
                  <a:cubicBezTo>
                    <a:pt x="195" y="0"/>
                    <a:pt x="195" y="122"/>
                    <a:pt x="390" y="122"/>
                  </a:cubicBezTo>
                  <a:cubicBezTo>
                    <a:pt x="584" y="122"/>
                    <a:pt x="584" y="0"/>
                    <a:pt x="779" y="0"/>
                  </a:cubicBezTo>
                  <a:cubicBezTo>
                    <a:pt x="974" y="0"/>
                    <a:pt x="974" y="122"/>
                    <a:pt x="1168" y="122"/>
                  </a:cubicBezTo>
                  <a:cubicBezTo>
                    <a:pt x="1363" y="122"/>
                    <a:pt x="1363" y="0"/>
                    <a:pt x="1558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7479351" y="1780764"/>
            <a:ext cx="534212" cy="630317"/>
            <a:chOff x="2287588" y="1619250"/>
            <a:chExt cx="1579562" cy="1863725"/>
          </a:xfrm>
        </p:grpSpPr>
        <p:sp>
          <p:nvSpPr>
            <p:cNvPr id="127" name="Freeform 1"/>
            <p:cNvSpPr>
              <a:spLocks noChangeArrowheads="1"/>
            </p:cNvSpPr>
            <p:nvPr/>
          </p:nvSpPr>
          <p:spPr bwMode="auto">
            <a:xfrm>
              <a:off x="2287588" y="1619250"/>
              <a:ext cx="1579562" cy="1579563"/>
            </a:xfrm>
            <a:custGeom>
              <a:avLst/>
              <a:gdLst>
                <a:gd name="T0" fmla="*/ 4388 w 4389"/>
                <a:gd name="T1" fmla="*/ 2193 h 4388"/>
                <a:gd name="T2" fmla="*/ 4094 w 4389"/>
                <a:gd name="T3" fmla="*/ 3290 h 4388"/>
                <a:gd name="T4" fmla="*/ 3291 w 4389"/>
                <a:gd name="T5" fmla="*/ 4093 h 4388"/>
                <a:gd name="T6" fmla="*/ 2194 w 4389"/>
                <a:gd name="T7" fmla="*/ 4387 h 4388"/>
                <a:gd name="T8" fmla="*/ 1097 w 4389"/>
                <a:gd name="T9" fmla="*/ 4093 h 4388"/>
                <a:gd name="T10" fmla="*/ 294 w 4389"/>
                <a:gd name="T11" fmla="*/ 3290 h 4388"/>
                <a:gd name="T12" fmla="*/ 0 w 4389"/>
                <a:gd name="T13" fmla="*/ 2193 h 4388"/>
                <a:gd name="T14" fmla="*/ 294 w 4389"/>
                <a:gd name="T15" fmla="*/ 1096 h 4388"/>
                <a:gd name="T16" fmla="*/ 1097 w 4389"/>
                <a:gd name="T17" fmla="*/ 294 h 4388"/>
                <a:gd name="T18" fmla="*/ 2194 w 4389"/>
                <a:gd name="T19" fmla="*/ 0 h 4388"/>
                <a:gd name="T20" fmla="*/ 3291 w 4389"/>
                <a:gd name="T21" fmla="*/ 294 h 4388"/>
                <a:gd name="T22" fmla="*/ 4094 w 4389"/>
                <a:gd name="T23" fmla="*/ 1096 h 4388"/>
                <a:gd name="T24" fmla="*/ 4388 w 4389"/>
                <a:gd name="T25" fmla="*/ 2193 h 4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89" h="4388">
                  <a:moveTo>
                    <a:pt x="4388" y="2193"/>
                  </a:moveTo>
                  <a:cubicBezTo>
                    <a:pt x="4388" y="2597"/>
                    <a:pt x="4296" y="2940"/>
                    <a:pt x="4094" y="3290"/>
                  </a:cubicBezTo>
                  <a:cubicBezTo>
                    <a:pt x="3892" y="3640"/>
                    <a:pt x="3641" y="3891"/>
                    <a:pt x="3291" y="4093"/>
                  </a:cubicBezTo>
                  <a:cubicBezTo>
                    <a:pt x="2941" y="4295"/>
                    <a:pt x="2598" y="4387"/>
                    <a:pt x="2194" y="4387"/>
                  </a:cubicBezTo>
                  <a:cubicBezTo>
                    <a:pt x="1790" y="4387"/>
                    <a:pt x="1447" y="4295"/>
                    <a:pt x="1097" y="4093"/>
                  </a:cubicBezTo>
                  <a:cubicBezTo>
                    <a:pt x="747" y="3891"/>
                    <a:pt x="496" y="3640"/>
                    <a:pt x="294" y="3290"/>
                  </a:cubicBezTo>
                  <a:cubicBezTo>
                    <a:pt x="92" y="2940"/>
                    <a:pt x="0" y="2597"/>
                    <a:pt x="0" y="2193"/>
                  </a:cubicBezTo>
                  <a:cubicBezTo>
                    <a:pt x="0" y="1789"/>
                    <a:pt x="92" y="1446"/>
                    <a:pt x="294" y="1096"/>
                  </a:cubicBezTo>
                  <a:cubicBezTo>
                    <a:pt x="496" y="746"/>
                    <a:pt x="747" y="496"/>
                    <a:pt x="1097" y="294"/>
                  </a:cubicBezTo>
                  <a:cubicBezTo>
                    <a:pt x="1447" y="92"/>
                    <a:pt x="1790" y="0"/>
                    <a:pt x="2194" y="0"/>
                  </a:cubicBezTo>
                  <a:cubicBezTo>
                    <a:pt x="2598" y="0"/>
                    <a:pt x="2941" y="92"/>
                    <a:pt x="3291" y="294"/>
                  </a:cubicBezTo>
                  <a:cubicBezTo>
                    <a:pt x="3641" y="496"/>
                    <a:pt x="3892" y="746"/>
                    <a:pt x="4094" y="1096"/>
                  </a:cubicBezTo>
                  <a:cubicBezTo>
                    <a:pt x="4296" y="1446"/>
                    <a:pt x="4388" y="1789"/>
                    <a:pt x="4388" y="2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Freeform 2"/>
            <p:cNvSpPr>
              <a:spLocks noChangeArrowheads="1"/>
            </p:cNvSpPr>
            <p:nvPr/>
          </p:nvSpPr>
          <p:spPr bwMode="auto">
            <a:xfrm>
              <a:off x="2287588" y="1619250"/>
              <a:ext cx="1579562" cy="1579563"/>
            </a:xfrm>
            <a:custGeom>
              <a:avLst/>
              <a:gdLst>
                <a:gd name="T0" fmla="*/ 4388 w 4389"/>
                <a:gd name="T1" fmla="*/ 2193 h 4388"/>
                <a:gd name="T2" fmla="*/ 4094 w 4389"/>
                <a:gd name="T3" fmla="*/ 3290 h 4388"/>
                <a:gd name="T4" fmla="*/ 3291 w 4389"/>
                <a:gd name="T5" fmla="*/ 4093 h 4388"/>
                <a:gd name="T6" fmla="*/ 2194 w 4389"/>
                <a:gd name="T7" fmla="*/ 4387 h 4388"/>
                <a:gd name="T8" fmla="*/ 1097 w 4389"/>
                <a:gd name="T9" fmla="*/ 4093 h 4388"/>
                <a:gd name="T10" fmla="*/ 294 w 4389"/>
                <a:gd name="T11" fmla="*/ 3290 h 4388"/>
                <a:gd name="T12" fmla="*/ 0 w 4389"/>
                <a:gd name="T13" fmla="*/ 2193 h 4388"/>
                <a:gd name="T14" fmla="*/ 294 w 4389"/>
                <a:gd name="T15" fmla="*/ 1096 h 4388"/>
                <a:gd name="T16" fmla="*/ 1097 w 4389"/>
                <a:gd name="T17" fmla="*/ 294 h 4388"/>
                <a:gd name="T18" fmla="*/ 2194 w 4389"/>
                <a:gd name="T19" fmla="*/ 0 h 4388"/>
                <a:gd name="T20" fmla="*/ 3291 w 4389"/>
                <a:gd name="T21" fmla="*/ 294 h 4388"/>
                <a:gd name="T22" fmla="*/ 4094 w 4389"/>
                <a:gd name="T23" fmla="*/ 1096 h 4388"/>
                <a:gd name="T24" fmla="*/ 4388 w 4389"/>
                <a:gd name="T25" fmla="*/ 2193 h 4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89" h="4388">
                  <a:moveTo>
                    <a:pt x="4388" y="2193"/>
                  </a:moveTo>
                  <a:cubicBezTo>
                    <a:pt x="4388" y="2597"/>
                    <a:pt x="4296" y="2940"/>
                    <a:pt x="4094" y="3290"/>
                  </a:cubicBezTo>
                  <a:cubicBezTo>
                    <a:pt x="3892" y="3640"/>
                    <a:pt x="3641" y="3891"/>
                    <a:pt x="3291" y="4093"/>
                  </a:cubicBezTo>
                  <a:cubicBezTo>
                    <a:pt x="2941" y="4295"/>
                    <a:pt x="2598" y="4387"/>
                    <a:pt x="2194" y="4387"/>
                  </a:cubicBezTo>
                  <a:cubicBezTo>
                    <a:pt x="1790" y="4387"/>
                    <a:pt x="1447" y="4295"/>
                    <a:pt x="1097" y="4093"/>
                  </a:cubicBezTo>
                  <a:cubicBezTo>
                    <a:pt x="747" y="3891"/>
                    <a:pt x="496" y="3640"/>
                    <a:pt x="294" y="3290"/>
                  </a:cubicBezTo>
                  <a:cubicBezTo>
                    <a:pt x="92" y="2940"/>
                    <a:pt x="0" y="2597"/>
                    <a:pt x="0" y="2193"/>
                  </a:cubicBezTo>
                  <a:cubicBezTo>
                    <a:pt x="0" y="1789"/>
                    <a:pt x="92" y="1446"/>
                    <a:pt x="294" y="1096"/>
                  </a:cubicBezTo>
                  <a:cubicBezTo>
                    <a:pt x="496" y="746"/>
                    <a:pt x="747" y="496"/>
                    <a:pt x="1097" y="294"/>
                  </a:cubicBezTo>
                  <a:cubicBezTo>
                    <a:pt x="1447" y="92"/>
                    <a:pt x="1790" y="0"/>
                    <a:pt x="2194" y="0"/>
                  </a:cubicBezTo>
                  <a:cubicBezTo>
                    <a:pt x="2598" y="0"/>
                    <a:pt x="2941" y="92"/>
                    <a:pt x="3291" y="294"/>
                  </a:cubicBezTo>
                  <a:cubicBezTo>
                    <a:pt x="3641" y="496"/>
                    <a:pt x="3892" y="746"/>
                    <a:pt x="4094" y="1096"/>
                  </a:cubicBezTo>
                  <a:cubicBezTo>
                    <a:pt x="4296" y="1446"/>
                    <a:pt x="4388" y="1789"/>
                    <a:pt x="4388" y="2193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Freeform 3"/>
            <p:cNvSpPr>
              <a:spLocks noChangeArrowheads="1"/>
            </p:cNvSpPr>
            <p:nvPr/>
          </p:nvSpPr>
          <p:spPr bwMode="auto">
            <a:xfrm>
              <a:off x="2287588" y="2438400"/>
              <a:ext cx="1573212" cy="71438"/>
            </a:xfrm>
            <a:custGeom>
              <a:avLst/>
              <a:gdLst>
                <a:gd name="T0" fmla="*/ 0 w 4372"/>
                <a:gd name="T1" fmla="*/ 0 h 197"/>
                <a:gd name="T2" fmla="*/ 437 w 4372"/>
                <a:gd name="T3" fmla="*/ 196 h 197"/>
                <a:gd name="T4" fmla="*/ 874 w 4372"/>
                <a:gd name="T5" fmla="*/ 0 h 197"/>
                <a:gd name="T6" fmla="*/ 1311 w 4372"/>
                <a:gd name="T7" fmla="*/ 196 h 197"/>
                <a:gd name="T8" fmla="*/ 1748 w 4372"/>
                <a:gd name="T9" fmla="*/ 0 h 197"/>
                <a:gd name="T10" fmla="*/ 2185 w 4372"/>
                <a:gd name="T11" fmla="*/ 196 h 197"/>
                <a:gd name="T12" fmla="*/ 2622 w 4372"/>
                <a:gd name="T13" fmla="*/ 0 h 197"/>
                <a:gd name="T14" fmla="*/ 3060 w 4372"/>
                <a:gd name="T15" fmla="*/ 196 h 197"/>
                <a:gd name="T16" fmla="*/ 3497 w 4372"/>
                <a:gd name="T17" fmla="*/ 0 h 197"/>
                <a:gd name="T18" fmla="*/ 3934 w 4372"/>
                <a:gd name="T19" fmla="*/ 196 h 197"/>
                <a:gd name="T20" fmla="*/ 4371 w 4372"/>
                <a:gd name="T21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72" h="197">
                  <a:moveTo>
                    <a:pt x="0" y="0"/>
                  </a:moveTo>
                  <a:cubicBezTo>
                    <a:pt x="219" y="0"/>
                    <a:pt x="219" y="196"/>
                    <a:pt x="437" y="196"/>
                  </a:cubicBezTo>
                  <a:cubicBezTo>
                    <a:pt x="656" y="196"/>
                    <a:pt x="656" y="0"/>
                    <a:pt x="874" y="0"/>
                  </a:cubicBezTo>
                  <a:cubicBezTo>
                    <a:pt x="1093" y="0"/>
                    <a:pt x="1093" y="196"/>
                    <a:pt x="1311" y="196"/>
                  </a:cubicBezTo>
                  <a:cubicBezTo>
                    <a:pt x="1530" y="196"/>
                    <a:pt x="1530" y="0"/>
                    <a:pt x="1748" y="0"/>
                  </a:cubicBezTo>
                  <a:cubicBezTo>
                    <a:pt x="1967" y="0"/>
                    <a:pt x="1967" y="196"/>
                    <a:pt x="2185" y="196"/>
                  </a:cubicBezTo>
                  <a:cubicBezTo>
                    <a:pt x="2404" y="196"/>
                    <a:pt x="2404" y="0"/>
                    <a:pt x="2622" y="0"/>
                  </a:cubicBezTo>
                  <a:cubicBezTo>
                    <a:pt x="2841" y="0"/>
                    <a:pt x="2841" y="196"/>
                    <a:pt x="3060" y="196"/>
                  </a:cubicBezTo>
                  <a:cubicBezTo>
                    <a:pt x="3278" y="196"/>
                    <a:pt x="3278" y="0"/>
                    <a:pt x="3497" y="0"/>
                  </a:cubicBezTo>
                  <a:cubicBezTo>
                    <a:pt x="3715" y="0"/>
                    <a:pt x="3715" y="196"/>
                    <a:pt x="3934" y="196"/>
                  </a:cubicBezTo>
                  <a:cubicBezTo>
                    <a:pt x="4153" y="196"/>
                    <a:pt x="4153" y="0"/>
                    <a:pt x="4371" y="0"/>
                  </a:cubicBezTo>
                </a:path>
              </a:pathLst>
            </a:custGeom>
            <a:noFill/>
            <a:ln w="17640" cap="flat">
              <a:solidFill>
                <a:srgbClr val="52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4"/>
            <p:cNvSpPr>
              <a:spLocks noChangeArrowheads="1"/>
            </p:cNvSpPr>
            <p:nvPr/>
          </p:nvSpPr>
          <p:spPr bwMode="auto">
            <a:xfrm>
              <a:off x="2492375" y="256540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7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60"/>
                    <a:pt x="230" y="24"/>
                    <a:pt x="224" y="7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3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9"/>
                    <a:pt x="97" y="605"/>
                    <a:pt x="215" y="605"/>
                  </a:cubicBezTo>
                  <a:cubicBezTo>
                    <a:pt x="334" y="605"/>
                    <a:pt x="430" y="509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Freeform 5"/>
            <p:cNvSpPr>
              <a:spLocks noChangeArrowheads="1"/>
            </p:cNvSpPr>
            <p:nvPr/>
          </p:nvSpPr>
          <p:spPr bwMode="auto">
            <a:xfrm>
              <a:off x="2795588" y="287020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3"/>
                    <a:pt x="224" y="6"/>
                  </a:cubicBezTo>
                  <a:cubicBezTo>
                    <a:pt x="223" y="2"/>
                    <a:pt x="219" y="0"/>
                    <a:pt x="215" y="0"/>
                  </a:cubicBezTo>
                  <a:cubicBezTo>
                    <a:pt x="211" y="0"/>
                    <a:pt x="208" y="2"/>
                    <a:pt x="206" y="6"/>
                  </a:cubicBezTo>
                  <a:cubicBezTo>
                    <a:pt x="200" y="22"/>
                    <a:pt x="176" y="56"/>
                    <a:pt x="149" y="96"/>
                  </a:cubicBezTo>
                  <a:cubicBezTo>
                    <a:pt x="86" y="186"/>
                    <a:pt x="0" y="309"/>
                    <a:pt x="0" y="390"/>
                  </a:cubicBezTo>
                  <a:cubicBezTo>
                    <a:pt x="0" y="508"/>
                    <a:pt x="96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Freeform 6"/>
            <p:cNvSpPr>
              <a:spLocks noChangeArrowheads="1"/>
            </p:cNvSpPr>
            <p:nvPr/>
          </p:nvSpPr>
          <p:spPr bwMode="auto">
            <a:xfrm>
              <a:off x="3405188" y="259715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2"/>
                    <a:pt x="176" y="56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Freeform 7"/>
            <p:cNvSpPr>
              <a:spLocks noChangeArrowheads="1"/>
            </p:cNvSpPr>
            <p:nvPr/>
          </p:nvSpPr>
          <p:spPr bwMode="auto">
            <a:xfrm>
              <a:off x="3017838" y="2603500"/>
              <a:ext cx="155575" cy="217488"/>
            </a:xfrm>
            <a:custGeom>
              <a:avLst/>
              <a:gdLst>
                <a:gd name="T0" fmla="*/ 284 w 431"/>
                <a:gd name="T1" fmla="*/ 101 h 605"/>
                <a:gd name="T2" fmla="*/ 224 w 431"/>
                <a:gd name="T3" fmla="*/ 6 h 605"/>
                <a:gd name="T4" fmla="*/ 216 w 431"/>
                <a:gd name="T5" fmla="*/ 0 h 605"/>
                <a:gd name="T6" fmla="*/ 206 w 431"/>
                <a:gd name="T7" fmla="*/ 6 h 605"/>
                <a:gd name="T8" fmla="*/ 149 w 431"/>
                <a:gd name="T9" fmla="*/ 96 h 605"/>
                <a:gd name="T10" fmla="*/ 0 w 431"/>
                <a:gd name="T11" fmla="*/ 390 h 605"/>
                <a:gd name="T12" fmla="*/ 215 w 431"/>
                <a:gd name="T13" fmla="*/ 604 h 605"/>
                <a:gd name="T14" fmla="*/ 430 w 431"/>
                <a:gd name="T15" fmla="*/ 390 h 605"/>
                <a:gd name="T16" fmla="*/ 284 w 431"/>
                <a:gd name="T17" fmla="*/ 101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5">
                  <a:moveTo>
                    <a:pt x="284" y="101"/>
                  </a:moveTo>
                  <a:cubicBezTo>
                    <a:pt x="255" y="59"/>
                    <a:pt x="230" y="23"/>
                    <a:pt x="224" y="6"/>
                  </a:cubicBezTo>
                  <a:cubicBezTo>
                    <a:pt x="223" y="2"/>
                    <a:pt x="220" y="0"/>
                    <a:pt x="216" y="0"/>
                  </a:cubicBezTo>
                  <a:cubicBezTo>
                    <a:pt x="212" y="0"/>
                    <a:pt x="208" y="2"/>
                    <a:pt x="206" y="6"/>
                  </a:cubicBezTo>
                  <a:cubicBezTo>
                    <a:pt x="200" y="22"/>
                    <a:pt x="177" y="56"/>
                    <a:pt x="149" y="96"/>
                  </a:cubicBezTo>
                  <a:cubicBezTo>
                    <a:pt x="86" y="186"/>
                    <a:pt x="0" y="309"/>
                    <a:pt x="0" y="390"/>
                  </a:cubicBezTo>
                  <a:cubicBezTo>
                    <a:pt x="0" y="508"/>
                    <a:pt x="97" y="604"/>
                    <a:pt x="215" y="604"/>
                  </a:cubicBezTo>
                  <a:cubicBezTo>
                    <a:pt x="334" y="604"/>
                    <a:pt x="430" y="508"/>
                    <a:pt x="430" y="390"/>
                  </a:cubicBezTo>
                  <a:cubicBezTo>
                    <a:pt x="430" y="310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Freeform 8"/>
            <p:cNvSpPr>
              <a:spLocks noChangeArrowheads="1"/>
            </p:cNvSpPr>
            <p:nvPr/>
          </p:nvSpPr>
          <p:spPr bwMode="auto">
            <a:xfrm>
              <a:off x="3113088" y="3265488"/>
              <a:ext cx="155575" cy="217487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2" y="0"/>
                    <a:pt x="208" y="2"/>
                    <a:pt x="206" y="6"/>
                  </a:cubicBezTo>
                  <a:cubicBezTo>
                    <a:pt x="200" y="22"/>
                    <a:pt x="177" y="56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Freeform 9"/>
            <p:cNvSpPr>
              <a:spLocks noChangeArrowheads="1"/>
            </p:cNvSpPr>
            <p:nvPr/>
          </p:nvSpPr>
          <p:spPr bwMode="auto">
            <a:xfrm>
              <a:off x="2570163" y="3165475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7 h 606"/>
                <a:gd name="T4" fmla="*/ 215 w 431"/>
                <a:gd name="T5" fmla="*/ 0 h 606"/>
                <a:gd name="T6" fmla="*/ 206 w 431"/>
                <a:gd name="T7" fmla="*/ 7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60"/>
                    <a:pt x="230" y="24"/>
                    <a:pt x="224" y="7"/>
                  </a:cubicBezTo>
                  <a:cubicBezTo>
                    <a:pt x="223" y="3"/>
                    <a:pt x="219" y="1"/>
                    <a:pt x="215" y="0"/>
                  </a:cubicBezTo>
                  <a:cubicBezTo>
                    <a:pt x="211" y="1"/>
                    <a:pt x="208" y="3"/>
                    <a:pt x="206" y="7"/>
                  </a:cubicBezTo>
                  <a:cubicBezTo>
                    <a:pt x="200" y="23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9"/>
                    <a:pt x="96" y="605"/>
                    <a:pt x="215" y="605"/>
                  </a:cubicBezTo>
                  <a:cubicBezTo>
                    <a:pt x="334" y="605"/>
                    <a:pt x="430" y="509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Freeform 10"/>
            <p:cNvSpPr>
              <a:spLocks noChangeArrowheads="1"/>
            </p:cNvSpPr>
            <p:nvPr/>
          </p:nvSpPr>
          <p:spPr bwMode="auto">
            <a:xfrm>
              <a:off x="3405188" y="297815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2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6985436" y="3762720"/>
            <a:ext cx="446416" cy="498300"/>
            <a:chOff x="4114800" y="3017838"/>
            <a:chExt cx="1311275" cy="1463675"/>
          </a:xfrm>
        </p:grpSpPr>
        <p:sp>
          <p:nvSpPr>
            <p:cNvPr id="138" name="Line 1"/>
            <p:cNvSpPr>
              <a:spLocks noChangeShapeType="1"/>
            </p:cNvSpPr>
            <p:nvPr/>
          </p:nvSpPr>
          <p:spPr bwMode="auto">
            <a:xfrm flipV="1">
              <a:off x="4768850" y="3017838"/>
              <a:ext cx="1588" cy="381000"/>
            </a:xfrm>
            <a:prstGeom prst="line">
              <a:avLst/>
            </a:prstGeom>
            <a:noFill/>
            <a:ln w="19050" cap="rnd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2"/>
            <p:cNvSpPr>
              <a:spLocks noChangeArrowheads="1"/>
            </p:cNvSpPr>
            <p:nvPr/>
          </p:nvSpPr>
          <p:spPr bwMode="auto">
            <a:xfrm>
              <a:off x="4921250" y="3017838"/>
              <a:ext cx="504825" cy="433387"/>
            </a:xfrm>
            <a:custGeom>
              <a:avLst/>
              <a:gdLst>
                <a:gd name="T0" fmla="*/ 0 w 1401"/>
                <a:gd name="T1" fmla="*/ 1056 h 1203"/>
                <a:gd name="T2" fmla="*/ 1400 w 1401"/>
                <a:gd name="T3" fmla="*/ 146 h 1203"/>
                <a:gd name="T4" fmla="*/ 0 w 1401"/>
                <a:gd name="T5" fmla="*/ 1056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1" h="1203">
                  <a:moveTo>
                    <a:pt x="0" y="1056"/>
                  </a:moveTo>
                  <a:cubicBezTo>
                    <a:pt x="666" y="1202"/>
                    <a:pt x="1253" y="813"/>
                    <a:pt x="1400" y="146"/>
                  </a:cubicBezTo>
                  <a:cubicBezTo>
                    <a:pt x="733" y="0"/>
                    <a:pt x="146" y="390"/>
                    <a:pt x="0" y="1056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Freeform 3"/>
            <p:cNvSpPr>
              <a:spLocks noChangeArrowheads="1"/>
            </p:cNvSpPr>
            <p:nvPr/>
          </p:nvSpPr>
          <p:spPr bwMode="auto">
            <a:xfrm>
              <a:off x="4114800" y="3017838"/>
              <a:ext cx="504825" cy="433387"/>
            </a:xfrm>
            <a:custGeom>
              <a:avLst/>
              <a:gdLst>
                <a:gd name="T0" fmla="*/ 1400 w 1401"/>
                <a:gd name="T1" fmla="*/ 1056 h 1203"/>
                <a:gd name="T2" fmla="*/ 0 w 1401"/>
                <a:gd name="T3" fmla="*/ 146 h 1203"/>
                <a:gd name="T4" fmla="*/ 1400 w 1401"/>
                <a:gd name="T5" fmla="*/ 1056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1" h="1203">
                  <a:moveTo>
                    <a:pt x="1400" y="1056"/>
                  </a:moveTo>
                  <a:cubicBezTo>
                    <a:pt x="733" y="1202"/>
                    <a:pt x="146" y="813"/>
                    <a:pt x="0" y="146"/>
                  </a:cubicBezTo>
                  <a:cubicBezTo>
                    <a:pt x="666" y="0"/>
                    <a:pt x="1253" y="390"/>
                    <a:pt x="1400" y="1056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Freeform 4"/>
            <p:cNvSpPr>
              <a:spLocks noChangeArrowheads="1"/>
            </p:cNvSpPr>
            <p:nvPr/>
          </p:nvSpPr>
          <p:spPr bwMode="auto">
            <a:xfrm>
              <a:off x="4643438" y="3522663"/>
              <a:ext cx="252412" cy="252412"/>
            </a:xfrm>
            <a:custGeom>
              <a:avLst/>
              <a:gdLst>
                <a:gd name="T0" fmla="*/ 699 w 700"/>
                <a:gd name="T1" fmla="*/ 350 h 701"/>
                <a:gd name="T2" fmla="*/ 652 w 700"/>
                <a:gd name="T3" fmla="*/ 525 h 701"/>
                <a:gd name="T4" fmla="*/ 524 w 700"/>
                <a:gd name="T5" fmla="*/ 653 h 701"/>
                <a:gd name="T6" fmla="*/ 349 w 700"/>
                <a:gd name="T7" fmla="*/ 700 h 701"/>
                <a:gd name="T8" fmla="*/ 175 w 700"/>
                <a:gd name="T9" fmla="*/ 653 h 701"/>
                <a:gd name="T10" fmla="*/ 47 w 700"/>
                <a:gd name="T11" fmla="*/ 525 h 701"/>
                <a:gd name="T12" fmla="*/ 0 w 700"/>
                <a:gd name="T13" fmla="*/ 350 h 701"/>
                <a:gd name="T14" fmla="*/ 47 w 700"/>
                <a:gd name="T15" fmla="*/ 175 h 701"/>
                <a:gd name="T16" fmla="*/ 175 w 700"/>
                <a:gd name="T17" fmla="*/ 47 h 701"/>
                <a:gd name="T18" fmla="*/ 349 w 700"/>
                <a:gd name="T19" fmla="*/ 0 h 701"/>
                <a:gd name="T20" fmla="*/ 524 w 700"/>
                <a:gd name="T21" fmla="*/ 47 h 701"/>
                <a:gd name="T22" fmla="*/ 652 w 700"/>
                <a:gd name="T23" fmla="*/ 175 h 701"/>
                <a:gd name="T24" fmla="*/ 699 w 700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" h="701">
                  <a:moveTo>
                    <a:pt x="699" y="350"/>
                  </a:moveTo>
                  <a:cubicBezTo>
                    <a:pt x="699" y="415"/>
                    <a:pt x="684" y="469"/>
                    <a:pt x="652" y="525"/>
                  </a:cubicBezTo>
                  <a:cubicBezTo>
                    <a:pt x="620" y="580"/>
                    <a:pt x="580" y="620"/>
                    <a:pt x="524" y="653"/>
                  </a:cubicBezTo>
                  <a:cubicBezTo>
                    <a:pt x="468" y="685"/>
                    <a:pt x="414" y="700"/>
                    <a:pt x="349" y="700"/>
                  </a:cubicBezTo>
                  <a:cubicBezTo>
                    <a:pt x="285" y="700"/>
                    <a:pt x="231" y="685"/>
                    <a:pt x="175" y="653"/>
                  </a:cubicBezTo>
                  <a:cubicBezTo>
                    <a:pt x="119" y="620"/>
                    <a:pt x="79" y="580"/>
                    <a:pt x="47" y="525"/>
                  </a:cubicBezTo>
                  <a:cubicBezTo>
                    <a:pt x="14" y="469"/>
                    <a:pt x="0" y="414"/>
                    <a:pt x="0" y="350"/>
                  </a:cubicBezTo>
                  <a:cubicBezTo>
                    <a:pt x="0" y="285"/>
                    <a:pt x="14" y="230"/>
                    <a:pt x="47" y="175"/>
                  </a:cubicBezTo>
                  <a:cubicBezTo>
                    <a:pt x="79" y="119"/>
                    <a:pt x="119" y="79"/>
                    <a:pt x="175" y="47"/>
                  </a:cubicBezTo>
                  <a:cubicBezTo>
                    <a:pt x="231" y="15"/>
                    <a:pt x="285" y="0"/>
                    <a:pt x="349" y="0"/>
                  </a:cubicBezTo>
                  <a:cubicBezTo>
                    <a:pt x="413" y="0"/>
                    <a:pt x="468" y="15"/>
                    <a:pt x="524" y="47"/>
                  </a:cubicBezTo>
                  <a:cubicBezTo>
                    <a:pt x="580" y="79"/>
                    <a:pt x="620" y="119"/>
                    <a:pt x="652" y="175"/>
                  </a:cubicBezTo>
                  <a:cubicBezTo>
                    <a:pt x="684" y="230"/>
                    <a:pt x="699" y="286"/>
                    <a:pt x="699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Freeform 5"/>
            <p:cNvSpPr>
              <a:spLocks noChangeArrowheads="1"/>
            </p:cNvSpPr>
            <p:nvPr/>
          </p:nvSpPr>
          <p:spPr bwMode="auto">
            <a:xfrm>
              <a:off x="4643438" y="4229100"/>
              <a:ext cx="252412" cy="252413"/>
            </a:xfrm>
            <a:custGeom>
              <a:avLst/>
              <a:gdLst>
                <a:gd name="T0" fmla="*/ 699 w 700"/>
                <a:gd name="T1" fmla="*/ 350 h 701"/>
                <a:gd name="T2" fmla="*/ 652 w 700"/>
                <a:gd name="T3" fmla="*/ 525 h 701"/>
                <a:gd name="T4" fmla="*/ 524 w 700"/>
                <a:gd name="T5" fmla="*/ 654 h 701"/>
                <a:gd name="T6" fmla="*/ 349 w 700"/>
                <a:gd name="T7" fmla="*/ 700 h 701"/>
                <a:gd name="T8" fmla="*/ 175 w 700"/>
                <a:gd name="T9" fmla="*/ 654 h 701"/>
                <a:gd name="T10" fmla="*/ 47 w 700"/>
                <a:gd name="T11" fmla="*/ 525 h 701"/>
                <a:gd name="T12" fmla="*/ 0 w 700"/>
                <a:gd name="T13" fmla="*/ 350 h 701"/>
                <a:gd name="T14" fmla="*/ 47 w 700"/>
                <a:gd name="T15" fmla="*/ 175 h 701"/>
                <a:gd name="T16" fmla="*/ 175 w 700"/>
                <a:gd name="T17" fmla="*/ 47 h 701"/>
                <a:gd name="T18" fmla="*/ 349 w 700"/>
                <a:gd name="T19" fmla="*/ 0 h 701"/>
                <a:gd name="T20" fmla="*/ 524 w 700"/>
                <a:gd name="T21" fmla="*/ 47 h 701"/>
                <a:gd name="T22" fmla="*/ 652 w 700"/>
                <a:gd name="T23" fmla="*/ 175 h 701"/>
                <a:gd name="T24" fmla="*/ 699 w 700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" h="701">
                  <a:moveTo>
                    <a:pt x="699" y="350"/>
                  </a:moveTo>
                  <a:cubicBezTo>
                    <a:pt x="699" y="415"/>
                    <a:pt x="684" y="470"/>
                    <a:pt x="652" y="525"/>
                  </a:cubicBezTo>
                  <a:cubicBezTo>
                    <a:pt x="620" y="581"/>
                    <a:pt x="580" y="622"/>
                    <a:pt x="524" y="654"/>
                  </a:cubicBezTo>
                  <a:cubicBezTo>
                    <a:pt x="468" y="687"/>
                    <a:pt x="414" y="700"/>
                    <a:pt x="349" y="700"/>
                  </a:cubicBezTo>
                  <a:cubicBezTo>
                    <a:pt x="285" y="700"/>
                    <a:pt x="231" y="687"/>
                    <a:pt x="175" y="654"/>
                  </a:cubicBezTo>
                  <a:cubicBezTo>
                    <a:pt x="119" y="622"/>
                    <a:pt x="79" y="581"/>
                    <a:pt x="47" y="525"/>
                  </a:cubicBezTo>
                  <a:cubicBezTo>
                    <a:pt x="14" y="470"/>
                    <a:pt x="0" y="415"/>
                    <a:pt x="0" y="350"/>
                  </a:cubicBezTo>
                  <a:cubicBezTo>
                    <a:pt x="0" y="286"/>
                    <a:pt x="14" y="231"/>
                    <a:pt x="47" y="175"/>
                  </a:cubicBezTo>
                  <a:cubicBezTo>
                    <a:pt x="79" y="120"/>
                    <a:pt x="119" y="80"/>
                    <a:pt x="175" y="47"/>
                  </a:cubicBezTo>
                  <a:cubicBezTo>
                    <a:pt x="231" y="15"/>
                    <a:pt x="285" y="0"/>
                    <a:pt x="349" y="0"/>
                  </a:cubicBezTo>
                  <a:cubicBezTo>
                    <a:pt x="413" y="0"/>
                    <a:pt x="468" y="15"/>
                    <a:pt x="524" y="47"/>
                  </a:cubicBezTo>
                  <a:cubicBezTo>
                    <a:pt x="580" y="80"/>
                    <a:pt x="620" y="120"/>
                    <a:pt x="652" y="175"/>
                  </a:cubicBezTo>
                  <a:cubicBezTo>
                    <a:pt x="684" y="231"/>
                    <a:pt x="699" y="286"/>
                    <a:pt x="699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Freeform 6"/>
            <p:cNvSpPr>
              <a:spLocks noChangeArrowheads="1"/>
            </p:cNvSpPr>
            <p:nvPr/>
          </p:nvSpPr>
          <p:spPr bwMode="auto">
            <a:xfrm>
              <a:off x="5021263" y="3573463"/>
              <a:ext cx="252412" cy="252412"/>
            </a:xfrm>
            <a:custGeom>
              <a:avLst/>
              <a:gdLst>
                <a:gd name="T0" fmla="*/ 700 w 701"/>
                <a:gd name="T1" fmla="*/ 350 h 700"/>
                <a:gd name="T2" fmla="*/ 653 w 701"/>
                <a:gd name="T3" fmla="*/ 525 h 700"/>
                <a:gd name="T4" fmla="*/ 525 w 701"/>
                <a:gd name="T5" fmla="*/ 653 h 700"/>
                <a:gd name="T6" fmla="*/ 350 w 701"/>
                <a:gd name="T7" fmla="*/ 699 h 700"/>
                <a:gd name="T8" fmla="*/ 175 w 701"/>
                <a:gd name="T9" fmla="*/ 653 h 700"/>
                <a:gd name="T10" fmla="*/ 47 w 701"/>
                <a:gd name="T11" fmla="*/ 525 h 700"/>
                <a:gd name="T12" fmla="*/ 0 w 701"/>
                <a:gd name="T13" fmla="*/ 350 h 700"/>
                <a:gd name="T14" fmla="*/ 47 w 701"/>
                <a:gd name="T15" fmla="*/ 175 h 700"/>
                <a:gd name="T16" fmla="*/ 175 w 701"/>
                <a:gd name="T17" fmla="*/ 47 h 700"/>
                <a:gd name="T18" fmla="*/ 350 w 701"/>
                <a:gd name="T19" fmla="*/ 0 h 700"/>
                <a:gd name="T20" fmla="*/ 525 w 701"/>
                <a:gd name="T21" fmla="*/ 47 h 700"/>
                <a:gd name="T22" fmla="*/ 653 w 701"/>
                <a:gd name="T23" fmla="*/ 175 h 700"/>
                <a:gd name="T24" fmla="*/ 700 w 701"/>
                <a:gd name="T25" fmla="*/ 35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0">
                  <a:moveTo>
                    <a:pt x="700" y="350"/>
                  </a:moveTo>
                  <a:cubicBezTo>
                    <a:pt x="700" y="415"/>
                    <a:pt x="685" y="469"/>
                    <a:pt x="653" y="525"/>
                  </a:cubicBezTo>
                  <a:cubicBezTo>
                    <a:pt x="621" y="580"/>
                    <a:pt x="581" y="620"/>
                    <a:pt x="525" y="653"/>
                  </a:cubicBezTo>
                  <a:cubicBezTo>
                    <a:pt x="469" y="685"/>
                    <a:pt x="415" y="699"/>
                    <a:pt x="350" y="699"/>
                  </a:cubicBezTo>
                  <a:cubicBezTo>
                    <a:pt x="286" y="699"/>
                    <a:pt x="231" y="685"/>
                    <a:pt x="175" y="653"/>
                  </a:cubicBezTo>
                  <a:cubicBezTo>
                    <a:pt x="119" y="620"/>
                    <a:pt x="80" y="580"/>
                    <a:pt x="47" y="525"/>
                  </a:cubicBezTo>
                  <a:cubicBezTo>
                    <a:pt x="15" y="469"/>
                    <a:pt x="0" y="414"/>
                    <a:pt x="0" y="350"/>
                  </a:cubicBezTo>
                  <a:cubicBezTo>
                    <a:pt x="0" y="285"/>
                    <a:pt x="15" y="230"/>
                    <a:pt x="47" y="175"/>
                  </a:cubicBezTo>
                  <a:cubicBezTo>
                    <a:pt x="80" y="119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19"/>
                    <a:pt x="653" y="175"/>
                  </a:cubicBezTo>
                  <a:cubicBezTo>
                    <a:pt x="685" y="230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Freeform 7"/>
            <p:cNvSpPr>
              <a:spLocks noChangeArrowheads="1"/>
            </p:cNvSpPr>
            <p:nvPr/>
          </p:nvSpPr>
          <p:spPr bwMode="auto">
            <a:xfrm>
              <a:off x="4265613" y="3573463"/>
              <a:ext cx="252412" cy="252412"/>
            </a:xfrm>
            <a:custGeom>
              <a:avLst/>
              <a:gdLst>
                <a:gd name="T0" fmla="*/ 700 w 701"/>
                <a:gd name="T1" fmla="*/ 350 h 700"/>
                <a:gd name="T2" fmla="*/ 653 w 701"/>
                <a:gd name="T3" fmla="*/ 525 h 700"/>
                <a:gd name="T4" fmla="*/ 525 w 701"/>
                <a:gd name="T5" fmla="*/ 653 h 700"/>
                <a:gd name="T6" fmla="*/ 350 w 701"/>
                <a:gd name="T7" fmla="*/ 699 h 700"/>
                <a:gd name="T8" fmla="*/ 175 w 701"/>
                <a:gd name="T9" fmla="*/ 653 h 700"/>
                <a:gd name="T10" fmla="*/ 47 w 701"/>
                <a:gd name="T11" fmla="*/ 525 h 700"/>
                <a:gd name="T12" fmla="*/ 0 w 701"/>
                <a:gd name="T13" fmla="*/ 350 h 700"/>
                <a:gd name="T14" fmla="*/ 47 w 701"/>
                <a:gd name="T15" fmla="*/ 175 h 700"/>
                <a:gd name="T16" fmla="*/ 175 w 701"/>
                <a:gd name="T17" fmla="*/ 47 h 700"/>
                <a:gd name="T18" fmla="*/ 350 w 701"/>
                <a:gd name="T19" fmla="*/ 0 h 700"/>
                <a:gd name="T20" fmla="*/ 525 w 701"/>
                <a:gd name="T21" fmla="*/ 47 h 700"/>
                <a:gd name="T22" fmla="*/ 653 w 701"/>
                <a:gd name="T23" fmla="*/ 175 h 700"/>
                <a:gd name="T24" fmla="*/ 700 w 701"/>
                <a:gd name="T25" fmla="*/ 35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0">
                  <a:moveTo>
                    <a:pt x="700" y="350"/>
                  </a:moveTo>
                  <a:cubicBezTo>
                    <a:pt x="700" y="415"/>
                    <a:pt x="685" y="469"/>
                    <a:pt x="653" y="525"/>
                  </a:cubicBezTo>
                  <a:cubicBezTo>
                    <a:pt x="621" y="580"/>
                    <a:pt x="581" y="620"/>
                    <a:pt x="525" y="653"/>
                  </a:cubicBezTo>
                  <a:cubicBezTo>
                    <a:pt x="469" y="685"/>
                    <a:pt x="414" y="699"/>
                    <a:pt x="350" y="699"/>
                  </a:cubicBezTo>
                  <a:cubicBezTo>
                    <a:pt x="285" y="699"/>
                    <a:pt x="230" y="685"/>
                    <a:pt x="175" y="653"/>
                  </a:cubicBezTo>
                  <a:cubicBezTo>
                    <a:pt x="119" y="620"/>
                    <a:pt x="79" y="580"/>
                    <a:pt x="47" y="525"/>
                  </a:cubicBezTo>
                  <a:cubicBezTo>
                    <a:pt x="14" y="469"/>
                    <a:pt x="0" y="414"/>
                    <a:pt x="0" y="350"/>
                  </a:cubicBezTo>
                  <a:cubicBezTo>
                    <a:pt x="0" y="285"/>
                    <a:pt x="14" y="230"/>
                    <a:pt x="47" y="175"/>
                  </a:cubicBezTo>
                  <a:cubicBezTo>
                    <a:pt x="79" y="119"/>
                    <a:pt x="119" y="79"/>
                    <a:pt x="175" y="47"/>
                  </a:cubicBezTo>
                  <a:cubicBezTo>
                    <a:pt x="230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19"/>
                    <a:pt x="653" y="175"/>
                  </a:cubicBezTo>
                  <a:cubicBezTo>
                    <a:pt x="685" y="230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Freeform 8"/>
            <p:cNvSpPr>
              <a:spLocks noChangeArrowheads="1"/>
            </p:cNvSpPr>
            <p:nvPr/>
          </p:nvSpPr>
          <p:spPr bwMode="auto">
            <a:xfrm>
              <a:off x="4467225" y="3875088"/>
              <a:ext cx="252413" cy="252412"/>
            </a:xfrm>
            <a:custGeom>
              <a:avLst/>
              <a:gdLst>
                <a:gd name="T0" fmla="*/ 700 w 701"/>
                <a:gd name="T1" fmla="*/ 350 h 701"/>
                <a:gd name="T2" fmla="*/ 653 w 701"/>
                <a:gd name="T3" fmla="*/ 525 h 701"/>
                <a:gd name="T4" fmla="*/ 525 w 701"/>
                <a:gd name="T5" fmla="*/ 654 h 701"/>
                <a:gd name="T6" fmla="*/ 350 w 701"/>
                <a:gd name="T7" fmla="*/ 700 h 701"/>
                <a:gd name="T8" fmla="*/ 175 w 701"/>
                <a:gd name="T9" fmla="*/ 654 h 701"/>
                <a:gd name="T10" fmla="*/ 47 w 701"/>
                <a:gd name="T11" fmla="*/ 525 h 701"/>
                <a:gd name="T12" fmla="*/ 0 w 701"/>
                <a:gd name="T13" fmla="*/ 350 h 701"/>
                <a:gd name="T14" fmla="*/ 47 w 701"/>
                <a:gd name="T15" fmla="*/ 175 h 701"/>
                <a:gd name="T16" fmla="*/ 175 w 701"/>
                <a:gd name="T17" fmla="*/ 47 h 701"/>
                <a:gd name="T18" fmla="*/ 350 w 701"/>
                <a:gd name="T19" fmla="*/ 0 h 701"/>
                <a:gd name="T20" fmla="*/ 525 w 701"/>
                <a:gd name="T21" fmla="*/ 47 h 701"/>
                <a:gd name="T22" fmla="*/ 653 w 701"/>
                <a:gd name="T23" fmla="*/ 175 h 701"/>
                <a:gd name="T24" fmla="*/ 700 w 701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1">
                  <a:moveTo>
                    <a:pt x="700" y="350"/>
                  </a:moveTo>
                  <a:cubicBezTo>
                    <a:pt x="700" y="415"/>
                    <a:pt x="685" y="470"/>
                    <a:pt x="653" y="525"/>
                  </a:cubicBezTo>
                  <a:cubicBezTo>
                    <a:pt x="621" y="581"/>
                    <a:pt x="581" y="622"/>
                    <a:pt x="525" y="654"/>
                  </a:cubicBezTo>
                  <a:cubicBezTo>
                    <a:pt x="469" y="687"/>
                    <a:pt x="414" y="700"/>
                    <a:pt x="350" y="700"/>
                  </a:cubicBezTo>
                  <a:cubicBezTo>
                    <a:pt x="285" y="700"/>
                    <a:pt x="231" y="687"/>
                    <a:pt x="175" y="654"/>
                  </a:cubicBezTo>
                  <a:cubicBezTo>
                    <a:pt x="119" y="622"/>
                    <a:pt x="79" y="581"/>
                    <a:pt x="47" y="525"/>
                  </a:cubicBezTo>
                  <a:cubicBezTo>
                    <a:pt x="14" y="470"/>
                    <a:pt x="0" y="415"/>
                    <a:pt x="0" y="350"/>
                  </a:cubicBezTo>
                  <a:cubicBezTo>
                    <a:pt x="0" y="286"/>
                    <a:pt x="14" y="231"/>
                    <a:pt x="47" y="175"/>
                  </a:cubicBezTo>
                  <a:cubicBezTo>
                    <a:pt x="79" y="120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20"/>
                    <a:pt x="653" y="175"/>
                  </a:cubicBezTo>
                  <a:cubicBezTo>
                    <a:pt x="685" y="231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Freeform 9"/>
            <p:cNvSpPr>
              <a:spLocks noChangeArrowheads="1"/>
            </p:cNvSpPr>
            <p:nvPr/>
          </p:nvSpPr>
          <p:spPr bwMode="auto">
            <a:xfrm>
              <a:off x="4819650" y="3875088"/>
              <a:ext cx="252413" cy="252412"/>
            </a:xfrm>
            <a:custGeom>
              <a:avLst/>
              <a:gdLst>
                <a:gd name="T0" fmla="*/ 700 w 701"/>
                <a:gd name="T1" fmla="*/ 350 h 701"/>
                <a:gd name="T2" fmla="*/ 653 w 701"/>
                <a:gd name="T3" fmla="*/ 525 h 701"/>
                <a:gd name="T4" fmla="*/ 525 w 701"/>
                <a:gd name="T5" fmla="*/ 654 h 701"/>
                <a:gd name="T6" fmla="*/ 350 w 701"/>
                <a:gd name="T7" fmla="*/ 700 h 701"/>
                <a:gd name="T8" fmla="*/ 175 w 701"/>
                <a:gd name="T9" fmla="*/ 654 h 701"/>
                <a:gd name="T10" fmla="*/ 47 w 701"/>
                <a:gd name="T11" fmla="*/ 525 h 701"/>
                <a:gd name="T12" fmla="*/ 0 w 701"/>
                <a:gd name="T13" fmla="*/ 350 h 701"/>
                <a:gd name="T14" fmla="*/ 47 w 701"/>
                <a:gd name="T15" fmla="*/ 175 h 701"/>
                <a:gd name="T16" fmla="*/ 175 w 701"/>
                <a:gd name="T17" fmla="*/ 47 h 701"/>
                <a:gd name="T18" fmla="*/ 350 w 701"/>
                <a:gd name="T19" fmla="*/ 0 h 701"/>
                <a:gd name="T20" fmla="*/ 525 w 701"/>
                <a:gd name="T21" fmla="*/ 47 h 701"/>
                <a:gd name="T22" fmla="*/ 653 w 701"/>
                <a:gd name="T23" fmla="*/ 175 h 701"/>
                <a:gd name="T24" fmla="*/ 700 w 701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1">
                  <a:moveTo>
                    <a:pt x="700" y="350"/>
                  </a:moveTo>
                  <a:cubicBezTo>
                    <a:pt x="700" y="415"/>
                    <a:pt x="685" y="470"/>
                    <a:pt x="653" y="525"/>
                  </a:cubicBezTo>
                  <a:cubicBezTo>
                    <a:pt x="621" y="581"/>
                    <a:pt x="581" y="622"/>
                    <a:pt x="525" y="654"/>
                  </a:cubicBezTo>
                  <a:cubicBezTo>
                    <a:pt x="469" y="687"/>
                    <a:pt x="415" y="700"/>
                    <a:pt x="350" y="700"/>
                  </a:cubicBezTo>
                  <a:cubicBezTo>
                    <a:pt x="286" y="700"/>
                    <a:pt x="231" y="687"/>
                    <a:pt x="175" y="654"/>
                  </a:cubicBezTo>
                  <a:cubicBezTo>
                    <a:pt x="119" y="622"/>
                    <a:pt x="80" y="581"/>
                    <a:pt x="47" y="525"/>
                  </a:cubicBezTo>
                  <a:cubicBezTo>
                    <a:pt x="15" y="470"/>
                    <a:pt x="0" y="415"/>
                    <a:pt x="0" y="350"/>
                  </a:cubicBezTo>
                  <a:cubicBezTo>
                    <a:pt x="0" y="286"/>
                    <a:pt x="15" y="231"/>
                    <a:pt x="47" y="175"/>
                  </a:cubicBezTo>
                  <a:cubicBezTo>
                    <a:pt x="80" y="120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20"/>
                    <a:pt x="653" y="175"/>
                  </a:cubicBezTo>
                  <a:cubicBezTo>
                    <a:pt x="685" y="231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7" name="Freeform 3"/>
          <p:cNvSpPr>
            <a:spLocks noChangeArrowheads="1"/>
          </p:cNvSpPr>
          <p:nvPr/>
        </p:nvSpPr>
        <p:spPr bwMode="auto">
          <a:xfrm rot="5400000">
            <a:off x="4434006" y="1251567"/>
            <a:ext cx="136565" cy="340482"/>
          </a:xfrm>
          <a:custGeom>
            <a:avLst/>
            <a:gdLst>
              <a:gd name="T0" fmla="*/ 0 w 603"/>
              <a:gd name="T1" fmla="*/ 0 h 1204"/>
              <a:gd name="T2" fmla="*/ 0 w 603"/>
              <a:gd name="T3" fmla="*/ 1203 h 1204"/>
              <a:gd name="T4" fmla="*/ 602 w 603"/>
              <a:gd name="T5" fmla="*/ 601 h 1204"/>
              <a:gd name="T6" fmla="*/ 0 w 603"/>
              <a:gd name="T7" fmla="*/ 0 h 1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3" h="1204">
                <a:moveTo>
                  <a:pt x="0" y="0"/>
                </a:moveTo>
                <a:lnTo>
                  <a:pt x="0" y="1203"/>
                </a:lnTo>
                <a:lnTo>
                  <a:pt x="602" y="601"/>
                </a:lnTo>
                <a:lnTo>
                  <a:pt x="0" y="0"/>
                </a:lnTo>
              </a:path>
            </a:pathLst>
          </a:custGeom>
          <a:solidFill>
            <a:srgbClr val="516C6A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824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2401"/>
            <a:ext cx="9144000" cy="1351099"/>
          </a:xfrm>
          <a:prstGeom prst="rect">
            <a:avLst/>
          </a:prstGeom>
          <a:solidFill>
            <a:srgbClr val="56747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43345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FFFFFF"/>
                </a:solidFill>
                <a:latin typeface="Arial"/>
                <a:cs typeface="Arial"/>
              </a:rPr>
              <a:t>Produtores de Napa Valley utilizam </a:t>
            </a:r>
            <a:r>
              <a:rPr lang="pt-BR" sz="1600">
                <a:solidFill>
                  <a:srgbClr val="FFFFFF"/>
                </a:solidFill>
                <a:latin typeface="Arial"/>
                <a:cs typeface="Arial"/>
              </a:rPr>
              <a:t>as mais modernas </a:t>
            </a:r>
            <a:r>
              <a:rPr lang="pt-BR" sz="1600" dirty="0">
                <a:solidFill>
                  <a:srgbClr val="FFFFFF"/>
                </a:solidFill>
                <a:latin typeface="Arial"/>
                <a:cs typeface="Arial"/>
              </a:rPr>
              <a:t>tecnologias nos vinhedos.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027219" y="401158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4683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ENOLOGIA</a:t>
            </a:r>
          </a:p>
        </p:txBody>
      </p:sp>
    </p:spTree>
    <p:extLst>
      <p:ext uri="{BB962C8B-B14F-4D97-AF65-F5344CB8AC3E}">
        <p14:creationId xmlns:p14="http://schemas.microsoft.com/office/powerpoint/2010/main" val="629147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 descr="Slide_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341" y="1252295"/>
            <a:ext cx="3081675" cy="1594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Enólogos</a:t>
            </a:r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lnSpc>
                <a:spcPct val="50000"/>
              </a:lnSpc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Fermentam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as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uvas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com a </a:t>
            </a:r>
            <a:r>
              <a:rPr lang="pt-BR" sz="1600" dirty="0">
                <a:solidFill>
                  <a:schemeClr val="bg1"/>
                </a:solidFill>
                <a:latin typeface="Arial"/>
                <a:cs typeface="Arial"/>
              </a:rPr>
              <a:t>mesma atenção aos detalhes que começaram nos vinhedos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1111505" y="2974787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66573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 descr="Slide_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4954" y="825994"/>
            <a:ext cx="3324521" cy="191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Enólogos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usam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os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melhores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equipamentos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 e </a:t>
            </a:r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tecnologia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lnSpc>
                <a:spcPct val="120000"/>
              </a:lnSpc>
            </a:pPr>
            <a:r>
              <a:rPr lang="pt-BR" sz="1600" dirty="0">
                <a:solidFill>
                  <a:schemeClr val="bg1"/>
                </a:solidFill>
                <a:latin typeface="Arial"/>
                <a:cs typeface="Arial"/>
              </a:rPr>
              <a:t>para garantir um tratamento gentil da fruta e do vinho na vinícola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1341010" y="2832710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2756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89581" y="1731931"/>
            <a:ext cx="336861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Enólogos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Napa Valley </a:t>
            </a: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avaliam</a:t>
            </a:r>
            <a:endParaRPr 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continuamente</a:t>
            </a:r>
            <a:endParaRPr 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vinhos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garantir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qualidade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9719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153" y="487085"/>
            <a:ext cx="25115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2843F"/>
                </a:solidFill>
                <a:latin typeface="Arial" charset="0"/>
                <a:ea typeface="Arial" charset="0"/>
                <a:cs typeface="Arial" charset="0"/>
              </a:rPr>
              <a:t>Napa Valley</a:t>
            </a:r>
          </a:p>
          <a:p>
            <a:pPr algn="ctr"/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tornou-se a primeira Área Viticultural Americana (AVA) a ser reconhecida na Califórnia</a:t>
            </a:r>
          </a:p>
          <a:p>
            <a:pPr algn="ctr"/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Em 1981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2768" y="2347222"/>
            <a:ext cx="21114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Distância entre o Oceano Pacífico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46402" y="3203520"/>
            <a:ext cx="20281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Distância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entre    São Francisco</a:t>
            </a:r>
          </a:p>
        </p:txBody>
      </p:sp>
      <p:sp>
        <p:nvSpPr>
          <p:cNvPr id="7" name="Rectangle 6"/>
          <p:cNvSpPr/>
          <p:nvPr/>
        </p:nvSpPr>
        <p:spPr>
          <a:xfrm>
            <a:off x="1355153" y="4123293"/>
            <a:ext cx="19479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Distância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entre     Los Angeles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603619" y="2606921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63D34"/>
                </a:solidFill>
                <a:latin typeface="Arial" charset="0"/>
                <a:ea typeface="Arial" charset="0"/>
                <a:cs typeface="Arial" charset="0"/>
              </a:rPr>
              <a:t>36 mi / 58km</a:t>
            </a:r>
            <a:endParaRPr lang="en-US" dirty="0">
              <a:solidFill>
                <a:srgbClr val="763D34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2288" y="3367921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A3A64C"/>
                </a:solidFill>
                <a:latin typeface="Arial" charset="0"/>
                <a:ea typeface="Arial" charset="0"/>
                <a:cs typeface="Arial" charset="0"/>
              </a:rPr>
              <a:t>48mi    77km</a:t>
            </a:r>
            <a:endParaRPr lang="en-US" dirty="0">
              <a:solidFill>
                <a:srgbClr val="A3A64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8929" y="4259532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9B2A6"/>
                </a:solidFill>
                <a:latin typeface="Arial" charset="0"/>
                <a:ea typeface="Arial" charset="0"/>
                <a:cs typeface="Arial" charset="0"/>
              </a:rPr>
              <a:t>360mi    579km</a:t>
            </a:r>
            <a:endParaRPr lang="en-US" dirty="0">
              <a:solidFill>
                <a:srgbClr val="79B2A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00410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Picture 4" descr="Slide_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0780" y="1614656"/>
            <a:ext cx="3535877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FF"/>
                </a:solidFill>
                <a:latin typeface="Arial"/>
                <a:cs typeface="Arial"/>
              </a:rPr>
              <a:t>Experimentação</a:t>
            </a:r>
            <a:endParaRPr lang="en-US" sz="32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50000"/>
              </a:lnSpc>
            </a:pPr>
            <a:endParaRPr lang="en-US" sz="32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20000"/>
              </a:lnSpc>
            </a:pPr>
            <a:r>
              <a:rPr lang="pt-BR" sz="1600" dirty="0">
                <a:solidFill>
                  <a:srgbClr val="FFFFFF"/>
                </a:solidFill>
                <a:latin typeface="Arial"/>
                <a:cs typeface="Arial"/>
              </a:rPr>
              <a:t>Enólogos rotineiramente testam novas tecnologias para impulsionar </a:t>
            </a:r>
          </a:p>
          <a:p>
            <a:pPr algn="ctr">
              <a:lnSpc>
                <a:spcPct val="120000"/>
              </a:lnSpc>
            </a:pPr>
            <a:r>
              <a:rPr lang="pt-BR" sz="1600" dirty="0">
                <a:solidFill>
                  <a:srgbClr val="FFFFFF"/>
                </a:solidFill>
                <a:latin typeface="Arial"/>
                <a:cs typeface="Arial"/>
              </a:rPr>
              <a:t>a qualidade.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6533936" y="3445541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6915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086" y="2634821"/>
            <a:ext cx="3127929" cy="190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There is a culture of 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collaboration </a:t>
            </a:r>
            <a:b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and education</a:t>
            </a: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within Napa Valley’s  winemaking community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1120386" y="4675501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00D44D0-2B24-4595-9DE9-1C9C567CA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8"/>
            <a:ext cx="9144000" cy="5143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4B3FCB-6CF2-4D9C-9DBB-094B9F796F8C}"/>
              </a:ext>
            </a:extLst>
          </p:cNvPr>
          <p:cNvSpPr txBox="1"/>
          <p:nvPr/>
        </p:nvSpPr>
        <p:spPr>
          <a:xfrm>
            <a:off x="120086" y="2640079"/>
            <a:ext cx="3127929" cy="191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Existe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uma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cultura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200" b="1" dirty="0" err="1">
                <a:solidFill>
                  <a:srgbClr val="FFFFFF"/>
                </a:solidFill>
                <a:latin typeface="Arial"/>
                <a:cs typeface="Arial"/>
              </a:rPr>
              <a:t>colaboração</a:t>
            </a: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b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cs typeface="Arial"/>
              </a:rPr>
              <a:t>educação</a:t>
            </a:r>
            <a:endParaRPr lang="en-US" sz="32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entre a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comunidade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 de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enólogos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do Napa Valley</a:t>
            </a:r>
          </a:p>
        </p:txBody>
      </p:sp>
    </p:spTree>
    <p:extLst>
      <p:ext uri="{BB962C8B-B14F-4D97-AF65-F5344CB8AC3E}">
        <p14:creationId xmlns:p14="http://schemas.microsoft.com/office/powerpoint/2010/main" val="35961115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 err="1">
                <a:solidFill>
                  <a:srgbClr val="4A3740"/>
                </a:solidFill>
                <a:latin typeface="Arial" charset="0"/>
                <a:ea typeface="Arial" charset="0"/>
                <a:cs typeface="Arial" charset="0"/>
              </a:rPr>
              <a:t>História</a:t>
            </a:r>
            <a:endParaRPr lang="es-ES" dirty="0">
              <a:solidFill>
                <a:srgbClr val="4A37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141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1838–1839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3184" y="344604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1860s–1870s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5750" y="2975298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1889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72792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1906–1933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34241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1944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344" y="121843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1976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30133" y="1396407"/>
            <a:ext cx="11235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Final 1980s–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Começo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 1990s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7535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1997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73459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Arial"/>
                <a:cs typeface="Arial"/>
              </a:rPr>
              <a:t>Hoje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4667" y="152761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1848—1855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47229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1879—1900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82034" y="154372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1890s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16839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1933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42767" y="152761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1933–1960s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35697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1968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02242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1981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38296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2000s</a:t>
            </a:r>
          </a:p>
        </p:txBody>
      </p:sp>
    </p:spTree>
    <p:extLst>
      <p:ext uri="{BB962C8B-B14F-4D97-AF65-F5344CB8AC3E}">
        <p14:creationId xmlns:p14="http://schemas.microsoft.com/office/powerpoint/2010/main" val="39542742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1838–39</a:t>
            </a:r>
          </a:p>
        </p:txBody>
      </p:sp>
      <p:sp>
        <p:nvSpPr>
          <p:cNvPr id="6" name="Rectangle 5"/>
          <p:cNvSpPr/>
          <p:nvPr/>
        </p:nvSpPr>
        <p:spPr>
          <a:xfrm>
            <a:off x="1475232" y="2363438"/>
            <a:ext cx="618744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COMEÇO DA ENOLOGIA NO NAPA VALLEY</a:t>
            </a:r>
          </a:p>
          <a:p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George Calvert Yount, fundador da cidade de Yountville, planta as primeiras vinhas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82904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82904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70470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1848–1855</a:t>
            </a:r>
          </a:p>
        </p:txBody>
      </p:sp>
      <p:sp>
        <p:nvSpPr>
          <p:cNvPr id="6" name="Rectangle 5"/>
          <p:cNvSpPr/>
          <p:nvPr/>
        </p:nvSpPr>
        <p:spPr>
          <a:xfrm>
            <a:off x="1475232" y="2363438"/>
            <a:ext cx="618744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spc="300" dirty="0">
                <a:solidFill>
                  <a:srgbClr val="B0CCC6"/>
                </a:solidFill>
                <a:latin typeface="Arial" charset="0"/>
              </a:rPr>
              <a:t>A CORRIDA DO OURO E A PRIMEIRA ONDA</a:t>
            </a:r>
          </a:p>
          <a:p>
            <a:pPr algn="ctr"/>
            <a:endParaRPr lang="pt-BR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r>
              <a:rPr lang="pt-BR" sz="2400" dirty="0">
                <a:solidFill>
                  <a:schemeClr val="bg1"/>
                </a:solidFill>
                <a:latin typeface="Arial" charset="0"/>
              </a:rPr>
              <a:t>São Francisco cresce de um assentamento de 200 habitantes em 1846 para uma cidade de 36,000 habitantes em 1852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145343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343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75100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1860s–1870s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spc="300" dirty="0">
                <a:solidFill>
                  <a:srgbClr val="B0CCC6"/>
                </a:solidFill>
                <a:latin typeface="Arial" charset="0"/>
              </a:rPr>
              <a:t>O NASCIMENTO DE UMA INDÚSTRIA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Europeus, incluindo Jacob Schram, Charles Krug e Jacob Beringer, tentam fazer vinho para rivalizar com os vinhos de sua terra natal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228057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28057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09093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1879–1900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A REVOLUÇÃO DE QUALIDADE 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Gustave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Niebaum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pt-BR" sz="2400" dirty="0">
                <a:solidFill>
                  <a:schemeClr val="bg1"/>
                </a:solidFill>
                <a:latin typeface="Arial" charset="0"/>
              </a:rPr>
              <a:t>um comerciante finlandês de peles finas, estabelece Inglenook e H.W. Crabb estabelece </a:t>
            </a: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To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Kalon</a:t>
            </a:r>
            <a:r>
              <a:rPr lang="pt-BR" sz="2400" dirty="0">
                <a:solidFill>
                  <a:schemeClr val="bg1"/>
                </a:solidFill>
                <a:latin typeface="Arial" charset="0"/>
              </a:rPr>
              <a:t> e cresce mais de 400 variedades de uva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321633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1633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40827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1889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spc="300" dirty="0">
                <a:solidFill>
                  <a:srgbClr val="B0CCC6"/>
                </a:solidFill>
                <a:latin typeface="Arial" charset="0"/>
              </a:rPr>
              <a:t>O PRIMEIRO AUGE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Napa Valley tem mais de 140 vinícolas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287378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7378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150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1890s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SOBREVIVER EM TEMPOS DIFÍCEIS: FILOXERA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A área cultivada diminuiu de 15.807acres </a:t>
            </a: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para 2.000 em apenas 12 anos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295733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95733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34866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1906–1933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204693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 SOBREVIVER EM TEMPOS DIFÍCEIS</a:t>
            </a:r>
            <a:endParaRPr lang="en-US" sz="2400" spc="3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395157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5157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9624" y="2706994"/>
            <a:ext cx="3894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1906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algn="r"/>
            <a:r>
              <a:rPr lang="pt-BR" sz="1600" dirty="0">
                <a:solidFill>
                  <a:srgbClr val="FFFFFF"/>
                </a:solidFill>
                <a:latin typeface="Arial"/>
                <a:cs typeface="Arial"/>
              </a:rPr>
              <a:t>O terremoto de San Francisco destrói 30 milhões de litros de vinho da Califórnia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8912" y="3680026"/>
            <a:ext cx="3805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1917 </a:t>
            </a:r>
          </a:p>
          <a:p>
            <a:pPr algn="r"/>
            <a:r>
              <a:rPr lang="pt-BR" sz="1600" dirty="0">
                <a:solidFill>
                  <a:srgbClr val="FFFFFF"/>
                </a:solidFill>
                <a:latin typeface="Arial"/>
                <a:cs typeface="Arial"/>
              </a:rPr>
              <a:t>Os Estados Unidos entram na </a:t>
            </a:r>
          </a:p>
          <a:p>
            <a:pPr algn="r"/>
            <a:r>
              <a:rPr lang="pt-BR" sz="1600" dirty="0">
                <a:solidFill>
                  <a:srgbClr val="FFFFFF"/>
                </a:solidFill>
                <a:latin typeface="Arial"/>
                <a:cs typeface="Arial"/>
              </a:rPr>
              <a:t>1ª. Guerra Mundial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2103" y="2706994"/>
            <a:ext cx="3482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1920-1933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pt-BR" sz="1600" dirty="0">
                <a:solidFill>
                  <a:srgbClr val="FFFFFF"/>
                </a:solidFill>
                <a:latin typeface="Arial"/>
                <a:cs typeface="Arial"/>
              </a:rPr>
              <a:t>A promulgação da Lei Seca (Proibicao) dura 13 anos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92103" y="3680026"/>
            <a:ext cx="38056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1929 </a:t>
            </a:r>
          </a:p>
          <a:p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A Grande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Depressão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chega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4626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Slide_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986043" y="4549672"/>
            <a:ext cx="1089564" cy="103729"/>
            <a:chOff x="3852863" y="5027613"/>
            <a:chExt cx="66675" cy="6350"/>
          </a:xfrm>
          <a:solidFill>
            <a:srgbClr val="574C5D">
              <a:alpha val="45000"/>
            </a:srgbClr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3754" y="3341454"/>
            <a:ext cx="2496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b="1" dirty="0">
                <a:solidFill>
                  <a:srgbClr val="D47329"/>
                </a:solidFill>
                <a:latin typeface="Arial"/>
                <a:cs typeface="Arial"/>
              </a:rPr>
              <a:t>Napa Valley AVA e </a:t>
            </a:r>
            <a:r>
              <a:rPr lang="en-US" sz="2000" b="1" dirty="0" err="1">
                <a:solidFill>
                  <a:srgbClr val="D47329"/>
                </a:solidFill>
                <a:latin typeface="Arial"/>
                <a:cs typeface="Arial"/>
              </a:rPr>
              <a:t>suas</a:t>
            </a:r>
            <a:r>
              <a:rPr lang="en-US" sz="2000" b="1" dirty="0">
                <a:solidFill>
                  <a:srgbClr val="D47329"/>
                </a:solidFill>
                <a:latin typeface="Arial"/>
                <a:cs typeface="Arial"/>
              </a:rPr>
              <a:t> sub-AVAs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8637" y="765518"/>
            <a:ext cx="7577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900" dirty="0">
                <a:solidFill>
                  <a:srgbClr val="4B4A4C"/>
                </a:solidFill>
                <a:latin typeface="Arial"/>
                <a:cs typeface="Arial"/>
              </a:rPr>
              <a:t>Calistoga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9715" y="1323337"/>
            <a:ext cx="16023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Diamond Mountain District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68564" y="1732802"/>
            <a:ext cx="1430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Spring Mountain District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57887" y="2112578"/>
            <a:ext cx="7299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St. Helena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91142" y="2438961"/>
            <a:ext cx="7299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Rutherford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09820" y="2800950"/>
            <a:ext cx="6112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900" dirty="0">
                <a:solidFill>
                  <a:srgbClr val="4B4A4C"/>
                </a:solidFill>
                <a:latin typeface="Arial"/>
                <a:cs typeface="Arial"/>
              </a:rPr>
              <a:t>Oakville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5104" y="3453716"/>
            <a:ext cx="949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00" dirty="0" err="1">
                <a:solidFill>
                  <a:srgbClr val="4B4A4C"/>
                </a:solidFill>
                <a:latin typeface="Arial"/>
                <a:cs typeface="Arial"/>
              </a:rPr>
              <a:t>Mount</a:t>
            </a:r>
            <a:r>
              <a:rPr lang="nl-NL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nl-NL" sz="900" dirty="0" err="1">
                <a:solidFill>
                  <a:srgbClr val="4B4A4C"/>
                </a:solidFill>
                <a:latin typeface="Arial"/>
                <a:cs typeface="Arial"/>
              </a:rPr>
              <a:t>Veeder</a:t>
            </a:r>
            <a:r>
              <a:rPr lang="nl-NL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91449" y="4378214"/>
            <a:ext cx="949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00" dirty="0">
                <a:solidFill>
                  <a:srgbClr val="4B4A4C"/>
                </a:solidFill>
                <a:latin typeface="Arial"/>
                <a:cs typeface="Arial"/>
              </a:rPr>
              <a:t>Los Carneros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09022" y="735848"/>
            <a:ext cx="757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Howell Mountain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77794" y="1465729"/>
            <a:ext cx="14777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rgbClr val="4B4A4C"/>
                </a:solidFill>
                <a:latin typeface="Arial"/>
                <a:cs typeface="Arial"/>
              </a:rPr>
              <a:t>Chiles Valley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97684" y="2516089"/>
            <a:ext cx="7418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00" dirty="0">
                <a:solidFill>
                  <a:srgbClr val="4B4A4C"/>
                </a:solidFill>
                <a:latin typeface="Arial"/>
                <a:cs typeface="Arial"/>
              </a:rPr>
              <a:t>Atlas </a:t>
            </a:r>
            <a:r>
              <a:rPr lang="es-ES_tradnl" sz="900" dirty="0" err="1">
                <a:solidFill>
                  <a:srgbClr val="4B4A4C"/>
                </a:solidFill>
                <a:latin typeface="Arial"/>
                <a:cs typeface="Arial"/>
              </a:rPr>
              <a:t>Peak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35075" y="2928234"/>
            <a:ext cx="12581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Stags Leap District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07466" y="3230868"/>
            <a:ext cx="6824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Yountville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03632" y="3521634"/>
            <a:ext cx="11038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Oak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Knoll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District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07196" y="3859886"/>
            <a:ext cx="11038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Wild Horse Valley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39243" y="4227385"/>
            <a:ext cx="8842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Coombsville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4217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1933</a:t>
            </a:r>
          </a:p>
        </p:txBody>
      </p:sp>
      <p:sp>
        <p:nvSpPr>
          <p:cNvPr id="6" name="Rectangle 5"/>
          <p:cNvSpPr/>
          <p:nvPr/>
        </p:nvSpPr>
        <p:spPr>
          <a:xfrm>
            <a:off x="1277470" y="2363438"/>
            <a:ext cx="662491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RECUPERAÇÃO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Após a revogação da Proibição, Napa Valley começa a estrada lenta para recuperação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406854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6854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42863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1933—1960s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RENASCIMENTO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pt-BR" sz="2000" dirty="0">
                <a:solidFill>
                  <a:schemeClr val="bg1"/>
                </a:solidFill>
                <a:latin typeface="Arial" charset="0"/>
              </a:rPr>
              <a:t>Napa Valley experimenta um renascimento – </a:t>
            </a:r>
          </a:p>
          <a:p>
            <a:pPr algn="ctr" defTabSz="914400">
              <a:defRPr/>
            </a:pPr>
            <a:r>
              <a:rPr lang="pt-BR" sz="2000" dirty="0">
                <a:solidFill>
                  <a:schemeClr val="bg1"/>
                </a:solidFill>
                <a:latin typeface="Arial" charset="0"/>
              </a:rPr>
              <a:t>liderado por vintners ousados e visionários como </a:t>
            </a:r>
          </a:p>
          <a:p>
            <a:pPr algn="ctr" defTabSz="914400">
              <a:defRPr/>
            </a:pPr>
            <a:r>
              <a:rPr lang="pt-BR" sz="2000" dirty="0">
                <a:solidFill>
                  <a:schemeClr val="bg1"/>
                </a:solidFill>
                <a:latin typeface="Arial" charset="0"/>
              </a:rPr>
              <a:t>Georges de Latour, Andre Tschelischeff, </a:t>
            </a:r>
          </a:p>
          <a:p>
            <a:pPr algn="ctr" defTabSz="914400">
              <a:defRPr/>
            </a:pPr>
            <a:r>
              <a:rPr lang="pt-BR" sz="2000" dirty="0">
                <a:solidFill>
                  <a:schemeClr val="bg1"/>
                </a:solidFill>
                <a:latin typeface="Arial" charset="0"/>
              </a:rPr>
              <a:t>John Daniel Jr. e a família Mondavi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06279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6279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5775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1944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NASCE NAPA VALLEY VINTNERS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"Somos mais fortes juntos do que individualmente"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480378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0378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7597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1968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spc="300" dirty="0">
                <a:solidFill>
                  <a:srgbClr val="B0CCC6"/>
                </a:solidFill>
                <a:latin typeface="Arial" charset="0"/>
              </a:rPr>
              <a:t>FUNDAÇÃO DA PRESERVAÇÃO AGRÍCOLA DE NAPA VALLEY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É a primeira reserva agrícola nos Estados Unidos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38091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8863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5379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58603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58603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0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1968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" y="2363438"/>
            <a:ext cx="9143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spc="300" dirty="0">
                <a:solidFill>
                  <a:srgbClr val="B0CCC6"/>
                </a:solidFill>
                <a:latin typeface="Arial" charset="0"/>
              </a:rPr>
              <a:t>PRESERVAÇÃO AGRÍCOLA DO NAPA VALLEY HOJE</a:t>
            </a:r>
            <a:endParaRPr lang="en-US" dirty="0">
              <a:solidFill>
                <a:srgbClr val="79B2A6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81338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1976</a:t>
            </a:r>
          </a:p>
        </p:txBody>
      </p:sp>
      <p:sp>
        <p:nvSpPr>
          <p:cNvPr id="6" name="Rectangle 5"/>
          <p:cNvSpPr/>
          <p:nvPr/>
        </p:nvSpPr>
        <p:spPr>
          <a:xfrm>
            <a:off x="797859" y="2363438"/>
            <a:ext cx="739456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A DEGUSTAÇÃO DE PARIS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endParaRPr lang="en-US" sz="2400" dirty="0">
              <a:solidFill>
                <a:schemeClr val="bg1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Conhecido como 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“</a:t>
            </a:r>
            <a:r>
              <a:rPr lang="en-US" sz="2400" i="1" dirty="0">
                <a:solidFill>
                  <a:srgbClr val="FF0000"/>
                </a:solidFill>
                <a:latin typeface="Arial" charset="0"/>
              </a:rPr>
              <a:t>the vinous shot heard ‘round the world,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’  </a:t>
            </a:r>
            <a:r>
              <a:rPr lang="pt-BR" sz="2400" dirty="0">
                <a:solidFill>
                  <a:schemeClr val="bg1"/>
                </a:solidFill>
                <a:latin typeface="Arial" charset="0"/>
              </a:rPr>
              <a:t>este evento coloca Napa Valley </a:t>
            </a: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no mapa do vinho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46383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6383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34505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1981</a:t>
            </a:r>
          </a:p>
        </p:txBody>
      </p:sp>
      <p:sp>
        <p:nvSpPr>
          <p:cNvPr id="6" name="Rectangle 5"/>
          <p:cNvSpPr/>
          <p:nvPr/>
        </p:nvSpPr>
        <p:spPr>
          <a:xfrm>
            <a:off x="869576" y="2363438"/>
            <a:ext cx="71986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VALLEY RECONHECIDO COMO </a:t>
            </a:r>
          </a:p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AMERICAN VITICULTURAL AREA</a:t>
            </a:r>
          </a:p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(ÁREA VITICULTURAL AMERICANA)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A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primeira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AVA da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Califórnia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99855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9855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66549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1981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PREOCUPANDO-SE COM A COMUNIDADE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Inauguração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da Auction Napa Valley (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Leilão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619907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9907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88724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04272" y="85556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Final da </a:t>
            </a:r>
            <a:r>
              <a:rPr lang="en-US" sz="54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década</a:t>
            </a:r>
            <a:r>
              <a:rPr lang="en-US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1980 </a:t>
            </a:r>
          </a:p>
          <a:p>
            <a:pPr>
              <a:lnSpc>
                <a:spcPct val="80000"/>
              </a:lnSpc>
            </a:pPr>
            <a:r>
              <a:rPr lang="en-US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 </a:t>
            </a:r>
            <a:r>
              <a:rPr lang="en-US" sz="54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começo</a:t>
            </a:r>
            <a:r>
              <a:rPr lang="en-US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dos </a:t>
            </a:r>
            <a:r>
              <a:rPr lang="en-US" sz="54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anos</a:t>
            </a:r>
            <a:r>
              <a:rPr lang="en-US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1990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3290843"/>
            <a:ext cx="4662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ROTULAGEM CONJUNTA</a:t>
            </a:r>
            <a:endParaRPr lang="en-US" dirty="0">
              <a:solidFill>
                <a:srgbClr val="79B2A6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694266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4266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89349" y="3290843"/>
            <a:ext cx="4662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1600" spc="300" dirty="0">
                <a:solidFill>
                  <a:srgbClr val="B0CCC6"/>
                </a:solidFill>
                <a:latin typeface="Arial" charset="0"/>
              </a:rPr>
              <a:t>REVOLUÇÃO DE QUALIDADE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93826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1997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ATO INAUGURAL PREMIERE NAPA VALLEY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Napa Valley Vintners cria Premiere Napa Valley, </a:t>
            </a: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um leilão de vinhos únicos para o comércio do vinho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748574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48574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9537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Slide_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Região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Pequena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,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Produtores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Pequenos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3548" y="2177053"/>
            <a:ext cx="25055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4%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2666" y="3094991"/>
            <a:ext cx="2358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2F2F2"/>
                </a:solidFill>
                <a:latin typeface="Arial"/>
                <a:cs typeface="Arial"/>
              </a:rPr>
              <a:t>dos </a:t>
            </a:r>
            <a:r>
              <a:rPr lang="en-US" sz="1400" dirty="0" err="1">
                <a:solidFill>
                  <a:srgbClr val="F2F2F2"/>
                </a:solidFill>
                <a:latin typeface="Arial"/>
                <a:cs typeface="Arial"/>
              </a:rPr>
              <a:t>vinhos</a:t>
            </a:r>
            <a:r>
              <a:rPr lang="en-US" sz="1400" dirty="0">
                <a:solidFill>
                  <a:srgbClr val="F2F2F2"/>
                </a:solidFill>
                <a:latin typeface="Arial"/>
                <a:cs typeface="Arial"/>
              </a:rPr>
              <a:t> da </a:t>
            </a:r>
            <a:r>
              <a:rPr lang="pt-BR" sz="1400" dirty="0">
                <a:solidFill>
                  <a:srgbClr val="FFFFFF"/>
                </a:solidFill>
                <a:latin typeface="Arial"/>
                <a:cs typeface="Arial"/>
              </a:rPr>
              <a:t>Califórnia</a:t>
            </a:r>
            <a:endParaRPr lang="en-US" sz="1400" dirty="0">
              <a:solidFill>
                <a:srgbClr val="F2F2F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377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2000s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GREEN 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O programa mais rigoroso da indústria do vinho</a:t>
            </a: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proteje ainda mais o meio ambiente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18756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8756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5596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2000s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984" y="2363438"/>
            <a:ext cx="638203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PROTEÇÃO DO NOME GLOBAL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Através de uma variedade de esforços e iniciativas, a NVV trabalha para proteger o nome do Napa Valley.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18756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8756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77449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Hoje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spc="300" dirty="0">
                <a:solidFill>
                  <a:srgbClr val="B0CCC6"/>
                </a:solidFill>
                <a:latin typeface="Arial" charset="0"/>
              </a:rPr>
              <a:t>A INDÚSTRIA DO VINHO NO NAPA VALLEY PROSPERA</a:t>
            </a:r>
            <a:endParaRPr lang="en-US" sz="1600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endParaRPr lang="en-US" sz="2400" dirty="0">
              <a:solidFill>
                <a:schemeClr val="bg1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Os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viticultores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continuam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o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esforço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para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produzir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vinhos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com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maior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qualidade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6664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Hoje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spc="300" dirty="0">
                <a:solidFill>
                  <a:srgbClr val="B0CCC6"/>
                </a:solidFill>
                <a:latin typeface="Arial" charset="0"/>
              </a:rPr>
              <a:t>A INDÚSTRIA DO VINHO NO NAPA VALLEY ESFORÇA-SE</a:t>
            </a:r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endParaRPr lang="en-US" sz="2400" dirty="0">
              <a:solidFill>
                <a:schemeClr val="bg1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A meta da NVV para 2020:</a:t>
            </a: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Assegurar que todas as vinícolas de Napa </a:t>
            </a: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sejam elegíveis para a Certificação Verde (Napa Green)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35646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Hoje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8912" y="2363438"/>
            <a:ext cx="822488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PREOCUPANDO-SE COM A COMUNIDADE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(Leilão) Auction Napa Valley já concedeu cerca de </a:t>
            </a: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$ 170 milhões desde 1981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426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38841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Hoje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895144"/>
            <a:ext cx="91439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SUSTENTABILIDADE SOCIAL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pt-BR" sz="2200" dirty="0">
                <a:solidFill>
                  <a:schemeClr val="bg1"/>
                </a:solidFill>
                <a:latin typeface="Arial" charset="0"/>
              </a:rPr>
              <a:t>Adote uma Escola</a:t>
            </a:r>
          </a:p>
          <a:p>
            <a:pPr algn="ctr" defTabSz="914400">
              <a:defRPr/>
            </a:pPr>
            <a:r>
              <a:rPr lang="pt-BR" sz="2200" dirty="0">
                <a:solidFill>
                  <a:schemeClr val="bg1"/>
                </a:solidFill>
                <a:latin typeface="Arial" charset="0"/>
              </a:rPr>
              <a:t>Programa Vizinhos do Napa</a:t>
            </a:r>
          </a:p>
          <a:p>
            <a:pPr algn="ctr" defTabSz="914400">
              <a:defRPr/>
            </a:pPr>
            <a:r>
              <a:rPr lang="pt-BR" sz="2200" dirty="0">
                <a:solidFill>
                  <a:schemeClr val="bg1"/>
                </a:solidFill>
                <a:latin typeface="Arial" charset="0"/>
              </a:rPr>
              <a:t>Uma manhã na Vinícola</a:t>
            </a:r>
          </a:p>
          <a:p>
            <a:pPr algn="ctr" defTabSz="914400">
              <a:defRPr/>
            </a:pPr>
            <a:r>
              <a:rPr lang="pt-BR" sz="2200" dirty="0">
                <a:solidFill>
                  <a:schemeClr val="bg1"/>
                </a:solidFill>
                <a:latin typeface="Arial" charset="0"/>
              </a:rPr>
              <a:t>Uma tarde nos Vinhedos</a:t>
            </a:r>
          </a:p>
          <a:p>
            <a:pPr algn="ctr" defTabSz="914400">
              <a:defRPr/>
            </a:pPr>
            <a:r>
              <a:rPr lang="pt-BR" sz="2200" dirty="0">
                <a:solidFill>
                  <a:schemeClr val="bg1"/>
                </a:solidFill>
                <a:latin typeface="Arial" charset="0"/>
              </a:rPr>
              <a:t>Caminhar entre as videiras (Vine Trail)</a:t>
            </a:r>
            <a:endParaRPr lang="en-US" sz="22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24573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" y="0"/>
            <a:ext cx="9144000" cy="5143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00237" y="2491493"/>
            <a:ext cx="7642916" cy="70788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NAPA VALLEY VINTNERS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57885" y="1041400"/>
            <a:ext cx="855663" cy="858838"/>
            <a:chOff x="3473450" y="4559300"/>
            <a:chExt cx="855663" cy="858838"/>
          </a:xfrm>
        </p:grpSpPr>
        <p:sp>
          <p:nvSpPr>
            <p:cNvPr id="5" name="Freeform 1"/>
            <p:cNvSpPr>
              <a:spLocks noChangeArrowheads="1"/>
            </p:cNvSpPr>
            <p:nvPr/>
          </p:nvSpPr>
          <p:spPr bwMode="auto">
            <a:xfrm>
              <a:off x="3736975" y="4767263"/>
              <a:ext cx="103188" cy="204787"/>
            </a:xfrm>
            <a:custGeom>
              <a:avLst/>
              <a:gdLst>
                <a:gd name="T0" fmla="*/ 0 w 285"/>
                <a:gd name="T1" fmla="*/ 569 h 570"/>
                <a:gd name="T2" fmla="*/ 284 w 285"/>
                <a:gd name="T3" fmla="*/ 395 h 570"/>
                <a:gd name="T4" fmla="*/ 0 w 285"/>
                <a:gd name="T5" fmla="*/ 0 h 570"/>
                <a:gd name="T6" fmla="*/ 0 w 285"/>
                <a:gd name="T7" fmla="*/ 569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5" h="570">
                  <a:moveTo>
                    <a:pt x="0" y="569"/>
                  </a:moveTo>
                  <a:cubicBezTo>
                    <a:pt x="111" y="540"/>
                    <a:pt x="209" y="478"/>
                    <a:pt x="284" y="395"/>
                  </a:cubicBezTo>
                  <a:cubicBezTo>
                    <a:pt x="130" y="182"/>
                    <a:pt x="8" y="12"/>
                    <a:pt x="0" y="0"/>
                  </a:cubicBezTo>
                  <a:cubicBezTo>
                    <a:pt x="0" y="21"/>
                    <a:pt x="0" y="296"/>
                    <a:pt x="0" y="5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Freeform 2"/>
            <p:cNvSpPr>
              <a:spLocks noChangeArrowheads="1"/>
            </p:cNvSpPr>
            <p:nvPr/>
          </p:nvSpPr>
          <p:spPr bwMode="auto">
            <a:xfrm>
              <a:off x="3473450" y="4559300"/>
              <a:ext cx="419100" cy="420688"/>
            </a:xfrm>
            <a:custGeom>
              <a:avLst/>
              <a:gdLst>
                <a:gd name="T0" fmla="*/ 492 w 1162"/>
                <a:gd name="T1" fmla="*/ 505 h 1170"/>
                <a:gd name="T2" fmla="*/ 492 w 1162"/>
                <a:gd name="T3" fmla="*/ 456 h 1170"/>
                <a:gd name="T4" fmla="*/ 916 w 1162"/>
                <a:gd name="T5" fmla="*/ 456 h 1170"/>
                <a:gd name="T6" fmla="*/ 1135 w 1162"/>
                <a:gd name="T7" fmla="*/ 761 h 1170"/>
                <a:gd name="T8" fmla="*/ 1161 w 1162"/>
                <a:gd name="T9" fmla="*/ 585 h 1170"/>
                <a:gd name="T10" fmla="*/ 581 w 1162"/>
                <a:gd name="T11" fmla="*/ 0 h 1170"/>
                <a:gd name="T12" fmla="*/ 0 w 1162"/>
                <a:gd name="T13" fmla="*/ 585 h 1170"/>
                <a:gd name="T14" fmla="*/ 581 w 1162"/>
                <a:gd name="T15" fmla="*/ 1169 h 1170"/>
                <a:gd name="T16" fmla="*/ 679 w 1162"/>
                <a:gd name="T17" fmla="*/ 1161 h 1170"/>
                <a:gd name="T18" fmla="*/ 679 w 1162"/>
                <a:gd name="T19" fmla="*/ 505 h 1170"/>
                <a:gd name="T20" fmla="*/ 492 w 1162"/>
                <a:gd name="T21" fmla="*/ 505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2" h="1170">
                  <a:moveTo>
                    <a:pt x="492" y="505"/>
                  </a:moveTo>
                  <a:lnTo>
                    <a:pt x="492" y="456"/>
                  </a:lnTo>
                  <a:lnTo>
                    <a:pt x="916" y="456"/>
                  </a:lnTo>
                  <a:cubicBezTo>
                    <a:pt x="916" y="456"/>
                    <a:pt x="1013" y="590"/>
                    <a:pt x="1135" y="761"/>
                  </a:cubicBezTo>
                  <a:cubicBezTo>
                    <a:pt x="1152" y="705"/>
                    <a:pt x="1161" y="646"/>
                    <a:pt x="1161" y="585"/>
                  </a:cubicBezTo>
                  <a:cubicBezTo>
                    <a:pt x="1161" y="262"/>
                    <a:pt x="902" y="0"/>
                    <a:pt x="581" y="0"/>
                  </a:cubicBezTo>
                  <a:cubicBezTo>
                    <a:pt x="260" y="0"/>
                    <a:pt x="0" y="262"/>
                    <a:pt x="0" y="585"/>
                  </a:cubicBezTo>
                  <a:cubicBezTo>
                    <a:pt x="0" y="907"/>
                    <a:pt x="260" y="1169"/>
                    <a:pt x="581" y="1169"/>
                  </a:cubicBezTo>
                  <a:cubicBezTo>
                    <a:pt x="615" y="1169"/>
                    <a:pt x="648" y="1166"/>
                    <a:pt x="679" y="1161"/>
                  </a:cubicBezTo>
                  <a:cubicBezTo>
                    <a:pt x="679" y="848"/>
                    <a:pt x="679" y="514"/>
                    <a:pt x="679" y="505"/>
                  </a:cubicBezTo>
                  <a:cubicBezTo>
                    <a:pt x="663" y="505"/>
                    <a:pt x="492" y="505"/>
                    <a:pt x="492" y="5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3"/>
            <p:cNvSpPr>
              <a:spLocks noChangeArrowheads="1"/>
            </p:cNvSpPr>
            <p:nvPr/>
          </p:nvSpPr>
          <p:spPr bwMode="auto">
            <a:xfrm>
              <a:off x="3910013" y="4559300"/>
              <a:ext cx="419100" cy="420688"/>
            </a:xfrm>
            <a:custGeom>
              <a:avLst/>
              <a:gdLst>
                <a:gd name="T0" fmla="*/ 341 w 1163"/>
                <a:gd name="T1" fmla="*/ 505 h 1170"/>
                <a:gd name="T2" fmla="*/ 240 w 1163"/>
                <a:gd name="T3" fmla="*/ 505 h 1170"/>
                <a:gd name="T4" fmla="*/ 240 w 1163"/>
                <a:gd name="T5" fmla="*/ 456 h 1170"/>
                <a:gd name="T6" fmla="*/ 662 w 1163"/>
                <a:gd name="T7" fmla="*/ 456 h 1170"/>
                <a:gd name="T8" fmla="*/ 671 w 1163"/>
                <a:gd name="T9" fmla="*/ 456 h 1170"/>
                <a:gd name="T10" fmla="*/ 671 w 1163"/>
                <a:gd name="T11" fmla="*/ 505 h 1170"/>
                <a:gd name="T12" fmla="*/ 576 w 1163"/>
                <a:gd name="T13" fmla="*/ 505 h 1170"/>
                <a:gd name="T14" fmla="*/ 483 w 1163"/>
                <a:gd name="T15" fmla="*/ 602 h 1170"/>
                <a:gd name="T16" fmla="*/ 483 w 1163"/>
                <a:gd name="T17" fmla="*/ 1160 h 1170"/>
                <a:gd name="T18" fmla="*/ 581 w 1163"/>
                <a:gd name="T19" fmla="*/ 1169 h 1170"/>
                <a:gd name="T20" fmla="*/ 1162 w 1163"/>
                <a:gd name="T21" fmla="*/ 584 h 1170"/>
                <a:gd name="T22" fmla="*/ 581 w 1163"/>
                <a:gd name="T23" fmla="*/ 0 h 1170"/>
                <a:gd name="T24" fmla="*/ 0 w 1163"/>
                <a:gd name="T25" fmla="*/ 584 h 1170"/>
                <a:gd name="T26" fmla="*/ 434 w 1163"/>
                <a:gd name="T27" fmla="*/ 1150 h 1170"/>
                <a:gd name="T28" fmla="*/ 434 w 1163"/>
                <a:gd name="T29" fmla="*/ 602 h 1170"/>
                <a:gd name="T30" fmla="*/ 341 w 1163"/>
                <a:gd name="T31" fmla="*/ 505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3" h="1170">
                  <a:moveTo>
                    <a:pt x="341" y="505"/>
                  </a:moveTo>
                  <a:lnTo>
                    <a:pt x="240" y="505"/>
                  </a:lnTo>
                  <a:lnTo>
                    <a:pt x="240" y="456"/>
                  </a:lnTo>
                  <a:lnTo>
                    <a:pt x="662" y="456"/>
                  </a:lnTo>
                  <a:lnTo>
                    <a:pt x="671" y="456"/>
                  </a:lnTo>
                  <a:lnTo>
                    <a:pt x="671" y="505"/>
                  </a:lnTo>
                  <a:lnTo>
                    <a:pt x="576" y="505"/>
                  </a:lnTo>
                  <a:cubicBezTo>
                    <a:pt x="495" y="505"/>
                    <a:pt x="483" y="527"/>
                    <a:pt x="483" y="602"/>
                  </a:cubicBezTo>
                  <a:lnTo>
                    <a:pt x="483" y="1160"/>
                  </a:lnTo>
                  <a:cubicBezTo>
                    <a:pt x="515" y="1166"/>
                    <a:pt x="548" y="1169"/>
                    <a:pt x="581" y="1169"/>
                  </a:cubicBezTo>
                  <a:cubicBezTo>
                    <a:pt x="902" y="1169"/>
                    <a:pt x="1162" y="907"/>
                    <a:pt x="1162" y="584"/>
                  </a:cubicBezTo>
                  <a:cubicBezTo>
                    <a:pt x="1162" y="262"/>
                    <a:pt x="902" y="0"/>
                    <a:pt x="581" y="0"/>
                  </a:cubicBezTo>
                  <a:cubicBezTo>
                    <a:pt x="260" y="0"/>
                    <a:pt x="0" y="262"/>
                    <a:pt x="0" y="584"/>
                  </a:cubicBezTo>
                  <a:cubicBezTo>
                    <a:pt x="0" y="856"/>
                    <a:pt x="184" y="1084"/>
                    <a:pt x="434" y="1150"/>
                  </a:cubicBezTo>
                  <a:cubicBezTo>
                    <a:pt x="434" y="902"/>
                    <a:pt x="434" y="602"/>
                    <a:pt x="434" y="602"/>
                  </a:cubicBezTo>
                  <a:cubicBezTo>
                    <a:pt x="434" y="527"/>
                    <a:pt x="421" y="505"/>
                    <a:pt x="341" y="5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4"/>
            <p:cNvSpPr>
              <a:spLocks noChangeArrowheads="1"/>
            </p:cNvSpPr>
            <p:nvPr/>
          </p:nvSpPr>
          <p:spPr bwMode="auto">
            <a:xfrm>
              <a:off x="3473450" y="4997450"/>
              <a:ext cx="419100" cy="420688"/>
            </a:xfrm>
            <a:custGeom>
              <a:avLst/>
              <a:gdLst>
                <a:gd name="T0" fmla="*/ 841 w 1162"/>
                <a:gd name="T1" fmla="*/ 590 h 1169"/>
                <a:gd name="T2" fmla="*/ 928 w 1162"/>
                <a:gd name="T3" fmla="*/ 590 h 1169"/>
                <a:gd name="T4" fmla="*/ 928 w 1162"/>
                <a:gd name="T5" fmla="*/ 639 h 1169"/>
                <a:gd name="T6" fmla="*/ 492 w 1162"/>
                <a:gd name="T7" fmla="*/ 639 h 1169"/>
                <a:gd name="T8" fmla="*/ 492 w 1162"/>
                <a:gd name="T9" fmla="*/ 590 h 1169"/>
                <a:gd name="T10" fmla="*/ 567 w 1162"/>
                <a:gd name="T11" fmla="*/ 590 h 1169"/>
                <a:gd name="T12" fmla="*/ 680 w 1162"/>
                <a:gd name="T13" fmla="*/ 487 h 1169"/>
                <a:gd name="T14" fmla="*/ 680 w 1162"/>
                <a:gd name="T15" fmla="*/ 9 h 1169"/>
                <a:gd name="T16" fmla="*/ 581 w 1162"/>
                <a:gd name="T17" fmla="*/ 0 h 1169"/>
                <a:gd name="T18" fmla="*/ 0 w 1162"/>
                <a:gd name="T19" fmla="*/ 584 h 1169"/>
                <a:gd name="T20" fmla="*/ 581 w 1162"/>
                <a:gd name="T21" fmla="*/ 1168 h 1169"/>
                <a:gd name="T22" fmla="*/ 1161 w 1162"/>
                <a:gd name="T23" fmla="*/ 584 h 1169"/>
                <a:gd name="T24" fmla="*/ 729 w 1162"/>
                <a:gd name="T25" fmla="*/ 19 h 1169"/>
                <a:gd name="T26" fmla="*/ 729 w 1162"/>
                <a:gd name="T27" fmla="*/ 487 h 1169"/>
                <a:gd name="T28" fmla="*/ 841 w 1162"/>
                <a:gd name="T29" fmla="*/ 59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2" h="1169">
                  <a:moveTo>
                    <a:pt x="841" y="590"/>
                  </a:moveTo>
                  <a:lnTo>
                    <a:pt x="928" y="590"/>
                  </a:lnTo>
                  <a:lnTo>
                    <a:pt x="928" y="639"/>
                  </a:lnTo>
                  <a:lnTo>
                    <a:pt x="492" y="639"/>
                  </a:lnTo>
                  <a:lnTo>
                    <a:pt x="492" y="590"/>
                  </a:lnTo>
                  <a:lnTo>
                    <a:pt x="567" y="590"/>
                  </a:lnTo>
                  <a:cubicBezTo>
                    <a:pt x="653" y="590"/>
                    <a:pt x="680" y="576"/>
                    <a:pt x="680" y="487"/>
                  </a:cubicBezTo>
                  <a:cubicBezTo>
                    <a:pt x="680" y="487"/>
                    <a:pt x="680" y="263"/>
                    <a:pt x="680" y="9"/>
                  </a:cubicBezTo>
                  <a:cubicBezTo>
                    <a:pt x="648" y="3"/>
                    <a:pt x="615" y="0"/>
                    <a:pt x="581" y="0"/>
                  </a:cubicBezTo>
                  <a:cubicBezTo>
                    <a:pt x="261" y="0"/>
                    <a:pt x="0" y="261"/>
                    <a:pt x="0" y="584"/>
                  </a:cubicBezTo>
                  <a:cubicBezTo>
                    <a:pt x="0" y="907"/>
                    <a:pt x="261" y="1168"/>
                    <a:pt x="581" y="1168"/>
                  </a:cubicBezTo>
                  <a:cubicBezTo>
                    <a:pt x="902" y="1168"/>
                    <a:pt x="1161" y="907"/>
                    <a:pt x="1161" y="584"/>
                  </a:cubicBezTo>
                  <a:cubicBezTo>
                    <a:pt x="1161" y="312"/>
                    <a:pt x="978" y="85"/>
                    <a:pt x="729" y="19"/>
                  </a:cubicBezTo>
                  <a:cubicBezTo>
                    <a:pt x="729" y="265"/>
                    <a:pt x="729" y="487"/>
                    <a:pt x="729" y="487"/>
                  </a:cubicBezTo>
                  <a:cubicBezTo>
                    <a:pt x="729" y="576"/>
                    <a:pt x="755" y="590"/>
                    <a:pt x="841" y="5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 noChangeArrowheads="1"/>
            </p:cNvSpPr>
            <p:nvPr/>
          </p:nvSpPr>
          <p:spPr bwMode="auto">
            <a:xfrm>
              <a:off x="4019550" y="5003800"/>
              <a:ext cx="47625" cy="82550"/>
            </a:xfrm>
            <a:custGeom>
              <a:avLst/>
              <a:gdLst>
                <a:gd name="T0" fmla="*/ 130 w 131"/>
                <a:gd name="T1" fmla="*/ 0 h 231"/>
                <a:gd name="T2" fmla="*/ 0 w 131"/>
                <a:gd name="T3" fmla="*/ 51 h 231"/>
                <a:gd name="T4" fmla="*/ 130 w 131"/>
                <a:gd name="T5" fmla="*/ 230 h 231"/>
                <a:gd name="T6" fmla="*/ 130 w 131"/>
                <a:gd name="T7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231">
                  <a:moveTo>
                    <a:pt x="130" y="0"/>
                  </a:moveTo>
                  <a:cubicBezTo>
                    <a:pt x="84" y="12"/>
                    <a:pt x="41" y="29"/>
                    <a:pt x="0" y="51"/>
                  </a:cubicBezTo>
                  <a:cubicBezTo>
                    <a:pt x="73" y="151"/>
                    <a:pt x="124" y="222"/>
                    <a:pt x="130" y="230"/>
                  </a:cubicBezTo>
                  <a:cubicBezTo>
                    <a:pt x="130" y="217"/>
                    <a:pt x="130" y="122"/>
                    <a:pt x="13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 noChangeArrowheads="1"/>
            </p:cNvSpPr>
            <p:nvPr/>
          </p:nvSpPr>
          <p:spPr bwMode="auto">
            <a:xfrm>
              <a:off x="3910013" y="4997450"/>
              <a:ext cx="419100" cy="420688"/>
            </a:xfrm>
            <a:custGeom>
              <a:avLst/>
              <a:gdLst>
                <a:gd name="T0" fmla="*/ 581 w 1163"/>
                <a:gd name="T1" fmla="*/ 0 h 1169"/>
                <a:gd name="T2" fmla="*/ 483 w 1163"/>
                <a:gd name="T3" fmla="*/ 9 h 1169"/>
                <a:gd name="T4" fmla="*/ 483 w 1163"/>
                <a:gd name="T5" fmla="*/ 651 h 1169"/>
                <a:gd name="T6" fmla="*/ 444 w 1163"/>
                <a:gd name="T7" fmla="*/ 651 h 1169"/>
                <a:gd name="T8" fmla="*/ 130 w 1163"/>
                <a:gd name="T9" fmla="*/ 215 h 1169"/>
                <a:gd name="T10" fmla="*/ 0 w 1163"/>
                <a:gd name="T11" fmla="*/ 584 h 1169"/>
                <a:gd name="T12" fmla="*/ 581 w 1163"/>
                <a:gd name="T13" fmla="*/ 1168 h 1169"/>
                <a:gd name="T14" fmla="*/ 1162 w 1163"/>
                <a:gd name="T15" fmla="*/ 584 h 1169"/>
                <a:gd name="T16" fmla="*/ 581 w 1163"/>
                <a:gd name="T17" fmla="*/ 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3" h="1169">
                  <a:moveTo>
                    <a:pt x="581" y="0"/>
                  </a:moveTo>
                  <a:cubicBezTo>
                    <a:pt x="548" y="0"/>
                    <a:pt x="515" y="3"/>
                    <a:pt x="483" y="9"/>
                  </a:cubicBezTo>
                  <a:lnTo>
                    <a:pt x="483" y="651"/>
                  </a:lnTo>
                  <a:lnTo>
                    <a:pt x="444" y="651"/>
                  </a:lnTo>
                  <a:cubicBezTo>
                    <a:pt x="444" y="651"/>
                    <a:pt x="303" y="455"/>
                    <a:pt x="130" y="215"/>
                  </a:cubicBezTo>
                  <a:cubicBezTo>
                    <a:pt x="49" y="316"/>
                    <a:pt x="0" y="444"/>
                    <a:pt x="0" y="584"/>
                  </a:cubicBezTo>
                  <a:cubicBezTo>
                    <a:pt x="0" y="907"/>
                    <a:pt x="260" y="1168"/>
                    <a:pt x="581" y="1168"/>
                  </a:cubicBezTo>
                  <a:cubicBezTo>
                    <a:pt x="902" y="1168"/>
                    <a:pt x="1162" y="907"/>
                    <a:pt x="1162" y="584"/>
                  </a:cubicBezTo>
                  <a:cubicBezTo>
                    <a:pt x="1162" y="261"/>
                    <a:pt x="902" y="0"/>
                    <a:pt x="58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642801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299550"/>
            <a:ext cx="9144000" cy="1843951"/>
          </a:xfrm>
          <a:prstGeom prst="rect">
            <a:avLst/>
          </a:prstGeom>
          <a:solidFill>
            <a:srgbClr val="222222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3492302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200" b="1" dirty="0">
                <a:solidFill>
                  <a:schemeClr val="bg1"/>
                </a:solidFill>
                <a:latin typeface="Arial"/>
                <a:cs typeface="Arial"/>
              </a:rPr>
              <a:t>Nossa missão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407707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FFFFFF"/>
                </a:solidFill>
                <a:latin typeface="Arial"/>
                <a:cs typeface="Arial"/>
              </a:rPr>
              <a:t>Promover, proteger e melhorar a apelação de Napa Valley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4027219" y="4672479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97161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13689"/>
            <a:ext cx="3596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Promovendo</a:t>
            </a:r>
            <a:endParaRPr lang="en-US" sz="3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 Vale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694688"/>
            <a:ext cx="35966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Auction Napa Valley (Leilão)</a:t>
            </a:r>
          </a:p>
          <a:p>
            <a:pPr algn="ctr"/>
            <a:endParaRPr lang="pt-BR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Premiere Napa Valley</a:t>
            </a:r>
          </a:p>
          <a:p>
            <a:pPr algn="ctr"/>
            <a:endParaRPr lang="pt-BR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Programas de Educação para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 comércio de vinho</a:t>
            </a:r>
          </a:p>
          <a:p>
            <a:pPr algn="ctr"/>
            <a:endParaRPr lang="pt-BR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Taste Napa Valley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(Degustação Napa Valley)</a:t>
            </a:r>
          </a:p>
          <a:p>
            <a:pPr algn="ctr"/>
            <a:endParaRPr lang="pt-BR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Relações com a mídia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289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27740" y="0"/>
            <a:ext cx="3923514" cy="5143500"/>
          </a:xfrm>
          <a:prstGeom prst="rect">
            <a:avLst/>
          </a:prstGeom>
          <a:solidFill>
            <a:srgbClr val="222222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227740" y="498901"/>
            <a:ext cx="3916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FF"/>
                </a:solidFill>
                <a:latin typeface="Arial"/>
                <a:cs typeface="Arial"/>
              </a:rPr>
              <a:t>Protegendo</a:t>
            </a:r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o Vale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27740" y="2029618"/>
            <a:ext cx="39235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FFFFFF"/>
                </a:solidFill>
                <a:latin typeface="Arial"/>
                <a:cs typeface="Arial"/>
              </a:rPr>
              <a:t>Investimento comunitário</a:t>
            </a:r>
          </a:p>
          <a:p>
            <a:pPr algn="ctr"/>
            <a:endParaRPr lang="pt-BR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pt-BR" dirty="0">
                <a:solidFill>
                  <a:srgbClr val="FFFFFF"/>
                </a:solidFill>
                <a:latin typeface="Arial"/>
                <a:cs typeface="Arial"/>
              </a:rPr>
              <a:t>Proteção de Nomes</a:t>
            </a:r>
          </a:p>
          <a:p>
            <a:pPr algn="ctr"/>
            <a:endParaRPr lang="pt-BR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pt-BR" dirty="0">
                <a:solidFill>
                  <a:srgbClr val="FFFFFF"/>
                </a:solidFill>
                <a:latin typeface="Arial"/>
                <a:cs typeface="Arial"/>
              </a:rPr>
              <a:t>Advocacia</a:t>
            </a:r>
          </a:p>
          <a:p>
            <a:pPr algn="ctr"/>
            <a:endParaRPr lang="pt-BR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pt-BR" dirty="0">
                <a:solidFill>
                  <a:srgbClr val="FFFFFF"/>
                </a:solidFill>
                <a:latin typeface="Arial"/>
                <a:cs typeface="Arial"/>
              </a:rPr>
              <a:t>Sustentabilidade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568750" y="430375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04842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Região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Pequena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,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Produtores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Pequenos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3548" y="2177053"/>
            <a:ext cx="25055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.4</a:t>
            </a:r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2666" y="3094991"/>
            <a:ext cx="235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2F2F2"/>
                </a:solidFill>
                <a:latin typeface="Arial"/>
                <a:cs typeface="Arial"/>
              </a:rPr>
              <a:t>da </a:t>
            </a:r>
            <a:r>
              <a:rPr lang="en-US" dirty="0" err="1">
                <a:solidFill>
                  <a:srgbClr val="F2F2F2"/>
                </a:solidFill>
                <a:latin typeface="Arial"/>
                <a:cs typeface="Arial"/>
              </a:rPr>
              <a:t>produção</a:t>
            </a:r>
            <a:r>
              <a:rPr lang="en-US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F2F2F2"/>
                </a:solidFill>
                <a:latin typeface="Arial"/>
                <a:cs typeface="Arial"/>
              </a:rPr>
              <a:t>mundial</a:t>
            </a:r>
            <a:r>
              <a:rPr lang="en-US" dirty="0">
                <a:solidFill>
                  <a:srgbClr val="F2F2F2"/>
                </a:solidFill>
                <a:latin typeface="Arial"/>
                <a:cs typeface="Arial"/>
              </a:rPr>
              <a:t> de </a:t>
            </a:r>
            <a:r>
              <a:rPr lang="en-US" dirty="0" err="1">
                <a:solidFill>
                  <a:srgbClr val="F2F2F2"/>
                </a:solidFill>
                <a:latin typeface="Arial"/>
                <a:cs typeface="Arial"/>
              </a:rPr>
              <a:t>vinhos</a:t>
            </a:r>
            <a:endParaRPr lang="en-US" dirty="0">
              <a:solidFill>
                <a:srgbClr val="F2F2F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4071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3923514" cy="5143500"/>
          </a:xfrm>
          <a:prstGeom prst="rect">
            <a:avLst/>
          </a:prstGeom>
          <a:solidFill>
            <a:srgbClr val="222222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555596"/>
            <a:ext cx="39235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FF"/>
                </a:solidFill>
                <a:latin typeface="Arial"/>
                <a:cs typeface="Arial"/>
              </a:rPr>
              <a:t>Promovendo</a:t>
            </a:r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 a</a:t>
            </a:r>
          </a:p>
          <a:p>
            <a:pPr algn="ctr"/>
            <a:r>
              <a:rPr lang="en-US" sz="3600" b="1" dirty="0" err="1">
                <a:solidFill>
                  <a:srgbClr val="FFFFFF"/>
                </a:solidFill>
                <a:latin typeface="Arial"/>
                <a:cs typeface="Arial"/>
              </a:rPr>
              <a:t>Colaboração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3600" b="1" dirty="0" err="1">
                <a:solidFill>
                  <a:srgbClr val="FFFFFF"/>
                </a:solidFill>
                <a:latin typeface="Arial"/>
                <a:cs typeface="Arial"/>
              </a:rPr>
              <a:t>Dentro</a:t>
            </a:r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 da</a:t>
            </a:r>
          </a:p>
          <a:p>
            <a:pPr algn="ctr"/>
            <a:r>
              <a:rPr lang="en-US" sz="3600" b="1" dirty="0" err="1">
                <a:solidFill>
                  <a:srgbClr val="FFFFFF"/>
                </a:solidFill>
                <a:latin typeface="Arial"/>
                <a:cs typeface="Arial"/>
              </a:rPr>
              <a:t>Indústria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118162"/>
            <a:ext cx="3923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FFFFFF"/>
                </a:solidFill>
                <a:latin typeface="Arial"/>
                <a:cs typeface="Arial"/>
              </a:rPr>
              <a:t>Como Robert Mondavi foi freqüentemente citado, </a:t>
            </a:r>
          </a:p>
          <a:p>
            <a:pPr algn="ctr"/>
            <a:r>
              <a:rPr lang="pt-BR" dirty="0">
                <a:solidFill>
                  <a:srgbClr val="FFFFFF"/>
                </a:solidFill>
                <a:latin typeface="Arial"/>
                <a:cs typeface="Arial"/>
              </a:rPr>
              <a:t>"Em Napa Valley," uma maré crescente levanta todos os barcos ".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1416975" y="449977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574420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5149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b="1" dirty="0">
                <a:solidFill>
                  <a:srgbClr val="FFFFFF"/>
                </a:solidFill>
                <a:latin typeface="Arial"/>
                <a:cs typeface="Arial"/>
              </a:rPr>
              <a:t>Top 5 </a:t>
            </a:r>
            <a:r>
              <a:rPr lang="fi-FI" sz="3600" b="1" dirty="0" err="1">
                <a:solidFill>
                  <a:srgbClr val="FFFFFF"/>
                </a:solidFill>
                <a:latin typeface="Arial"/>
                <a:cs typeface="Arial"/>
              </a:rPr>
              <a:t>Takeaways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2813" y="1360637"/>
            <a:ext cx="67936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Lugar 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Extraordinário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Vinhos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Qualidade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Cultura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Colaboração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fr-FR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Indústria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Próspera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pt-BR" sz="2000">
                <a:solidFill>
                  <a:srgbClr val="FFFFFF"/>
                </a:solidFill>
                <a:latin typeface="Arial"/>
                <a:cs typeface="Arial"/>
              </a:rPr>
              <a:t>Longa História de Cultivar a Excelência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 rot="10800000">
            <a:off x="4027218" y="4579151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" name="Oval 4"/>
          <p:cNvSpPr/>
          <p:nvPr/>
        </p:nvSpPr>
        <p:spPr>
          <a:xfrm>
            <a:off x="999033" y="1386665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99033" y="1980632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99033" y="2606193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99033" y="3219116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99033" y="3819402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00069" y="1391085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0069" y="1980632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0069" y="2606381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0069" y="3223536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0069" y="3828430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60764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 err="1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Saiba</a:t>
            </a:r>
            <a:r>
              <a:rPr lang="en-US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Mais</a:t>
            </a:r>
            <a:endParaRPr lang="es-ES" dirty="0">
              <a:solidFill>
                <a:srgbClr val="22222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76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300" dirty="0" err="1">
                <a:solidFill>
                  <a:schemeClr val="bg1"/>
                </a:solidFill>
                <a:latin typeface="Arial"/>
                <a:cs typeface="Arial"/>
              </a:rPr>
              <a:t>NapaVintners.com</a:t>
            </a:r>
            <a:endParaRPr lang="en-US" sz="3200" spc="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2392" y="2939780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@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55184" y="2930898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lang="nl-NL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r>
              <a:rPr lang="nl-NL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65502" y="3854577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@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400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Região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Pequena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,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Produtores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Pequenos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57150" y="2522615"/>
            <a:ext cx="13218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757575"/>
                </a:solidFill>
                <a:latin typeface="Arial"/>
                <a:cs typeface="Arial"/>
              </a:rPr>
              <a:t>Napa</a:t>
            </a:r>
          </a:p>
          <a:p>
            <a:pPr algn="ctr"/>
            <a:r>
              <a:rPr lang="en-US" sz="1100" dirty="0">
                <a:solidFill>
                  <a:srgbClr val="757575"/>
                </a:solidFill>
                <a:latin typeface="Arial"/>
                <a:cs typeface="Arial"/>
              </a:rPr>
              <a:t>Valley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5951" y="1579954"/>
            <a:ext cx="1719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78%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9554" y="2276844"/>
            <a:ext cx="2006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dos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membros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da NVV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produzem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menos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75794" y="3030768"/>
            <a:ext cx="1939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10,000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19636" y="3679263"/>
            <a:ext cx="2051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caixas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vinhos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por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ano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5761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1648420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FF"/>
                </a:solidFill>
                <a:latin typeface="Arial"/>
                <a:cs typeface="Arial"/>
              </a:rPr>
              <a:t>95%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2766248"/>
            <a:ext cx="4572000" cy="562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pt-BR" sz="1400" dirty="0">
                <a:solidFill>
                  <a:srgbClr val="FFFFFF"/>
                </a:solidFill>
                <a:latin typeface="Arial"/>
                <a:cs typeface="Arial"/>
              </a:rPr>
              <a:t>de todas as vinícolas do Napa Valley são propriedade familiar ou operado por famílias </a:t>
            </a: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 rot="10800000">
            <a:off x="6313218" y="359987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3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85686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74C5D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11539</TotalTime>
  <Words>1800</Words>
  <Application>Microsoft Office PowerPoint</Application>
  <PresentationFormat>On-screen Show (16:9)</PresentationFormat>
  <Paragraphs>645</Paragraphs>
  <Slides>72</Slides>
  <Notes>72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1" baseType="lpstr">
      <vt:lpstr>Arial</vt:lpstr>
      <vt:lpstr>Calibri</vt:lpstr>
      <vt:lpstr>Georgia</vt:lpstr>
      <vt:lpstr>Proxima Nova Regular</vt:lpstr>
      <vt:lpstr>Proxima Nova Rg</vt:lpstr>
      <vt:lpstr>Proxima Nova Semibold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Napa Valley Rocks</dc:title>
  <dc:creator>Krisa Brillantes</dc:creator>
  <cp:lastModifiedBy>Pierre Costa</cp:lastModifiedBy>
  <cp:revision>694</cp:revision>
  <cp:lastPrinted>2016-05-10T07:29:21Z</cp:lastPrinted>
  <dcterms:created xsi:type="dcterms:W3CDTF">2016-04-20T00:57:48Z</dcterms:created>
  <dcterms:modified xsi:type="dcterms:W3CDTF">2017-10-18T03:54:23Z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7463D607-CB90-42C4-925D-04B7EF0C1E6C</vt:lpwstr>
  </property>
  <property fmtid="{D5CDD505-2E9C-101B-9397-08002B2CF9AE}" pid="3" name="ArticulatePath">
    <vt:lpwstr>NVV_Rocks_PPT_Long[ABce]</vt:lpwstr>
  </property>
</Properties>
</file>