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5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6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tags/tag7.xml" ContentType="application/vnd.openxmlformats-officedocument.presentationml.tags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tags/tag8.xml" ContentType="application/vnd.openxmlformats-officedocument.presentationml.tags+xml"/>
  <Override PartName="/ppt/notesSlides/notesSlide43.xml" ContentType="application/vnd.openxmlformats-officedocument.presentationml.notesSlide+xml"/>
  <Override PartName="/ppt/tags/tag9.xml" ContentType="application/vnd.openxmlformats-officedocument.presentationml.tags+xml"/>
  <Override PartName="/ppt/notesSlides/notesSlide44.xml" ContentType="application/vnd.openxmlformats-officedocument.presentationml.notesSlide+xml"/>
  <Override PartName="/ppt/tags/tag10.xml" ContentType="application/vnd.openxmlformats-officedocument.presentationml.tags+xml"/>
  <Override PartName="/ppt/notesSlides/notesSlide45.xml" ContentType="application/vnd.openxmlformats-officedocument.presentationml.notesSlide+xml"/>
  <Override PartName="/ppt/tags/tag11.xml" ContentType="application/vnd.openxmlformats-officedocument.presentationml.tags+xml"/>
  <Override PartName="/ppt/notesSlides/notesSlide46.xml" ContentType="application/vnd.openxmlformats-officedocument.presentationml.notesSlide+xml"/>
  <Override PartName="/ppt/tags/tag12.xml" ContentType="application/vnd.openxmlformats-officedocument.presentationml.tags+xml"/>
  <Override PartName="/ppt/notesSlides/notesSlide47.xml" ContentType="application/vnd.openxmlformats-officedocument.presentationml.notesSlide+xml"/>
  <Override PartName="/ppt/tags/tag13.xml" ContentType="application/vnd.openxmlformats-officedocument.presentationml.tags+xml"/>
  <Override PartName="/ppt/notesSlides/notesSlide48.xml" ContentType="application/vnd.openxmlformats-officedocument.presentationml.notesSlide+xml"/>
  <Override PartName="/ppt/tags/tag14.xml" ContentType="application/vnd.openxmlformats-officedocument.presentationml.tags+xml"/>
  <Override PartName="/ppt/notesSlides/notesSlide49.xml" ContentType="application/vnd.openxmlformats-officedocument.presentationml.notesSlide+xml"/>
  <Override PartName="/ppt/tags/tag15.xml" ContentType="application/vnd.openxmlformats-officedocument.presentationml.tags+xml"/>
  <Override PartName="/ppt/notesSlides/notesSlide50.xml" ContentType="application/vnd.openxmlformats-officedocument.presentationml.notesSlide+xml"/>
  <Override PartName="/ppt/tags/tag16.xml" ContentType="application/vnd.openxmlformats-officedocument.presentationml.tags+xml"/>
  <Override PartName="/ppt/notesSlides/notesSlide51.xml" ContentType="application/vnd.openxmlformats-officedocument.presentationml.notesSlide+xml"/>
  <Override PartName="/ppt/tags/tag17.xml" ContentType="application/vnd.openxmlformats-officedocument.presentationml.tags+xml"/>
  <Override PartName="/ppt/notesSlides/notesSlide52.xml" ContentType="application/vnd.openxmlformats-officedocument.presentationml.notesSlide+xml"/>
  <Override PartName="/ppt/tags/tag18.xml" ContentType="application/vnd.openxmlformats-officedocument.presentationml.tags+xml"/>
  <Override PartName="/ppt/notesSlides/notesSlide53.xml" ContentType="application/vnd.openxmlformats-officedocument.presentationml.notesSlide+xml"/>
  <Override PartName="/ppt/tags/tag19.xml" ContentType="application/vnd.openxmlformats-officedocument.presentationml.tags+xml"/>
  <Override PartName="/ppt/notesSlides/notesSlide54.xml" ContentType="application/vnd.openxmlformats-officedocument.presentationml.notesSlide+xml"/>
  <Override PartName="/ppt/tags/tag20.xml" ContentType="application/vnd.openxmlformats-officedocument.presentationml.tags+xml"/>
  <Override PartName="/ppt/notesSlides/notesSlide55.xml" ContentType="application/vnd.openxmlformats-officedocument.presentationml.notesSlide+xml"/>
  <Override PartName="/ppt/tags/tag21.xml" ContentType="application/vnd.openxmlformats-officedocument.presentationml.tags+xml"/>
  <Override PartName="/ppt/notesSlides/notesSlide56.xml" ContentType="application/vnd.openxmlformats-officedocument.presentationml.notesSlide+xml"/>
  <Override PartName="/ppt/tags/tag22.xml" ContentType="application/vnd.openxmlformats-officedocument.presentationml.tags+xml"/>
  <Override PartName="/ppt/notesSlides/notesSlide57.xml" ContentType="application/vnd.openxmlformats-officedocument.presentationml.notesSlide+xml"/>
  <Override PartName="/ppt/tags/tag23.xml" ContentType="application/vnd.openxmlformats-officedocument.presentationml.tags+xml"/>
  <Override PartName="/ppt/notesSlides/notesSlide58.xml" ContentType="application/vnd.openxmlformats-officedocument.presentationml.notesSlide+xml"/>
  <Override PartName="/ppt/tags/tag24.xml" ContentType="application/vnd.openxmlformats-officedocument.presentationml.tags+xml"/>
  <Override PartName="/ppt/notesSlides/notesSlide59.xml" ContentType="application/vnd.openxmlformats-officedocument.presentationml.notesSlide+xml"/>
  <Override PartName="/ppt/tags/tag25.xml" ContentType="application/vnd.openxmlformats-officedocument.presentationml.tags+xml"/>
  <Override PartName="/ppt/notesSlides/notesSlide60.xml" ContentType="application/vnd.openxmlformats-officedocument.presentationml.notesSlide+xml"/>
  <Override PartName="/ppt/tags/tag26.xml" ContentType="application/vnd.openxmlformats-officedocument.presentationml.tags+xml"/>
  <Override PartName="/ppt/notesSlides/notesSlide61.xml" ContentType="application/vnd.openxmlformats-officedocument.presentationml.notesSlide+xml"/>
  <Override PartName="/ppt/tags/tag27.xml" ContentType="application/vnd.openxmlformats-officedocument.presentationml.tags+xml"/>
  <Override PartName="/ppt/notesSlides/notesSlide62.xml" ContentType="application/vnd.openxmlformats-officedocument.presentationml.notesSlide+xml"/>
  <Override PartName="/ppt/tags/tag28.xml" ContentType="application/vnd.openxmlformats-officedocument.presentationml.tags+xml"/>
  <Override PartName="/ppt/notesSlides/notesSlide63.xml" ContentType="application/vnd.openxmlformats-officedocument.presentationml.notesSlide+xml"/>
  <Override PartName="/ppt/tags/tag29.xml" ContentType="application/vnd.openxmlformats-officedocument.presentationml.tags+xml"/>
  <Override PartName="/ppt/notesSlides/notesSlide64.xml" ContentType="application/vnd.openxmlformats-officedocument.presentationml.notesSlide+xml"/>
  <Override PartName="/ppt/tags/tag30.xml" ContentType="application/vnd.openxmlformats-officedocument.presentationml.tags+xml"/>
  <Override PartName="/ppt/notesSlides/notesSlide65.xml" ContentType="application/vnd.openxmlformats-officedocument.presentationml.notesSlide+xml"/>
  <Override PartName="/ppt/tags/tag31.xml" ContentType="application/vnd.openxmlformats-officedocument.presentationml.tags+xml"/>
  <Override PartName="/ppt/notesSlides/notesSlide66.xml" ContentType="application/vnd.openxmlformats-officedocument.presentationml.notesSlide+xml"/>
  <Override PartName="/ppt/tags/tag32.xml" ContentType="application/vnd.openxmlformats-officedocument.presentationml.tags+xml"/>
  <Override PartName="/ppt/notesSlides/notesSlide67.xml" ContentType="application/vnd.openxmlformats-officedocument.presentationml.notesSlide+xml"/>
  <Override PartName="/ppt/tags/tag33.xml" ContentType="application/vnd.openxmlformats-officedocument.presentationml.tags+xml"/>
  <Override PartName="/ppt/notesSlides/notesSlide68.xml" ContentType="application/vnd.openxmlformats-officedocument.presentationml.notesSlide+xml"/>
  <Override PartName="/ppt/tags/tag34.xml" ContentType="application/vnd.openxmlformats-officedocument.presentationml.tags+xml"/>
  <Override PartName="/ppt/notesSlides/notesSlide69.xml" ContentType="application/vnd.openxmlformats-officedocument.presentationml.notesSlide+xml"/>
  <Override PartName="/ppt/tags/tag35.xml" ContentType="application/vnd.openxmlformats-officedocument.presentationml.tags+xml"/>
  <Override PartName="/ppt/notesSlides/notesSlide70.xml" ContentType="application/vnd.openxmlformats-officedocument.presentationml.notesSlide+xml"/>
  <Override PartName="/ppt/tags/tag36.xml" ContentType="application/vnd.openxmlformats-officedocument.presentationml.tags+xml"/>
  <Override PartName="/ppt/notesSlides/notesSlide71.xml" ContentType="application/vnd.openxmlformats-officedocument.presentationml.notesSlide+xml"/>
  <Override PartName="/ppt/tags/tag37.xml" ContentType="application/vnd.openxmlformats-officedocument.presentationml.tags+xml"/>
  <Override PartName="/ppt/notesSlides/notesSlide7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74"/>
  </p:notesMasterIdLst>
  <p:handoutMasterIdLst>
    <p:handoutMasterId r:id="rId75"/>
  </p:handoutMasterIdLst>
  <p:sldIdLst>
    <p:sldId id="256" r:id="rId2"/>
    <p:sldId id="264" r:id="rId3"/>
    <p:sldId id="265" r:id="rId4"/>
    <p:sldId id="257" r:id="rId5"/>
    <p:sldId id="266" r:id="rId6"/>
    <p:sldId id="267" r:id="rId7"/>
    <p:sldId id="268" r:id="rId8"/>
    <p:sldId id="269" r:id="rId9"/>
    <p:sldId id="270" r:id="rId10"/>
    <p:sldId id="258" r:id="rId11"/>
    <p:sldId id="271" r:id="rId12"/>
    <p:sldId id="272" r:id="rId13"/>
    <p:sldId id="259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60" r:id="rId29"/>
    <p:sldId id="287" r:id="rId30"/>
    <p:sldId id="32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61" r:id="rId40"/>
    <p:sldId id="297" r:id="rId41"/>
    <p:sldId id="298" r:id="rId42"/>
    <p:sldId id="299" r:id="rId43"/>
    <p:sldId id="262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29" r:id="rId55"/>
    <p:sldId id="310" r:id="rId56"/>
    <p:sldId id="312" r:id="rId57"/>
    <p:sldId id="311" r:id="rId58"/>
    <p:sldId id="313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263" r:id="rId69"/>
    <p:sldId id="324" r:id="rId70"/>
    <p:sldId id="325" r:id="rId71"/>
    <p:sldId id="326" r:id="rId72"/>
    <p:sldId id="327" r:id="rId73"/>
  </p:sldIdLst>
  <p:sldSz cx="9144000" cy="5143500" type="screen16x9"/>
  <p:notesSz cx="6858000" cy="9144000"/>
  <p:custDataLst>
    <p:tags r:id="rId7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licia Brazington" initials="AB" lastIdx="80" clrIdx="0"/>
  <p:cmAuthor id="7" name="Krisa Brillantes" initials="KJB [6]" lastIdx="1" clrIdx="7">
    <p:extLst/>
  </p:cmAuthor>
  <p:cmAuthor id="1" name="Kelly Hayes (s)" initials="KH(" lastIdx="4" clrIdx="1"/>
  <p:cmAuthor id="8" name="Krisa Brillantes" initials="KJB [7]" lastIdx="1" clrIdx="8">
    <p:extLst/>
  </p:cmAuthor>
  <p:cmAuthor id="2" name="Krisa Brillantes" initials="KJB" lastIdx="44" clrIdx="2">
    <p:extLst/>
  </p:cmAuthor>
  <p:cmAuthor id="9" name="Krisa Brillantes" initials="KJB [8]" lastIdx="1" clrIdx="9">
    <p:extLst/>
  </p:cmAuthor>
  <p:cmAuthor id="3" name="Krisa Brillantes" initials="KJB [2]" lastIdx="1" clrIdx="3">
    <p:extLst/>
  </p:cmAuthor>
  <p:cmAuthor id="10" name="Krisa Brillantes" initials="KJB [9]" lastIdx="1" clrIdx="10">
    <p:extLst/>
  </p:cmAuthor>
  <p:cmAuthor id="4" name="Krisa Brillantes" initials="KJB [3]" lastIdx="1" clrIdx="4">
    <p:extLst/>
  </p:cmAuthor>
  <p:cmAuthor id="11" name="Krisa Brillantes" initials="" lastIdx="3" clrIdx="11"/>
  <p:cmAuthor id="5" name="Krisa Brillantes" initials="KJB [4]" lastIdx="1" clrIdx="5">
    <p:extLst/>
  </p:cmAuthor>
  <p:cmAuthor id="6" name="Krisa Brillantes" initials="KJB [5]" lastIdx="1" clrIdx="6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3E32"/>
    <a:srgbClr val="526C6A"/>
    <a:srgbClr val="E6D060"/>
    <a:srgbClr val="222222"/>
    <a:srgbClr val="D47DB9"/>
    <a:srgbClr val="A1C0BA"/>
    <a:srgbClr val="4A3740"/>
    <a:srgbClr val="567471"/>
    <a:srgbClr val="567470"/>
    <a:srgbClr val="DCCC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73" autoAdjust="0"/>
    <p:restoredTop sz="85125" autoAdjust="0"/>
  </p:normalViewPr>
  <p:slideViewPr>
    <p:cSldViewPr snapToGrid="0" snapToObjects="1">
      <p:cViewPr varScale="1">
        <p:scale>
          <a:sx n="128" d="100"/>
          <a:sy n="128" d="100"/>
        </p:scale>
        <p:origin x="918" y="12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72" d="100"/>
          <a:sy n="72" d="100"/>
        </p:scale>
        <p:origin x="3592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gs" Target="tags/tag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98C613-4829-8749-9C04-F19AD3A0B6DB}" type="datetime1">
              <a:rPr lang="en-US" smtClean="0"/>
              <a:pPr/>
              <a:t>2/27/2017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7EEA88-BCD0-0D40-848A-40C5116440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5631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52C4FF-FBAD-1248-A681-21AB935E1C64}" type="datetime1">
              <a:rPr lang="en-US" smtClean="0"/>
              <a:pPr/>
              <a:t>2/27/2017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0BAAEF-8DCB-CD4C-A7D8-022CADA7AD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24425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1849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1661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0092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>
              <a:effectLst/>
              <a:latin typeface="+mn-lt"/>
              <a:ea typeface="Calibri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7242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1000"/>
              </a:spcAft>
              <a:buFont typeface="Arial"/>
              <a:buNone/>
              <a:tabLst>
                <a:tab pos="457200" algn="l"/>
              </a:tabLst>
            </a:pPr>
            <a:endParaRPr lang="en-US" sz="1200" dirty="0">
              <a:effectLst/>
              <a:latin typeface="+mn-lt"/>
              <a:ea typeface="Calibri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4318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/>
              <a:buNone/>
              <a:tabLst>
                <a:tab pos="457200" algn="l"/>
              </a:tabLst>
              <a:defRPr/>
            </a:pPr>
            <a:endParaRPr lang="en-US" sz="1200" dirty="0">
              <a:effectLst/>
              <a:latin typeface="+mn-lt"/>
              <a:ea typeface="Calibri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5405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1713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446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8021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330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6473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1704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1000"/>
              </a:spcAft>
              <a:buFont typeface="Arial"/>
              <a:buNone/>
              <a:tabLst>
                <a:tab pos="457200" algn="l"/>
              </a:tabLst>
            </a:pPr>
            <a:endParaRPr lang="en-US" sz="1100" dirty="0">
              <a:effectLst/>
              <a:latin typeface="+mn-lt"/>
              <a:ea typeface="Calibri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1465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5891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919806">
              <a:buFont typeface="Arial" panose="020B0604020202020204" pitchFamily="34" charset="0"/>
              <a:buNone/>
              <a:defRPr/>
            </a:pPr>
            <a:endParaRPr lang="en-US" dirty="0">
              <a:latin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9794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1958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5795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738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8188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eaLnBrk="1" hangingPunct="1">
              <a:buFont typeface="Arial" panose="020B0604020202020204" pitchFamily="34" charset="0"/>
              <a:buChar char="•"/>
            </a:pPr>
            <a:endParaRPr lang="en-US" b="0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2999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7328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80813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lvl="0" indent="-228600" eaLnBrk="1" hangingPunct="1">
              <a:buFont typeface="+mj-lt"/>
              <a:buNone/>
            </a:pPr>
            <a:endParaRPr lang="en-US" b="1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70249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2464" indent="-172464" defTabSz="908182">
              <a:spcBef>
                <a:spcPct val="0"/>
              </a:spcBef>
              <a:buFont typeface="Arial" pitchFamily="34" charset="0"/>
              <a:buChar char="•"/>
              <a:defRPr/>
            </a:pPr>
            <a:endParaRPr lang="en-US" dirty="0">
              <a:solidFill>
                <a:srgbClr val="595959"/>
              </a:solidFill>
              <a:latin typeface="Proxima Nova Rg" pitchFamily="50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11713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 typeface="Arial" pitchFamily="34" charset="0"/>
              <a:buNone/>
            </a:pPr>
            <a:endParaRPr lang="en-US" b="0" baseline="0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3633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74473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b="1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026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06552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65438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itchFamily="34" charset="0"/>
              <a:buNone/>
            </a:pPr>
            <a:endParaRPr lang="en-US" b="0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31512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18783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 typeface="Arial" pitchFamily="34" charset="0"/>
              <a:buNone/>
            </a:pPr>
            <a:endParaRPr lang="en-US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2464" indent="-172464" eaLnBrk="1" hangingPunct="1">
              <a:buFont typeface="Arial" pitchFamily="34" charset="0"/>
              <a:buChar char="•"/>
            </a:pPr>
            <a:endParaRPr lang="en-US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919806">
              <a:buFont typeface="Arial" pitchFamily="34" charset="0"/>
              <a:buNone/>
              <a:defRPr/>
            </a:pPr>
            <a:endParaRPr lang="en-US" b="1" dirty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87957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 typeface="Arial" pitchFamily="34" charset="0"/>
              <a:buNone/>
            </a:pPr>
            <a:endParaRPr lang="en-US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 typeface="Arial" pitchFamily="34" charset="0"/>
              <a:buNone/>
            </a:pPr>
            <a:endParaRPr lang="en-US" i="1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87345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88017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2464" indent="-172464">
              <a:buFont typeface="Arial" pitchFamily="34" charset="0"/>
              <a:buChar char="•"/>
            </a:pPr>
            <a:endParaRPr lang="en-US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2464" indent="-172464" eaLnBrk="1" hangingPunct="1">
              <a:buFont typeface="Arial" pitchFamily="34" charset="0"/>
              <a:buChar char="•"/>
            </a:pPr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8906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2690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866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F0B45-F9CE-B449-A65C-3167404E449F}" type="datetime1">
              <a:rPr lang="en-US" smtClean="0"/>
              <a:pPr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085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C18FA-EBC7-F943-9697-F76EFD9C675C}" type="datetime1">
              <a:rPr lang="en-US" smtClean="0"/>
              <a:pPr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573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6EECF-0A62-7345-89DF-DBB8C16B0AA8}" type="datetime1">
              <a:rPr lang="en-US" smtClean="0"/>
              <a:pPr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517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1D80B-ADD3-9345-9AB6-8A48FC0CABE1}" type="datetime1">
              <a:rPr lang="en-US" smtClean="0"/>
              <a:pPr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260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7EAA7-621A-3448-9C49-31DC1F322751}" type="datetime1">
              <a:rPr lang="en-US" smtClean="0"/>
              <a:pPr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675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F903-A99C-1443-AF06-F17479B420F0}" type="datetime1">
              <a:rPr lang="en-US" smtClean="0"/>
              <a:pPr/>
              <a:t>2/27/2017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668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06D26-74CE-314A-AB71-E68B669D19DC}" type="datetime1">
              <a:rPr lang="en-US" smtClean="0"/>
              <a:pPr/>
              <a:t>2/27/2017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464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65502-8886-D640-9635-37FA0C1872E9}" type="datetime1">
              <a:rPr lang="en-US" smtClean="0"/>
              <a:pPr/>
              <a:t>2/27/2017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808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4F8DE-4308-B140-BD2E-C25656B7D128}" type="datetime1">
              <a:rPr lang="en-US" smtClean="0"/>
              <a:pPr/>
              <a:t>2/27/2017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56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E44AB-EEBD-8E4F-8BBC-7B152C65160E}" type="datetime1">
              <a:rPr lang="en-US" smtClean="0"/>
              <a:pPr/>
              <a:t>2/27/2017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90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DBFA9-57AE-7446-8D5B-793D31C1C1B0}" type="datetime1">
              <a:rPr lang="en-US" smtClean="0"/>
              <a:pPr/>
              <a:t>2/27/2017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556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3F127D-341F-4648-9F3B-173571467F13}" type="datetime1">
              <a:rPr lang="en-US" smtClean="0"/>
              <a:pPr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19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3600" b="1" i="0" kern="1200">
          <a:solidFill>
            <a:schemeClr val="tx1">
              <a:lumMod val="50000"/>
              <a:lumOff val="50000"/>
            </a:schemeClr>
          </a:solidFill>
          <a:latin typeface="Georgia"/>
          <a:ea typeface="+mj-ea"/>
          <a:cs typeface="Georgi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3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4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4" Type="http://schemas.openxmlformats.org/officeDocument/2006/relationships/image" Target="../media/image4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4" Type="http://schemas.openxmlformats.org/officeDocument/2006/relationships/image" Target="../media/image4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4" Type="http://schemas.openxmlformats.org/officeDocument/2006/relationships/image" Target="../media/image4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4" Type="http://schemas.openxmlformats.org/officeDocument/2006/relationships/image" Target="../media/image4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4" Type="http://schemas.openxmlformats.org/officeDocument/2006/relationships/image" Target="../media/image4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4" Type="http://schemas.openxmlformats.org/officeDocument/2006/relationships/image" Target="../media/image5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4" Type="http://schemas.openxmlformats.org/officeDocument/2006/relationships/image" Target="../media/image5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4" Type="http://schemas.openxmlformats.org/officeDocument/2006/relationships/image" Target="../media/image5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4" Type="http://schemas.openxmlformats.org/officeDocument/2006/relationships/image" Target="../media/image5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4" Type="http://schemas.openxmlformats.org/officeDocument/2006/relationships/image" Target="../media/image5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4" Type="http://schemas.openxmlformats.org/officeDocument/2006/relationships/image" Target="../media/image55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4" Type="http://schemas.openxmlformats.org/officeDocument/2006/relationships/image" Target="../media/image56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4" Type="http://schemas.openxmlformats.org/officeDocument/2006/relationships/image" Target="../media/image5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4" Type="http://schemas.openxmlformats.org/officeDocument/2006/relationships/image" Target="../media/image5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4" Type="http://schemas.openxmlformats.org/officeDocument/2006/relationships/image" Target="../media/image5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4" Type="http://schemas.openxmlformats.org/officeDocument/2006/relationships/image" Target="../media/image60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4" Type="http://schemas.openxmlformats.org/officeDocument/2006/relationships/image" Target="../media/image6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Relationship Id="rId4" Type="http://schemas.openxmlformats.org/officeDocument/2006/relationships/image" Target="../media/image62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Relationship Id="rId4" Type="http://schemas.openxmlformats.org/officeDocument/2006/relationships/image" Target="../media/image63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Relationship Id="rId4" Type="http://schemas.openxmlformats.org/officeDocument/2006/relationships/image" Target="../media/image64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8.xml"/><Relationship Id="rId4" Type="http://schemas.openxmlformats.org/officeDocument/2006/relationships/image" Target="../media/image65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9.xml"/><Relationship Id="rId4" Type="http://schemas.openxmlformats.org/officeDocument/2006/relationships/image" Target="../media/image66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0.xml"/><Relationship Id="rId4" Type="http://schemas.openxmlformats.org/officeDocument/2006/relationships/image" Target="../media/image67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1.xml"/><Relationship Id="rId4" Type="http://schemas.openxmlformats.org/officeDocument/2006/relationships/image" Target="../media/image68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2.xml"/><Relationship Id="rId4" Type="http://schemas.openxmlformats.org/officeDocument/2006/relationships/image" Target="../media/image69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3.xml"/><Relationship Id="rId4" Type="http://schemas.openxmlformats.org/officeDocument/2006/relationships/image" Target="../media/image70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4.xml"/><Relationship Id="rId4" Type="http://schemas.openxmlformats.org/officeDocument/2006/relationships/image" Target="../media/image7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5.xml"/><Relationship Id="rId4" Type="http://schemas.openxmlformats.org/officeDocument/2006/relationships/image" Target="../media/image72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6.xml"/><Relationship Id="rId4" Type="http://schemas.openxmlformats.org/officeDocument/2006/relationships/image" Target="../media/image73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7.xml"/><Relationship Id="rId4" Type="http://schemas.openxmlformats.org/officeDocument/2006/relationships/image" Target="../media/image7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19656" y="974344"/>
            <a:ext cx="11216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纳帕谷</a:t>
            </a:r>
            <a:endParaRPr lang="en-US" sz="1400" b="1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88288" y="2409951"/>
            <a:ext cx="10485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气候</a:t>
            </a:r>
            <a:endParaRPr lang="en-US" sz="1400" b="1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45488" y="3845380"/>
            <a:ext cx="11704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葡萄酒酿造</a:t>
            </a:r>
            <a:endParaRPr lang="en-US" sz="1400" b="1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53332" y="4492064"/>
            <a:ext cx="128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纳帕谷酿酒商</a:t>
            </a:r>
            <a:endParaRPr lang="en-US" sz="1400" b="1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85408" y="3845888"/>
            <a:ext cx="1182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历史</a:t>
            </a:r>
            <a:endParaRPr lang="en-US" sz="1400" b="1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76720" y="2421022"/>
            <a:ext cx="1164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葡萄栽培</a:t>
            </a:r>
            <a:endParaRPr lang="en-US" sz="1400" b="1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11240" y="974344"/>
            <a:ext cx="1146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土壤</a:t>
            </a:r>
            <a:endParaRPr lang="en-US" sz="1400" b="1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05580" y="278918"/>
            <a:ext cx="1158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简介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1502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07136" y="431530"/>
            <a:ext cx="1786128" cy="17813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pPr algn="l"/>
            <a:r>
              <a:rPr lang="zh-CN" altLang="en-US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在当地有巨大影响力</a:t>
            </a:r>
            <a:endParaRPr lang="en-US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6" name="2 Marcador de texto"/>
          <p:cNvSpPr txBox="1">
            <a:spLocks/>
          </p:cNvSpPr>
          <p:nvPr/>
        </p:nvSpPr>
        <p:spPr>
          <a:xfrm>
            <a:off x="707136" y="3627120"/>
            <a:ext cx="2621280" cy="7907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46,000</a:t>
            </a:r>
            <a:r>
              <a:rPr lang="en-US" sz="18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 </a:t>
            </a:r>
            <a:r>
              <a:rPr lang="zh-CN" altLang="en-US" sz="18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份工作</a:t>
            </a:r>
            <a:endParaRPr lang="en-US" sz="1800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  <a:p>
            <a:pPr algn="l"/>
            <a:endParaRPr lang="en-US" sz="1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l">
              <a:defRPr/>
            </a:pPr>
            <a:endParaRPr lang="es-ES" sz="1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s-ES" sz="1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7136" y="2388346"/>
            <a:ext cx="217017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$130 </a:t>
            </a:r>
            <a:r>
              <a:rPr lang="zh-CN" altLang="en-US" sz="3200" b="1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亿</a:t>
            </a:r>
            <a:r>
              <a:rPr lang="en-US" sz="3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r>
              <a:rPr lang="zh-CN" altLang="en-US" sz="1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每年的经济效应</a:t>
            </a:r>
            <a:endParaRPr lang="en-US" sz="1400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68528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4" descr="Slide_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275257" y="0"/>
            <a:ext cx="3868743" cy="5143500"/>
          </a:xfrm>
          <a:prstGeom prst="rect">
            <a:avLst/>
          </a:prstGeom>
          <a:solidFill>
            <a:srgbClr val="EA7C2B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683778" y="461838"/>
            <a:ext cx="3003022" cy="3804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主要葡萄品种</a:t>
            </a:r>
            <a:endParaRPr lang="nl-NL" sz="3600" b="1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  <a:p>
            <a:pPr algn="ctr">
              <a:lnSpc>
                <a:spcPct val="50000"/>
              </a:lnSpc>
            </a:pPr>
            <a:endParaRPr lang="nl-NL" sz="3600" b="1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赤霞珠</a:t>
            </a:r>
            <a:r>
              <a:rPr lang="zh-CN" altLang="en-US"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fr-FR" sz="1600" dirty="0">
                <a:solidFill>
                  <a:srgbClr val="FFFFFF"/>
                </a:solidFill>
                <a:latin typeface="Arial"/>
                <a:cs typeface="Arial"/>
              </a:rPr>
              <a:t>Cabernet Sauvignon</a:t>
            </a:r>
          </a:p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霞多丽</a:t>
            </a:r>
            <a:r>
              <a:rPr lang="zh-CN" altLang="en-US"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fr-FR" sz="1600" dirty="0">
                <a:solidFill>
                  <a:srgbClr val="FFFFFF"/>
                </a:solidFill>
                <a:latin typeface="Arial"/>
                <a:cs typeface="Arial"/>
              </a:rPr>
              <a:t>Chardonnay</a:t>
            </a:r>
          </a:p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梅洛</a:t>
            </a:r>
            <a:r>
              <a:rPr lang="zh-CN" altLang="en-US"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fr-FR" sz="1600" dirty="0">
                <a:solidFill>
                  <a:srgbClr val="FFFFFF"/>
                </a:solidFill>
                <a:latin typeface="Arial"/>
                <a:cs typeface="Arial"/>
              </a:rPr>
              <a:t>Merlot</a:t>
            </a:r>
          </a:p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黑比诺</a:t>
            </a:r>
            <a:r>
              <a:rPr lang="zh-CN" altLang="en-US"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fr-FR" sz="1600" dirty="0">
                <a:solidFill>
                  <a:srgbClr val="FFFFFF"/>
                </a:solidFill>
                <a:latin typeface="Arial"/>
                <a:cs typeface="Arial"/>
              </a:rPr>
              <a:t>Pinot Noir </a:t>
            </a:r>
          </a:p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长相思 </a:t>
            </a:r>
            <a:r>
              <a:rPr lang="fr-FR" sz="1600" dirty="0">
                <a:solidFill>
                  <a:srgbClr val="FFFFFF"/>
                </a:solidFill>
                <a:latin typeface="Arial"/>
                <a:cs typeface="Arial"/>
              </a:rPr>
              <a:t>Sauvignon Blanc</a:t>
            </a:r>
          </a:p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增芳德</a:t>
            </a:r>
            <a:r>
              <a:rPr lang="zh-CN" altLang="en-US"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fr-FR" sz="1600" dirty="0" err="1">
                <a:solidFill>
                  <a:srgbClr val="FFFFFF"/>
                </a:solidFill>
                <a:latin typeface="Arial"/>
                <a:cs typeface="Arial"/>
              </a:rPr>
              <a:t>Zinfandel</a:t>
            </a:r>
            <a:endParaRPr lang="fr-FR" sz="160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zh-CN" altLang="en-US" sz="1600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品丽珠</a:t>
            </a:r>
            <a:r>
              <a:rPr lang="zh-CN" altLang="en-US"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fr-FR" sz="1600" dirty="0">
                <a:solidFill>
                  <a:srgbClr val="FFFFFF"/>
                </a:solidFill>
                <a:latin typeface="Arial"/>
                <a:cs typeface="Arial"/>
              </a:rPr>
              <a:t>Cabernet Franc</a:t>
            </a:r>
          </a:p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小西拉</a:t>
            </a:r>
            <a:r>
              <a:rPr lang="zh-CN" altLang="en-US"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fr-FR" sz="1600" dirty="0">
                <a:solidFill>
                  <a:srgbClr val="FFFFFF"/>
                </a:solidFill>
                <a:latin typeface="Arial"/>
                <a:cs typeface="Arial"/>
              </a:rPr>
              <a:t>Petite </a:t>
            </a:r>
            <a:r>
              <a:rPr lang="fr-FR" sz="1600" dirty="0" err="1">
                <a:solidFill>
                  <a:srgbClr val="FFFFFF"/>
                </a:solidFill>
                <a:latin typeface="Arial"/>
                <a:cs typeface="Arial"/>
              </a:rPr>
              <a:t>Sirah</a:t>
            </a:r>
            <a:endParaRPr lang="fr-FR" sz="160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西拉</a:t>
            </a:r>
            <a:r>
              <a:rPr lang="zh-CN" altLang="en-US"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fr-FR" sz="1600" dirty="0">
                <a:solidFill>
                  <a:srgbClr val="FFFFFF"/>
                </a:solidFill>
                <a:latin typeface="Arial"/>
                <a:cs typeface="Arial"/>
              </a:rPr>
              <a:t>Syrah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 rot="10800000">
            <a:off x="6664847" y="4631934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9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3"/>
            <p:cNvSpPr>
              <a:spLocks noChangeArrowheads="1"/>
            </p:cNvSpPr>
            <p:nvPr/>
          </p:nvSpPr>
          <p:spPr bwMode="auto">
            <a:xfrm>
              <a:off x="3883413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4"/>
            <p:cNvSpPr>
              <a:spLocks noChangeArrowheads="1"/>
            </p:cNvSpPr>
            <p:nvPr/>
          </p:nvSpPr>
          <p:spPr bwMode="auto">
            <a:xfrm>
              <a:off x="3885195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120282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Picture 4" descr="Slide_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D47329"/>
                </a:solidFill>
                <a:latin typeface="SimHei" charset="-122"/>
                <a:ea typeface="SimHei" charset="-122"/>
                <a:cs typeface="SimHei" charset="-122"/>
              </a:rPr>
              <a:t>赤霞珠</a:t>
            </a:r>
            <a:r>
              <a:rPr lang="zh-CN" altLang="en-US" sz="3600" b="1" dirty="0">
                <a:solidFill>
                  <a:srgbClr val="D47329"/>
                </a:solidFill>
                <a:latin typeface="Arial"/>
                <a:cs typeface="Arial"/>
              </a:rPr>
              <a:t> </a:t>
            </a:r>
            <a:r>
              <a:rPr lang="it-IT" sz="3600" b="1" dirty="0">
                <a:solidFill>
                  <a:srgbClr val="D47329"/>
                </a:solidFill>
                <a:latin typeface="Arial"/>
                <a:cs typeface="Arial"/>
              </a:rPr>
              <a:t>Cabernet Sauvignon</a:t>
            </a:r>
            <a:endParaRPr lang="en-US" sz="3600" b="1" dirty="0">
              <a:solidFill>
                <a:srgbClr val="D47329"/>
              </a:solidFill>
              <a:latin typeface="Arial"/>
              <a:cs typeface="Arial"/>
            </a:endParaRPr>
          </a:p>
        </p:txBody>
      </p:sp>
      <p:sp>
        <p:nvSpPr>
          <p:cNvPr id="7" name="Oval 6"/>
          <p:cNvSpPr/>
          <p:nvPr/>
        </p:nvSpPr>
        <p:spPr>
          <a:xfrm>
            <a:off x="527732" y="1732087"/>
            <a:ext cx="2536178" cy="2536178"/>
          </a:xfrm>
          <a:prstGeom prst="ellipse">
            <a:avLst/>
          </a:prstGeom>
          <a:solidFill>
            <a:srgbClr val="EA7C2B">
              <a:alpha val="8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268129" y="1732087"/>
            <a:ext cx="2536178" cy="2536178"/>
          </a:xfrm>
          <a:prstGeom prst="ellipse">
            <a:avLst/>
          </a:prstGeom>
          <a:solidFill>
            <a:srgbClr val="EA7C2B">
              <a:alpha val="8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008526" y="1732087"/>
            <a:ext cx="2536178" cy="2536178"/>
          </a:xfrm>
          <a:prstGeom prst="ellipse">
            <a:avLst/>
          </a:prstGeom>
          <a:solidFill>
            <a:srgbClr val="EA7C2B">
              <a:alpha val="8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27732" y="2264784"/>
            <a:ext cx="2536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FF"/>
                </a:solidFill>
                <a:latin typeface="Arial"/>
                <a:cs typeface="Arial"/>
              </a:rPr>
              <a:t>12%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7732" y="3037473"/>
            <a:ext cx="2536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占加州酿酒葡萄总采收量的比例</a:t>
            </a:r>
            <a:endParaRPr lang="en-US" sz="1600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  <a:p>
            <a:pPr algn="ctr"/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68129" y="2264784"/>
            <a:ext cx="2536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FF"/>
                </a:solidFill>
                <a:latin typeface="Arial"/>
                <a:cs typeface="Arial"/>
              </a:rPr>
              <a:t>40%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68129" y="3037473"/>
            <a:ext cx="2536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占纳帕谷酿酒葡萄总采收量的比例</a:t>
            </a:r>
            <a:endParaRPr lang="en-US" sz="1600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  <a:p>
            <a:pPr algn="ctr"/>
            <a:endParaRPr lang="en-US" sz="1600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08526" y="2264784"/>
            <a:ext cx="2536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FF"/>
                </a:solidFill>
                <a:latin typeface="Arial"/>
                <a:cs typeface="Arial"/>
              </a:rPr>
              <a:t>60%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008526" y="3037473"/>
            <a:ext cx="25361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占纳帕谷总采收酿酒葡萄价值的比例</a:t>
            </a:r>
            <a:endParaRPr lang="en-US" sz="1600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26806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72184" y="2187029"/>
            <a:ext cx="6199632" cy="76944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sz="4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土壤</a:t>
            </a:r>
            <a:endParaRPr lang="en-US" sz="4400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87127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Picture 4" descr="Slide_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633028"/>
                </a:solidFill>
                <a:latin typeface="SimHei" charset="-122"/>
                <a:ea typeface="SimHei" charset="-122"/>
                <a:cs typeface="SimHei" charset="-122"/>
              </a:rPr>
              <a:t>板块碰撞</a:t>
            </a:r>
            <a:endParaRPr lang="en-US" sz="3600" b="1" dirty="0">
              <a:solidFill>
                <a:srgbClr val="633028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43840" y="976963"/>
            <a:ext cx="2868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1</a:t>
            </a:r>
            <a:r>
              <a:rPr lang="zh-CN" altLang="en-US" sz="1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亿</a:t>
            </a:r>
            <a:r>
              <a:rPr lang="en-US" altLang="zh-CN" sz="1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5</a:t>
            </a:r>
            <a:r>
              <a:rPr lang="zh-CN" altLang="en-US" sz="1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千万至</a:t>
            </a:r>
            <a:r>
              <a:rPr lang="en-US" altLang="zh-CN" sz="1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2</a:t>
            </a:r>
            <a:r>
              <a:rPr lang="zh-CN" altLang="en-US" sz="1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千</a:t>
            </a:r>
            <a:r>
              <a:rPr lang="en-US" altLang="zh-CN" sz="1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5</a:t>
            </a:r>
            <a:r>
              <a:rPr lang="zh-CN" altLang="en-US" sz="1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百万年前</a:t>
            </a:r>
            <a:endParaRPr lang="en-US" sz="1400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6283" y="1651957"/>
            <a:ext cx="14564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600" dirty="0">
                <a:solidFill>
                  <a:srgbClr val="633028"/>
                </a:solidFill>
                <a:latin typeface="SimHei" charset="-122"/>
                <a:ea typeface="SimHei" charset="-122"/>
                <a:cs typeface="SimHei" charset="-122"/>
              </a:rPr>
              <a:t>下沉的法拉龙</a:t>
            </a:r>
            <a:br>
              <a:rPr lang="en-US" altLang="zh-CN" sz="1600" dirty="0">
                <a:solidFill>
                  <a:srgbClr val="633028"/>
                </a:solidFill>
                <a:latin typeface="SimHei" charset="-122"/>
                <a:ea typeface="SimHei" charset="-122"/>
                <a:cs typeface="SimHei" charset="-122"/>
              </a:rPr>
            </a:br>
            <a:r>
              <a:rPr lang="en-US" altLang="zh-CN" sz="1600" dirty="0" err="1">
                <a:solidFill>
                  <a:srgbClr val="633028"/>
                </a:solidFill>
                <a:latin typeface="Arial" charset="0"/>
                <a:ea typeface="Arial" charset="0"/>
                <a:cs typeface="Arial" charset="0"/>
              </a:rPr>
              <a:t>Farallon</a:t>
            </a:r>
            <a:r>
              <a:rPr lang="zh-CN" altLang="en-US" sz="1600" dirty="0">
                <a:solidFill>
                  <a:srgbClr val="633028"/>
                </a:solidFill>
                <a:latin typeface="SimHei" charset="-122"/>
                <a:ea typeface="SimHei" charset="-122"/>
                <a:cs typeface="SimHei" charset="-122"/>
              </a:rPr>
              <a:t>板块</a:t>
            </a:r>
            <a:endParaRPr lang="en-US" sz="1600" dirty="0">
              <a:solidFill>
                <a:srgbClr val="633028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95840" y="1554255"/>
            <a:ext cx="15909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633028"/>
                </a:solidFill>
                <a:latin typeface="SimHei" charset="-122"/>
                <a:ea typeface="SimHei" charset="-122"/>
                <a:cs typeface="SimHei" charset="-122"/>
              </a:rPr>
              <a:t>北美板块</a:t>
            </a:r>
            <a:endParaRPr lang="en-US" sz="1600" dirty="0">
              <a:solidFill>
                <a:srgbClr val="633028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701327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633028"/>
                </a:solidFill>
                <a:latin typeface="SimHei" charset="-122"/>
                <a:ea typeface="SimHei" charset="-122"/>
                <a:cs typeface="SimHei" charset="-122"/>
              </a:rPr>
              <a:t>内华达山脉</a:t>
            </a:r>
            <a:r>
              <a:rPr lang="en-US" sz="3600" b="1" dirty="0">
                <a:solidFill>
                  <a:srgbClr val="633028"/>
                </a:solidFill>
                <a:latin typeface="Arial"/>
                <a:cs typeface="Arial"/>
              </a:rPr>
              <a:t> / </a:t>
            </a:r>
            <a:r>
              <a:rPr lang="zh-CN" altLang="en-US" sz="3600" b="1" dirty="0">
                <a:solidFill>
                  <a:srgbClr val="633028"/>
                </a:solidFill>
                <a:latin typeface="SimHei" charset="-122"/>
                <a:ea typeface="SimHei" charset="-122"/>
                <a:cs typeface="SimHei" charset="-122"/>
              </a:rPr>
              <a:t>大峡谷系列的形成</a:t>
            </a:r>
            <a:endParaRPr lang="en-US" sz="3600" b="1" dirty="0">
              <a:solidFill>
                <a:srgbClr val="633028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43840" y="976963"/>
            <a:ext cx="2868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1</a:t>
            </a:r>
            <a:r>
              <a:rPr lang="zh-CN" altLang="en-US" sz="1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亿</a:t>
            </a:r>
            <a:r>
              <a:rPr lang="en-US" altLang="zh-CN" sz="1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5</a:t>
            </a:r>
            <a:r>
              <a:rPr lang="zh-CN" altLang="en-US" sz="1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千万至</a:t>
            </a:r>
            <a:r>
              <a:rPr lang="en-US" altLang="zh-CN" sz="1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1</a:t>
            </a:r>
            <a:r>
              <a:rPr lang="zh-CN" altLang="en-US" sz="1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亿</a:t>
            </a:r>
            <a:r>
              <a:rPr lang="en-US" altLang="zh-CN" sz="1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2</a:t>
            </a:r>
            <a:r>
              <a:rPr lang="zh-CN" altLang="en-US" sz="1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千</a:t>
            </a:r>
            <a:r>
              <a:rPr lang="en-US" altLang="zh-CN" sz="1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5</a:t>
            </a:r>
            <a:r>
              <a:rPr lang="zh-CN" altLang="en-US" sz="1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百万年前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1518727"/>
            <a:ext cx="1882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600" dirty="0">
                <a:solidFill>
                  <a:srgbClr val="633028"/>
                </a:solidFill>
                <a:latin typeface="SimHei" charset="-122"/>
                <a:ea typeface="SimHei" charset="-122"/>
                <a:cs typeface="SimHei" charset="-122"/>
              </a:rPr>
              <a:t>山被侵蚀，在山底形成沉积岩</a:t>
            </a:r>
            <a:endParaRPr lang="en-US" sz="1600" dirty="0">
              <a:solidFill>
                <a:srgbClr val="633028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64386" y="3945138"/>
            <a:ext cx="2222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633028"/>
                </a:solidFill>
                <a:latin typeface="SimHei" charset="-122"/>
                <a:ea typeface="SimHei" charset="-122"/>
                <a:cs typeface="SimHei" charset="-122"/>
              </a:rPr>
              <a:t>岩浆上升，形成了沿海一系列的火山</a:t>
            </a:r>
            <a:endParaRPr lang="en-US" sz="1600" dirty="0">
              <a:solidFill>
                <a:srgbClr val="633028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822768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633028"/>
                </a:solidFill>
                <a:latin typeface="SimHei" charset="-122"/>
                <a:ea typeface="SimHei" charset="-122"/>
                <a:cs typeface="SimHei" charset="-122"/>
              </a:rPr>
              <a:t>法兰西斯肯层</a:t>
            </a:r>
            <a:r>
              <a:rPr lang="zh-CN" altLang="en-US" sz="3600" b="1" dirty="0">
                <a:solidFill>
                  <a:srgbClr val="633028"/>
                </a:solidFill>
                <a:latin typeface="Arial"/>
                <a:cs typeface="Arial"/>
              </a:rPr>
              <a:t> </a:t>
            </a:r>
            <a:r>
              <a:rPr lang="en-US" sz="3600" b="1" dirty="0">
                <a:solidFill>
                  <a:srgbClr val="633028"/>
                </a:solidFill>
                <a:latin typeface="Arial"/>
                <a:cs typeface="Arial"/>
              </a:rPr>
              <a:t>Franciscan Formation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43840" y="976963"/>
            <a:ext cx="2868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1</a:t>
            </a:r>
            <a:r>
              <a:rPr lang="zh-CN" altLang="en-US" sz="1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亿</a:t>
            </a:r>
            <a:r>
              <a:rPr lang="en-US" altLang="zh-CN" sz="1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5</a:t>
            </a:r>
            <a:r>
              <a:rPr lang="zh-CN" altLang="en-US" sz="1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千万至</a:t>
            </a:r>
            <a:r>
              <a:rPr lang="en-US" altLang="zh-CN" sz="1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1</a:t>
            </a:r>
            <a:r>
              <a:rPr lang="zh-CN" altLang="en-US" sz="140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亿</a:t>
            </a:r>
            <a:r>
              <a:rPr lang="en-US" altLang="zh-CN" sz="140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2</a:t>
            </a:r>
            <a:r>
              <a:rPr lang="zh-CN" altLang="en-US" sz="1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千</a:t>
            </a:r>
            <a:r>
              <a:rPr lang="en-US" altLang="zh-CN" sz="1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5</a:t>
            </a:r>
            <a:r>
              <a:rPr lang="zh-CN" altLang="en-US" sz="1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百万年前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4333" y="1518727"/>
            <a:ext cx="18205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600" dirty="0">
                <a:solidFill>
                  <a:srgbClr val="633028"/>
                </a:solidFill>
                <a:latin typeface="SimHei" charset="-122"/>
                <a:ea typeface="SimHei" charset="-122"/>
                <a:cs typeface="SimHei" charset="-122"/>
              </a:rPr>
              <a:t>小部分的海床沉积于大陆之上</a:t>
            </a:r>
            <a:endParaRPr lang="en-US" sz="1600" dirty="0">
              <a:solidFill>
                <a:srgbClr val="633028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949785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Picture 4" descr="Slide_1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633028"/>
                </a:solidFill>
                <a:latin typeface="SimHei" charset="-122"/>
                <a:ea typeface="SimHei" charset="-122"/>
                <a:cs typeface="SimHei" charset="-122"/>
              </a:rPr>
              <a:t>圣安德烈亚斯断层</a:t>
            </a:r>
            <a:r>
              <a:rPr lang="en-US" altLang="zh-CN" sz="3600" b="1" dirty="0">
                <a:solidFill>
                  <a:srgbClr val="633028"/>
                </a:solidFill>
                <a:latin typeface="Arial"/>
                <a:cs typeface="Arial"/>
              </a:rPr>
              <a:t> </a:t>
            </a:r>
            <a:r>
              <a:rPr lang="en-US" sz="3600" b="1" dirty="0">
                <a:solidFill>
                  <a:srgbClr val="633028"/>
                </a:solidFill>
                <a:latin typeface="Arial"/>
                <a:cs typeface="Arial"/>
              </a:rPr>
              <a:t>San Andreas Fault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61601" y="976963"/>
            <a:ext cx="2868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2</a:t>
            </a:r>
            <a:r>
              <a:rPr lang="ja-JP" altLang="en-US" sz="1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千</a:t>
            </a:r>
            <a:r>
              <a:rPr lang="en-US" altLang="ja-JP" sz="1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5</a:t>
            </a:r>
            <a:r>
              <a:rPr lang="ja-JP" altLang="en-US" sz="1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百万年前</a:t>
            </a:r>
            <a:endParaRPr lang="en-US" sz="1400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0904" y="1556194"/>
            <a:ext cx="18205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600" dirty="0">
                <a:solidFill>
                  <a:srgbClr val="633028"/>
                </a:solidFill>
                <a:latin typeface="SimHei" charset="-122"/>
                <a:ea typeface="SimHei" charset="-122"/>
                <a:cs typeface="SimHei" charset="-122"/>
              </a:rPr>
              <a:t>圣安德烈亚斯断层</a:t>
            </a:r>
            <a:r>
              <a:rPr lang="en-US" altLang="zh-CN" sz="1600" dirty="0">
                <a:solidFill>
                  <a:srgbClr val="633028"/>
                </a:solidFill>
                <a:latin typeface="SimHei" charset="-122"/>
                <a:ea typeface="SimHei" charset="-122"/>
                <a:cs typeface="SimHei" charset="-122"/>
              </a:rPr>
              <a:t> </a:t>
            </a:r>
            <a:r>
              <a:rPr lang="en-US" sz="1600" dirty="0">
                <a:solidFill>
                  <a:srgbClr val="633028"/>
                </a:solidFill>
                <a:latin typeface="Arial"/>
                <a:cs typeface="Arial"/>
              </a:rPr>
              <a:t>San Andreas</a:t>
            </a:r>
          </a:p>
          <a:p>
            <a:pPr algn="r"/>
            <a:r>
              <a:rPr lang="en-US" sz="1600" dirty="0">
                <a:solidFill>
                  <a:srgbClr val="633028"/>
                </a:solidFill>
                <a:latin typeface="Arial"/>
                <a:cs typeface="Arial"/>
              </a:rPr>
              <a:t>Fault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4261" y="3350252"/>
            <a:ext cx="1358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600" dirty="0">
                <a:solidFill>
                  <a:srgbClr val="633028"/>
                </a:solidFill>
                <a:latin typeface="SimHei" charset="-122"/>
                <a:ea typeface="SimHei" charset="-122"/>
                <a:cs typeface="SimHei" charset="-122"/>
              </a:rPr>
              <a:t>洋底往北移动</a:t>
            </a:r>
            <a:endParaRPr lang="en-US" sz="1600" dirty="0">
              <a:solidFill>
                <a:srgbClr val="633028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37937" y="1493914"/>
            <a:ext cx="1776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633028"/>
                </a:solidFill>
                <a:latin typeface="SimHei" charset="-122"/>
                <a:ea typeface="SimHei" charset="-122"/>
                <a:cs typeface="SimHei" charset="-122"/>
              </a:rPr>
              <a:t>大陆沿着断层往南移动</a:t>
            </a:r>
            <a:endParaRPr lang="en-US" sz="1600" dirty="0">
              <a:solidFill>
                <a:srgbClr val="633028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451315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633028"/>
                </a:solidFill>
                <a:latin typeface="SimHei" charset="-122"/>
                <a:ea typeface="SimHei" charset="-122"/>
                <a:cs typeface="SimHei" charset="-122"/>
              </a:rPr>
              <a:t>纳帕火山岩</a:t>
            </a:r>
            <a:endParaRPr lang="hu-HU" sz="3600" b="1" dirty="0">
              <a:solidFill>
                <a:srgbClr val="633028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61601" y="976963"/>
            <a:ext cx="2868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5</a:t>
            </a:r>
            <a:r>
              <a:rPr lang="ja-JP" altLang="en-US" sz="1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百万年前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133" y="1259340"/>
            <a:ext cx="24922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600" dirty="0">
                <a:solidFill>
                  <a:srgbClr val="633028"/>
                </a:solidFill>
                <a:latin typeface="SimHei" charset="-122"/>
                <a:ea typeface="SimHei" charset="-122"/>
                <a:cs typeface="SimHei" charset="-122"/>
              </a:rPr>
              <a:t>岩浆沉积于法兰西斯肯层 </a:t>
            </a:r>
            <a:r>
              <a:rPr lang="en-US" sz="1600" dirty="0">
                <a:solidFill>
                  <a:srgbClr val="633028"/>
                </a:solidFill>
                <a:latin typeface="Arial"/>
                <a:cs typeface="Arial"/>
              </a:rPr>
              <a:t>Franciscan Formation</a:t>
            </a:r>
            <a:r>
              <a:rPr lang="zh-CN" altLang="en-US" sz="1600" dirty="0">
                <a:solidFill>
                  <a:srgbClr val="633028"/>
                </a:solidFill>
                <a:latin typeface="Arial"/>
                <a:cs typeface="Arial"/>
              </a:rPr>
              <a:t> </a:t>
            </a:r>
            <a:r>
              <a:rPr lang="zh-CN" altLang="en-US" sz="1600" dirty="0">
                <a:solidFill>
                  <a:srgbClr val="633028"/>
                </a:solidFill>
                <a:latin typeface="SimHei" charset="-122"/>
                <a:ea typeface="SimHei" charset="-122"/>
                <a:cs typeface="SimHei" charset="-122"/>
              </a:rPr>
              <a:t>和大峡谷系列 </a:t>
            </a:r>
            <a:r>
              <a:rPr lang="en-US" sz="1600" dirty="0">
                <a:solidFill>
                  <a:srgbClr val="633028"/>
                </a:solidFill>
                <a:latin typeface="Arial"/>
                <a:cs typeface="Arial"/>
              </a:rPr>
              <a:t>Great Valley Sequence</a:t>
            </a:r>
            <a:r>
              <a:rPr lang="zh-CN" altLang="en-US" sz="1600" dirty="0">
                <a:solidFill>
                  <a:srgbClr val="633028"/>
                </a:solidFill>
                <a:latin typeface="Arial"/>
                <a:cs typeface="Arial"/>
              </a:rPr>
              <a:t> </a:t>
            </a:r>
            <a:r>
              <a:rPr lang="zh-CN" altLang="en-US" sz="1600" dirty="0">
                <a:solidFill>
                  <a:srgbClr val="633028"/>
                </a:solidFill>
                <a:latin typeface="SimHei" charset="-122"/>
                <a:ea typeface="SimHei" charset="-122"/>
                <a:cs typeface="SimHei" charset="-122"/>
              </a:rPr>
              <a:t>之上</a:t>
            </a:r>
            <a:endParaRPr lang="en-US" sz="1600" dirty="0">
              <a:solidFill>
                <a:srgbClr val="633028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976314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ayeCook-042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63" r="1279" b="2861"/>
          <a:stretch/>
        </p:blipFill>
        <p:spPr>
          <a:xfrm>
            <a:off x="0" y="920599"/>
            <a:ext cx="9144000" cy="42219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633028"/>
                </a:solidFill>
                <a:latin typeface="SimHei" charset="-122"/>
                <a:ea typeface="SimHei" charset="-122"/>
                <a:cs typeface="SimHei" charset="-122"/>
              </a:rPr>
              <a:t>海岸山脉的形成</a:t>
            </a:r>
            <a:r>
              <a:rPr lang="en-US" sz="3600" b="1" dirty="0">
                <a:solidFill>
                  <a:srgbClr val="633028"/>
                </a:solidFill>
                <a:latin typeface="SimHei" charset="-122"/>
                <a:ea typeface="SimHei" charset="-122"/>
                <a:cs typeface="SimHei" charset="-122"/>
              </a:rPr>
              <a:t> </a:t>
            </a:r>
            <a:endParaRPr lang="hu-HU" sz="3600" b="1" dirty="0">
              <a:solidFill>
                <a:srgbClr val="633028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4071815"/>
            <a:ext cx="9144000" cy="1071685"/>
          </a:xfrm>
          <a:prstGeom prst="rect">
            <a:avLst/>
          </a:prstGeom>
          <a:solidFill>
            <a:srgbClr val="743E32">
              <a:alpha val="6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4027219" y="4339834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12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0" y="4579780"/>
            <a:ext cx="9143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chemeClr val="bg1"/>
                </a:solidFill>
                <a:latin typeface="Arial"/>
                <a:cs typeface="Arial"/>
              </a:rPr>
              <a:t>Vaca</a:t>
            </a:r>
            <a:r>
              <a:rPr lang="zh-CN" altLang="en-US" sz="16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zh-CN" altLang="en-US" sz="16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瓦卡山脉和 </a:t>
            </a:r>
            <a:r>
              <a:rPr lang="en-US" sz="1600" dirty="0" err="1">
                <a:solidFill>
                  <a:schemeClr val="bg1"/>
                </a:solidFill>
                <a:latin typeface="Arial"/>
                <a:cs typeface="Arial"/>
              </a:rPr>
              <a:t>Mayacamas</a:t>
            </a:r>
            <a:r>
              <a:rPr lang="zh-CN" altLang="en-US" sz="16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zh-CN" altLang="en-US" sz="16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玛雅卡玛斯山脉被抬高，产生了这两条山脉之间的河谷</a:t>
            </a:r>
            <a:endParaRPr lang="en-US" sz="1600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668810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5" name="Picture 4" descr="Slide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3791185"/>
            <a:ext cx="9144000" cy="1352315"/>
          </a:xfrm>
          <a:prstGeom prst="rect">
            <a:avLst/>
          </a:prstGeom>
          <a:solidFill>
            <a:srgbClr val="4A3847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3925735"/>
            <a:ext cx="914400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在这片世界最非凡的土地上</a:t>
            </a:r>
            <a:endParaRPr lang="en-US" altLang="zh-CN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培养卓越，</a:t>
            </a:r>
            <a:r>
              <a:rPr lang="zh-CN" altLang="en-US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耕耘出品质最上乘的葡萄酒</a:t>
            </a:r>
            <a:endParaRPr lang="en-US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 rot="10800000">
            <a:off x="4027218" y="4833876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9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3"/>
            <p:cNvSpPr>
              <a:spLocks noChangeArrowheads="1"/>
            </p:cNvSpPr>
            <p:nvPr/>
          </p:nvSpPr>
          <p:spPr bwMode="auto">
            <a:xfrm>
              <a:off x="3883413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4"/>
            <p:cNvSpPr>
              <a:spLocks noChangeArrowheads="1"/>
            </p:cNvSpPr>
            <p:nvPr/>
          </p:nvSpPr>
          <p:spPr bwMode="auto">
            <a:xfrm>
              <a:off x="3885195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668586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633028"/>
                </a:solidFill>
                <a:latin typeface="SimHei" charset="-122"/>
                <a:ea typeface="SimHei" charset="-122"/>
                <a:cs typeface="SimHei" charset="-122"/>
              </a:rPr>
              <a:t>纳帕谷的土壤</a:t>
            </a:r>
            <a:endParaRPr lang="hu-HU" sz="3600" b="1" dirty="0">
              <a:solidFill>
                <a:srgbClr val="633028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28183" y="4350573"/>
            <a:ext cx="1490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602F26"/>
                </a:solidFill>
                <a:latin typeface="SimHei" charset="-122"/>
                <a:ea typeface="SimHei" charset="-122"/>
                <a:cs typeface="SimHei" charset="-122"/>
              </a:rPr>
              <a:t>山坡土</a:t>
            </a:r>
            <a:r>
              <a:rPr lang="zh-CN" altLang="en-US" sz="2000" dirty="0">
                <a:solidFill>
                  <a:srgbClr val="602F26"/>
                </a:solidFill>
                <a:latin typeface="Proxima Nova Regular"/>
                <a:cs typeface="Proxima Nova Regular"/>
              </a:rPr>
              <a:t> </a:t>
            </a:r>
            <a:r>
              <a:rPr lang="en-US" sz="2000" dirty="0">
                <a:solidFill>
                  <a:srgbClr val="602F26"/>
                </a:solidFill>
                <a:latin typeface="Proxima Nova Regular"/>
                <a:cs typeface="Proxima Nova Regular"/>
              </a:rPr>
              <a:t>Mountain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34573" y="4350573"/>
            <a:ext cx="12748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602F26"/>
                </a:solidFill>
                <a:latin typeface="SimHei" charset="-122"/>
                <a:ea typeface="SimHei" charset="-122"/>
                <a:cs typeface="SimHei" charset="-122"/>
              </a:rPr>
              <a:t>冲积扇</a:t>
            </a:r>
            <a:r>
              <a:rPr lang="zh-CN" altLang="en-US" sz="2000" dirty="0">
                <a:solidFill>
                  <a:srgbClr val="602F26"/>
                </a:solidFill>
                <a:latin typeface="Proxima Nova Regular"/>
                <a:cs typeface="Proxima Nova Regular"/>
              </a:rPr>
              <a:t> </a:t>
            </a:r>
            <a:r>
              <a:rPr lang="en-US" sz="2000" dirty="0">
                <a:solidFill>
                  <a:srgbClr val="602F26"/>
                </a:solidFill>
                <a:latin typeface="Proxima Nova Regular"/>
                <a:cs typeface="Proxima Nova Regular"/>
              </a:rPr>
              <a:t>Alluvial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0486" y="4351956"/>
            <a:ext cx="12748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602F26"/>
                </a:solidFill>
                <a:latin typeface="SimHei" charset="-122"/>
                <a:ea typeface="SimHei" charset="-122"/>
                <a:cs typeface="SimHei" charset="-122"/>
              </a:rPr>
              <a:t>河成土</a:t>
            </a:r>
            <a:r>
              <a:rPr lang="zh-CN" altLang="en-US" sz="2000" dirty="0">
                <a:solidFill>
                  <a:srgbClr val="602F26"/>
                </a:solidFill>
                <a:latin typeface="Proxima Nova Regular"/>
                <a:cs typeface="Proxima Nova Regular"/>
              </a:rPr>
              <a:t> </a:t>
            </a:r>
            <a:r>
              <a:rPr lang="en-US" sz="2000" dirty="0">
                <a:solidFill>
                  <a:srgbClr val="602F26"/>
                </a:solidFill>
                <a:latin typeface="Proxima Nova Regular"/>
                <a:cs typeface="Proxima Nova Regular"/>
              </a:rPr>
              <a:t>Fluvial</a:t>
            </a:r>
          </a:p>
        </p:txBody>
      </p:sp>
    </p:spTree>
    <p:extLst>
      <p:ext uri="{BB962C8B-B14F-4D97-AF65-F5344CB8AC3E}">
        <p14:creationId xmlns:p14="http://schemas.microsoft.com/office/powerpoint/2010/main" val="29147755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633028"/>
                </a:solidFill>
                <a:latin typeface="SimHei" charset="-122"/>
                <a:ea typeface="SimHei" charset="-122"/>
                <a:cs typeface="SimHei" charset="-122"/>
              </a:rPr>
              <a:t>山坡土 </a:t>
            </a:r>
            <a:r>
              <a:rPr lang="en-US" sz="3600" b="1" dirty="0">
                <a:solidFill>
                  <a:srgbClr val="633028"/>
                </a:solidFill>
                <a:latin typeface="Arial"/>
                <a:cs typeface="Arial"/>
              </a:rPr>
              <a:t>Mountain Soil</a:t>
            </a:r>
            <a:endParaRPr lang="hu-HU" sz="3600" b="1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21305" y="1021373"/>
            <a:ext cx="7140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贫瘠、多石的土壤附着在山坡上，葡萄树在艰苦条件下生长</a:t>
            </a:r>
            <a:endParaRPr lang="en-US" sz="1400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85900" y="1742716"/>
            <a:ext cx="1462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solidFill>
                  <a:srgbClr val="633028"/>
                </a:solidFill>
                <a:latin typeface="SimHei" charset="-122"/>
                <a:ea typeface="SimHei" charset="-122"/>
                <a:cs typeface="SimHei" charset="-122"/>
              </a:rPr>
              <a:t>土壤形成过程</a:t>
            </a:r>
            <a:endParaRPr lang="en-US" sz="1400" b="1" dirty="0">
              <a:solidFill>
                <a:srgbClr val="633028"/>
              </a:solidFill>
              <a:latin typeface="SimHei" charset="-122"/>
              <a:ea typeface="SimHei" charset="-122"/>
              <a:cs typeface="SimHei" charset="-122"/>
            </a:endParaRPr>
          </a:p>
          <a:p>
            <a:r>
              <a:rPr lang="zh-CN" altLang="en-US" sz="1400">
                <a:solidFill>
                  <a:srgbClr val="633028"/>
                </a:solidFill>
                <a:latin typeface="SimHei" charset="-122"/>
                <a:ea typeface="SimHei" charset="-122"/>
                <a:cs typeface="SimHei" charset="-122"/>
              </a:rPr>
              <a:t>在本地形成</a:t>
            </a:r>
            <a:r>
              <a:rPr lang="en-US" sz="1400">
                <a:solidFill>
                  <a:srgbClr val="633028"/>
                </a:solidFill>
                <a:latin typeface="SimHei" charset="-122"/>
                <a:ea typeface="SimHei" charset="-122"/>
                <a:cs typeface="SimHei" charset="-122"/>
              </a:rPr>
              <a:t> </a:t>
            </a:r>
            <a:endParaRPr lang="en-US" sz="1400" dirty="0">
              <a:solidFill>
                <a:srgbClr val="633028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31800" y="3341387"/>
            <a:ext cx="20015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solidFill>
                  <a:srgbClr val="633028"/>
                </a:solidFill>
                <a:latin typeface="SimHei" charset="-122"/>
                <a:ea typeface="SimHei" charset="-122"/>
                <a:cs typeface="SimHei" charset="-122"/>
              </a:rPr>
              <a:t>起源</a:t>
            </a:r>
            <a:endParaRPr lang="en-US" sz="1400" b="1" dirty="0">
              <a:solidFill>
                <a:srgbClr val="633028"/>
              </a:solidFill>
              <a:latin typeface="SimHei" charset="-122"/>
              <a:ea typeface="SimHei" charset="-122"/>
              <a:cs typeface="SimHei" charset="-122"/>
            </a:endParaRPr>
          </a:p>
          <a:p>
            <a:r>
              <a:rPr lang="zh-CN" altLang="en-US" sz="1400" dirty="0">
                <a:solidFill>
                  <a:srgbClr val="633028"/>
                </a:solidFill>
                <a:latin typeface="SimHei" charset="-122"/>
                <a:ea typeface="SimHei" charset="-122"/>
                <a:cs typeface="SimHei" charset="-122"/>
              </a:rPr>
              <a:t>底部基岩的最初分解</a:t>
            </a:r>
            <a:endParaRPr lang="en-US" sz="1400" dirty="0">
              <a:solidFill>
                <a:srgbClr val="633028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40964" y="1742716"/>
            <a:ext cx="259322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solidFill>
                  <a:srgbClr val="633028"/>
                </a:solidFill>
                <a:latin typeface="SimHei" charset="-122"/>
                <a:ea typeface="SimHei" charset="-122"/>
                <a:cs typeface="SimHei" charset="-122"/>
              </a:rPr>
              <a:t>葡萄酒风格</a:t>
            </a:r>
            <a:endParaRPr lang="en-US" sz="1400" b="1" dirty="0">
              <a:solidFill>
                <a:srgbClr val="633028"/>
              </a:solidFill>
              <a:latin typeface="SimHei" charset="-122"/>
              <a:ea typeface="SimHei" charset="-122"/>
              <a:cs typeface="SimHei" charset="-122"/>
            </a:endParaRPr>
          </a:p>
          <a:p>
            <a:r>
              <a:rPr lang="zh-CN" altLang="en-US" sz="1400" dirty="0">
                <a:solidFill>
                  <a:srgbClr val="633028"/>
                </a:solidFill>
                <a:latin typeface="SimHei" charset="-122"/>
                <a:ea typeface="SimHei" charset="-122"/>
                <a:cs typeface="SimHei" charset="-122"/>
              </a:rPr>
              <a:t>产量小、风味浓郁的葡萄酒，具有</a:t>
            </a:r>
            <a:r>
              <a:rPr lang="zh-CN" altLang="en-US" sz="1400" b="1" dirty="0">
                <a:solidFill>
                  <a:srgbClr val="633028"/>
                </a:solidFill>
                <a:latin typeface="SimHei" charset="-122"/>
                <a:ea typeface="SimHei" charset="-122"/>
                <a:cs typeface="SimHei" charset="-122"/>
              </a:rPr>
              <a:t>结构感强的单宁</a:t>
            </a:r>
            <a:r>
              <a:rPr lang="zh-CN" altLang="en-US" sz="1400" dirty="0">
                <a:solidFill>
                  <a:srgbClr val="633028"/>
                </a:solidFill>
                <a:latin typeface="SimHei" charset="-122"/>
                <a:ea typeface="SimHei" charset="-122"/>
                <a:cs typeface="SimHei" charset="-122"/>
              </a:rPr>
              <a:t>和</a:t>
            </a:r>
            <a:r>
              <a:rPr lang="zh-CN" altLang="en-US" sz="1400" b="1" dirty="0">
                <a:solidFill>
                  <a:srgbClr val="633028"/>
                </a:solidFill>
                <a:latin typeface="SimHei" charset="-122"/>
                <a:ea typeface="SimHei" charset="-122"/>
                <a:cs typeface="SimHei" charset="-122"/>
              </a:rPr>
              <a:t>复杂的芳香</a:t>
            </a:r>
            <a:endParaRPr lang="en-US" sz="1400" b="1" dirty="0">
              <a:solidFill>
                <a:srgbClr val="633028"/>
              </a:solidFill>
              <a:latin typeface="SimHei" charset="-122"/>
              <a:ea typeface="SimHei" charset="-122"/>
              <a:cs typeface="SimHei" charset="-122"/>
            </a:endParaRPr>
          </a:p>
          <a:p>
            <a:endParaRPr lang="en-US" sz="1400" b="1" dirty="0">
              <a:solidFill>
                <a:srgbClr val="633028"/>
              </a:solidFill>
              <a:latin typeface="SimHei" charset="-122"/>
              <a:ea typeface="SimHei" charset="-122"/>
              <a:cs typeface="SimHei" charset="-122"/>
            </a:endParaRPr>
          </a:p>
          <a:p>
            <a:endParaRPr lang="en-US" sz="1400" dirty="0">
              <a:solidFill>
                <a:srgbClr val="633028"/>
              </a:solidFill>
              <a:latin typeface="SimHei" charset="-122"/>
              <a:ea typeface="SimHei" charset="-122"/>
              <a:cs typeface="SimHei" charset="-122"/>
            </a:endParaRPr>
          </a:p>
          <a:p>
            <a:endParaRPr lang="en-US" sz="1400" dirty="0">
              <a:solidFill>
                <a:srgbClr val="633028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6297" y="1868084"/>
            <a:ext cx="2731407" cy="2731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2650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633028"/>
                </a:solidFill>
                <a:latin typeface="SimHei" charset="-122"/>
                <a:ea typeface="SimHei" charset="-122"/>
                <a:cs typeface="SimHei" charset="-122"/>
              </a:rPr>
              <a:t>冲积扇 </a:t>
            </a:r>
            <a:r>
              <a:rPr lang="fi-FI" sz="3600" b="1" dirty="0" err="1">
                <a:solidFill>
                  <a:srgbClr val="633028"/>
                </a:solidFill>
                <a:latin typeface="Arial"/>
                <a:cs typeface="Arial"/>
              </a:rPr>
              <a:t>Alluvial</a:t>
            </a:r>
            <a:r>
              <a:rPr lang="fi-FI" sz="3600" b="1" dirty="0">
                <a:solidFill>
                  <a:srgbClr val="633028"/>
                </a:solidFill>
                <a:latin typeface="Arial"/>
                <a:cs typeface="Arial"/>
              </a:rPr>
              <a:t> </a:t>
            </a:r>
            <a:r>
              <a:rPr lang="fi-FI" sz="3600" b="1" dirty="0" err="1">
                <a:solidFill>
                  <a:srgbClr val="633028"/>
                </a:solidFill>
                <a:latin typeface="Arial"/>
                <a:cs typeface="Arial"/>
              </a:rPr>
              <a:t>Fans</a:t>
            </a:r>
            <a:endParaRPr lang="hu-HU" sz="3600" b="1" dirty="0">
              <a:solidFill>
                <a:srgbClr val="633028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21305" y="1021373"/>
            <a:ext cx="7140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深厚、</a:t>
            </a:r>
            <a:r>
              <a:rPr lang="zh-CN" altLang="en-US" sz="1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多石、排水性好、肥力适中的土壤</a:t>
            </a:r>
            <a:endParaRPr lang="en-US" sz="1400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5236" y="1742716"/>
            <a:ext cx="25932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solidFill>
                  <a:srgbClr val="633028"/>
                </a:solidFill>
                <a:latin typeface="SimHei" charset="-122"/>
                <a:ea typeface="SimHei" charset="-122"/>
                <a:cs typeface="SimHei" charset="-122"/>
              </a:rPr>
              <a:t>土壤形成过程</a:t>
            </a:r>
            <a:endParaRPr lang="en-US" sz="1400" b="1" dirty="0">
              <a:solidFill>
                <a:srgbClr val="633028"/>
              </a:solidFill>
              <a:latin typeface="SimHei" charset="-122"/>
              <a:ea typeface="SimHei" charset="-122"/>
              <a:cs typeface="SimHei" charset="-122"/>
            </a:endParaRPr>
          </a:p>
          <a:p>
            <a:r>
              <a:rPr lang="zh-CN" altLang="en-US" sz="1400" dirty="0">
                <a:solidFill>
                  <a:srgbClr val="633028"/>
                </a:solidFill>
                <a:latin typeface="SimHei" charset="-122"/>
                <a:ea typeface="SimHei" charset="-122"/>
                <a:cs typeface="SimHei" charset="-122"/>
              </a:rPr>
              <a:t>沿着溪流被冲刷至山底后沉积下来</a:t>
            </a:r>
            <a:endParaRPr lang="en-US" sz="1400" dirty="0">
              <a:solidFill>
                <a:srgbClr val="633028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5236" y="3341387"/>
            <a:ext cx="2078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solidFill>
                  <a:srgbClr val="633028"/>
                </a:solidFill>
                <a:latin typeface="SimHei" charset="-122"/>
                <a:ea typeface="SimHei" charset="-122"/>
                <a:cs typeface="SimHei" charset="-122"/>
              </a:rPr>
              <a:t>起源</a:t>
            </a:r>
            <a:endParaRPr lang="en-US" sz="1400" b="1" dirty="0">
              <a:solidFill>
                <a:srgbClr val="633028"/>
              </a:solidFill>
              <a:latin typeface="SimHei" charset="-122"/>
              <a:ea typeface="SimHei" charset="-122"/>
              <a:cs typeface="SimHei" charset="-122"/>
            </a:endParaRPr>
          </a:p>
          <a:p>
            <a:r>
              <a:rPr lang="zh-CN" altLang="en-US" sz="1400" dirty="0">
                <a:solidFill>
                  <a:srgbClr val="633028"/>
                </a:solidFill>
                <a:latin typeface="SimHei" charset="-122"/>
                <a:ea typeface="SimHei" charset="-122"/>
                <a:cs typeface="SimHei" charset="-122"/>
              </a:rPr>
              <a:t>上方山腰中的基石产物</a:t>
            </a:r>
            <a:endParaRPr lang="en-US" sz="1400" dirty="0">
              <a:solidFill>
                <a:srgbClr val="633028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40964" y="1742716"/>
            <a:ext cx="259322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solidFill>
                  <a:srgbClr val="633028"/>
                </a:solidFill>
                <a:latin typeface="SimHei" charset="-122"/>
                <a:ea typeface="SimHei" charset="-122"/>
                <a:cs typeface="SimHei" charset="-122"/>
              </a:rPr>
              <a:t>葡萄酒风格</a:t>
            </a:r>
            <a:endParaRPr lang="en-US" sz="1400" b="1" dirty="0">
              <a:solidFill>
                <a:srgbClr val="633028"/>
              </a:solidFill>
              <a:latin typeface="SimHei" charset="-122"/>
              <a:ea typeface="SimHei" charset="-122"/>
              <a:cs typeface="SimHei" charset="-122"/>
            </a:endParaRPr>
          </a:p>
          <a:p>
            <a:r>
              <a:rPr lang="zh-CN" altLang="en-US" sz="1400" dirty="0">
                <a:solidFill>
                  <a:srgbClr val="633028"/>
                </a:solidFill>
                <a:latin typeface="SimHei" charset="-122"/>
                <a:ea typeface="SimHei" charset="-122"/>
                <a:cs typeface="SimHei" charset="-122"/>
              </a:rPr>
              <a:t>更加</a:t>
            </a:r>
            <a:r>
              <a:rPr lang="zh-CN" altLang="en-US" sz="1400" b="1" dirty="0">
                <a:solidFill>
                  <a:srgbClr val="633028"/>
                </a:solidFill>
                <a:latin typeface="SimHei" charset="-122"/>
                <a:ea typeface="SimHei" charset="-122"/>
                <a:cs typeface="SimHei" charset="-122"/>
              </a:rPr>
              <a:t>以果味为主</a:t>
            </a:r>
            <a:r>
              <a:rPr lang="zh-CN" altLang="en-US" sz="1400" dirty="0">
                <a:solidFill>
                  <a:srgbClr val="633028"/>
                </a:solidFill>
                <a:latin typeface="SimHei" charset="-122"/>
                <a:ea typeface="SimHei" charset="-122"/>
                <a:cs typeface="SimHei" charset="-122"/>
              </a:rPr>
              <a:t>的风格，和山坡土孕育的葡萄酒相比，单宁结构更柔和，但比来自河成土的葡萄酒的单宁更强劲</a:t>
            </a:r>
            <a:endParaRPr lang="en-US" sz="1400" dirty="0">
              <a:solidFill>
                <a:srgbClr val="633028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9476" y="1917271"/>
            <a:ext cx="2677352" cy="267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1856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633028"/>
                </a:solidFill>
                <a:latin typeface="SimHei" charset="-122"/>
                <a:ea typeface="SimHei" charset="-122"/>
                <a:cs typeface="SimHei" charset="-122"/>
              </a:rPr>
              <a:t>河成土 </a:t>
            </a:r>
            <a:r>
              <a:rPr lang="ro-RO" sz="3600" b="1" dirty="0">
                <a:solidFill>
                  <a:srgbClr val="633028"/>
                </a:solidFill>
                <a:latin typeface="Arial"/>
                <a:cs typeface="Arial"/>
              </a:rPr>
              <a:t>Fluvial </a:t>
            </a:r>
            <a:r>
              <a:rPr lang="ro-RO" sz="3600" b="1" dirty="0" err="1">
                <a:solidFill>
                  <a:srgbClr val="633028"/>
                </a:solidFill>
                <a:latin typeface="Arial"/>
                <a:cs typeface="Arial"/>
              </a:rPr>
              <a:t>Soil</a:t>
            </a:r>
            <a:endParaRPr lang="hu-HU" sz="3600" b="1" dirty="0">
              <a:solidFill>
                <a:srgbClr val="633028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21305" y="1021373"/>
            <a:ext cx="7140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沿纳帕河岸沉积的泥沙和粘土</a:t>
            </a:r>
            <a:endParaRPr lang="en-US" sz="1400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5236" y="2009176"/>
            <a:ext cx="25932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solidFill>
                  <a:srgbClr val="633028"/>
                </a:solidFill>
                <a:latin typeface="SimHei" charset="-122"/>
                <a:ea typeface="SimHei" charset="-122"/>
                <a:cs typeface="SimHei" charset="-122"/>
              </a:rPr>
              <a:t>土壤形成过程</a:t>
            </a:r>
            <a:endParaRPr lang="en-US" sz="1400" b="1" dirty="0">
              <a:solidFill>
                <a:srgbClr val="633028"/>
              </a:solidFill>
              <a:latin typeface="SimHei" charset="-122"/>
              <a:ea typeface="SimHei" charset="-122"/>
              <a:cs typeface="SimHei" charset="-122"/>
            </a:endParaRPr>
          </a:p>
          <a:p>
            <a:r>
              <a:rPr lang="zh-CN" altLang="en-US" sz="1400" dirty="0">
                <a:solidFill>
                  <a:srgbClr val="633028"/>
                </a:solidFill>
                <a:latin typeface="SimHei" charset="-122"/>
                <a:ea typeface="SimHei" charset="-122"/>
                <a:cs typeface="SimHei" charset="-122"/>
              </a:rPr>
              <a:t>多年来随着田面积水的上涨与退去，泥沙和粘土沿着河岸沉积下来</a:t>
            </a:r>
            <a:endParaRPr lang="en-US" sz="1400" dirty="0">
              <a:solidFill>
                <a:srgbClr val="633028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5235" y="3341387"/>
            <a:ext cx="2406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solidFill>
                  <a:srgbClr val="633028"/>
                </a:solidFill>
                <a:latin typeface="SimHei" charset="-122"/>
                <a:ea typeface="SimHei" charset="-122"/>
                <a:cs typeface="SimHei" charset="-122"/>
              </a:rPr>
              <a:t>起源</a:t>
            </a:r>
            <a:endParaRPr lang="en-US" sz="1400" b="1" dirty="0">
              <a:solidFill>
                <a:srgbClr val="633028"/>
              </a:solidFill>
              <a:latin typeface="SimHei" charset="-122"/>
              <a:ea typeface="SimHei" charset="-122"/>
              <a:cs typeface="SimHei" charset="-122"/>
            </a:endParaRPr>
          </a:p>
          <a:p>
            <a:r>
              <a:rPr lang="zh-CN" altLang="en-US" sz="1400" dirty="0">
                <a:solidFill>
                  <a:srgbClr val="633028"/>
                </a:solidFill>
                <a:latin typeface="SimHei" charset="-122"/>
                <a:ea typeface="SimHei" charset="-122"/>
                <a:cs typeface="SimHei" charset="-122"/>
              </a:rPr>
              <a:t>沿着山腰上游的所有基石</a:t>
            </a:r>
            <a:endParaRPr lang="en-US" sz="1400" dirty="0">
              <a:solidFill>
                <a:srgbClr val="633028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83060" y="2009176"/>
            <a:ext cx="25932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solidFill>
                  <a:srgbClr val="633028"/>
                </a:solidFill>
                <a:latin typeface="SimHei" charset="-122"/>
                <a:ea typeface="SimHei" charset="-122"/>
                <a:cs typeface="SimHei" charset="-122"/>
              </a:rPr>
              <a:t>葡萄酒风格</a:t>
            </a:r>
            <a:endParaRPr lang="en-US" sz="1400" b="1" dirty="0">
              <a:solidFill>
                <a:srgbClr val="633028"/>
              </a:solidFill>
              <a:latin typeface="SimHei" charset="-122"/>
              <a:ea typeface="SimHei" charset="-122"/>
              <a:cs typeface="SimHei" charset="-122"/>
            </a:endParaRPr>
          </a:p>
          <a:p>
            <a:r>
              <a:rPr lang="zh-CN" altLang="en-US" sz="1400" dirty="0">
                <a:solidFill>
                  <a:srgbClr val="633028"/>
                </a:solidFill>
                <a:latin typeface="SimHei" charset="-122"/>
                <a:ea typeface="SimHei" charset="-122"/>
                <a:cs typeface="SimHei" charset="-122"/>
              </a:rPr>
              <a:t>饱满而丰盈，果香浓郁的葡萄酒</a:t>
            </a:r>
            <a:endParaRPr lang="en-US" sz="1400" dirty="0">
              <a:solidFill>
                <a:srgbClr val="633028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2625" y="1895873"/>
            <a:ext cx="2698750" cy="269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0185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9" name="Group 8"/>
          <p:cNvGrpSpPr>
            <a:grpSpLocks noChangeAspect="1"/>
          </p:cNvGrpSpPr>
          <p:nvPr/>
        </p:nvGrpSpPr>
        <p:grpSpPr>
          <a:xfrm rot="10800000">
            <a:off x="1222517" y="4549672"/>
            <a:ext cx="1089564" cy="103729"/>
            <a:chOff x="3852863" y="5027613"/>
            <a:chExt cx="66675" cy="6350"/>
          </a:xfrm>
          <a:solidFill>
            <a:srgbClr val="574C5D">
              <a:alpha val="45000"/>
            </a:srgbClr>
          </a:solidFill>
        </p:grpSpPr>
        <p:sp>
          <p:nvSpPr>
            <p:cNvPr id="10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44045" y="3518167"/>
            <a:ext cx="26642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633028"/>
                </a:solidFill>
                <a:latin typeface="SimHei" charset="-122"/>
                <a:ea typeface="SimHei" charset="-122"/>
                <a:cs typeface="SimHei" charset="-122"/>
              </a:rPr>
              <a:t>不可思议的土壤多样性</a:t>
            </a:r>
            <a:endParaRPr lang="en-US" sz="2400" b="1" dirty="0">
              <a:solidFill>
                <a:srgbClr val="633028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59442" y="444065"/>
            <a:ext cx="3424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633028"/>
                </a:solidFill>
                <a:latin typeface="Arial"/>
                <a:cs typeface="Arial"/>
              </a:rPr>
              <a:t>50% </a:t>
            </a:r>
            <a:r>
              <a:rPr lang="zh-CN" altLang="en-US" dirty="0">
                <a:solidFill>
                  <a:srgbClr val="633028"/>
                </a:solidFill>
                <a:latin typeface="SimHei" charset="-122"/>
                <a:ea typeface="SimHei" charset="-122"/>
                <a:cs typeface="SimHei" charset="-122"/>
              </a:rPr>
              <a:t>占全世界土纲的比例</a:t>
            </a:r>
            <a:endParaRPr lang="en-US" dirty="0">
              <a:solidFill>
                <a:srgbClr val="633028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59442" y="914773"/>
            <a:ext cx="3424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633028"/>
                </a:solidFill>
                <a:latin typeface="Arial"/>
                <a:cs typeface="Arial"/>
              </a:rPr>
              <a:t>33 </a:t>
            </a:r>
            <a:r>
              <a:rPr lang="zh-CN" altLang="en-US" dirty="0">
                <a:solidFill>
                  <a:srgbClr val="633028"/>
                </a:solidFill>
                <a:latin typeface="SimHei" charset="-122"/>
                <a:ea typeface="SimHei" charset="-122"/>
                <a:cs typeface="SimHei" charset="-122"/>
              </a:rPr>
              <a:t>种土壤系列</a:t>
            </a:r>
            <a:endParaRPr lang="en-US" dirty="0">
              <a:solidFill>
                <a:srgbClr val="633028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64892" y="4767263"/>
            <a:ext cx="16192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© Terra Space Inc. 2003</a:t>
            </a:r>
          </a:p>
        </p:txBody>
      </p:sp>
    </p:spTree>
    <p:extLst>
      <p:ext uri="{BB962C8B-B14F-4D97-AF65-F5344CB8AC3E}">
        <p14:creationId xmlns:p14="http://schemas.microsoft.com/office/powerpoint/2010/main" val="5411564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5" name="Picture 4" descr="Slide_2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72184" y="2187029"/>
            <a:ext cx="6199632" cy="76944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sz="4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气候</a:t>
            </a:r>
            <a:endParaRPr lang="en-US" sz="4400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553936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5" name="Picture 4" descr="Slide_2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999949" y="0"/>
            <a:ext cx="4144051" cy="1776300"/>
          </a:xfrm>
          <a:prstGeom prst="rect">
            <a:avLst/>
          </a:prstGeom>
          <a:solidFill>
            <a:srgbClr val="DCCC41">
              <a:alpha val="6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999948" y="438912"/>
            <a:ext cx="414405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地中海式气候</a:t>
            </a:r>
            <a:endParaRPr lang="en-US" sz="2800" b="1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2% </a:t>
            </a:r>
            <a:r>
              <a:rPr lang="zh-CN" altLang="en-US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占地球表面的比例</a:t>
            </a:r>
            <a:endParaRPr lang="en-US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 rot="10800000">
            <a:off x="6527192" y="1441146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9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772679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5" name="Picture 4" descr="Slide_2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234529"/>
            <a:ext cx="4262834" cy="2486820"/>
          </a:xfrm>
          <a:prstGeom prst="rect">
            <a:avLst/>
          </a:prstGeom>
          <a:solidFill>
            <a:srgbClr val="DCCC41">
              <a:alpha val="7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1572026"/>
            <a:ext cx="426283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纳帕谷之雾</a:t>
            </a:r>
            <a:endParaRPr lang="en-US" sz="3200" b="1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2247010"/>
            <a:ext cx="4262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热空气上升，引入来自太平洋的</a:t>
            </a:r>
            <a:endParaRPr lang="en-US" altLang="zh-CN" sz="1600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  <a:p>
            <a:pPr algn="ctr"/>
            <a:r>
              <a:rPr lang="zh-CN" altLang="en-US" sz="1600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湿润、凉爽空气，从而形成雾气</a:t>
            </a:r>
            <a:endParaRPr lang="en-US" sz="1600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 rot="10800000">
            <a:off x="1586635" y="3084224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10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577328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54152" y="402442"/>
            <a:ext cx="8229600" cy="7457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zh-CN" altLang="en-US" dirty="0">
                <a:solidFill>
                  <a:srgbClr val="E1D16F"/>
                </a:solidFill>
                <a:latin typeface="SimHei" charset="-122"/>
                <a:ea typeface="SimHei" charset="-122"/>
                <a:cs typeface="SimHei" charset="-122"/>
              </a:rPr>
              <a:t>年均降雨量</a:t>
            </a:r>
            <a:br>
              <a:rPr lang="es-ES" dirty="0">
                <a:solidFill>
                  <a:srgbClr val="E1D16F"/>
                </a:solidFill>
                <a:latin typeface="Arial" charset="0"/>
                <a:ea typeface="Arial" charset="0"/>
                <a:cs typeface="Arial" charset="0"/>
              </a:rPr>
            </a:br>
            <a:endParaRPr lang="es-ES" dirty="0">
              <a:solidFill>
                <a:srgbClr val="E1D16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84189" y="1520983"/>
            <a:ext cx="2646509" cy="769934"/>
          </a:xfrm>
          <a:prstGeom prst="rect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6D060"/>
              </a:solidFill>
            </a:endParaRPr>
          </a:p>
        </p:txBody>
      </p:sp>
      <p:sp>
        <p:nvSpPr>
          <p:cNvPr id="22" name="Triangle 2"/>
          <p:cNvSpPr/>
          <p:nvPr/>
        </p:nvSpPr>
        <p:spPr>
          <a:xfrm rot="10800000">
            <a:off x="1390741" y="2290919"/>
            <a:ext cx="433406" cy="265472"/>
          </a:xfrm>
          <a:prstGeom prst="triangle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84189" y="1560311"/>
            <a:ext cx="2646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南部山谷底</a:t>
            </a:r>
            <a:endParaRPr lang="en-US" sz="1600" b="1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  <a:p>
            <a:pPr algn="ctr"/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18 </a:t>
            </a:r>
            <a:r>
              <a:rPr lang="zh-CN" altLang="en-US" sz="1600" b="1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英寸</a:t>
            </a:r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 / 46 </a:t>
            </a:r>
            <a:r>
              <a:rPr lang="zh-CN" altLang="en-US" sz="1600" b="1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厘米</a:t>
            </a:r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284939" y="2873533"/>
            <a:ext cx="2646509" cy="769934"/>
          </a:xfrm>
          <a:prstGeom prst="rect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6D060"/>
              </a:solidFill>
            </a:endParaRPr>
          </a:p>
        </p:txBody>
      </p:sp>
      <p:sp>
        <p:nvSpPr>
          <p:cNvPr id="25" name="Triangle 2"/>
          <p:cNvSpPr/>
          <p:nvPr/>
        </p:nvSpPr>
        <p:spPr>
          <a:xfrm rot="10800000">
            <a:off x="7391491" y="3643469"/>
            <a:ext cx="433406" cy="265472"/>
          </a:xfrm>
          <a:prstGeom prst="triangle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6284939" y="2912861"/>
            <a:ext cx="2646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北部山谷底</a:t>
            </a:r>
            <a:endParaRPr lang="en-US" sz="1600" b="1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  <a:p>
            <a:pPr algn="ctr"/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35 </a:t>
            </a:r>
            <a:r>
              <a:rPr lang="zh-CN" altLang="en-US" sz="1600" b="1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英寸</a:t>
            </a:r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 / 89 </a:t>
            </a:r>
            <a:r>
              <a:rPr lang="zh-CN" altLang="en-US" sz="1600" b="1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厘米</a:t>
            </a:r>
            <a:endParaRPr lang="en-US" sz="1600" b="1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275164" y="1616233"/>
            <a:ext cx="2646509" cy="769934"/>
          </a:xfrm>
          <a:prstGeom prst="rect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6D060"/>
              </a:solidFill>
            </a:endParaRPr>
          </a:p>
        </p:txBody>
      </p:sp>
      <p:sp>
        <p:nvSpPr>
          <p:cNvPr id="28" name="Triangle 2"/>
          <p:cNvSpPr/>
          <p:nvPr/>
        </p:nvSpPr>
        <p:spPr>
          <a:xfrm rot="10800000">
            <a:off x="5381716" y="2386169"/>
            <a:ext cx="433406" cy="265472"/>
          </a:xfrm>
          <a:prstGeom prst="triangle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275164" y="1655561"/>
            <a:ext cx="2646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山脉中</a:t>
            </a:r>
            <a:endParaRPr lang="en-US" sz="1600" b="1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  <a:p>
            <a:pPr algn="ctr"/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&gt; 40 </a:t>
            </a:r>
            <a:r>
              <a:rPr lang="zh-CN" altLang="en-US" sz="1600" b="1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英寸</a:t>
            </a:r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 / 102 </a:t>
            </a:r>
            <a:r>
              <a:rPr lang="zh-CN" altLang="en-US" sz="1600" b="1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厘米</a:t>
            </a:r>
            <a:endParaRPr lang="en-US" sz="1600" b="1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07978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4189" y="1825783"/>
            <a:ext cx="2646509" cy="769934"/>
          </a:xfrm>
          <a:prstGeom prst="rect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6D060"/>
              </a:solidFill>
            </a:endParaRPr>
          </a:p>
        </p:txBody>
      </p:sp>
      <p:sp>
        <p:nvSpPr>
          <p:cNvPr id="3" name="Triangle 2"/>
          <p:cNvSpPr/>
          <p:nvPr/>
        </p:nvSpPr>
        <p:spPr>
          <a:xfrm rot="10800000">
            <a:off x="1390741" y="2595719"/>
            <a:ext cx="433406" cy="265472"/>
          </a:xfrm>
          <a:prstGeom prst="triangle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742403" y="1613565"/>
            <a:ext cx="2646509" cy="769934"/>
          </a:xfrm>
          <a:prstGeom prst="rect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6D060"/>
              </a:solidFill>
            </a:endParaRPr>
          </a:p>
        </p:txBody>
      </p:sp>
      <p:sp>
        <p:nvSpPr>
          <p:cNvPr id="12" name="Triangle 11"/>
          <p:cNvSpPr/>
          <p:nvPr/>
        </p:nvSpPr>
        <p:spPr>
          <a:xfrm rot="10800000">
            <a:off x="5848954" y="2383501"/>
            <a:ext cx="433406" cy="265472"/>
          </a:xfrm>
          <a:prstGeom prst="triangle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10800000">
            <a:off x="6252173" y="4189634"/>
            <a:ext cx="2646509" cy="769934"/>
          </a:xfrm>
          <a:prstGeom prst="rect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6D060"/>
              </a:solidFill>
            </a:endParaRPr>
          </a:p>
        </p:txBody>
      </p:sp>
      <p:sp>
        <p:nvSpPr>
          <p:cNvPr id="14" name="Triangle 13"/>
          <p:cNvSpPr/>
          <p:nvPr/>
        </p:nvSpPr>
        <p:spPr>
          <a:xfrm>
            <a:off x="7358724" y="3924162"/>
            <a:ext cx="433406" cy="265472"/>
          </a:xfrm>
          <a:prstGeom prst="triangle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0" y="0"/>
            <a:ext cx="9144000" cy="9769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zh-CN" altLang="en-US" dirty="0">
                <a:solidFill>
                  <a:srgbClr val="E1D16F"/>
                </a:solidFill>
                <a:latin typeface="SimHei" charset="-122"/>
                <a:ea typeface="SimHei" charset="-122"/>
                <a:cs typeface="SimHei" charset="-122"/>
              </a:rPr>
              <a:t>海拔和地形</a:t>
            </a:r>
            <a:endParaRPr lang="es-ES" dirty="0">
              <a:solidFill>
                <a:srgbClr val="E1D16F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4189" y="1865111"/>
            <a:ext cx="2646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南部山谷底</a:t>
            </a:r>
            <a:r>
              <a:rPr lang="en-US" sz="1600" b="1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 </a:t>
            </a:r>
          </a:p>
          <a:p>
            <a:pPr algn="ctr"/>
            <a:r>
              <a:rPr lang="zh-CN" altLang="en-US" sz="1600" b="1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南部</a:t>
            </a:r>
            <a:r>
              <a:rPr lang="zh-CN" altLang="en-US" sz="1600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与</a:t>
            </a:r>
            <a:r>
              <a:rPr lang="zh-CN" altLang="en-US" sz="1600" b="1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海平面</a:t>
            </a:r>
            <a:r>
              <a:rPr lang="zh-CN" altLang="en-US" sz="1600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持平</a:t>
            </a:r>
            <a:endParaRPr lang="en-US" sz="1600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42403" y="1643061"/>
            <a:ext cx="2646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山脉</a:t>
            </a:r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</a:p>
          <a:p>
            <a:pPr algn="ctr"/>
            <a:r>
              <a:rPr lang="fi-FI" sz="1600" dirty="0">
                <a:solidFill>
                  <a:srgbClr val="FFFFFF"/>
                </a:solidFill>
                <a:latin typeface="Arial"/>
                <a:cs typeface="Arial"/>
              </a:rPr>
              <a:t>2,000+ </a:t>
            </a:r>
            <a:r>
              <a:rPr lang="zh-CN" altLang="en-US" sz="1600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英尺</a:t>
            </a:r>
            <a:endParaRPr lang="en-US" sz="1600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52173" y="4271985"/>
            <a:ext cx="2646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北部山谷底</a:t>
            </a:r>
            <a:endParaRPr lang="nl-NL" sz="1600" b="1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  <a:p>
            <a:pPr algn="ctr"/>
            <a:r>
              <a:rPr lang="zh-CN" altLang="en-US" sz="1600" b="1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北部</a:t>
            </a:r>
            <a:r>
              <a:rPr lang="zh-CN" altLang="en-US" sz="1600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海拔为</a:t>
            </a:r>
            <a:r>
              <a:rPr lang="zh-CN" altLang="en-US" sz="16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350 </a:t>
            </a:r>
            <a:r>
              <a:rPr lang="zh-CN" altLang="en-US" sz="1600" b="1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英尺</a:t>
            </a:r>
            <a:endParaRPr lang="en-US" sz="1600" b="1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361993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Picture 4" descr="Slide_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dirty="0">
                <a:solidFill>
                  <a:srgbClr val="574C5D"/>
                </a:solidFill>
                <a:latin typeface="Arial"/>
                <a:cs typeface="Arial"/>
              </a:rPr>
              <a:t> </a:t>
            </a:r>
            <a:r>
              <a:rPr lang="zh-CN" altLang="en-US" sz="3600" b="1" dirty="0">
                <a:solidFill>
                  <a:srgbClr val="574C5D"/>
                </a:solidFill>
                <a:latin typeface="SimHei" charset="-122"/>
                <a:ea typeface="SimHei" charset="-122"/>
                <a:cs typeface="SimHei" charset="-122"/>
              </a:rPr>
              <a:t>风土条件（</a:t>
            </a:r>
            <a:r>
              <a:rPr lang="de-DE" sz="3600" b="1" dirty="0" err="1">
                <a:solidFill>
                  <a:srgbClr val="574C5D"/>
                </a:solidFill>
                <a:latin typeface="Arial" charset="0"/>
                <a:ea typeface="Arial" charset="0"/>
                <a:cs typeface="Arial" charset="0"/>
              </a:rPr>
              <a:t>Terroir</a:t>
            </a:r>
            <a:r>
              <a:rPr lang="zh-CN" altLang="en-US" sz="3600" b="1" dirty="0">
                <a:solidFill>
                  <a:srgbClr val="574C5D"/>
                </a:solidFill>
                <a:latin typeface="SimHei" charset="-122"/>
                <a:ea typeface="SimHei" charset="-122"/>
                <a:cs typeface="SimHei" charset="-122"/>
              </a:rPr>
              <a:t>）</a:t>
            </a:r>
            <a:r>
              <a:rPr lang="de-DE" sz="3600" b="1" dirty="0">
                <a:solidFill>
                  <a:srgbClr val="574C5D"/>
                </a:solidFill>
                <a:latin typeface="Arial"/>
                <a:cs typeface="Arial"/>
              </a:rPr>
              <a:t> </a:t>
            </a:r>
            <a:endParaRPr lang="en-US" sz="3600" b="1" dirty="0">
              <a:solidFill>
                <a:srgbClr val="574C5D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81012" y="972853"/>
            <a:ext cx="7000342" cy="745283"/>
          </a:xfrm>
          <a:prstGeom prst="rect">
            <a:avLst/>
          </a:prstGeom>
          <a:solidFill>
            <a:srgbClr val="574C5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239722" y="1160594"/>
            <a:ext cx="6492570" cy="330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名词：生产一款葡萄酒的全部自然环境条件，包括土壤、地形和气候</a:t>
            </a:r>
            <a:endParaRPr lang="en-US" sz="1600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2755874"/>
            <a:ext cx="9385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土壤</a:t>
            </a:r>
            <a:r>
              <a:rPr lang="fi-FI" sz="4800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 + </a:t>
            </a:r>
            <a:r>
              <a:rPr lang="zh-CN" altLang="en-US" sz="4800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地形</a:t>
            </a:r>
            <a:r>
              <a:rPr lang="fr-FR" sz="4800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 + </a:t>
            </a:r>
            <a:r>
              <a:rPr lang="zh-CN" altLang="en-US" sz="4800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气候</a:t>
            </a:r>
            <a:endParaRPr lang="en-US" sz="4800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754134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1 Título"/>
          <p:cNvSpPr txBox="1">
            <a:spLocks/>
          </p:cNvSpPr>
          <p:nvPr/>
        </p:nvSpPr>
        <p:spPr>
          <a:xfrm>
            <a:off x="0" y="0"/>
            <a:ext cx="9144000" cy="9769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zh-CN" altLang="en-US" dirty="0">
                <a:solidFill>
                  <a:srgbClr val="E1D16F"/>
                </a:solidFill>
                <a:latin typeface="SimHei" charset="-122"/>
                <a:ea typeface="SimHei" charset="-122"/>
                <a:cs typeface="SimHei" charset="-122"/>
              </a:rPr>
              <a:t>气温</a:t>
            </a:r>
            <a:endParaRPr lang="es-ES" dirty="0">
              <a:solidFill>
                <a:srgbClr val="E1D16F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17539" y="1578133"/>
            <a:ext cx="2646509" cy="769934"/>
          </a:xfrm>
          <a:prstGeom prst="rect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6D060"/>
              </a:solidFill>
            </a:endParaRPr>
          </a:p>
        </p:txBody>
      </p:sp>
      <p:sp>
        <p:nvSpPr>
          <p:cNvPr id="12" name="Triangle 2"/>
          <p:cNvSpPr/>
          <p:nvPr/>
        </p:nvSpPr>
        <p:spPr>
          <a:xfrm rot="10800000">
            <a:off x="1524091" y="2348069"/>
            <a:ext cx="433406" cy="265472"/>
          </a:xfrm>
          <a:prstGeom prst="triangle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17539" y="1617461"/>
            <a:ext cx="2646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南部山谷底</a:t>
            </a:r>
            <a:endParaRPr lang="en-US" sz="1600" b="1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  <a:p>
            <a:pPr algn="ctr"/>
            <a:r>
              <a:rPr lang="zh-CN" altLang="en-US" sz="1600" b="1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低温点</a:t>
            </a:r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 60°F/</a:t>
            </a:r>
            <a:r>
              <a:rPr lang="zh-CN" altLang="en-US" sz="1600" b="1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高温点</a:t>
            </a:r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 80°F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770339" y="2549683"/>
            <a:ext cx="2646509" cy="769934"/>
          </a:xfrm>
          <a:prstGeom prst="rect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6D060"/>
              </a:solidFill>
            </a:endParaRPr>
          </a:p>
        </p:txBody>
      </p:sp>
      <p:sp>
        <p:nvSpPr>
          <p:cNvPr id="23" name="Triangle 2"/>
          <p:cNvSpPr/>
          <p:nvPr/>
        </p:nvSpPr>
        <p:spPr>
          <a:xfrm rot="10800000">
            <a:off x="4876891" y="3319619"/>
            <a:ext cx="433406" cy="265472"/>
          </a:xfrm>
          <a:prstGeom prst="triangle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770339" y="2589011"/>
            <a:ext cx="2646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北部山谷底</a:t>
            </a:r>
            <a:endParaRPr lang="en-US" sz="1600" b="1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  <a:p>
            <a:pPr algn="ctr"/>
            <a:r>
              <a:rPr lang="zh-CN" altLang="en-US" sz="1600" b="1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低温点</a:t>
            </a:r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 50°F/</a:t>
            </a:r>
            <a:r>
              <a:rPr lang="zh-CN" altLang="en-US" sz="1600" b="1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高温点</a:t>
            </a:r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 90°F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838450" y="958694"/>
            <a:ext cx="3457575" cy="384967"/>
          </a:xfrm>
          <a:prstGeom prst="rect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6D06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809875" y="965651"/>
            <a:ext cx="3486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典型的夏季低温点</a:t>
            </a:r>
            <a:r>
              <a:rPr lang="en-US" altLang="zh-CN" sz="1600" b="1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lang="zh-CN" altLang="en-US" sz="1600" b="1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高温点</a:t>
            </a:r>
            <a:endParaRPr lang="en-US" sz="1600" b="1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  <a:p>
            <a:pPr algn="ctr"/>
            <a:endParaRPr lang="en-US" sz="1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865839" y="1723964"/>
            <a:ext cx="2646509" cy="769934"/>
          </a:xfrm>
          <a:prstGeom prst="rect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6D060"/>
              </a:solidFill>
            </a:endParaRPr>
          </a:p>
        </p:txBody>
      </p:sp>
      <p:sp>
        <p:nvSpPr>
          <p:cNvPr id="20" name="Triangle 2"/>
          <p:cNvSpPr/>
          <p:nvPr/>
        </p:nvSpPr>
        <p:spPr>
          <a:xfrm rot="10800000">
            <a:off x="6972391" y="2493900"/>
            <a:ext cx="433406" cy="265472"/>
          </a:xfrm>
          <a:prstGeom prst="triangle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5865839" y="1763292"/>
            <a:ext cx="26465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山脉中</a:t>
            </a:r>
            <a:endParaRPr lang="en-US" sz="1600" b="1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  <a:p>
            <a:pPr algn="ctr"/>
            <a:r>
              <a:rPr lang="zh-CN" altLang="en-US" sz="1400" b="1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更暖的低温点</a:t>
            </a:r>
            <a:r>
              <a:rPr lang="en-US" sz="1400" b="1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/</a:t>
            </a:r>
            <a:r>
              <a:rPr lang="zh-CN" altLang="en-US" sz="1400" b="1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更凉的高温点</a:t>
            </a:r>
            <a:endParaRPr lang="en-US" sz="1400" b="1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65427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5" name="Picture 4" descr="Slide_3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72184" y="2187029"/>
            <a:ext cx="6199632" cy="76944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sz="4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葡萄栽培</a:t>
            </a:r>
            <a:endParaRPr lang="en-US" sz="4400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186487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3792401"/>
            <a:ext cx="9144000" cy="1351099"/>
          </a:xfrm>
          <a:prstGeom prst="rect">
            <a:avLst/>
          </a:prstGeom>
          <a:solidFill>
            <a:srgbClr val="567470">
              <a:alpha val="8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" y="4235888"/>
            <a:ext cx="9144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土壤类型和气候的多样性使得酿酒商们能够</a:t>
            </a:r>
            <a:endParaRPr lang="en-US" altLang="zh-CN" sz="1600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  <a:p>
            <a:pPr algn="ctr"/>
            <a:r>
              <a:rPr lang="zh-CN" altLang="en-US" sz="1600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选择适合的品种栽种于适合的地方</a:t>
            </a:r>
            <a:endParaRPr lang="en-US" sz="1600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  <a:p>
            <a:pPr algn="ctr"/>
            <a:endParaRPr lang="en-US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4027219" y="4011588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9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524186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3792401"/>
            <a:ext cx="9144000" cy="1351099"/>
          </a:xfrm>
          <a:prstGeom prst="rect">
            <a:avLst/>
          </a:prstGeom>
          <a:solidFill>
            <a:srgbClr val="567470">
              <a:alpha val="8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" y="4235888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耕作葡萄园时，栽培者能够将</a:t>
            </a:r>
            <a:endParaRPr lang="en-US" altLang="zh-CN" sz="1600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  <a:p>
            <a:pPr algn="ctr"/>
            <a:r>
              <a:rPr lang="zh-CN" altLang="en-US" sz="1600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经过历史考验的方法与最现代的科学技术相并用</a:t>
            </a:r>
            <a:endParaRPr lang="en-US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4027219" y="4011588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14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282202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lide_3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10" name="TextBox 409"/>
          <p:cNvSpPr txBox="1"/>
          <p:nvPr/>
        </p:nvSpPr>
        <p:spPr>
          <a:xfrm>
            <a:off x="6422189" y="4430776"/>
            <a:ext cx="16282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棚架和树形管理</a:t>
            </a:r>
            <a:endParaRPr lang="en-US" sz="1200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54152" y="144864"/>
            <a:ext cx="8229600" cy="7457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zh-CN" altLang="en-US" dirty="0">
                <a:solidFill>
                  <a:srgbClr val="567471"/>
                </a:solidFill>
                <a:latin typeface="SimHei" charset="-122"/>
                <a:ea typeface="SimHei" charset="-122"/>
                <a:cs typeface="SimHei" charset="-122"/>
              </a:rPr>
              <a:t>风土条件</a:t>
            </a:r>
            <a:r>
              <a:rPr lang="zh-CN" altLang="en-US" dirty="0">
                <a:solidFill>
                  <a:srgbClr val="56747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>
                <a:solidFill>
                  <a:srgbClr val="567471"/>
                </a:solidFill>
                <a:latin typeface="Arial" charset="0"/>
                <a:ea typeface="Arial" charset="0"/>
                <a:cs typeface="Arial" charset="0"/>
              </a:rPr>
              <a:t>Terroir </a:t>
            </a:r>
            <a:r>
              <a:rPr lang="zh-CN" altLang="en-US" dirty="0">
                <a:solidFill>
                  <a:srgbClr val="567471"/>
                </a:solidFill>
                <a:latin typeface="SimHei" charset="-122"/>
                <a:ea typeface="SimHei" charset="-122"/>
                <a:cs typeface="SimHei" charset="-122"/>
              </a:rPr>
              <a:t>和葡萄栽培</a:t>
            </a:r>
            <a:endParaRPr lang="es-ES" dirty="0">
              <a:solidFill>
                <a:srgbClr val="56747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313" name="Rectangle 312"/>
          <p:cNvSpPr/>
          <p:nvPr/>
        </p:nvSpPr>
        <p:spPr>
          <a:xfrm>
            <a:off x="2639483" y="966310"/>
            <a:ext cx="3865034" cy="400544"/>
          </a:xfrm>
          <a:prstGeom prst="rect">
            <a:avLst/>
          </a:prstGeom>
          <a:solidFill>
            <a:srgbClr val="516C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4" name="Rectangle 313"/>
          <p:cNvSpPr/>
          <p:nvPr/>
        </p:nvSpPr>
        <p:spPr>
          <a:xfrm>
            <a:off x="2639483" y="2982417"/>
            <a:ext cx="3865034" cy="398457"/>
          </a:xfrm>
          <a:prstGeom prst="rect">
            <a:avLst/>
          </a:prstGeom>
          <a:solidFill>
            <a:srgbClr val="516C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5" name="TextBox 314"/>
          <p:cNvSpPr txBox="1"/>
          <p:nvPr/>
        </p:nvSpPr>
        <p:spPr>
          <a:xfrm>
            <a:off x="2639484" y="2996606"/>
            <a:ext cx="38650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葡萄栽培</a:t>
            </a:r>
            <a:endParaRPr lang="en-US" sz="1600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316" name="Oval 315"/>
          <p:cNvSpPr/>
          <p:nvPr/>
        </p:nvSpPr>
        <p:spPr>
          <a:xfrm>
            <a:off x="918778" y="1617275"/>
            <a:ext cx="911776" cy="911776"/>
          </a:xfrm>
          <a:prstGeom prst="ellipse">
            <a:avLst/>
          </a:prstGeom>
          <a:solidFill>
            <a:srgbClr val="FFFFFF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7" name="Oval 316"/>
          <p:cNvSpPr/>
          <p:nvPr/>
        </p:nvSpPr>
        <p:spPr>
          <a:xfrm>
            <a:off x="961237" y="1653390"/>
            <a:ext cx="828887" cy="828887"/>
          </a:xfrm>
          <a:prstGeom prst="ellipse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8" name="Group 317"/>
          <p:cNvGrpSpPr/>
          <p:nvPr/>
        </p:nvGrpSpPr>
        <p:grpSpPr>
          <a:xfrm>
            <a:off x="1124795" y="1762163"/>
            <a:ext cx="457882" cy="532665"/>
            <a:chOff x="1436688" y="1544638"/>
            <a:chExt cx="554037" cy="644525"/>
          </a:xfrm>
        </p:grpSpPr>
        <p:sp>
          <p:nvSpPr>
            <p:cNvPr id="319" name="Freeform 1"/>
            <p:cNvSpPr>
              <a:spLocks noChangeArrowheads="1"/>
            </p:cNvSpPr>
            <p:nvPr/>
          </p:nvSpPr>
          <p:spPr bwMode="auto">
            <a:xfrm>
              <a:off x="1770063" y="1666875"/>
              <a:ext cx="190500" cy="206375"/>
            </a:xfrm>
            <a:custGeom>
              <a:avLst/>
              <a:gdLst>
                <a:gd name="T0" fmla="*/ 130 w 527"/>
                <a:gd name="T1" fmla="*/ 142 h 574"/>
                <a:gd name="T2" fmla="*/ 130 w 527"/>
                <a:gd name="T3" fmla="*/ 396 h 574"/>
                <a:gd name="T4" fmla="*/ 412 w 527"/>
                <a:gd name="T5" fmla="*/ 452 h 574"/>
                <a:gd name="T6" fmla="*/ 468 w 527"/>
                <a:gd name="T7" fmla="*/ 0 h 574"/>
                <a:gd name="T8" fmla="*/ 130 w 527"/>
                <a:gd name="T9" fmla="*/ 142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" h="574">
                  <a:moveTo>
                    <a:pt x="130" y="142"/>
                  </a:moveTo>
                  <a:cubicBezTo>
                    <a:pt x="44" y="199"/>
                    <a:pt x="0" y="308"/>
                    <a:pt x="130" y="396"/>
                  </a:cubicBezTo>
                  <a:cubicBezTo>
                    <a:pt x="201" y="573"/>
                    <a:pt x="334" y="535"/>
                    <a:pt x="412" y="452"/>
                  </a:cubicBezTo>
                  <a:cubicBezTo>
                    <a:pt x="490" y="369"/>
                    <a:pt x="526" y="127"/>
                    <a:pt x="468" y="0"/>
                  </a:cubicBezTo>
                  <a:cubicBezTo>
                    <a:pt x="343" y="95"/>
                    <a:pt x="236" y="70"/>
                    <a:pt x="130" y="142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0" name="Freeform 2"/>
            <p:cNvSpPr>
              <a:spLocks noChangeArrowheads="1"/>
            </p:cNvSpPr>
            <p:nvPr/>
          </p:nvSpPr>
          <p:spPr bwMode="auto">
            <a:xfrm>
              <a:off x="1519238" y="1544638"/>
              <a:ext cx="263525" cy="293687"/>
            </a:xfrm>
            <a:custGeom>
              <a:avLst/>
              <a:gdLst>
                <a:gd name="T0" fmla="*/ 598 w 734"/>
                <a:gd name="T1" fmla="*/ 226 h 818"/>
                <a:gd name="T2" fmla="*/ 513 w 734"/>
                <a:gd name="T3" fmla="*/ 592 h 818"/>
                <a:gd name="T4" fmla="*/ 146 w 734"/>
                <a:gd name="T5" fmla="*/ 621 h 818"/>
                <a:gd name="T6" fmla="*/ 90 w 734"/>
                <a:gd name="T7" fmla="*/ 0 h 818"/>
                <a:gd name="T8" fmla="*/ 598 w 734"/>
                <a:gd name="T9" fmla="*/ 226 h 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4" h="818">
                  <a:moveTo>
                    <a:pt x="598" y="226"/>
                  </a:moveTo>
                  <a:cubicBezTo>
                    <a:pt x="690" y="334"/>
                    <a:pt x="733" y="497"/>
                    <a:pt x="513" y="592"/>
                  </a:cubicBezTo>
                  <a:cubicBezTo>
                    <a:pt x="413" y="817"/>
                    <a:pt x="247" y="741"/>
                    <a:pt x="146" y="621"/>
                  </a:cubicBezTo>
                  <a:cubicBezTo>
                    <a:pt x="44" y="501"/>
                    <a:pt x="0" y="169"/>
                    <a:pt x="90" y="0"/>
                  </a:cubicBezTo>
                  <a:cubicBezTo>
                    <a:pt x="255" y="140"/>
                    <a:pt x="483" y="90"/>
                    <a:pt x="598" y="226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1" name="Freeform 3"/>
            <p:cNvSpPr>
              <a:spLocks noChangeArrowheads="1"/>
            </p:cNvSpPr>
            <p:nvPr/>
          </p:nvSpPr>
          <p:spPr bwMode="auto">
            <a:xfrm>
              <a:off x="1603375" y="1636713"/>
              <a:ext cx="274638" cy="265112"/>
            </a:xfrm>
            <a:custGeom>
              <a:avLst/>
              <a:gdLst>
                <a:gd name="T0" fmla="*/ 762 w 763"/>
                <a:gd name="T1" fmla="*/ 338 h 735"/>
                <a:gd name="T2" fmla="*/ 452 w 763"/>
                <a:gd name="T3" fmla="*/ 734 h 735"/>
                <a:gd name="T4" fmla="*/ 0 w 763"/>
                <a:gd name="T5" fmla="*/ 0 h 7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63" h="735">
                  <a:moveTo>
                    <a:pt x="762" y="338"/>
                  </a:moveTo>
                  <a:cubicBezTo>
                    <a:pt x="548" y="445"/>
                    <a:pt x="452" y="734"/>
                    <a:pt x="452" y="734"/>
                  </a:cubicBezTo>
                  <a:cubicBezTo>
                    <a:pt x="452" y="734"/>
                    <a:pt x="356" y="320"/>
                    <a:pt x="0" y="0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" name="Freeform 4"/>
            <p:cNvSpPr>
              <a:spLocks noChangeArrowheads="1"/>
            </p:cNvSpPr>
            <p:nvPr/>
          </p:nvSpPr>
          <p:spPr bwMode="auto">
            <a:xfrm>
              <a:off x="1436688" y="1900238"/>
              <a:ext cx="554037" cy="288925"/>
            </a:xfrm>
            <a:custGeom>
              <a:avLst/>
              <a:gdLst>
                <a:gd name="T0" fmla="*/ 0 w 1539"/>
                <a:gd name="T1" fmla="*/ 803 h 804"/>
                <a:gd name="T2" fmla="*/ 912 w 1539"/>
                <a:gd name="T3" fmla="*/ 0 h 804"/>
                <a:gd name="T4" fmla="*/ 1538 w 1539"/>
                <a:gd name="T5" fmla="*/ 803 h 804"/>
                <a:gd name="T6" fmla="*/ 0 w 1539"/>
                <a:gd name="T7" fmla="*/ 803 h 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39" h="804">
                  <a:moveTo>
                    <a:pt x="0" y="803"/>
                  </a:moveTo>
                  <a:lnTo>
                    <a:pt x="912" y="0"/>
                  </a:lnTo>
                  <a:lnTo>
                    <a:pt x="1538" y="803"/>
                  </a:lnTo>
                  <a:lnTo>
                    <a:pt x="0" y="803"/>
                  </a:ln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3" name="Freeform 5"/>
            <p:cNvSpPr>
              <a:spLocks noChangeArrowheads="1"/>
            </p:cNvSpPr>
            <p:nvPr/>
          </p:nvSpPr>
          <p:spPr bwMode="auto">
            <a:xfrm>
              <a:off x="1744663" y="1946275"/>
              <a:ext cx="34925" cy="34925"/>
            </a:xfrm>
            <a:custGeom>
              <a:avLst/>
              <a:gdLst>
                <a:gd name="T0" fmla="*/ 98 w 99"/>
                <a:gd name="T1" fmla="*/ 49 h 99"/>
                <a:gd name="T2" fmla="*/ 92 w 99"/>
                <a:gd name="T3" fmla="*/ 74 h 99"/>
                <a:gd name="T4" fmla="*/ 74 w 99"/>
                <a:gd name="T5" fmla="*/ 92 h 99"/>
                <a:gd name="T6" fmla="*/ 49 w 99"/>
                <a:gd name="T7" fmla="*/ 98 h 99"/>
                <a:gd name="T8" fmla="*/ 24 w 99"/>
                <a:gd name="T9" fmla="*/ 92 h 99"/>
                <a:gd name="T10" fmla="*/ 6 w 99"/>
                <a:gd name="T11" fmla="*/ 74 h 99"/>
                <a:gd name="T12" fmla="*/ 0 w 99"/>
                <a:gd name="T13" fmla="*/ 49 h 99"/>
                <a:gd name="T14" fmla="*/ 6 w 99"/>
                <a:gd name="T15" fmla="*/ 24 h 99"/>
                <a:gd name="T16" fmla="*/ 24 w 99"/>
                <a:gd name="T17" fmla="*/ 6 h 99"/>
                <a:gd name="T18" fmla="*/ 49 w 99"/>
                <a:gd name="T19" fmla="*/ 0 h 99"/>
                <a:gd name="T20" fmla="*/ 74 w 99"/>
                <a:gd name="T21" fmla="*/ 6 h 99"/>
                <a:gd name="T22" fmla="*/ 92 w 99"/>
                <a:gd name="T23" fmla="*/ 24 h 99"/>
                <a:gd name="T24" fmla="*/ 98 w 99"/>
                <a:gd name="T25" fmla="*/ 4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99">
                  <a:moveTo>
                    <a:pt x="98" y="49"/>
                  </a:moveTo>
                  <a:cubicBezTo>
                    <a:pt x="98" y="58"/>
                    <a:pt x="96" y="66"/>
                    <a:pt x="92" y="74"/>
                  </a:cubicBezTo>
                  <a:cubicBezTo>
                    <a:pt x="87" y="81"/>
                    <a:pt x="82" y="87"/>
                    <a:pt x="74" y="92"/>
                  </a:cubicBezTo>
                  <a:cubicBezTo>
                    <a:pt x="66" y="96"/>
                    <a:pt x="58" y="98"/>
                    <a:pt x="49" y="98"/>
                  </a:cubicBezTo>
                  <a:cubicBezTo>
                    <a:pt x="40" y="98"/>
                    <a:pt x="32" y="96"/>
                    <a:pt x="24" y="92"/>
                  </a:cubicBezTo>
                  <a:cubicBezTo>
                    <a:pt x="16" y="87"/>
                    <a:pt x="10" y="81"/>
                    <a:pt x="6" y="74"/>
                  </a:cubicBezTo>
                  <a:cubicBezTo>
                    <a:pt x="1" y="66"/>
                    <a:pt x="0" y="58"/>
                    <a:pt x="0" y="49"/>
                  </a:cubicBezTo>
                  <a:cubicBezTo>
                    <a:pt x="0" y="40"/>
                    <a:pt x="1" y="32"/>
                    <a:pt x="6" y="24"/>
                  </a:cubicBezTo>
                  <a:cubicBezTo>
                    <a:pt x="10" y="16"/>
                    <a:pt x="16" y="10"/>
                    <a:pt x="24" y="6"/>
                  </a:cubicBezTo>
                  <a:cubicBezTo>
                    <a:pt x="32" y="1"/>
                    <a:pt x="40" y="0"/>
                    <a:pt x="49" y="0"/>
                  </a:cubicBezTo>
                  <a:cubicBezTo>
                    <a:pt x="58" y="0"/>
                    <a:pt x="66" y="1"/>
                    <a:pt x="74" y="6"/>
                  </a:cubicBezTo>
                  <a:cubicBezTo>
                    <a:pt x="82" y="10"/>
                    <a:pt x="87" y="16"/>
                    <a:pt x="92" y="24"/>
                  </a:cubicBezTo>
                  <a:cubicBezTo>
                    <a:pt x="96" y="32"/>
                    <a:pt x="98" y="40"/>
                    <a:pt x="98" y="49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" name="Freeform 6"/>
            <p:cNvSpPr>
              <a:spLocks noChangeArrowheads="1"/>
            </p:cNvSpPr>
            <p:nvPr/>
          </p:nvSpPr>
          <p:spPr bwMode="auto">
            <a:xfrm>
              <a:off x="1658938" y="2019300"/>
              <a:ext cx="36512" cy="34925"/>
            </a:xfrm>
            <a:custGeom>
              <a:avLst/>
              <a:gdLst>
                <a:gd name="T0" fmla="*/ 99 w 100"/>
                <a:gd name="T1" fmla="*/ 49 h 99"/>
                <a:gd name="T2" fmla="*/ 92 w 100"/>
                <a:gd name="T3" fmla="*/ 74 h 99"/>
                <a:gd name="T4" fmla="*/ 74 w 100"/>
                <a:gd name="T5" fmla="*/ 92 h 99"/>
                <a:gd name="T6" fmla="*/ 50 w 100"/>
                <a:gd name="T7" fmla="*/ 98 h 99"/>
                <a:gd name="T8" fmla="*/ 25 w 100"/>
                <a:gd name="T9" fmla="*/ 92 h 99"/>
                <a:gd name="T10" fmla="*/ 7 w 100"/>
                <a:gd name="T11" fmla="*/ 74 h 99"/>
                <a:gd name="T12" fmla="*/ 0 w 100"/>
                <a:gd name="T13" fmla="*/ 49 h 99"/>
                <a:gd name="T14" fmla="*/ 7 w 100"/>
                <a:gd name="T15" fmla="*/ 24 h 99"/>
                <a:gd name="T16" fmla="*/ 25 w 100"/>
                <a:gd name="T17" fmla="*/ 6 h 99"/>
                <a:gd name="T18" fmla="*/ 50 w 100"/>
                <a:gd name="T19" fmla="*/ 0 h 99"/>
                <a:gd name="T20" fmla="*/ 74 w 100"/>
                <a:gd name="T21" fmla="*/ 6 h 99"/>
                <a:gd name="T22" fmla="*/ 92 w 100"/>
                <a:gd name="T23" fmla="*/ 24 h 99"/>
                <a:gd name="T24" fmla="*/ 99 w 100"/>
                <a:gd name="T25" fmla="*/ 4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" h="99">
                  <a:moveTo>
                    <a:pt x="99" y="49"/>
                  </a:moveTo>
                  <a:cubicBezTo>
                    <a:pt x="99" y="58"/>
                    <a:pt x="96" y="66"/>
                    <a:pt x="92" y="74"/>
                  </a:cubicBezTo>
                  <a:cubicBezTo>
                    <a:pt x="87" y="82"/>
                    <a:pt x="82" y="87"/>
                    <a:pt x="74" y="92"/>
                  </a:cubicBezTo>
                  <a:cubicBezTo>
                    <a:pt x="66" y="96"/>
                    <a:pt x="59" y="98"/>
                    <a:pt x="50" y="98"/>
                  </a:cubicBezTo>
                  <a:cubicBezTo>
                    <a:pt x="41" y="98"/>
                    <a:pt x="33" y="96"/>
                    <a:pt x="25" y="92"/>
                  </a:cubicBezTo>
                  <a:cubicBezTo>
                    <a:pt x="17" y="87"/>
                    <a:pt x="11" y="82"/>
                    <a:pt x="7" y="74"/>
                  </a:cubicBezTo>
                  <a:cubicBezTo>
                    <a:pt x="2" y="66"/>
                    <a:pt x="0" y="58"/>
                    <a:pt x="0" y="49"/>
                  </a:cubicBezTo>
                  <a:cubicBezTo>
                    <a:pt x="0" y="40"/>
                    <a:pt x="2" y="32"/>
                    <a:pt x="7" y="24"/>
                  </a:cubicBezTo>
                  <a:cubicBezTo>
                    <a:pt x="11" y="16"/>
                    <a:pt x="17" y="10"/>
                    <a:pt x="25" y="6"/>
                  </a:cubicBezTo>
                  <a:cubicBezTo>
                    <a:pt x="33" y="1"/>
                    <a:pt x="41" y="0"/>
                    <a:pt x="50" y="0"/>
                  </a:cubicBezTo>
                  <a:cubicBezTo>
                    <a:pt x="59" y="0"/>
                    <a:pt x="66" y="1"/>
                    <a:pt x="74" y="6"/>
                  </a:cubicBezTo>
                  <a:cubicBezTo>
                    <a:pt x="82" y="10"/>
                    <a:pt x="87" y="16"/>
                    <a:pt x="92" y="24"/>
                  </a:cubicBezTo>
                  <a:cubicBezTo>
                    <a:pt x="96" y="32"/>
                    <a:pt x="99" y="40"/>
                    <a:pt x="99" y="49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5" name="Freeform 9"/>
            <p:cNvSpPr>
              <a:spLocks noChangeArrowheads="1"/>
            </p:cNvSpPr>
            <p:nvPr/>
          </p:nvSpPr>
          <p:spPr bwMode="auto">
            <a:xfrm>
              <a:off x="1687513" y="2125663"/>
              <a:ext cx="36512" cy="36512"/>
            </a:xfrm>
            <a:custGeom>
              <a:avLst/>
              <a:gdLst>
                <a:gd name="T0" fmla="*/ 99 w 100"/>
                <a:gd name="T1" fmla="*/ 50 h 100"/>
                <a:gd name="T2" fmla="*/ 92 w 100"/>
                <a:gd name="T3" fmla="*/ 75 h 100"/>
                <a:gd name="T4" fmla="*/ 74 w 100"/>
                <a:gd name="T5" fmla="*/ 93 h 100"/>
                <a:gd name="T6" fmla="*/ 49 w 100"/>
                <a:gd name="T7" fmla="*/ 99 h 100"/>
                <a:gd name="T8" fmla="*/ 25 w 100"/>
                <a:gd name="T9" fmla="*/ 93 h 100"/>
                <a:gd name="T10" fmla="*/ 6 w 100"/>
                <a:gd name="T11" fmla="*/ 75 h 100"/>
                <a:gd name="T12" fmla="*/ 0 w 100"/>
                <a:gd name="T13" fmla="*/ 50 h 100"/>
                <a:gd name="T14" fmla="*/ 6 w 100"/>
                <a:gd name="T15" fmla="*/ 25 h 100"/>
                <a:gd name="T16" fmla="*/ 25 w 100"/>
                <a:gd name="T17" fmla="*/ 7 h 100"/>
                <a:gd name="T18" fmla="*/ 49 w 100"/>
                <a:gd name="T19" fmla="*/ 0 h 100"/>
                <a:gd name="T20" fmla="*/ 74 w 100"/>
                <a:gd name="T21" fmla="*/ 7 h 100"/>
                <a:gd name="T22" fmla="*/ 92 w 100"/>
                <a:gd name="T23" fmla="*/ 25 h 100"/>
                <a:gd name="T24" fmla="*/ 99 w 100"/>
                <a:gd name="T25" fmla="*/ 5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" h="100">
                  <a:moveTo>
                    <a:pt x="99" y="50"/>
                  </a:moveTo>
                  <a:cubicBezTo>
                    <a:pt x="99" y="59"/>
                    <a:pt x="97" y="67"/>
                    <a:pt x="92" y="75"/>
                  </a:cubicBezTo>
                  <a:cubicBezTo>
                    <a:pt x="87" y="82"/>
                    <a:pt x="82" y="88"/>
                    <a:pt x="74" y="93"/>
                  </a:cubicBezTo>
                  <a:cubicBezTo>
                    <a:pt x="66" y="97"/>
                    <a:pt x="58" y="99"/>
                    <a:pt x="49" y="99"/>
                  </a:cubicBezTo>
                  <a:cubicBezTo>
                    <a:pt x="40" y="99"/>
                    <a:pt x="32" y="97"/>
                    <a:pt x="25" y="93"/>
                  </a:cubicBezTo>
                  <a:cubicBezTo>
                    <a:pt x="17" y="88"/>
                    <a:pt x="10" y="82"/>
                    <a:pt x="6" y="75"/>
                  </a:cubicBezTo>
                  <a:cubicBezTo>
                    <a:pt x="1" y="67"/>
                    <a:pt x="0" y="59"/>
                    <a:pt x="0" y="50"/>
                  </a:cubicBezTo>
                  <a:cubicBezTo>
                    <a:pt x="0" y="41"/>
                    <a:pt x="1" y="33"/>
                    <a:pt x="6" y="25"/>
                  </a:cubicBezTo>
                  <a:cubicBezTo>
                    <a:pt x="10" y="17"/>
                    <a:pt x="17" y="11"/>
                    <a:pt x="25" y="7"/>
                  </a:cubicBezTo>
                  <a:cubicBezTo>
                    <a:pt x="32" y="2"/>
                    <a:pt x="40" y="0"/>
                    <a:pt x="49" y="0"/>
                  </a:cubicBezTo>
                  <a:cubicBezTo>
                    <a:pt x="58" y="0"/>
                    <a:pt x="66" y="2"/>
                    <a:pt x="74" y="7"/>
                  </a:cubicBezTo>
                  <a:cubicBezTo>
                    <a:pt x="82" y="11"/>
                    <a:pt x="87" y="17"/>
                    <a:pt x="92" y="25"/>
                  </a:cubicBezTo>
                  <a:cubicBezTo>
                    <a:pt x="97" y="33"/>
                    <a:pt x="99" y="41"/>
                    <a:pt x="99" y="50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6" name="Freeform 10"/>
            <p:cNvSpPr>
              <a:spLocks noChangeArrowheads="1"/>
            </p:cNvSpPr>
            <p:nvPr/>
          </p:nvSpPr>
          <p:spPr bwMode="auto">
            <a:xfrm>
              <a:off x="1797050" y="2027238"/>
              <a:ext cx="36513" cy="36512"/>
            </a:xfrm>
            <a:custGeom>
              <a:avLst/>
              <a:gdLst>
                <a:gd name="T0" fmla="*/ 99 w 100"/>
                <a:gd name="T1" fmla="*/ 49 h 100"/>
                <a:gd name="T2" fmla="*/ 92 w 100"/>
                <a:gd name="T3" fmla="*/ 74 h 100"/>
                <a:gd name="T4" fmla="*/ 74 w 100"/>
                <a:gd name="T5" fmla="*/ 92 h 100"/>
                <a:gd name="T6" fmla="*/ 49 w 100"/>
                <a:gd name="T7" fmla="*/ 99 h 100"/>
                <a:gd name="T8" fmla="*/ 25 w 100"/>
                <a:gd name="T9" fmla="*/ 92 h 100"/>
                <a:gd name="T10" fmla="*/ 7 w 100"/>
                <a:gd name="T11" fmla="*/ 74 h 100"/>
                <a:gd name="T12" fmla="*/ 0 w 100"/>
                <a:gd name="T13" fmla="*/ 49 h 100"/>
                <a:gd name="T14" fmla="*/ 7 w 100"/>
                <a:gd name="T15" fmla="*/ 24 h 100"/>
                <a:gd name="T16" fmla="*/ 25 w 100"/>
                <a:gd name="T17" fmla="*/ 6 h 100"/>
                <a:gd name="T18" fmla="*/ 49 w 100"/>
                <a:gd name="T19" fmla="*/ 0 h 100"/>
                <a:gd name="T20" fmla="*/ 74 w 100"/>
                <a:gd name="T21" fmla="*/ 6 h 100"/>
                <a:gd name="T22" fmla="*/ 92 w 100"/>
                <a:gd name="T23" fmla="*/ 24 h 100"/>
                <a:gd name="T24" fmla="*/ 99 w 100"/>
                <a:gd name="T25" fmla="*/ 49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" h="100">
                  <a:moveTo>
                    <a:pt x="99" y="49"/>
                  </a:moveTo>
                  <a:cubicBezTo>
                    <a:pt x="99" y="58"/>
                    <a:pt x="96" y="66"/>
                    <a:pt x="92" y="74"/>
                  </a:cubicBezTo>
                  <a:cubicBezTo>
                    <a:pt x="87" y="82"/>
                    <a:pt x="82" y="87"/>
                    <a:pt x="74" y="92"/>
                  </a:cubicBezTo>
                  <a:cubicBezTo>
                    <a:pt x="66" y="96"/>
                    <a:pt x="58" y="99"/>
                    <a:pt x="49" y="99"/>
                  </a:cubicBezTo>
                  <a:cubicBezTo>
                    <a:pt x="40" y="99"/>
                    <a:pt x="32" y="96"/>
                    <a:pt x="25" y="92"/>
                  </a:cubicBezTo>
                  <a:cubicBezTo>
                    <a:pt x="17" y="87"/>
                    <a:pt x="11" y="82"/>
                    <a:pt x="7" y="74"/>
                  </a:cubicBezTo>
                  <a:cubicBezTo>
                    <a:pt x="2" y="66"/>
                    <a:pt x="0" y="58"/>
                    <a:pt x="0" y="49"/>
                  </a:cubicBezTo>
                  <a:cubicBezTo>
                    <a:pt x="0" y="40"/>
                    <a:pt x="2" y="31"/>
                    <a:pt x="7" y="24"/>
                  </a:cubicBezTo>
                  <a:cubicBezTo>
                    <a:pt x="11" y="16"/>
                    <a:pt x="17" y="10"/>
                    <a:pt x="25" y="6"/>
                  </a:cubicBezTo>
                  <a:cubicBezTo>
                    <a:pt x="32" y="1"/>
                    <a:pt x="40" y="0"/>
                    <a:pt x="49" y="0"/>
                  </a:cubicBezTo>
                  <a:cubicBezTo>
                    <a:pt x="58" y="0"/>
                    <a:pt x="66" y="1"/>
                    <a:pt x="74" y="6"/>
                  </a:cubicBezTo>
                  <a:cubicBezTo>
                    <a:pt x="82" y="10"/>
                    <a:pt x="87" y="16"/>
                    <a:pt x="92" y="24"/>
                  </a:cubicBezTo>
                  <a:cubicBezTo>
                    <a:pt x="96" y="31"/>
                    <a:pt x="99" y="40"/>
                    <a:pt x="99" y="49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" name="Freeform 13"/>
            <p:cNvSpPr>
              <a:spLocks noChangeArrowheads="1"/>
            </p:cNvSpPr>
            <p:nvPr/>
          </p:nvSpPr>
          <p:spPr bwMode="auto">
            <a:xfrm>
              <a:off x="1727199" y="2066925"/>
              <a:ext cx="36513" cy="36512"/>
            </a:xfrm>
            <a:custGeom>
              <a:avLst/>
              <a:gdLst>
                <a:gd name="T0" fmla="*/ 99 w 100"/>
                <a:gd name="T1" fmla="*/ 49 h 100"/>
                <a:gd name="T2" fmla="*/ 92 w 100"/>
                <a:gd name="T3" fmla="*/ 74 h 100"/>
                <a:gd name="T4" fmla="*/ 74 w 100"/>
                <a:gd name="T5" fmla="*/ 92 h 100"/>
                <a:gd name="T6" fmla="*/ 49 w 100"/>
                <a:gd name="T7" fmla="*/ 99 h 100"/>
                <a:gd name="T8" fmla="*/ 24 w 100"/>
                <a:gd name="T9" fmla="*/ 92 h 100"/>
                <a:gd name="T10" fmla="*/ 6 w 100"/>
                <a:gd name="T11" fmla="*/ 74 h 100"/>
                <a:gd name="T12" fmla="*/ 0 w 100"/>
                <a:gd name="T13" fmla="*/ 49 h 100"/>
                <a:gd name="T14" fmla="*/ 6 w 100"/>
                <a:gd name="T15" fmla="*/ 25 h 100"/>
                <a:gd name="T16" fmla="*/ 24 w 100"/>
                <a:gd name="T17" fmla="*/ 7 h 100"/>
                <a:gd name="T18" fmla="*/ 49 w 100"/>
                <a:gd name="T19" fmla="*/ 0 h 100"/>
                <a:gd name="T20" fmla="*/ 74 w 100"/>
                <a:gd name="T21" fmla="*/ 7 h 100"/>
                <a:gd name="T22" fmla="*/ 92 w 100"/>
                <a:gd name="T23" fmla="*/ 25 h 100"/>
                <a:gd name="T24" fmla="*/ 99 w 100"/>
                <a:gd name="T25" fmla="*/ 49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" h="100">
                  <a:moveTo>
                    <a:pt x="99" y="49"/>
                  </a:moveTo>
                  <a:cubicBezTo>
                    <a:pt x="99" y="58"/>
                    <a:pt x="97" y="66"/>
                    <a:pt x="92" y="74"/>
                  </a:cubicBezTo>
                  <a:cubicBezTo>
                    <a:pt x="87" y="82"/>
                    <a:pt x="82" y="87"/>
                    <a:pt x="74" y="92"/>
                  </a:cubicBezTo>
                  <a:cubicBezTo>
                    <a:pt x="66" y="97"/>
                    <a:pt x="58" y="99"/>
                    <a:pt x="49" y="99"/>
                  </a:cubicBezTo>
                  <a:cubicBezTo>
                    <a:pt x="40" y="99"/>
                    <a:pt x="31" y="97"/>
                    <a:pt x="24" y="92"/>
                  </a:cubicBezTo>
                  <a:cubicBezTo>
                    <a:pt x="16" y="87"/>
                    <a:pt x="10" y="82"/>
                    <a:pt x="6" y="74"/>
                  </a:cubicBezTo>
                  <a:cubicBezTo>
                    <a:pt x="1" y="66"/>
                    <a:pt x="0" y="58"/>
                    <a:pt x="0" y="49"/>
                  </a:cubicBezTo>
                  <a:cubicBezTo>
                    <a:pt x="0" y="40"/>
                    <a:pt x="1" y="32"/>
                    <a:pt x="6" y="25"/>
                  </a:cubicBezTo>
                  <a:cubicBezTo>
                    <a:pt x="10" y="17"/>
                    <a:pt x="16" y="11"/>
                    <a:pt x="24" y="7"/>
                  </a:cubicBezTo>
                  <a:cubicBezTo>
                    <a:pt x="31" y="2"/>
                    <a:pt x="40" y="0"/>
                    <a:pt x="49" y="0"/>
                  </a:cubicBezTo>
                  <a:cubicBezTo>
                    <a:pt x="58" y="0"/>
                    <a:pt x="66" y="2"/>
                    <a:pt x="74" y="7"/>
                  </a:cubicBezTo>
                  <a:cubicBezTo>
                    <a:pt x="82" y="11"/>
                    <a:pt x="87" y="17"/>
                    <a:pt x="92" y="25"/>
                  </a:cubicBezTo>
                  <a:cubicBezTo>
                    <a:pt x="97" y="32"/>
                    <a:pt x="99" y="40"/>
                    <a:pt x="99" y="49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" name="Freeform 15"/>
            <p:cNvSpPr>
              <a:spLocks noChangeArrowheads="1"/>
            </p:cNvSpPr>
            <p:nvPr/>
          </p:nvSpPr>
          <p:spPr bwMode="auto">
            <a:xfrm>
              <a:off x="1576387" y="2103437"/>
              <a:ext cx="34925" cy="36512"/>
            </a:xfrm>
            <a:custGeom>
              <a:avLst/>
              <a:gdLst>
                <a:gd name="T0" fmla="*/ 98 w 99"/>
                <a:gd name="T1" fmla="*/ 50 h 100"/>
                <a:gd name="T2" fmla="*/ 92 w 99"/>
                <a:gd name="T3" fmla="*/ 75 h 100"/>
                <a:gd name="T4" fmla="*/ 74 w 99"/>
                <a:gd name="T5" fmla="*/ 93 h 100"/>
                <a:gd name="T6" fmla="*/ 49 w 99"/>
                <a:gd name="T7" fmla="*/ 99 h 100"/>
                <a:gd name="T8" fmla="*/ 24 w 99"/>
                <a:gd name="T9" fmla="*/ 93 h 100"/>
                <a:gd name="T10" fmla="*/ 6 w 99"/>
                <a:gd name="T11" fmla="*/ 75 h 100"/>
                <a:gd name="T12" fmla="*/ 0 w 99"/>
                <a:gd name="T13" fmla="*/ 50 h 100"/>
                <a:gd name="T14" fmla="*/ 6 w 99"/>
                <a:gd name="T15" fmla="*/ 25 h 100"/>
                <a:gd name="T16" fmla="*/ 24 w 99"/>
                <a:gd name="T17" fmla="*/ 7 h 100"/>
                <a:gd name="T18" fmla="*/ 49 w 99"/>
                <a:gd name="T19" fmla="*/ 0 h 100"/>
                <a:gd name="T20" fmla="*/ 74 w 99"/>
                <a:gd name="T21" fmla="*/ 7 h 100"/>
                <a:gd name="T22" fmla="*/ 92 w 99"/>
                <a:gd name="T23" fmla="*/ 25 h 100"/>
                <a:gd name="T24" fmla="*/ 98 w 99"/>
                <a:gd name="T25" fmla="*/ 5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00">
                  <a:moveTo>
                    <a:pt x="98" y="50"/>
                  </a:moveTo>
                  <a:cubicBezTo>
                    <a:pt x="98" y="59"/>
                    <a:pt x="96" y="67"/>
                    <a:pt x="92" y="75"/>
                  </a:cubicBezTo>
                  <a:cubicBezTo>
                    <a:pt x="87" y="82"/>
                    <a:pt x="82" y="88"/>
                    <a:pt x="74" y="93"/>
                  </a:cubicBezTo>
                  <a:cubicBezTo>
                    <a:pt x="66" y="97"/>
                    <a:pt x="58" y="99"/>
                    <a:pt x="49" y="99"/>
                  </a:cubicBezTo>
                  <a:cubicBezTo>
                    <a:pt x="40" y="99"/>
                    <a:pt x="32" y="97"/>
                    <a:pt x="24" y="93"/>
                  </a:cubicBezTo>
                  <a:cubicBezTo>
                    <a:pt x="16" y="88"/>
                    <a:pt x="10" y="82"/>
                    <a:pt x="6" y="75"/>
                  </a:cubicBezTo>
                  <a:cubicBezTo>
                    <a:pt x="1" y="67"/>
                    <a:pt x="0" y="59"/>
                    <a:pt x="0" y="50"/>
                  </a:cubicBezTo>
                  <a:cubicBezTo>
                    <a:pt x="0" y="41"/>
                    <a:pt x="1" y="33"/>
                    <a:pt x="6" y="25"/>
                  </a:cubicBezTo>
                  <a:cubicBezTo>
                    <a:pt x="10" y="17"/>
                    <a:pt x="16" y="11"/>
                    <a:pt x="24" y="7"/>
                  </a:cubicBezTo>
                  <a:cubicBezTo>
                    <a:pt x="32" y="2"/>
                    <a:pt x="40" y="0"/>
                    <a:pt x="49" y="0"/>
                  </a:cubicBezTo>
                  <a:cubicBezTo>
                    <a:pt x="58" y="0"/>
                    <a:pt x="66" y="2"/>
                    <a:pt x="74" y="7"/>
                  </a:cubicBezTo>
                  <a:cubicBezTo>
                    <a:pt x="82" y="11"/>
                    <a:pt x="87" y="17"/>
                    <a:pt x="92" y="25"/>
                  </a:cubicBezTo>
                  <a:cubicBezTo>
                    <a:pt x="96" y="33"/>
                    <a:pt x="98" y="41"/>
                    <a:pt x="98" y="50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9" name="Freeform 16"/>
            <p:cNvSpPr>
              <a:spLocks noChangeArrowheads="1"/>
            </p:cNvSpPr>
            <p:nvPr/>
          </p:nvSpPr>
          <p:spPr bwMode="auto">
            <a:xfrm>
              <a:off x="1839912" y="2103437"/>
              <a:ext cx="36513" cy="36512"/>
            </a:xfrm>
            <a:custGeom>
              <a:avLst/>
              <a:gdLst>
                <a:gd name="T0" fmla="*/ 99 w 100"/>
                <a:gd name="T1" fmla="*/ 50 h 100"/>
                <a:gd name="T2" fmla="*/ 92 w 100"/>
                <a:gd name="T3" fmla="*/ 75 h 100"/>
                <a:gd name="T4" fmla="*/ 74 w 100"/>
                <a:gd name="T5" fmla="*/ 93 h 100"/>
                <a:gd name="T6" fmla="*/ 49 w 100"/>
                <a:gd name="T7" fmla="*/ 99 h 100"/>
                <a:gd name="T8" fmla="*/ 25 w 100"/>
                <a:gd name="T9" fmla="*/ 93 h 100"/>
                <a:gd name="T10" fmla="*/ 6 w 100"/>
                <a:gd name="T11" fmla="*/ 75 h 100"/>
                <a:gd name="T12" fmla="*/ 0 w 100"/>
                <a:gd name="T13" fmla="*/ 50 h 100"/>
                <a:gd name="T14" fmla="*/ 6 w 100"/>
                <a:gd name="T15" fmla="*/ 25 h 100"/>
                <a:gd name="T16" fmla="*/ 25 w 100"/>
                <a:gd name="T17" fmla="*/ 7 h 100"/>
                <a:gd name="T18" fmla="*/ 49 w 100"/>
                <a:gd name="T19" fmla="*/ 0 h 100"/>
                <a:gd name="T20" fmla="*/ 74 w 100"/>
                <a:gd name="T21" fmla="*/ 7 h 100"/>
                <a:gd name="T22" fmla="*/ 92 w 100"/>
                <a:gd name="T23" fmla="*/ 25 h 100"/>
                <a:gd name="T24" fmla="*/ 99 w 100"/>
                <a:gd name="T25" fmla="*/ 5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" h="100">
                  <a:moveTo>
                    <a:pt x="99" y="50"/>
                  </a:moveTo>
                  <a:cubicBezTo>
                    <a:pt x="99" y="59"/>
                    <a:pt x="97" y="67"/>
                    <a:pt x="92" y="75"/>
                  </a:cubicBezTo>
                  <a:cubicBezTo>
                    <a:pt x="87" y="82"/>
                    <a:pt x="82" y="88"/>
                    <a:pt x="74" y="93"/>
                  </a:cubicBezTo>
                  <a:cubicBezTo>
                    <a:pt x="66" y="97"/>
                    <a:pt x="58" y="99"/>
                    <a:pt x="49" y="99"/>
                  </a:cubicBezTo>
                  <a:cubicBezTo>
                    <a:pt x="40" y="99"/>
                    <a:pt x="32" y="97"/>
                    <a:pt x="25" y="93"/>
                  </a:cubicBezTo>
                  <a:cubicBezTo>
                    <a:pt x="17" y="88"/>
                    <a:pt x="10" y="82"/>
                    <a:pt x="6" y="75"/>
                  </a:cubicBezTo>
                  <a:cubicBezTo>
                    <a:pt x="1" y="67"/>
                    <a:pt x="0" y="59"/>
                    <a:pt x="0" y="50"/>
                  </a:cubicBezTo>
                  <a:cubicBezTo>
                    <a:pt x="0" y="41"/>
                    <a:pt x="1" y="33"/>
                    <a:pt x="6" y="25"/>
                  </a:cubicBezTo>
                  <a:cubicBezTo>
                    <a:pt x="10" y="17"/>
                    <a:pt x="17" y="11"/>
                    <a:pt x="25" y="7"/>
                  </a:cubicBezTo>
                  <a:cubicBezTo>
                    <a:pt x="32" y="2"/>
                    <a:pt x="40" y="0"/>
                    <a:pt x="49" y="0"/>
                  </a:cubicBezTo>
                  <a:cubicBezTo>
                    <a:pt x="58" y="0"/>
                    <a:pt x="66" y="2"/>
                    <a:pt x="74" y="7"/>
                  </a:cubicBezTo>
                  <a:cubicBezTo>
                    <a:pt x="82" y="11"/>
                    <a:pt x="87" y="17"/>
                    <a:pt x="92" y="25"/>
                  </a:cubicBezTo>
                  <a:cubicBezTo>
                    <a:pt x="97" y="33"/>
                    <a:pt x="99" y="41"/>
                    <a:pt x="99" y="50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30" name="Oval 329"/>
          <p:cNvSpPr/>
          <p:nvPr/>
        </p:nvSpPr>
        <p:spPr>
          <a:xfrm>
            <a:off x="2511692" y="1617275"/>
            <a:ext cx="911776" cy="911776"/>
          </a:xfrm>
          <a:prstGeom prst="ellipse">
            <a:avLst/>
          </a:prstGeom>
          <a:solidFill>
            <a:srgbClr val="FFFFFF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1" name="Oval 330"/>
          <p:cNvSpPr/>
          <p:nvPr/>
        </p:nvSpPr>
        <p:spPr>
          <a:xfrm>
            <a:off x="2554151" y="1653390"/>
            <a:ext cx="828887" cy="828887"/>
          </a:xfrm>
          <a:prstGeom prst="ellipse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6" name="Oval 335"/>
          <p:cNvSpPr/>
          <p:nvPr/>
        </p:nvSpPr>
        <p:spPr>
          <a:xfrm>
            <a:off x="4104606" y="1617275"/>
            <a:ext cx="911776" cy="911776"/>
          </a:xfrm>
          <a:prstGeom prst="ellipse">
            <a:avLst/>
          </a:prstGeom>
          <a:solidFill>
            <a:srgbClr val="FFFFFF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7" name="Oval 336"/>
          <p:cNvSpPr/>
          <p:nvPr/>
        </p:nvSpPr>
        <p:spPr>
          <a:xfrm>
            <a:off x="4147065" y="1653390"/>
            <a:ext cx="828887" cy="828887"/>
          </a:xfrm>
          <a:prstGeom prst="ellipse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8" name="Group 337"/>
          <p:cNvGrpSpPr/>
          <p:nvPr/>
        </p:nvGrpSpPr>
        <p:grpSpPr>
          <a:xfrm>
            <a:off x="2636657" y="1821899"/>
            <a:ext cx="667800" cy="367355"/>
            <a:chOff x="3454400" y="1724025"/>
            <a:chExt cx="808038" cy="444500"/>
          </a:xfrm>
        </p:grpSpPr>
        <p:sp>
          <p:nvSpPr>
            <p:cNvPr id="339" name="Freeform 20"/>
            <p:cNvSpPr>
              <a:spLocks noChangeArrowheads="1"/>
            </p:cNvSpPr>
            <p:nvPr/>
          </p:nvSpPr>
          <p:spPr bwMode="auto">
            <a:xfrm>
              <a:off x="3454400" y="1724025"/>
              <a:ext cx="808038" cy="444500"/>
            </a:xfrm>
            <a:custGeom>
              <a:avLst/>
              <a:gdLst>
                <a:gd name="T0" fmla="*/ 0 w 2243"/>
                <a:gd name="T1" fmla="*/ 803 h 1234"/>
                <a:gd name="T2" fmla="*/ 729 w 2243"/>
                <a:gd name="T3" fmla="*/ 0 h 1234"/>
                <a:gd name="T4" fmla="*/ 1174 w 2243"/>
                <a:gd name="T5" fmla="*/ 628 h 1234"/>
                <a:gd name="T6" fmla="*/ 1513 w 2243"/>
                <a:gd name="T7" fmla="*/ 273 h 1234"/>
                <a:gd name="T8" fmla="*/ 2242 w 2243"/>
                <a:gd name="T9" fmla="*/ 1233 h 1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3" h="1234">
                  <a:moveTo>
                    <a:pt x="0" y="803"/>
                  </a:moveTo>
                  <a:lnTo>
                    <a:pt x="729" y="0"/>
                  </a:lnTo>
                  <a:lnTo>
                    <a:pt x="1174" y="628"/>
                  </a:lnTo>
                  <a:lnTo>
                    <a:pt x="1513" y="273"/>
                  </a:lnTo>
                  <a:lnTo>
                    <a:pt x="2242" y="1233"/>
                  </a:ln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0" name="Freeform 21"/>
            <p:cNvSpPr>
              <a:spLocks noChangeArrowheads="1"/>
            </p:cNvSpPr>
            <p:nvPr/>
          </p:nvSpPr>
          <p:spPr bwMode="auto">
            <a:xfrm>
              <a:off x="3525838" y="1828800"/>
              <a:ext cx="603250" cy="285750"/>
            </a:xfrm>
            <a:custGeom>
              <a:avLst/>
              <a:gdLst>
                <a:gd name="T0" fmla="*/ 0 w 1676"/>
                <a:gd name="T1" fmla="*/ 290 h 792"/>
                <a:gd name="T2" fmla="*/ 507 w 1676"/>
                <a:gd name="T3" fmla="*/ 323 h 792"/>
                <a:gd name="T4" fmla="*/ 903 w 1676"/>
                <a:gd name="T5" fmla="*/ 534 h 792"/>
                <a:gd name="T6" fmla="*/ 1221 w 1676"/>
                <a:gd name="T7" fmla="*/ 595 h 792"/>
                <a:gd name="T8" fmla="*/ 1674 w 1676"/>
                <a:gd name="T9" fmla="*/ 453 h 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76" h="792">
                  <a:moveTo>
                    <a:pt x="0" y="290"/>
                  </a:moveTo>
                  <a:cubicBezTo>
                    <a:pt x="0" y="290"/>
                    <a:pt x="342" y="0"/>
                    <a:pt x="507" y="323"/>
                  </a:cubicBezTo>
                  <a:cubicBezTo>
                    <a:pt x="698" y="697"/>
                    <a:pt x="903" y="534"/>
                    <a:pt x="903" y="534"/>
                  </a:cubicBezTo>
                  <a:cubicBezTo>
                    <a:pt x="903" y="534"/>
                    <a:pt x="1101" y="372"/>
                    <a:pt x="1221" y="595"/>
                  </a:cubicBezTo>
                  <a:cubicBezTo>
                    <a:pt x="1326" y="791"/>
                    <a:pt x="1675" y="613"/>
                    <a:pt x="1674" y="453"/>
                  </a:cubicBezTo>
                </a:path>
              </a:pathLst>
            </a:custGeom>
            <a:noFill/>
            <a:ln w="20160" cap="flat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1" name="Oval 340"/>
          <p:cNvSpPr/>
          <p:nvPr/>
        </p:nvSpPr>
        <p:spPr>
          <a:xfrm>
            <a:off x="5697520" y="1617275"/>
            <a:ext cx="911776" cy="911776"/>
          </a:xfrm>
          <a:prstGeom prst="ellipse">
            <a:avLst/>
          </a:prstGeom>
          <a:solidFill>
            <a:srgbClr val="FFFFFF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2" name="Oval 341"/>
          <p:cNvSpPr/>
          <p:nvPr/>
        </p:nvSpPr>
        <p:spPr>
          <a:xfrm>
            <a:off x="5739979" y="1653390"/>
            <a:ext cx="828887" cy="828887"/>
          </a:xfrm>
          <a:prstGeom prst="ellipse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3" name="Group 342"/>
          <p:cNvGrpSpPr/>
          <p:nvPr/>
        </p:nvGrpSpPr>
        <p:grpSpPr>
          <a:xfrm>
            <a:off x="5917251" y="1836350"/>
            <a:ext cx="472314" cy="473626"/>
            <a:chOff x="4491038" y="1612900"/>
            <a:chExt cx="571500" cy="573088"/>
          </a:xfrm>
        </p:grpSpPr>
        <p:sp>
          <p:nvSpPr>
            <p:cNvPr id="344" name="Freeform 22"/>
            <p:cNvSpPr>
              <a:spLocks noChangeArrowheads="1"/>
            </p:cNvSpPr>
            <p:nvPr/>
          </p:nvSpPr>
          <p:spPr bwMode="auto">
            <a:xfrm>
              <a:off x="4584700" y="1706563"/>
              <a:ext cx="385763" cy="387350"/>
            </a:xfrm>
            <a:custGeom>
              <a:avLst/>
              <a:gdLst>
                <a:gd name="T0" fmla="*/ 1072 w 1073"/>
                <a:gd name="T1" fmla="*/ 537 h 1074"/>
                <a:gd name="T2" fmla="*/ 1001 w 1073"/>
                <a:gd name="T3" fmla="*/ 805 h 1074"/>
                <a:gd name="T4" fmla="*/ 804 w 1073"/>
                <a:gd name="T5" fmla="*/ 1001 h 1074"/>
                <a:gd name="T6" fmla="*/ 536 w 1073"/>
                <a:gd name="T7" fmla="*/ 1073 h 1074"/>
                <a:gd name="T8" fmla="*/ 268 w 1073"/>
                <a:gd name="T9" fmla="*/ 1001 h 1074"/>
                <a:gd name="T10" fmla="*/ 72 w 1073"/>
                <a:gd name="T11" fmla="*/ 805 h 1074"/>
                <a:gd name="T12" fmla="*/ 0 w 1073"/>
                <a:gd name="T13" fmla="*/ 537 h 1074"/>
                <a:gd name="T14" fmla="*/ 72 w 1073"/>
                <a:gd name="T15" fmla="*/ 268 h 1074"/>
                <a:gd name="T16" fmla="*/ 268 w 1073"/>
                <a:gd name="T17" fmla="*/ 72 h 1074"/>
                <a:gd name="T18" fmla="*/ 536 w 1073"/>
                <a:gd name="T19" fmla="*/ 0 h 1074"/>
                <a:gd name="T20" fmla="*/ 804 w 1073"/>
                <a:gd name="T21" fmla="*/ 72 h 1074"/>
                <a:gd name="T22" fmla="*/ 1001 w 1073"/>
                <a:gd name="T23" fmla="*/ 268 h 1074"/>
                <a:gd name="T24" fmla="*/ 1072 w 1073"/>
                <a:gd name="T25" fmla="*/ 537 h 1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73" h="1074">
                  <a:moveTo>
                    <a:pt x="1072" y="537"/>
                  </a:moveTo>
                  <a:cubicBezTo>
                    <a:pt x="1072" y="635"/>
                    <a:pt x="1051" y="719"/>
                    <a:pt x="1001" y="805"/>
                  </a:cubicBezTo>
                  <a:cubicBezTo>
                    <a:pt x="952" y="890"/>
                    <a:pt x="890" y="952"/>
                    <a:pt x="804" y="1001"/>
                  </a:cubicBezTo>
                  <a:cubicBezTo>
                    <a:pt x="719" y="1050"/>
                    <a:pt x="635" y="1073"/>
                    <a:pt x="536" y="1073"/>
                  </a:cubicBezTo>
                  <a:cubicBezTo>
                    <a:pt x="437" y="1073"/>
                    <a:pt x="354" y="1050"/>
                    <a:pt x="268" y="1001"/>
                  </a:cubicBezTo>
                  <a:cubicBezTo>
                    <a:pt x="183" y="952"/>
                    <a:pt x="121" y="890"/>
                    <a:pt x="72" y="805"/>
                  </a:cubicBezTo>
                  <a:cubicBezTo>
                    <a:pt x="23" y="719"/>
                    <a:pt x="0" y="635"/>
                    <a:pt x="0" y="537"/>
                  </a:cubicBezTo>
                  <a:cubicBezTo>
                    <a:pt x="0" y="438"/>
                    <a:pt x="23" y="353"/>
                    <a:pt x="72" y="268"/>
                  </a:cubicBezTo>
                  <a:cubicBezTo>
                    <a:pt x="121" y="182"/>
                    <a:pt x="183" y="121"/>
                    <a:pt x="268" y="72"/>
                  </a:cubicBezTo>
                  <a:cubicBezTo>
                    <a:pt x="354" y="22"/>
                    <a:pt x="437" y="0"/>
                    <a:pt x="536" y="0"/>
                  </a:cubicBezTo>
                  <a:cubicBezTo>
                    <a:pt x="635" y="0"/>
                    <a:pt x="719" y="22"/>
                    <a:pt x="804" y="72"/>
                  </a:cubicBezTo>
                  <a:cubicBezTo>
                    <a:pt x="890" y="121"/>
                    <a:pt x="952" y="182"/>
                    <a:pt x="1001" y="268"/>
                  </a:cubicBezTo>
                  <a:cubicBezTo>
                    <a:pt x="1051" y="353"/>
                    <a:pt x="1072" y="438"/>
                    <a:pt x="1072" y="537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5" name="Line 23"/>
            <p:cNvSpPr>
              <a:spLocks noChangeShapeType="1"/>
            </p:cNvSpPr>
            <p:nvPr/>
          </p:nvSpPr>
          <p:spPr bwMode="auto">
            <a:xfrm>
              <a:off x="5021263" y="1900238"/>
              <a:ext cx="41275" cy="1587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6" name="Line 24"/>
            <p:cNvSpPr>
              <a:spLocks noChangeShapeType="1"/>
            </p:cNvSpPr>
            <p:nvPr/>
          </p:nvSpPr>
          <p:spPr bwMode="auto">
            <a:xfrm flipV="1">
              <a:off x="4776788" y="1612900"/>
              <a:ext cx="1587" cy="44450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7" name="Line 25"/>
            <p:cNvSpPr>
              <a:spLocks noChangeShapeType="1"/>
            </p:cNvSpPr>
            <p:nvPr/>
          </p:nvSpPr>
          <p:spPr bwMode="auto">
            <a:xfrm flipH="1">
              <a:off x="4491038" y="1900238"/>
              <a:ext cx="44450" cy="1587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" name="Line 26"/>
            <p:cNvSpPr>
              <a:spLocks noChangeShapeType="1"/>
            </p:cNvSpPr>
            <p:nvPr/>
          </p:nvSpPr>
          <p:spPr bwMode="auto">
            <a:xfrm>
              <a:off x="4776788" y="2144713"/>
              <a:ext cx="1587" cy="41275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9" name="Line 27"/>
            <p:cNvSpPr>
              <a:spLocks noChangeShapeType="1"/>
            </p:cNvSpPr>
            <p:nvPr/>
          </p:nvSpPr>
          <p:spPr bwMode="auto">
            <a:xfrm flipV="1">
              <a:off x="4949825" y="1698625"/>
              <a:ext cx="28575" cy="31750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0" name="Line 28"/>
            <p:cNvSpPr>
              <a:spLocks noChangeShapeType="1"/>
            </p:cNvSpPr>
            <p:nvPr/>
          </p:nvSpPr>
          <p:spPr bwMode="auto">
            <a:xfrm flipH="1" flipV="1">
              <a:off x="4575175" y="1698625"/>
              <a:ext cx="31750" cy="31750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1" name="Line 29"/>
            <p:cNvSpPr>
              <a:spLocks noChangeShapeType="1"/>
            </p:cNvSpPr>
            <p:nvPr/>
          </p:nvSpPr>
          <p:spPr bwMode="auto">
            <a:xfrm flipH="1">
              <a:off x="4575175" y="2073275"/>
              <a:ext cx="31750" cy="28575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2" name="Line 30"/>
            <p:cNvSpPr>
              <a:spLocks noChangeShapeType="1"/>
            </p:cNvSpPr>
            <p:nvPr/>
          </p:nvSpPr>
          <p:spPr bwMode="auto">
            <a:xfrm>
              <a:off x="4949825" y="2073275"/>
              <a:ext cx="28575" cy="28575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3" name="Oval 352"/>
          <p:cNvSpPr/>
          <p:nvPr/>
        </p:nvSpPr>
        <p:spPr>
          <a:xfrm>
            <a:off x="7290433" y="1617275"/>
            <a:ext cx="911776" cy="911776"/>
          </a:xfrm>
          <a:prstGeom prst="ellipse">
            <a:avLst/>
          </a:prstGeom>
          <a:solidFill>
            <a:srgbClr val="FFFFFF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4" name="Oval 353"/>
          <p:cNvSpPr/>
          <p:nvPr/>
        </p:nvSpPr>
        <p:spPr>
          <a:xfrm>
            <a:off x="7332892" y="1653390"/>
            <a:ext cx="828887" cy="828887"/>
          </a:xfrm>
          <a:prstGeom prst="ellipse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7" name="Oval 366"/>
          <p:cNvSpPr/>
          <p:nvPr/>
        </p:nvSpPr>
        <p:spPr>
          <a:xfrm>
            <a:off x="1463125" y="3547048"/>
            <a:ext cx="911776" cy="911776"/>
          </a:xfrm>
          <a:prstGeom prst="ellipse">
            <a:avLst/>
          </a:prstGeom>
          <a:solidFill>
            <a:srgbClr val="FFFFFF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8" name="Oval 367"/>
          <p:cNvSpPr/>
          <p:nvPr/>
        </p:nvSpPr>
        <p:spPr>
          <a:xfrm>
            <a:off x="1505584" y="3583163"/>
            <a:ext cx="828887" cy="828887"/>
          </a:xfrm>
          <a:prstGeom prst="ellipse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9" name="Group 368"/>
          <p:cNvGrpSpPr/>
          <p:nvPr/>
        </p:nvGrpSpPr>
        <p:grpSpPr>
          <a:xfrm>
            <a:off x="1527322" y="3790493"/>
            <a:ext cx="610072" cy="604824"/>
            <a:chOff x="1176338" y="3081338"/>
            <a:chExt cx="738187" cy="731837"/>
          </a:xfrm>
        </p:grpSpPr>
        <p:sp>
          <p:nvSpPr>
            <p:cNvPr id="370" name="Line 44"/>
            <p:cNvSpPr>
              <a:spLocks noChangeShapeType="1"/>
            </p:cNvSpPr>
            <p:nvPr/>
          </p:nvSpPr>
          <p:spPr bwMode="auto">
            <a:xfrm flipH="1">
              <a:off x="1406525" y="3284538"/>
              <a:ext cx="307975" cy="304800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" name="Freeform 45"/>
            <p:cNvSpPr>
              <a:spLocks noChangeArrowheads="1"/>
            </p:cNvSpPr>
            <p:nvPr/>
          </p:nvSpPr>
          <p:spPr bwMode="auto">
            <a:xfrm>
              <a:off x="1176338" y="3081338"/>
              <a:ext cx="738187" cy="731837"/>
            </a:xfrm>
            <a:custGeom>
              <a:avLst/>
              <a:gdLst>
                <a:gd name="T0" fmla="*/ 2051 w 2052"/>
                <a:gd name="T1" fmla="*/ 0 h 2032"/>
                <a:gd name="T2" fmla="*/ 725 w 2052"/>
                <a:gd name="T3" fmla="*/ 1326 h 2032"/>
                <a:gd name="T4" fmla="*/ 2051 w 2052"/>
                <a:gd name="T5" fmla="*/ 0 h 20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52" h="2032">
                  <a:moveTo>
                    <a:pt x="2051" y="0"/>
                  </a:moveTo>
                  <a:cubicBezTo>
                    <a:pt x="2051" y="0"/>
                    <a:pt x="1825" y="2031"/>
                    <a:pt x="725" y="1326"/>
                  </a:cubicBezTo>
                  <a:cubicBezTo>
                    <a:pt x="0" y="224"/>
                    <a:pt x="2051" y="0"/>
                    <a:pt x="2051" y="0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2" name="Freeform 46"/>
            <p:cNvSpPr>
              <a:spLocks noChangeArrowheads="1"/>
            </p:cNvSpPr>
            <p:nvPr/>
          </p:nvSpPr>
          <p:spPr bwMode="auto">
            <a:xfrm>
              <a:off x="1508125" y="3367088"/>
              <a:ext cx="122238" cy="122237"/>
            </a:xfrm>
            <a:custGeom>
              <a:avLst/>
              <a:gdLst>
                <a:gd name="T0" fmla="*/ 339 w 340"/>
                <a:gd name="T1" fmla="*/ 338 h 339"/>
                <a:gd name="T2" fmla="*/ 0 w 340"/>
                <a:gd name="T3" fmla="*/ 338 h 339"/>
                <a:gd name="T4" fmla="*/ 0 w 340"/>
                <a:gd name="T5" fmla="*/ 0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40" h="339">
                  <a:moveTo>
                    <a:pt x="339" y="338"/>
                  </a:moveTo>
                  <a:lnTo>
                    <a:pt x="0" y="338"/>
                  </a:lnTo>
                  <a:lnTo>
                    <a:pt x="0" y="0"/>
                  </a:lnTo>
                </a:path>
              </a:pathLst>
            </a:cu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3" name="Freeform 47"/>
            <p:cNvSpPr>
              <a:spLocks noChangeArrowheads="1"/>
            </p:cNvSpPr>
            <p:nvPr/>
          </p:nvSpPr>
          <p:spPr bwMode="auto">
            <a:xfrm>
              <a:off x="1609725" y="3284538"/>
              <a:ext cx="101600" cy="101600"/>
            </a:xfrm>
            <a:custGeom>
              <a:avLst/>
              <a:gdLst>
                <a:gd name="T0" fmla="*/ 283 w 284"/>
                <a:gd name="T1" fmla="*/ 282 h 283"/>
                <a:gd name="T2" fmla="*/ 0 w 284"/>
                <a:gd name="T3" fmla="*/ 282 h 283"/>
                <a:gd name="T4" fmla="*/ 0 w 284"/>
                <a:gd name="T5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4" h="283">
                  <a:moveTo>
                    <a:pt x="283" y="282"/>
                  </a:moveTo>
                  <a:lnTo>
                    <a:pt x="0" y="282"/>
                  </a:lnTo>
                  <a:lnTo>
                    <a:pt x="0" y="0"/>
                  </a:lnTo>
                </a:path>
              </a:pathLst>
            </a:cu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4" name="Freeform 48"/>
            <p:cNvSpPr>
              <a:spLocks noChangeArrowheads="1"/>
            </p:cNvSpPr>
            <p:nvPr/>
          </p:nvSpPr>
          <p:spPr bwMode="auto">
            <a:xfrm>
              <a:off x="1712913" y="3244850"/>
              <a:ext cx="41275" cy="41275"/>
            </a:xfrm>
            <a:custGeom>
              <a:avLst/>
              <a:gdLst>
                <a:gd name="T0" fmla="*/ 112 w 113"/>
                <a:gd name="T1" fmla="*/ 113 h 114"/>
                <a:gd name="T2" fmla="*/ 0 w 113"/>
                <a:gd name="T3" fmla="*/ 113 h 114"/>
                <a:gd name="T4" fmla="*/ 0 w 113"/>
                <a:gd name="T5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" h="114">
                  <a:moveTo>
                    <a:pt x="112" y="113"/>
                  </a:moveTo>
                  <a:lnTo>
                    <a:pt x="0" y="113"/>
                  </a:lnTo>
                  <a:lnTo>
                    <a:pt x="0" y="0"/>
                  </a:lnTo>
                </a:path>
              </a:pathLst>
            </a:cu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75" name="Oval 374"/>
          <p:cNvSpPr/>
          <p:nvPr/>
        </p:nvSpPr>
        <p:spPr>
          <a:xfrm>
            <a:off x="3223969" y="3547048"/>
            <a:ext cx="911776" cy="911776"/>
          </a:xfrm>
          <a:prstGeom prst="ellipse">
            <a:avLst/>
          </a:prstGeom>
          <a:solidFill>
            <a:srgbClr val="FFFFFF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6" name="Oval 375"/>
          <p:cNvSpPr/>
          <p:nvPr/>
        </p:nvSpPr>
        <p:spPr>
          <a:xfrm>
            <a:off x="3266428" y="3583163"/>
            <a:ext cx="828887" cy="828887"/>
          </a:xfrm>
          <a:prstGeom prst="ellipse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7" name="Group 376"/>
          <p:cNvGrpSpPr/>
          <p:nvPr/>
        </p:nvGrpSpPr>
        <p:grpSpPr>
          <a:xfrm>
            <a:off x="3349731" y="3697998"/>
            <a:ext cx="635000" cy="523482"/>
            <a:chOff x="2689225" y="2841625"/>
            <a:chExt cx="768350" cy="633413"/>
          </a:xfrm>
        </p:grpSpPr>
        <p:sp>
          <p:nvSpPr>
            <p:cNvPr id="378" name="Freeform 49"/>
            <p:cNvSpPr>
              <a:spLocks noChangeArrowheads="1"/>
            </p:cNvSpPr>
            <p:nvPr/>
          </p:nvSpPr>
          <p:spPr bwMode="auto">
            <a:xfrm>
              <a:off x="2949575" y="3157538"/>
              <a:ext cx="233363" cy="149225"/>
            </a:xfrm>
            <a:custGeom>
              <a:avLst/>
              <a:gdLst>
                <a:gd name="T0" fmla="*/ 4 w 650"/>
                <a:gd name="T1" fmla="*/ 284 h 413"/>
                <a:gd name="T2" fmla="*/ 0 w 650"/>
                <a:gd name="T3" fmla="*/ 233 h 413"/>
                <a:gd name="T4" fmla="*/ 0 w 650"/>
                <a:gd name="T5" fmla="*/ 0 h 413"/>
                <a:gd name="T6" fmla="*/ 649 w 650"/>
                <a:gd name="T7" fmla="*/ 0 h 413"/>
                <a:gd name="T8" fmla="*/ 649 w 650"/>
                <a:gd name="T9" fmla="*/ 233 h 413"/>
                <a:gd name="T10" fmla="*/ 595 w 650"/>
                <a:gd name="T11" fmla="*/ 412 h 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0" h="413">
                  <a:moveTo>
                    <a:pt x="4" y="284"/>
                  </a:moveTo>
                  <a:cubicBezTo>
                    <a:pt x="1" y="267"/>
                    <a:pt x="0" y="250"/>
                    <a:pt x="0" y="233"/>
                  </a:cubicBezTo>
                  <a:lnTo>
                    <a:pt x="0" y="0"/>
                  </a:lnTo>
                  <a:lnTo>
                    <a:pt x="649" y="0"/>
                  </a:lnTo>
                  <a:lnTo>
                    <a:pt x="649" y="233"/>
                  </a:lnTo>
                  <a:cubicBezTo>
                    <a:pt x="649" y="299"/>
                    <a:pt x="629" y="361"/>
                    <a:pt x="595" y="412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" name="Line 50"/>
            <p:cNvSpPr>
              <a:spLocks noChangeShapeType="1"/>
            </p:cNvSpPr>
            <p:nvPr/>
          </p:nvSpPr>
          <p:spPr bwMode="auto">
            <a:xfrm flipV="1">
              <a:off x="3067050" y="2876550"/>
              <a:ext cx="1588" cy="349250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" name="Freeform 51"/>
            <p:cNvSpPr>
              <a:spLocks noChangeArrowheads="1"/>
            </p:cNvSpPr>
            <p:nvPr/>
          </p:nvSpPr>
          <p:spPr bwMode="auto">
            <a:xfrm>
              <a:off x="3009900" y="2841625"/>
              <a:ext cx="114300" cy="66675"/>
            </a:xfrm>
            <a:custGeom>
              <a:avLst/>
              <a:gdLst>
                <a:gd name="T0" fmla="*/ 225 w 318"/>
                <a:gd name="T1" fmla="*/ 184 h 185"/>
                <a:gd name="T2" fmla="*/ 92 w 318"/>
                <a:gd name="T3" fmla="*/ 184 h 185"/>
                <a:gd name="T4" fmla="*/ 0 w 318"/>
                <a:gd name="T5" fmla="*/ 92 h 185"/>
                <a:gd name="T6" fmla="*/ 0 w 318"/>
                <a:gd name="T7" fmla="*/ 92 h 185"/>
                <a:gd name="T8" fmla="*/ 92 w 318"/>
                <a:gd name="T9" fmla="*/ 0 h 185"/>
                <a:gd name="T10" fmla="*/ 225 w 318"/>
                <a:gd name="T11" fmla="*/ 0 h 185"/>
                <a:gd name="T12" fmla="*/ 317 w 318"/>
                <a:gd name="T13" fmla="*/ 92 h 185"/>
                <a:gd name="T14" fmla="*/ 317 w 318"/>
                <a:gd name="T15" fmla="*/ 92 h 185"/>
                <a:gd name="T16" fmla="*/ 225 w 318"/>
                <a:gd name="T17" fmla="*/ 184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8" h="185">
                  <a:moveTo>
                    <a:pt x="225" y="184"/>
                  </a:moveTo>
                  <a:lnTo>
                    <a:pt x="92" y="184"/>
                  </a:lnTo>
                  <a:cubicBezTo>
                    <a:pt x="41" y="184"/>
                    <a:pt x="0" y="142"/>
                    <a:pt x="0" y="92"/>
                  </a:cubicBezTo>
                  <a:lnTo>
                    <a:pt x="0" y="92"/>
                  </a:lnTo>
                  <a:cubicBezTo>
                    <a:pt x="0" y="41"/>
                    <a:pt x="41" y="0"/>
                    <a:pt x="92" y="0"/>
                  </a:cubicBezTo>
                  <a:lnTo>
                    <a:pt x="225" y="0"/>
                  </a:lnTo>
                  <a:cubicBezTo>
                    <a:pt x="275" y="0"/>
                    <a:pt x="317" y="41"/>
                    <a:pt x="317" y="92"/>
                  </a:cubicBezTo>
                  <a:lnTo>
                    <a:pt x="317" y="92"/>
                  </a:lnTo>
                  <a:cubicBezTo>
                    <a:pt x="317" y="142"/>
                    <a:pt x="275" y="184"/>
                    <a:pt x="225" y="184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1" name="Freeform 52"/>
            <p:cNvSpPr>
              <a:spLocks noChangeArrowheads="1"/>
            </p:cNvSpPr>
            <p:nvPr/>
          </p:nvSpPr>
          <p:spPr bwMode="auto">
            <a:xfrm>
              <a:off x="2689225" y="3254375"/>
              <a:ext cx="768350" cy="220663"/>
            </a:xfrm>
            <a:custGeom>
              <a:avLst/>
              <a:gdLst>
                <a:gd name="T0" fmla="*/ 2066 w 2133"/>
                <a:gd name="T1" fmla="*/ 614 h 615"/>
                <a:gd name="T2" fmla="*/ 2094 w 2133"/>
                <a:gd name="T3" fmla="*/ 542 h 615"/>
                <a:gd name="T4" fmla="*/ 1883 w 2133"/>
                <a:gd name="T5" fmla="*/ 196 h 615"/>
                <a:gd name="T6" fmla="*/ 1635 w 2133"/>
                <a:gd name="T7" fmla="*/ 252 h 615"/>
                <a:gd name="T8" fmla="*/ 1478 w 2133"/>
                <a:gd name="T9" fmla="*/ 156 h 615"/>
                <a:gd name="T10" fmla="*/ 1184 w 2133"/>
                <a:gd name="T11" fmla="*/ 246 h 615"/>
                <a:gd name="T12" fmla="*/ 1075 w 2133"/>
                <a:gd name="T13" fmla="*/ 196 h 615"/>
                <a:gd name="T14" fmla="*/ 952 w 2133"/>
                <a:gd name="T15" fmla="*/ 191 h 615"/>
                <a:gd name="T16" fmla="*/ 754 w 2133"/>
                <a:gd name="T17" fmla="*/ 21 h 615"/>
                <a:gd name="T18" fmla="*/ 727 w 2133"/>
                <a:gd name="T19" fmla="*/ 16 h 615"/>
                <a:gd name="T20" fmla="*/ 454 w 2133"/>
                <a:gd name="T21" fmla="*/ 133 h 615"/>
                <a:gd name="T22" fmla="*/ 375 w 2133"/>
                <a:gd name="T23" fmla="*/ 102 h 615"/>
                <a:gd name="T24" fmla="*/ 0 w 2133"/>
                <a:gd name="T25" fmla="*/ 330 h 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33" h="615">
                  <a:moveTo>
                    <a:pt x="2066" y="614"/>
                  </a:moveTo>
                  <a:cubicBezTo>
                    <a:pt x="2078" y="592"/>
                    <a:pt x="2088" y="568"/>
                    <a:pt x="2094" y="542"/>
                  </a:cubicBezTo>
                  <a:cubicBezTo>
                    <a:pt x="2132" y="388"/>
                    <a:pt x="2037" y="233"/>
                    <a:pt x="1883" y="196"/>
                  </a:cubicBezTo>
                  <a:cubicBezTo>
                    <a:pt x="1793" y="174"/>
                    <a:pt x="1702" y="198"/>
                    <a:pt x="1635" y="252"/>
                  </a:cubicBezTo>
                  <a:cubicBezTo>
                    <a:pt x="1595" y="206"/>
                    <a:pt x="1541" y="171"/>
                    <a:pt x="1478" y="156"/>
                  </a:cubicBezTo>
                  <a:cubicBezTo>
                    <a:pt x="1367" y="129"/>
                    <a:pt x="1255" y="167"/>
                    <a:pt x="1184" y="246"/>
                  </a:cubicBezTo>
                  <a:cubicBezTo>
                    <a:pt x="1152" y="223"/>
                    <a:pt x="1115" y="206"/>
                    <a:pt x="1075" y="196"/>
                  </a:cubicBezTo>
                  <a:cubicBezTo>
                    <a:pt x="1033" y="186"/>
                    <a:pt x="992" y="185"/>
                    <a:pt x="952" y="191"/>
                  </a:cubicBezTo>
                  <a:cubicBezTo>
                    <a:pt x="918" y="109"/>
                    <a:pt x="847" y="43"/>
                    <a:pt x="754" y="21"/>
                  </a:cubicBezTo>
                  <a:cubicBezTo>
                    <a:pt x="745" y="19"/>
                    <a:pt x="736" y="17"/>
                    <a:pt x="727" y="16"/>
                  </a:cubicBezTo>
                  <a:cubicBezTo>
                    <a:pt x="619" y="0"/>
                    <a:pt x="515" y="48"/>
                    <a:pt x="454" y="133"/>
                  </a:cubicBezTo>
                  <a:cubicBezTo>
                    <a:pt x="429" y="119"/>
                    <a:pt x="403" y="108"/>
                    <a:pt x="375" y="102"/>
                  </a:cubicBezTo>
                  <a:cubicBezTo>
                    <a:pt x="208" y="61"/>
                    <a:pt x="40" y="164"/>
                    <a:pt x="0" y="330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2" name="Freeform 53"/>
            <p:cNvSpPr>
              <a:spLocks noChangeArrowheads="1"/>
            </p:cNvSpPr>
            <p:nvPr/>
          </p:nvSpPr>
          <p:spPr bwMode="auto">
            <a:xfrm>
              <a:off x="2787650" y="3335338"/>
              <a:ext cx="31750" cy="31750"/>
            </a:xfrm>
            <a:custGeom>
              <a:avLst/>
              <a:gdLst>
                <a:gd name="T0" fmla="*/ 89 w 90"/>
                <a:gd name="T1" fmla="*/ 45 h 90"/>
                <a:gd name="T2" fmla="*/ 83 w 90"/>
                <a:gd name="T3" fmla="*/ 67 h 90"/>
                <a:gd name="T4" fmla="*/ 67 w 90"/>
                <a:gd name="T5" fmla="*/ 83 h 90"/>
                <a:gd name="T6" fmla="*/ 45 w 90"/>
                <a:gd name="T7" fmla="*/ 89 h 90"/>
                <a:gd name="T8" fmla="*/ 22 w 90"/>
                <a:gd name="T9" fmla="*/ 83 h 90"/>
                <a:gd name="T10" fmla="*/ 6 w 90"/>
                <a:gd name="T11" fmla="*/ 67 h 90"/>
                <a:gd name="T12" fmla="*/ 0 w 90"/>
                <a:gd name="T13" fmla="*/ 45 h 90"/>
                <a:gd name="T14" fmla="*/ 6 w 90"/>
                <a:gd name="T15" fmla="*/ 22 h 90"/>
                <a:gd name="T16" fmla="*/ 22 w 90"/>
                <a:gd name="T17" fmla="*/ 6 h 90"/>
                <a:gd name="T18" fmla="*/ 45 w 90"/>
                <a:gd name="T19" fmla="*/ 0 h 90"/>
                <a:gd name="T20" fmla="*/ 67 w 90"/>
                <a:gd name="T21" fmla="*/ 6 h 90"/>
                <a:gd name="T22" fmla="*/ 83 w 90"/>
                <a:gd name="T23" fmla="*/ 22 h 90"/>
                <a:gd name="T24" fmla="*/ 89 w 90"/>
                <a:gd name="T25" fmla="*/ 45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0" h="90">
                  <a:moveTo>
                    <a:pt x="89" y="45"/>
                  </a:moveTo>
                  <a:cubicBezTo>
                    <a:pt x="89" y="53"/>
                    <a:pt x="87" y="60"/>
                    <a:pt x="83" y="67"/>
                  </a:cubicBezTo>
                  <a:cubicBezTo>
                    <a:pt x="79" y="74"/>
                    <a:pt x="74" y="79"/>
                    <a:pt x="67" y="83"/>
                  </a:cubicBezTo>
                  <a:cubicBezTo>
                    <a:pt x="60" y="87"/>
                    <a:pt x="53" y="89"/>
                    <a:pt x="45" y="89"/>
                  </a:cubicBezTo>
                  <a:cubicBezTo>
                    <a:pt x="36" y="89"/>
                    <a:pt x="29" y="87"/>
                    <a:pt x="22" y="83"/>
                  </a:cubicBezTo>
                  <a:cubicBezTo>
                    <a:pt x="15" y="79"/>
                    <a:pt x="10" y="74"/>
                    <a:pt x="6" y="67"/>
                  </a:cubicBezTo>
                  <a:cubicBezTo>
                    <a:pt x="2" y="60"/>
                    <a:pt x="0" y="53"/>
                    <a:pt x="0" y="45"/>
                  </a:cubicBezTo>
                  <a:cubicBezTo>
                    <a:pt x="0" y="36"/>
                    <a:pt x="2" y="29"/>
                    <a:pt x="6" y="22"/>
                  </a:cubicBezTo>
                  <a:cubicBezTo>
                    <a:pt x="10" y="15"/>
                    <a:pt x="15" y="10"/>
                    <a:pt x="22" y="6"/>
                  </a:cubicBezTo>
                  <a:cubicBezTo>
                    <a:pt x="29" y="2"/>
                    <a:pt x="36" y="0"/>
                    <a:pt x="45" y="0"/>
                  </a:cubicBezTo>
                  <a:cubicBezTo>
                    <a:pt x="53" y="0"/>
                    <a:pt x="60" y="2"/>
                    <a:pt x="67" y="6"/>
                  </a:cubicBezTo>
                  <a:cubicBezTo>
                    <a:pt x="74" y="10"/>
                    <a:pt x="79" y="15"/>
                    <a:pt x="83" y="22"/>
                  </a:cubicBezTo>
                  <a:cubicBezTo>
                    <a:pt x="87" y="29"/>
                    <a:pt x="89" y="36"/>
                    <a:pt x="89" y="45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3" name="Freeform 54"/>
            <p:cNvSpPr>
              <a:spLocks noChangeArrowheads="1"/>
            </p:cNvSpPr>
            <p:nvPr/>
          </p:nvSpPr>
          <p:spPr bwMode="auto">
            <a:xfrm>
              <a:off x="2917825" y="3290888"/>
              <a:ext cx="33338" cy="31750"/>
            </a:xfrm>
            <a:custGeom>
              <a:avLst/>
              <a:gdLst>
                <a:gd name="T0" fmla="*/ 90 w 91"/>
                <a:gd name="T1" fmla="*/ 44 h 90"/>
                <a:gd name="T2" fmla="*/ 84 w 91"/>
                <a:gd name="T3" fmla="*/ 67 h 90"/>
                <a:gd name="T4" fmla="*/ 67 w 91"/>
                <a:gd name="T5" fmla="*/ 83 h 90"/>
                <a:gd name="T6" fmla="*/ 45 w 91"/>
                <a:gd name="T7" fmla="*/ 89 h 90"/>
                <a:gd name="T8" fmla="*/ 23 w 91"/>
                <a:gd name="T9" fmla="*/ 83 h 90"/>
                <a:gd name="T10" fmla="*/ 6 w 91"/>
                <a:gd name="T11" fmla="*/ 67 h 90"/>
                <a:gd name="T12" fmla="*/ 0 w 91"/>
                <a:gd name="T13" fmla="*/ 44 h 90"/>
                <a:gd name="T14" fmla="*/ 6 w 91"/>
                <a:gd name="T15" fmla="*/ 22 h 90"/>
                <a:gd name="T16" fmla="*/ 23 w 91"/>
                <a:gd name="T17" fmla="*/ 6 h 90"/>
                <a:gd name="T18" fmla="*/ 45 w 91"/>
                <a:gd name="T19" fmla="*/ 0 h 90"/>
                <a:gd name="T20" fmla="*/ 67 w 91"/>
                <a:gd name="T21" fmla="*/ 6 h 90"/>
                <a:gd name="T22" fmla="*/ 84 w 91"/>
                <a:gd name="T23" fmla="*/ 22 h 90"/>
                <a:gd name="T24" fmla="*/ 90 w 91"/>
                <a:gd name="T25" fmla="*/ 4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1" h="90">
                  <a:moveTo>
                    <a:pt x="90" y="44"/>
                  </a:moveTo>
                  <a:cubicBezTo>
                    <a:pt x="90" y="53"/>
                    <a:pt x="88" y="59"/>
                    <a:pt x="84" y="67"/>
                  </a:cubicBezTo>
                  <a:cubicBezTo>
                    <a:pt x="79" y="74"/>
                    <a:pt x="74" y="79"/>
                    <a:pt x="67" y="83"/>
                  </a:cubicBezTo>
                  <a:cubicBezTo>
                    <a:pt x="60" y="87"/>
                    <a:pt x="53" y="89"/>
                    <a:pt x="45" y="89"/>
                  </a:cubicBezTo>
                  <a:cubicBezTo>
                    <a:pt x="37" y="89"/>
                    <a:pt x="30" y="87"/>
                    <a:pt x="23" y="83"/>
                  </a:cubicBezTo>
                  <a:cubicBezTo>
                    <a:pt x="16" y="79"/>
                    <a:pt x="10" y="74"/>
                    <a:pt x="6" y="67"/>
                  </a:cubicBezTo>
                  <a:cubicBezTo>
                    <a:pt x="2" y="59"/>
                    <a:pt x="0" y="52"/>
                    <a:pt x="0" y="44"/>
                  </a:cubicBezTo>
                  <a:cubicBezTo>
                    <a:pt x="0" y="35"/>
                    <a:pt x="2" y="29"/>
                    <a:pt x="6" y="22"/>
                  </a:cubicBezTo>
                  <a:cubicBezTo>
                    <a:pt x="10" y="15"/>
                    <a:pt x="16" y="10"/>
                    <a:pt x="23" y="6"/>
                  </a:cubicBezTo>
                  <a:cubicBezTo>
                    <a:pt x="30" y="2"/>
                    <a:pt x="37" y="0"/>
                    <a:pt x="45" y="0"/>
                  </a:cubicBezTo>
                  <a:cubicBezTo>
                    <a:pt x="53" y="0"/>
                    <a:pt x="60" y="2"/>
                    <a:pt x="67" y="6"/>
                  </a:cubicBezTo>
                  <a:cubicBezTo>
                    <a:pt x="74" y="10"/>
                    <a:pt x="79" y="15"/>
                    <a:pt x="84" y="22"/>
                  </a:cubicBezTo>
                  <a:cubicBezTo>
                    <a:pt x="88" y="29"/>
                    <a:pt x="90" y="36"/>
                    <a:pt x="90" y="44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4" name="Freeform 55"/>
            <p:cNvSpPr>
              <a:spLocks noChangeArrowheads="1"/>
            </p:cNvSpPr>
            <p:nvPr/>
          </p:nvSpPr>
          <p:spPr bwMode="auto">
            <a:xfrm>
              <a:off x="3009900" y="3367088"/>
              <a:ext cx="31750" cy="33337"/>
            </a:xfrm>
            <a:custGeom>
              <a:avLst/>
              <a:gdLst>
                <a:gd name="T0" fmla="*/ 89 w 90"/>
                <a:gd name="T1" fmla="*/ 45 h 91"/>
                <a:gd name="T2" fmla="*/ 83 w 90"/>
                <a:gd name="T3" fmla="*/ 67 h 91"/>
                <a:gd name="T4" fmla="*/ 67 w 90"/>
                <a:gd name="T5" fmla="*/ 84 h 91"/>
                <a:gd name="T6" fmla="*/ 45 w 90"/>
                <a:gd name="T7" fmla="*/ 90 h 91"/>
                <a:gd name="T8" fmla="*/ 22 w 90"/>
                <a:gd name="T9" fmla="*/ 84 h 91"/>
                <a:gd name="T10" fmla="*/ 6 w 90"/>
                <a:gd name="T11" fmla="*/ 67 h 91"/>
                <a:gd name="T12" fmla="*/ 0 w 90"/>
                <a:gd name="T13" fmla="*/ 45 h 91"/>
                <a:gd name="T14" fmla="*/ 6 w 90"/>
                <a:gd name="T15" fmla="*/ 23 h 91"/>
                <a:gd name="T16" fmla="*/ 22 w 90"/>
                <a:gd name="T17" fmla="*/ 6 h 91"/>
                <a:gd name="T18" fmla="*/ 45 w 90"/>
                <a:gd name="T19" fmla="*/ 0 h 91"/>
                <a:gd name="T20" fmla="*/ 67 w 90"/>
                <a:gd name="T21" fmla="*/ 6 h 91"/>
                <a:gd name="T22" fmla="*/ 83 w 90"/>
                <a:gd name="T23" fmla="*/ 23 h 91"/>
                <a:gd name="T24" fmla="*/ 89 w 90"/>
                <a:gd name="T25" fmla="*/ 45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0" h="91">
                  <a:moveTo>
                    <a:pt x="89" y="45"/>
                  </a:moveTo>
                  <a:cubicBezTo>
                    <a:pt x="89" y="53"/>
                    <a:pt x="87" y="60"/>
                    <a:pt x="83" y="67"/>
                  </a:cubicBezTo>
                  <a:cubicBezTo>
                    <a:pt x="79" y="74"/>
                    <a:pt x="74" y="79"/>
                    <a:pt x="67" y="84"/>
                  </a:cubicBezTo>
                  <a:cubicBezTo>
                    <a:pt x="60" y="88"/>
                    <a:pt x="53" y="90"/>
                    <a:pt x="45" y="90"/>
                  </a:cubicBezTo>
                  <a:cubicBezTo>
                    <a:pt x="36" y="90"/>
                    <a:pt x="29" y="88"/>
                    <a:pt x="22" y="84"/>
                  </a:cubicBezTo>
                  <a:cubicBezTo>
                    <a:pt x="15" y="79"/>
                    <a:pt x="10" y="74"/>
                    <a:pt x="6" y="67"/>
                  </a:cubicBezTo>
                  <a:cubicBezTo>
                    <a:pt x="2" y="60"/>
                    <a:pt x="0" y="53"/>
                    <a:pt x="0" y="45"/>
                  </a:cubicBezTo>
                  <a:cubicBezTo>
                    <a:pt x="0" y="37"/>
                    <a:pt x="2" y="30"/>
                    <a:pt x="6" y="23"/>
                  </a:cubicBezTo>
                  <a:cubicBezTo>
                    <a:pt x="10" y="16"/>
                    <a:pt x="15" y="10"/>
                    <a:pt x="22" y="6"/>
                  </a:cubicBezTo>
                  <a:cubicBezTo>
                    <a:pt x="29" y="2"/>
                    <a:pt x="36" y="0"/>
                    <a:pt x="45" y="0"/>
                  </a:cubicBezTo>
                  <a:cubicBezTo>
                    <a:pt x="53" y="0"/>
                    <a:pt x="60" y="2"/>
                    <a:pt x="67" y="6"/>
                  </a:cubicBezTo>
                  <a:cubicBezTo>
                    <a:pt x="74" y="10"/>
                    <a:pt x="79" y="16"/>
                    <a:pt x="83" y="23"/>
                  </a:cubicBezTo>
                  <a:cubicBezTo>
                    <a:pt x="87" y="30"/>
                    <a:pt x="89" y="37"/>
                    <a:pt x="89" y="45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5" name="Freeform 56"/>
            <p:cNvSpPr>
              <a:spLocks noChangeArrowheads="1"/>
            </p:cNvSpPr>
            <p:nvPr/>
          </p:nvSpPr>
          <p:spPr bwMode="auto">
            <a:xfrm>
              <a:off x="3168650" y="3351213"/>
              <a:ext cx="31750" cy="31750"/>
            </a:xfrm>
            <a:custGeom>
              <a:avLst/>
              <a:gdLst>
                <a:gd name="T0" fmla="*/ 89 w 90"/>
                <a:gd name="T1" fmla="*/ 44 h 90"/>
                <a:gd name="T2" fmla="*/ 83 w 90"/>
                <a:gd name="T3" fmla="*/ 67 h 90"/>
                <a:gd name="T4" fmla="*/ 66 w 90"/>
                <a:gd name="T5" fmla="*/ 83 h 90"/>
                <a:gd name="T6" fmla="*/ 44 w 90"/>
                <a:gd name="T7" fmla="*/ 89 h 90"/>
                <a:gd name="T8" fmla="*/ 22 w 90"/>
                <a:gd name="T9" fmla="*/ 83 h 90"/>
                <a:gd name="T10" fmla="*/ 6 w 90"/>
                <a:gd name="T11" fmla="*/ 67 h 90"/>
                <a:gd name="T12" fmla="*/ 0 w 90"/>
                <a:gd name="T13" fmla="*/ 44 h 90"/>
                <a:gd name="T14" fmla="*/ 6 w 90"/>
                <a:gd name="T15" fmla="*/ 22 h 90"/>
                <a:gd name="T16" fmla="*/ 22 w 90"/>
                <a:gd name="T17" fmla="*/ 6 h 90"/>
                <a:gd name="T18" fmla="*/ 44 w 90"/>
                <a:gd name="T19" fmla="*/ 0 h 90"/>
                <a:gd name="T20" fmla="*/ 66 w 90"/>
                <a:gd name="T21" fmla="*/ 6 h 90"/>
                <a:gd name="T22" fmla="*/ 83 w 90"/>
                <a:gd name="T23" fmla="*/ 22 h 90"/>
                <a:gd name="T24" fmla="*/ 89 w 90"/>
                <a:gd name="T25" fmla="*/ 4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0" h="90">
                  <a:moveTo>
                    <a:pt x="89" y="44"/>
                  </a:moveTo>
                  <a:cubicBezTo>
                    <a:pt x="89" y="53"/>
                    <a:pt x="87" y="60"/>
                    <a:pt x="83" y="67"/>
                  </a:cubicBezTo>
                  <a:cubicBezTo>
                    <a:pt x="79" y="74"/>
                    <a:pt x="73" y="79"/>
                    <a:pt x="66" y="83"/>
                  </a:cubicBezTo>
                  <a:cubicBezTo>
                    <a:pt x="58" y="87"/>
                    <a:pt x="52" y="89"/>
                    <a:pt x="44" y="89"/>
                  </a:cubicBezTo>
                  <a:cubicBezTo>
                    <a:pt x="36" y="89"/>
                    <a:pt x="29" y="87"/>
                    <a:pt x="22" y="83"/>
                  </a:cubicBezTo>
                  <a:cubicBezTo>
                    <a:pt x="15" y="79"/>
                    <a:pt x="10" y="74"/>
                    <a:pt x="6" y="67"/>
                  </a:cubicBezTo>
                  <a:cubicBezTo>
                    <a:pt x="1" y="60"/>
                    <a:pt x="0" y="52"/>
                    <a:pt x="0" y="44"/>
                  </a:cubicBezTo>
                  <a:cubicBezTo>
                    <a:pt x="0" y="35"/>
                    <a:pt x="1" y="29"/>
                    <a:pt x="6" y="22"/>
                  </a:cubicBezTo>
                  <a:cubicBezTo>
                    <a:pt x="10" y="15"/>
                    <a:pt x="15" y="10"/>
                    <a:pt x="22" y="6"/>
                  </a:cubicBezTo>
                  <a:cubicBezTo>
                    <a:pt x="29" y="2"/>
                    <a:pt x="36" y="0"/>
                    <a:pt x="44" y="0"/>
                  </a:cubicBezTo>
                  <a:cubicBezTo>
                    <a:pt x="52" y="0"/>
                    <a:pt x="58" y="2"/>
                    <a:pt x="66" y="6"/>
                  </a:cubicBezTo>
                  <a:cubicBezTo>
                    <a:pt x="73" y="10"/>
                    <a:pt x="79" y="15"/>
                    <a:pt x="83" y="22"/>
                  </a:cubicBezTo>
                  <a:cubicBezTo>
                    <a:pt x="87" y="29"/>
                    <a:pt x="89" y="36"/>
                    <a:pt x="89" y="44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6" name="Freeform 57"/>
            <p:cNvSpPr>
              <a:spLocks noChangeArrowheads="1"/>
            </p:cNvSpPr>
            <p:nvPr/>
          </p:nvSpPr>
          <p:spPr bwMode="auto">
            <a:xfrm>
              <a:off x="3249613" y="3400425"/>
              <a:ext cx="33337" cy="31750"/>
            </a:xfrm>
            <a:custGeom>
              <a:avLst/>
              <a:gdLst>
                <a:gd name="T0" fmla="*/ 90 w 91"/>
                <a:gd name="T1" fmla="*/ 44 h 90"/>
                <a:gd name="T2" fmla="*/ 84 w 91"/>
                <a:gd name="T3" fmla="*/ 66 h 90"/>
                <a:gd name="T4" fmla="*/ 67 w 91"/>
                <a:gd name="T5" fmla="*/ 83 h 90"/>
                <a:gd name="T6" fmla="*/ 45 w 91"/>
                <a:gd name="T7" fmla="*/ 89 h 90"/>
                <a:gd name="T8" fmla="*/ 23 w 91"/>
                <a:gd name="T9" fmla="*/ 83 h 90"/>
                <a:gd name="T10" fmla="*/ 6 w 91"/>
                <a:gd name="T11" fmla="*/ 66 h 90"/>
                <a:gd name="T12" fmla="*/ 0 w 91"/>
                <a:gd name="T13" fmla="*/ 44 h 90"/>
                <a:gd name="T14" fmla="*/ 6 w 91"/>
                <a:gd name="T15" fmla="*/ 22 h 90"/>
                <a:gd name="T16" fmla="*/ 23 w 91"/>
                <a:gd name="T17" fmla="*/ 6 h 90"/>
                <a:gd name="T18" fmla="*/ 45 w 91"/>
                <a:gd name="T19" fmla="*/ 0 h 90"/>
                <a:gd name="T20" fmla="*/ 67 w 91"/>
                <a:gd name="T21" fmla="*/ 6 h 90"/>
                <a:gd name="T22" fmla="*/ 84 w 91"/>
                <a:gd name="T23" fmla="*/ 22 h 90"/>
                <a:gd name="T24" fmla="*/ 90 w 91"/>
                <a:gd name="T25" fmla="*/ 4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1" h="90">
                  <a:moveTo>
                    <a:pt x="90" y="44"/>
                  </a:moveTo>
                  <a:cubicBezTo>
                    <a:pt x="90" y="52"/>
                    <a:pt x="88" y="58"/>
                    <a:pt x="84" y="66"/>
                  </a:cubicBezTo>
                  <a:cubicBezTo>
                    <a:pt x="80" y="73"/>
                    <a:pt x="74" y="79"/>
                    <a:pt x="67" y="83"/>
                  </a:cubicBezTo>
                  <a:cubicBezTo>
                    <a:pt x="60" y="87"/>
                    <a:pt x="53" y="89"/>
                    <a:pt x="45" y="89"/>
                  </a:cubicBezTo>
                  <a:cubicBezTo>
                    <a:pt x="37" y="89"/>
                    <a:pt x="30" y="87"/>
                    <a:pt x="23" y="83"/>
                  </a:cubicBezTo>
                  <a:cubicBezTo>
                    <a:pt x="16" y="79"/>
                    <a:pt x="10" y="73"/>
                    <a:pt x="6" y="66"/>
                  </a:cubicBezTo>
                  <a:cubicBezTo>
                    <a:pt x="1" y="58"/>
                    <a:pt x="0" y="52"/>
                    <a:pt x="0" y="44"/>
                  </a:cubicBezTo>
                  <a:cubicBezTo>
                    <a:pt x="0" y="36"/>
                    <a:pt x="1" y="29"/>
                    <a:pt x="6" y="22"/>
                  </a:cubicBezTo>
                  <a:cubicBezTo>
                    <a:pt x="10" y="15"/>
                    <a:pt x="16" y="10"/>
                    <a:pt x="23" y="6"/>
                  </a:cubicBezTo>
                  <a:cubicBezTo>
                    <a:pt x="30" y="1"/>
                    <a:pt x="37" y="0"/>
                    <a:pt x="45" y="0"/>
                  </a:cubicBezTo>
                  <a:cubicBezTo>
                    <a:pt x="53" y="0"/>
                    <a:pt x="60" y="1"/>
                    <a:pt x="67" y="6"/>
                  </a:cubicBezTo>
                  <a:cubicBezTo>
                    <a:pt x="74" y="10"/>
                    <a:pt x="80" y="15"/>
                    <a:pt x="84" y="22"/>
                  </a:cubicBezTo>
                  <a:cubicBezTo>
                    <a:pt x="88" y="29"/>
                    <a:pt x="90" y="36"/>
                    <a:pt x="90" y="44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7" name="Freeform 58"/>
            <p:cNvSpPr>
              <a:spLocks noChangeArrowheads="1"/>
            </p:cNvSpPr>
            <p:nvPr/>
          </p:nvSpPr>
          <p:spPr bwMode="auto">
            <a:xfrm>
              <a:off x="3375025" y="3384550"/>
              <a:ext cx="33338" cy="31750"/>
            </a:xfrm>
            <a:custGeom>
              <a:avLst/>
              <a:gdLst>
                <a:gd name="T0" fmla="*/ 90 w 91"/>
                <a:gd name="T1" fmla="*/ 45 h 90"/>
                <a:gd name="T2" fmla="*/ 84 w 91"/>
                <a:gd name="T3" fmla="*/ 67 h 90"/>
                <a:gd name="T4" fmla="*/ 67 w 91"/>
                <a:gd name="T5" fmla="*/ 83 h 90"/>
                <a:gd name="T6" fmla="*/ 45 w 91"/>
                <a:gd name="T7" fmla="*/ 89 h 90"/>
                <a:gd name="T8" fmla="*/ 23 w 91"/>
                <a:gd name="T9" fmla="*/ 83 h 90"/>
                <a:gd name="T10" fmla="*/ 6 w 91"/>
                <a:gd name="T11" fmla="*/ 67 h 90"/>
                <a:gd name="T12" fmla="*/ 0 w 91"/>
                <a:gd name="T13" fmla="*/ 45 h 90"/>
                <a:gd name="T14" fmla="*/ 6 w 91"/>
                <a:gd name="T15" fmla="*/ 22 h 90"/>
                <a:gd name="T16" fmla="*/ 23 w 91"/>
                <a:gd name="T17" fmla="*/ 6 h 90"/>
                <a:gd name="T18" fmla="*/ 45 w 91"/>
                <a:gd name="T19" fmla="*/ 0 h 90"/>
                <a:gd name="T20" fmla="*/ 67 w 91"/>
                <a:gd name="T21" fmla="*/ 6 h 90"/>
                <a:gd name="T22" fmla="*/ 84 w 91"/>
                <a:gd name="T23" fmla="*/ 22 h 90"/>
                <a:gd name="T24" fmla="*/ 90 w 91"/>
                <a:gd name="T25" fmla="*/ 45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1" h="90">
                  <a:moveTo>
                    <a:pt x="90" y="45"/>
                  </a:moveTo>
                  <a:cubicBezTo>
                    <a:pt x="90" y="53"/>
                    <a:pt x="88" y="60"/>
                    <a:pt x="84" y="67"/>
                  </a:cubicBezTo>
                  <a:cubicBezTo>
                    <a:pt x="80" y="74"/>
                    <a:pt x="74" y="79"/>
                    <a:pt x="67" y="83"/>
                  </a:cubicBezTo>
                  <a:cubicBezTo>
                    <a:pt x="59" y="87"/>
                    <a:pt x="53" y="89"/>
                    <a:pt x="45" y="89"/>
                  </a:cubicBezTo>
                  <a:cubicBezTo>
                    <a:pt x="37" y="89"/>
                    <a:pt x="30" y="87"/>
                    <a:pt x="23" y="83"/>
                  </a:cubicBezTo>
                  <a:cubicBezTo>
                    <a:pt x="16" y="79"/>
                    <a:pt x="10" y="74"/>
                    <a:pt x="6" y="67"/>
                  </a:cubicBezTo>
                  <a:cubicBezTo>
                    <a:pt x="1" y="60"/>
                    <a:pt x="0" y="53"/>
                    <a:pt x="0" y="45"/>
                  </a:cubicBezTo>
                  <a:cubicBezTo>
                    <a:pt x="0" y="36"/>
                    <a:pt x="1" y="29"/>
                    <a:pt x="6" y="22"/>
                  </a:cubicBezTo>
                  <a:cubicBezTo>
                    <a:pt x="10" y="15"/>
                    <a:pt x="16" y="10"/>
                    <a:pt x="23" y="6"/>
                  </a:cubicBezTo>
                  <a:cubicBezTo>
                    <a:pt x="30" y="2"/>
                    <a:pt x="37" y="0"/>
                    <a:pt x="45" y="0"/>
                  </a:cubicBezTo>
                  <a:cubicBezTo>
                    <a:pt x="53" y="0"/>
                    <a:pt x="59" y="2"/>
                    <a:pt x="67" y="6"/>
                  </a:cubicBezTo>
                  <a:cubicBezTo>
                    <a:pt x="74" y="10"/>
                    <a:pt x="80" y="15"/>
                    <a:pt x="84" y="22"/>
                  </a:cubicBezTo>
                  <a:cubicBezTo>
                    <a:pt x="88" y="29"/>
                    <a:pt x="90" y="36"/>
                    <a:pt x="90" y="45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88" name="Oval 387"/>
          <p:cNvSpPr/>
          <p:nvPr/>
        </p:nvSpPr>
        <p:spPr>
          <a:xfrm>
            <a:off x="4984813" y="3547048"/>
            <a:ext cx="911776" cy="911776"/>
          </a:xfrm>
          <a:prstGeom prst="ellipse">
            <a:avLst/>
          </a:prstGeom>
          <a:solidFill>
            <a:srgbClr val="FFFFFF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9" name="Oval 388"/>
          <p:cNvSpPr/>
          <p:nvPr/>
        </p:nvSpPr>
        <p:spPr>
          <a:xfrm>
            <a:off x="5027272" y="3583163"/>
            <a:ext cx="828887" cy="828887"/>
          </a:xfrm>
          <a:prstGeom prst="ellipse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0" name="Group 389"/>
          <p:cNvGrpSpPr/>
          <p:nvPr/>
        </p:nvGrpSpPr>
        <p:grpSpPr>
          <a:xfrm>
            <a:off x="5206920" y="3723534"/>
            <a:ext cx="470483" cy="536868"/>
            <a:chOff x="3938582" y="2911478"/>
            <a:chExt cx="517531" cy="590556"/>
          </a:xfrm>
        </p:grpSpPr>
        <p:sp>
          <p:nvSpPr>
            <p:cNvPr id="391" name="Freeform 59"/>
            <p:cNvSpPr>
              <a:spLocks noChangeArrowheads="1"/>
            </p:cNvSpPr>
            <p:nvPr/>
          </p:nvSpPr>
          <p:spPr bwMode="auto">
            <a:xfrm>
              <a:off x="4187821" y="3267083"/>
              <a:ext cx="190500" cy="206376"/>
            </a:xfrm>
            <a:custGeom>
              <a:avLst/>
              <a:gdLst>
                <a:gd name="T0" fmla="*/ 130 w 527"/>
                <a:gd name="T1" fmla="*/ 141 h 574"/>
                <a:gd name="T2" fmla="*/ 130 w 527"/>
                <a:gd name="T3" fmla="*/ 395 h 574"/>
                <a:gd name="T4" fmla="*/ 412 w 527"/>
                <a:gd name="T5" fmla="*/ 451 h 574"/>
                <a:gd name="T6" fmla="*/ 469 w 527"/>
                <a:gd name="T7" fmla="*/ 0 h 574"/>
                <a:gd name="T8" fmla="*/ 130 w 527"/>
                <a:gd name="T9" fmla="*/ 141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" h="574">
                  <a:moveTo>
                    <a:pt x="130" y="141"/>
                  </a:moveTo>
                  <a:cubicBezTo>
                    <a:pt x="44" y="198"/>
                    <a:pt x="0" y="307"/>
                    <a:pt x="130" y="395"/>
                  </a:cubicBezTo>
                  <a:cubicBezTo>
                    <a:pt x="201" y="573"/>
                    <a:pt x="334" y="534"/>
                    <a:pt x="412" y="451"/>
                  </a:cubicBezTo>
                  <a:cubicBezTo>
                    <a:pt x="490" y="369"/>
                    <a:pt x="526" y="126"/>
                    <a:pt x="469" y="0"/>
                  </a:cubicBezTo>
                  <a:cubicBezTo>
                    <a:pt x="343" y="94"/>
                    <a:pt x="237" y="70"/>
                    <a:pt x="130" y="141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2" name="Freeform 60"/>
            <p:cNvSpPr>
              <a:spLocks noChangeArrowheads="1"/>
            </p:cNvSpPr>
            <p:nvPr/>
          </p:nvSpPr>
          <p:spPr bwMode="auto">
            <a:xfrm>
              <a:off x="3938582" y="3144846"/>
              <a:ext cx="263524" cy="293687"/>
            </a:xfrm>
            <a:custGeom>
              <a:avLst/>
              <a:gdLst>
                <a:gd name="T0" fmla="*/ 597 w 733"/>
                <a:gd name="T1" fmla="*/ 226 h 818"/>
                <a:gd name="T2" fmla="*/ 513 w 733"/>
                <a:gd name="T3" fmla="*/ 593 h 818"/>
                <a:gd name="T4" fmla="*/ 146 w 733"/>
                <a:gd name="T5" fmla="*/ 621 h 818"/>
                <a:gd name="T6" fmla="*/ 89 w 733"/>
                <a:gd name="T7" fmla="*/ 0 h 818"/>
                <a:gd name="T8" fmla="*/ 597 w 733"/>
                <a:gd name="T9" fmla="*/ 226 h 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3" h="818">
                  <a:moveTo>
                    <a:pt x="597" y="226"/>
                  </a:moveTo>
                  <a:cubicBezTo>
                    <a:pt x="689" y="334"/>
                    <a:pt x="732" y="497"/>
                    <a:pt x="513" y="593"/>
                  </a:cubicBezTo>
                  <a:cubicBezTo>
                    <a:pt x="412" y="817"/>
                    <a:pt x="248" y="741"/>
                    <a:pt x="146" y="621"/>
                  </a:cubicBezTo>
                  <a:cubicBezTo>
                    <a:pt x="45" y="501"/>
                    <a:pt x="0" y="169"/>
                    <a:pt x="89" y="0"/>
                  </a:cubicBezTo>
                  <a:cubicBezTo>
                    <a:pt x="254" y="140"/>
                    <a:pt x="482" y="90"/>
                    <a:pt x="597" y="226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3" name="Freeform 61"/>
            <p:cNvSpPr>
              <a:spLocks noChangeArrowheads="1"/>
            </p:cNvSpPr>
            <p:nvPr/>
          </p:nvSpPr>
          <p:spPr bwMode="auto">
            <a:xfrm>
              <a:off x="4021135" y="3236921"/>
              <a:ext cx="274637" cy="265113"/>
            </a:xfrm>
            <a:custGeom>
              <a:avLst/>
              <a:gdLst>
                <a:gd name="T0" fmla="*/ 762 w 763"/>
                <a:gd name="T1" fmla="*/ 339 h 735"/>
                <a:gd name="T2" fmla="*/ 452 w 763"/>
                <a:gd name="T3" fmla="*/ 734 h 735"/>
                <a:gd name="T4" fmla="*/ 0 w 763"/>
                <a:gd name="T5" fmla="*/ 0 h 7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63" h="735">
                  <a:moveTo>
                    <a:pt x="762" y="339"/>
                  </a:moveTo>
                  <a:cubicBezTo>
                    <a:pt x="549" y="445"/>
                    <a:pt x="452" y="734"/>
                    <a:pt x="452" y="734"/>
                  </a:cubicBezTo>
                  <a:cubicBezTo>
                    <a:pt x="452" y="734"/>
                    <a:pt x="356" y="320"/>
                    <a:pt x="0" y="0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4" name="Freeform 62"/>
            <p:cNvSpPr>
              <a:spLocks noChangeArrowheads="1"/>
            </p:cNvSpPr>
            <p:nvPr/>
          </p:nvSpPr>
          <p:spPr bwMode="auto">
            <a:xfrm>
              <a:off x="4140192" y="2911478"/>
              <a:ext cx="111125" cy="112713"/>
            </a:xfrm>
            <a:custGeom>
              <a:avLst/>
              <a:gdLst>
                <a:gd name="T0" fmla="*/ 201 w 310"/>
                <a:gd name="T1" fmla="*/ 228 h 313"/>
                <a:gd name="T2" fmla="*/ 157 w 310"/>
                <a:gd name="T3" fmla="*/ 256 h 313"/>
                <a:gd name="T4" fmla="*/ 118 w 310"/>
                <a:gd name="T5" fmla="*/ 245 h 313"/>
                <a:gd name="T6" fmla="*/ 118 w 310"/>
                <a:gd name="T7" fmla="*/ 245 h 313"/>
                <a:gd name="T8" fmla="*/ 117 w 310"/>
                <a:gd name="T9" fmla="*/ 245 h 313"/>
                <a:gd name="T10" fmla="*/ 90 w 310"/>
                <a:gd name="T11" fmla="*/ 164 h 313"/>
                <a:gd name="T12" fmla="*/ 219 w 310"/>
                <a:gd name="T13" fmla="*/ 67 h 313"/>
                <a:gd name="T14" fmla="*/ 201 w 310"/>
                <a:gd name="T15" fmla="*/ 228 h 313"/>
                <a:gd name="T16" fmla="*/ 255 w 310"/>
                <a:gd name="T17" fmla="*/ 0 h 313"/>
                <a:gd name="T18" fmla="*/ 41 w 310"/>
                <a:gd name="T19" fmla="*/ 136 h 313"/>
                <a:gd name="T20" fmla="*/ 89 w 310"/>
                <a:gd name="T21" fmla="*/ 294 h 313"/>
                <a:gd name="T22" fmla="*/ 89 w 310"/>
                <a:gd name="T23" fmla="*/ 294 h 313"/>
                <a:gd name="T24" fmla="*/ 89 w 310"/>
                <a:gd name="T25" fmla="*/ 294 h 313"/>
                <a:gd name="T26" fmla="*/ 90 w 310"/>
                <a:gd name="T27" fmla="*/ 294 h 313"/>
                <a:gd name="T28" fmla="*/ 90 w 310"/>
                <a:gd name="T29" fmla="*/ 294 h 313"/>
                <a:gd name="T30" fmla="*/ 157 w 310"/>
                <a:gd name="T31" fmla="*/ 312 h 313"/>
                <a:gd name="T32" fmla="*/ 250 w 310"/>
                <a:gd name="T33" fmla="*/ 256 h 313"/>
                <a:gd name="T34" fmla="*/ 258 w 310"/>
                <a:gd name="T35" fmla="*/ 0 h 313"/>
                <a:gd name="T36" fmla="*/ 258 w 310"/>
                <a:gd name="T37" fmla="*/ 0 h 313"/>
                <a:gd name="T38" fmla="*/ 258 w 310"/>
                <a:gd name="T39" fmla="*/ 0 h 313"/>
                <a:gd name="T40" fmla="*/ 258 w 310"/>
                <a:gd name="T41" fmla="*/ 0 h 313"/>
                <a:gd name="T42" fmla="*/ 257 w 310"/>
                <a:gd name="T43" fmla="*/ 0 h 313"/>
                <a:gd name="T44" fmla="*/ 257 w 310"/>
                <a:gd name="T45" fmla="*/ 0 h 313"/>
                <a:gd name="T46" fmla="*/ 255 w 310"/>
                <a:gd name="T47" fmla="*/ 0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0" h="313">
                  <a:moveTo>
                    <a:pt x="201" y="228"/>
                  </a:moveTo>
                  <a:cubicBezTo>
                    <a:pt x="190" y="247"/>
                    <a:pt x="176" y="256"/>
                    <a:pt x="157" y="256"/>
                  </a:cubicBezTo>
                  <a:cubicBezTo>
                    <a:pt x="144" y="256"/>
                    <a:pt x="130" y="252"/>
                    <a:pt x="118" y="245"/>
                  </a:cubicBezTo>
                  <a:lnTo>
                    <a:pt x="118" y="245"/>
                  </a:lnTo>
                  <a:lnTo>
                    <a:pt x="117" y="245"/>
                  </a:lnTo>
                  <a:cubicBezTo>
                    <a:pt x="104" y="237"/>
                    <a:pt x="64" y="210"/>
                    <a:pt x="90" y="164"/>
                  </a:cubicBezTo>
                  <a:cubicBezTo>
                    <a:pt x="120" y="113"/>
                    <a:pt x="179" y="82"/>
                    <a:pt x="219" y="67"/>
                  </a:cubicBezTo>
                  <a:cubicBezTo>
                    <a:pt x="227" y="109"/>
                    <a:pt x="230" y="176"/>
                    <a:pt x="201" y="228"/>
                  </a:cubicBezTo>
                  <a:close/>
                  <a:moveTo>
                    <a:pt x="255" y="0"/>
                  </a:moveTo>
                  <a:cubicBezTo>
                    <a:pt x="235" y="0"/>
                    <a:pt x="98" y="36"/>
                    <a:pt x="41" y="136"/>
                  </a:cubicBezTo>
                  <a:cubicBezTo>
                    <a:pt x="0" y="208"/>
                    <a:pt x="45" y="268"/>
                    <a:pt x="89" y="294"/>
                  </a:cubicBezTo>
                  <a:lnTo>
                    <a:pt x="89" y="294"/>
                  </a:lnTo>
                  <a:lnTo>
                    <a:pt x="89" y="294"/>
                  </a:lnTo>
                  <a:cubicBezTo>
                    <a:pt x="90" y="294"/>
                    <a:pt x="90" y="294"/>
                    <a:pt x="90" y="294"/>
                  </a:cubicBezTo>
                  <a:lnTo>
                    <a:pt x="90" y="294"/>
                  </a:lnTo>
                  <a:cubicBezTo>
                    <a:pt x="108" y="305"/>
                    <a:pt x="132" y="312"/>
                    <a:pt x="157" y="312"/>
                  </a:cubicBezTo>
                  <a:cubicBezTo>
                    <a:pt x="191" y="312"/>
                    <a:pt x="226" y="297"/>
                    <a:pt x="250" y="256"/>
                  </a:cubicBezTo>
                  <a:cubicBezTo>
                    <a:pt x="309" y="152"/>
                    <a:pt x="266" y="9"/>
                    <a:pt x="258" y="0"/>
                  </a:cubicBezTo>
                  <a:lnTo>
                    <a:pt x="258" y="0"/>
                  </a:lnTo>
                  <a:lnTo>
                    <a:pt x="258" y="0"/>
                  </a:lnTo>
                  <a:lnTo>
                    <a:pt x="258" y="0"/>
                  </a:lnTo>
                  <a:cubicBezTo>
                    <a:pt x="257" y="0"/>
                    <a:pt x="257" y="0"/>
                    <a:pt x="257" y="0"/>
                  </a:cubicBezTo>
                  <a:lnTo>
                    <a:pt x="257" y="0"/>
                  </a:lnTo>
                  <a:cubicBezTo>
                    <a:pt x="257" y="0"/>
                    <a:pt x="256" y="0"/>
                    <a:pt x="255" y="0"/>
                  </a:cubicBezTo>
                  <a:close/>
                </a:path>
              </a:pathLst>
            </a:custGeom>
            <a:solidFill>
              <a:srgbClr val="516C6A"/>
            </a:solidFill>
            <a:ln w="9525" cap="rnd">
              <a:solidFill>
                <a:srgbClr val="516C6A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5" name="Freeform 63"/>
            <p:cNvSpPr>
              <a:spLocks noChangeArrowheads="1"/>
            </p:cNvSpPr>
            <p:nvPr/>
          </p:nvSpPr>
          <p:spPr bwMode="auto">
            <a:xfrm>
              <a:off x="4186224" y="3046425"/>
              <a:ext cx="111125" cy="112713"/>
            </a:xfrm>
            <a:custGeom>
              <a:avLst/>
              <a:gdLst>
                <a:gd name="T0" fmla="*/ 201 w 310"/>
                <a:gd name="T1" fmla="*/ 228 h 313"/>
                <a:gd name="T2" fmla="*/ 157 w 310"/>
                <a:gd name="T3" fmla="*/ 256 h 313"/>
                <a:gd name="T4" fmla="*/ 118 w 310"/>
                <a:gd name="T5" fmla="*/ 245 h 313"/>
                <a:gd name="T6" fmla="*/ 117 w 310"/>
                <a:gd name="T7" fmla="*/ 245 h 313"/>
                <a:gd name="T8" fmla="*/ 117 w 310"/>
                <a:gd name="T9" fmla="*/ 245 h 313"/>
                <a:gd name="T10" fmla="*/ 90 w 310"/>
                <a:gd name="T11" fmla="*/ 164 h 313"/>
                <a:gd name="T12" fmla="*/ 219 w 310"/>
                <a:gd name="T13" fmla="*/ 67 h 313"/>
                <a:gd name="T14" fmla="*/ 201 w 310"/>
                <a:gd name="T15" fmla="*/ 228 h 313"/>
                <a:gd name="T16" fmla="*/ 255 w 310"/>
                <a:gd name="T17" fmla="*/ 0 h 313"/>
                <a:gd name="T18" fmla="*/ 41 w 310"/>
                <a:gd name="T19" fmla="*/ 136 h 313"/>
                <a:gd name="T20" fmla="*/ 89 w 310"/>
                <a:gd name="T21" fmla="*/ 294 h 313"/>
                <a:gd name="T22" fmla="*/ 89 w 310"/>
                <a:gd name="T23" fmla="*/ 294 h 313"/>
                <a:gd name="T24" fmla="*/ 89 w 310"/>
                <a:gd name="T25" fmla="*/ 294 h 313"/>
                <a:gd name="T26" fmla="*/ 90 w 310"/>
                <a:gd name="T27" fmla="*/ 294 h 313"/>
                <a:gd name="T28" fmla="*/ 90 w 310"/>
                <a:gd name="T29" fmla="*/ 294 h 313"/>
                <a:gd name="T30" fmla="*/ 157 w 310"/>
                <a:gd name="T31" fmla="*/ 312 h 313"/>
                <a:gd name="T32" fmla="*/ 250 w 310"/>
                <a:gd name="T33" fmla="*/ 256 h 313"/>
                <a:gd name="T34" fmla="*/ 258 w 310"/>
                <a:gd name="T35" fmla="*/ 0 h 313"/>
                <a:gd name="T36" fmla="*/ 258 w 310"/>
                <a:gd name="T37" fmla="*/ 0 h 313"/>
                <a:gd name="T38" fmla="*/ 258 w 310"/>
                <a:gd name="T39" fmla="*/ 0 h 313"/>
                <a:gd name="T40" fmla="*/ 257 w 310"/>
                <a:gd name="T41" fmla="*/ 0 h 313"/>
                <a:gd name="T42" fmla="*/ 257 w 310"/>
                <a:gd name="T43" fmla="*/ 0 h 313"/>
                <a:gd name="T44" fmla="*/ 257 w 310"/>
                <a:gd name="T45" fmla="*/ 0 h 313"/>
                <a:gd name="T46" fmla="*/ 255 w 310"/>
                <a:gd name="T47" fmla="*/ 0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0" h="313">
                  <a:moveTo>
                    <a:pt x="201" y="228"/>
                  </a:moveTo>
                  <a:cubicBezTo>
                    <a:pt x="190" y="247"/>
                    <a:pt x="176" y="256"/>
                    <a:pt x="157" y="256"/>
                  </a:cubicBezTo>
                  <a:cubicBezTo>
                    <a:pt x="144" y="256"/>
                    <a:pt x="130" y="252"/>
                    <a:pt x="118" y="245"/>
                  </a:cubicBezTo>
                  <a:lnTo>
                    <a:pt x="117" y="245"/>
                  </a:lnTo>
                  <a:lnTo>
                    <a:pt x="117" y="245"/>
                  </a:lnTo>
                  <a:cubicBezTo>
                    <a:pt x="104" y="237"/>
                    <a:pt x="64" y="210"/>
                    <a:pt x="90" y="164"/>
                  </a:cubicBezTo>
                  <a:cubicBezTo>
                    <a:pt x="120" y="113"/>
                    <a:pt x="179" y="82"/>
                    <a:pt x="219" y="67"/>
                  </a:cubicBezTo>
                  <a:cubicBezTo>
                    <a:pt x="227" y="109"/>
                    <a:pt x="230" y="176"/>
                    <a:pt x="201" y="228"/>
                  </a:cubicBezTo>
                  <a:close/>
                  <a:moveTo>
                    <a:pt x="255" y="0"/>
                  </a:moveTo>
                  <a:cubicBezTo>
                    <a:pt x="235" y="0"/>
                    <a:pt x="98" y="36"/>
                    <a:pt x="41" y="136"/>
                  </a:cubicBezTo>
                  <a:cubicBezTo>
                    <a:pt x="0" y="208"/>
                    <a:pt x="44" y="268"/>
                    <a:pt x="89" y="294"/>
                  </a:cubicBezTo>
                  <a:lnTo>
                    <a:pt x="89" y="294"/>
                  </a:lnTo>
                  <a:lnTo>
                    <a:pt x="89" y="294"/>
                  </a:lnTo>
                  <a:cubicBezTo>
                    <a:pt x="90" y="294"/>
                    <a:pt x="90" y="294"/>
                    <a:pt x="90" y="294"/>
                  </a:cubicBezTo>
                  <a:lnTo>
                    <a:pt x="90" y="294"/>
                  </a:lnTo>
                  <a:cubicBezTo>
                    <a:pt x="108" y="305"/>
                    <a:pt x="132" y="312"/>
                    <a:pt x="157" y="312"/>
                  </a:cubicBezTo>
                  <a:cubicBezTo>
                    <a:pt x="191" y="312"/>
                    <a:pt x="226" y="297"/>
                    <a:pt x="250" y="256"/>
                  </a:cubicBezTo>
                  <a:cubicBezTo>
                    <a:pt x="309" y="152"/>
                    <a:pt x="266" y="9"/>
                    <a:pt x="258" y="0"/>
                  </a:cubicBezTo>
                  <a:lnTo>
                    <a:pt x="258" y="0"/>
                  </a:lnTo>
                  <a:lnTo>
                    <a:pt x="258" y="0"/>
                  </a:lnTo>
                  <a:lnTo>
                    <a:pt x="257" y="0"/>
                  </a:lnTo>
                  <a:lnTo>
                    <a:pt x="257" y="0"/>
                  </a:lnTo>
                  <a:lnTo>
                    <a:pt x="257" y="0"/>
                  </a:lnTo>
                  <a:cubicBezTo>
                    <a:pt x="257" y="0"/>
                    <a:pt x="256" y="0"/>
                    <a:pt x="255" y="0"/>
                  </a:cubicBezTo>
                  <a:close/>
                </a:path>
              </a:pathLst>
            </a:custGeom>
            <a:solidFill>
              <a:srgbClr val="516C6A"/>
            </a:solidFill>
            <a:ln w="9525" cap="rnd">
              <a:solidFill>
                <a:srgbClr val="516C6A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6" name="Freeform 64"/>
            <p:cNvSpPr>
              <a:spLocks noChangeArrowheads="1"/>
            </p:cNvSpPr>
            <p:nvPr/>
          </p:nvSpPr>
          <p:spPr bwMode="auto">
            <a:xfrm>
              <a:off x="4344988" y="3025775"/>
              <a:ext cx="111125" cy="112713"/>
            </a:xfrm>
            <a:custGeom>
              <a:avLst/>
              <a:gdLst>
                <a:gd name="T0" fmla="*/ 200 w 310"/>
                <a:gd name="T1" fmla="*/ 228 h 314"/>
                <a:gd name="T2" fmla="*/ 156 w 310"/>
                <a:gd name="T3" fmla="*/ 256 h 314"/>
                <a:gd name="T4" fmla="*/ 117 w 310"/>
                <a:gd name="T5" fmla="*/ 246 h 314"/>
                <a:gd name="T6" fmla="*/ 117 w 310"/>
                <a:gd name="T7" fmla="*/ 246 h 314"/>
                <a:gd name="T8" fmla="*/ 117 w 310"/>
                <a:gd name="T9" fmla="*/ 245 h 314"/>
                <a:gd name="T10" fmla="*/ 89 w 310"/>
                <a:gd name="T11" fmla="*/ 165 h 314"/>
                <a:gd name="T12" fmla="*/ 218 w 310"/>
                <a:gd name="T13" fmla="*/ 68 h 314"/>
                <a:gd name="T14" fmla="*/ 200 w 310"/>
                <a:gd name="T15" fmla="*/ 228 h 314"/>
                <a:gd name="T16" fmla="*/ 255 w 310"/>
                <a:gd name="T17" fmla="*/ 0 h 314"/>
                <a:gd name="T18" fmla="*/ 40 w 310"/>
                <a:gd name="T19" fmla="*/ 137 h 314"/>
                <a:gd name="T20" fmla="*/ 89 w 310"/>
                <a:gd name="T21" fmla="*/ 294 h 314"/>
                <a:gd name="T22" fmla="*/ 89 w 310"/>
                <a:gd name="T23" fmla="*/ 294 h 314"/>
                <a:gd name="T24" fmla="*/ 89 w 310"/>
                <a:gd name="T25" fmla="*/ 294 h 314"/>
                <a:gd name="T26" fmla="*/ 89 w 310"/>
                <a:gd name="T27" fmla="*/ 295 h 314"/>
                <a:gd name="T28" fmla="*/ 89 w 310"/>
                <a:gd name="T29" fmla="*/ 295 h 314"/>
                <a:gd name="T30" fmla="*/ 156 w 310"/>
                <a:gd name="T31" fmla="*/ 313 h 314"/>
                <a:gd name="T32" fmla="*/ 249 w 310"/>
                <a:gd name="T33" fmla="*/ 256 h 314"/>
                <a:gd name="T34" fmla="*/ 257 w 310"/>
                <a:gd name="T35" fmla="*/ 1 h 314"/>
                <a:gd name="T36" fmla="*/ 257 w 310"/>
                <a:gd name="T37" fmla="*/ 1 h 314"/>
                <a:gd name="T38" fmla="*/ 257 w 310"/>
                <a:gd name="T39" fmla="*/ 1 h 314"/>
                <a:gd name="T40" fmla="*/ 257 w 310"/>
                <a:gd name="T41" fmla="*/ 0 h 314"/>
                <a:gd name="T42" fmla="*/ 257 w 310"/>
                <a:gd name="T43" fmla="*/ 0 h 314"/>
                <a:gd name="T44" fmla="*/ 256 w 310"/>
                <a:gd name="T45" fmla="*/ 0 h 314"/>
                <a:gd name="T46" fmla="*/ 255 w 310"/>
                <a:gd name="T47" fmla="*/ 0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0" h="314">
                  <a:moveTo>
                    <a:pt x="200" y="228"/>
                  </a:moveTo>
                  <a:cubicBezTo>
                    <a:pt x="189" y="248"/>
                    <a:pt x="175" y="256"/>
                    <a:pt x="156" y="256"/>
                  </a:cubicBezTo>
                  <a:cubicBezTo>
                    <a:pt x="143" y="256"/>
                    <a:pt x="129" y="252"/>
                    <a:pt x="117" y="246"/>
                  </a:cubicBezTo>
                  <a:lnTo>
                    <a:pt x="117" y="246"/>
                  </a:lnTo>
                  <a:cubicBezTo>
                    <a:pt x="117" y="246"/>
                    <a:pt x="117" y="246"/>
                    <a:pt x="117" y="245"/>
                  </a:cubicBezTo>
                  <a:cubicBezTo>
                    <a:pt x="104" y="238"/>
                    <a:pt x="63" y="210"/>
                    <a:pt x="89" y="165"/>
                  </a:cubicBezTo>
                  <a:cubicBezTo>
                    <a:pt x="119" y="113"/>
                    <a:pt x="178" y="83"/>
                    <a:pt x="218" y="68"/>
                  </a:cubicBezTo>
                  <a:cubicBezTo>
                    <a:pt x="226" y="110"/>
                    <a:pt x="230" y="177"/>
                    <a:pt x="200" y="228"/>
                  </a:cubicBezTo>
                  <a:close/>
                  <a:moveTo>
                    <a:pt x="255" y="0"/>
                  </a:moveTo>
                  <a:cubicBezTo>
                    <a:pt x="234" y="0"/>
                    <a:pt x="98" y="37"/>
                    <a:pt x="40" y="137"/>
                  </a:cubicBezTo>
                  <a:cubicBezTo>
                    <a:pt x="0" y="208"/>
                    <a:pt x="44" y="269"/>
                    <a:pt x="89" y="294"/>
                  </a:cubicBezTo>
                  <a:lnTo>
                    <a:pt x="89" y="294"/>
                  </a:lnTo>
                  <a:lnTo>
                    <a:pt x="89" y="294"/>
                  </a:lnTo>
                  <a:cubicBezTo>
                    <a:pt x="89" y="295"/>
                    <a:pt x="89" y="295"/>
                    <a:pt x="89" y="295"/>
                  </a:cubicBezTo>
                  <a:lnTo>
                    <a:pt x="89" y="295"/>
                  </a:lnTo>
                  <a:cubicBezTo>
                    <a:pt x="108" y="305"/>
                    <a:pt x="131" y="313"/>
                    <a:pt x="156" y="313"/>
                  </a:cubicBezTo>
                  <a:cubicBezTo>
                    <a:pt x="190" y="313"/>
                    <a:pt x="225" y="298"/>
                    <a:pt x="249" y="256"/>
                  </a:cubicBezTo>
                  <a:cubicBezTo>
                    <a:pt x="309" y="153"/>
                    <a:pt x="266" y="10"/>
                    <a:pt x="257" y="1"/>
                  </a:cubicBezTo>
                  <a:lnTo>
                    <a:pt x="257" y="1"/>
                  </a:lnTo>
                  <a:lnTo>
                    <a:pt x="257" y="1"/>
                  </a:lnTo>
                  <a:lnTo>
                    <a:pt x="257" y="0"/>
                  </a:lnTo>
                  <a:lnTo>
                    <a:pt x="257" y="0"/>
                  </a:lnTo>
                  <a:cubicBezTo>
                    <a:pt x="257" y="0"/>
                    <a:pt x="257" y="0"/>
                    <a:pt x="256" y="0"/>
                  </a:cubicBezTo>
                  <a:lnTo>
                    <a:pt x="255" y="0"/>
                  </a:lnTo>
                  <a:close/>
                </a:path>
              </a:pathLst>
            </a:custGeom>
            <a:solidFill>
              <a:srgbClr val="516C6A"/>
            </a:solidFill>
            <a:ln w="9525" cap="rnd">
              <a:solidFill>
                <a:srgbClr val="516C6A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97" name="Oval 396"/>
          <p:cNvSpPr/>
          <p:nvPr/>
        </p:nvSpPr>
        <p:spPr>
          <a:xfrm>
            <a:off x="6745656" y="3547048"/>
            <a:ext cx="911776" cy="911776"/>
          </a:xfrm>
          <a:prstGeom prst="ellipse">
            <a:avLst/>
          </a:prstGeom>
          <a:solidFill>
            <a:srgbClr val="FFFFFF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8" name="Oval 397"/>
          <p:cNvSpPr/>
          <p:nvPr/>
        </p:nvSpPr>
        <p:spPr>
          <a:xfrm>
            <a:off x="6788115" y="3583163"/>
            <a:ext cx="828887" cy="828887"/>
          </a:xfrm>
          <a:prstGeom prst="ellipse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2" name="TextBox 401"/>
          <p:cNvSpPr txBox="1"/>
          <p:nvPr/>
        </p:nvSpPr>
        <p:spPr>
          <a:xfrm>
            <a:off x="687224" y="2495034"/>
            <a:ext cx="13993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土壤构成</a:t>
            </a:r>
            <a:endParaRPr lang="en-US" sz="1200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403" name="TextBox 402"/>
          <p:cNvSpPr txBox="1"/>
          <p:nvPr/>
        </p:nvSpPr>
        <p:spPr>
          <a:xfrm>
            <a:off x="2269226" y="2495034"/>
            <a:ext cx="13993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地形</a:t>
            </a:r>
            <a:endParaRPr lang="en-US" sz="1200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404" name="TextBox 403"/>
          <p:cNvSpPr txBox="1"/>
          <p:nvPr/>
        </p:nvSpPr>
        <p:spPr>
          <a:xfrm>
            <a:off x="3601410" y="2495034"/>
            <a:ext cx="19206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微气候条件</a:t>
            </a:r>
            <a:endParaRPr lang="en-US" sz="1200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405" name="TextBox 404"/>
          <p:cNvSpPr txBox="1"/>
          <p:nvPr/>
        </p:nvSpPr>
        <p:spPr>
          <a:xfrm>
            <a:off x="5469372" y="2495034"/>
            <a:ext cx="13993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日照</a:t>
            </a:r>
            <a:endParaRPr lang="en-US" sz="1200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406" name="TextBox 405"/>
          <p:cNvSpPr txBox="1"/>
          <p:nvPr/>
        </p:nvSpPr>
        <p:spPr>
          <a:xfrm>
            <a:off x="7072860" y="2495034"/>
            <a:ext cx="13993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排水性</a:t>
            </a:r>
            <a:endParaRPr lang="en-US" sz="1200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407" name="TextBox 406"/>
          <p:cNvSpPr txBox="1"/>
          <p:nvPr/>
        </p:nvSpPr>
        <p:spPr>
          <a:xfrm>
            <a:off x="1035346" y="4430776"/>
            <a:ext cx="1635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葡萄苗的选择</a:t>
            </a:r>
            <a:endParaRPr lang="en-US" sz="1200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08" name="TextBox 407"/>
          <p:cNvSpPr txBox="1"/>
          <p:nvPr/>
        </p:nvSpPr>
        <p:spPr>
          <a:xfrm>
            <a:off x="3008994" y="4430776"/>
            <a:ext cx="13046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土壤管理</a:t>
            </a:r>
            <a:endParaRPr lang="en-US" sz="1200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409" name="TextBox 408"/>
          <p:cNvSpPr txBox="1"/>
          <p:nvPr/>
        </p:nvSpPr>
        <p:spPr>
          <a:xfrm>
            <a:off x="4704992" y="4430776"/>
            <a:ext cx="1555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灌溉技术</a:t>
            </a:r>
            <a:endParaRPr lang="en-US" sz="1200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grpSp>
        <p:nvGrpSpPr>
          <p:cNvPr id="411" name="Group 410"/>
          <p:cNvGrpSpPr/>
          <p:nvPr/>
        </p:nvGrpSpPr>
        <p:grpSpPr>
          <a:xfrm>
            <a:off x="2058252" y="1995226"/>
            <a:ext cx="199215" cy="197735"/>
            <a:chOff x="1662113" y="2541588"/>
            <a:chExt cx="427037" cy="423862"/>
          </a:xfrm>
        </p:grpSpPr>
        <p:sp>
          <p:nvSpPr>
            <p:cNvPr id="412" name="Line 1"/>
            <p:cNvSpPr>
              <a:spLocks noChangeShapeType="1"/>
            </p:cNvSpPr>
            <p:nvPr/>
          </p:nvSpPr>
          <p:spPr bwMode="auto">
            <a:xfrm>
              <a:off x="1874838" y="2541588"/>
              <a:ext cx="1587" cy="423862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3" name="Line 2"/>
            <p:cNvSpPr>
              <a:spLocks noChangeShapeType="1"/>
            </p:cNvSpPr>
            <p:nvPr/>
          </p:nvSpPr>
          <p:spPr bwMode="auto">
            <a:xfrm flipH="1">
              <a:off x="1662113" y="2752725"/>
              <a:ext cx="427037" cy="1588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4" name="Group 413"/>
          <p:cNvGrpSpPr/>
          <p:nvPr/>
        </p:nvGrpSpPr>
        <p:grpSpPr>
          <a:xfrm>
            <a:off x="3661748" y="1995226"/>
            <a:ext cx="199215" cy="197735"/>
            <a:chOff x="1662113" y="2541588"/>
            <a:chExt cx="427037" cy="423862"/>
          </a:xfrm>
        </p:grpSpPr>
        <p:sp>
          <p:nvSpPr>
            <p:cNvPr id="415" name="Line 1"/>
            <p:cNvSpPr>
              <a:spLocks noChangeShapeType="1"/>
            </p:cNvSpPr>
            <p:nvPr/>
          </p:nvSpPr>
          <p:spPr bwMode="auto">
            <a:xfrm>
              <a:off x="1874838" y="2541588"/>
              <a:ext cx="1587" cy="423862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6" name="Line 2"/>
            <p:cNvSpPr>
              <a:spLocks noChangeShapeType="1"/>
            </p:cNvSpPr>
            <p:nvPr/>
          </p:nvSpPr>
          <p:spPr bwMode="auto">
            <a:xfrm flipH="1">
              <a:off x="1662113" y="2752725"/>
              <a:ext cx="427037" cy="1588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7" name="Group 416"/>
          <p:cNvGrpSpPr/>
          <p:nvPr/>
        </p:nvGrpSpPr>
        <p:grpSpPr>
          <a:xfrm>
            <a:off x="5265244" y="1995226"/>
            <a:ext cx="199215" cy="197735"/>
            <a:chOff x="1662113" y="2541588"/>
            <a:chExt cx="427037" cy="423862"/>
          </a:xfrm>
        </p:grpSpPr>
        <p:sp>
          <p:nvSpPr>
            <p:cNvPr id="418" name="Line 1"/>
            <p:cNvSpPr>
              <a:spLocks noChangeShapeType="1"/>
            </p:cNvSpPr>
            <p:nvPr/>
          </p:nvSpPr>
          <p:spPr bwMode="auto">
            <a:xfrm>
              <a:off x="1874838" y="2541588"/>
              <a:ext cx="1587" cy="423862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" name="Line 2"/>
            <p:cNvSpPr>
              <a:spLocks noChangeShapeType="1"/>
            </p:cNvSpPr>
            <p:nvPr/>
          </p:nvSpPr>
          <p:spPr bwMode="auto">
            <a:xfrm flipH="1">
              <a:off x="1662113" y="2752725"/>
              <a:ext cx="427037" cy="1588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20" name="Group 419"/>
          <p:cNvGrpSpPr/>
          <p:nvPr/>
        </p:nvGrpSpPr>
        <p:grpSpPr>
          <a:xfrm>
            <a:off x="6868740" y="1995226"/>
            <a:ext cx="199215" cy="197735"/>
            <a:chOff x="1662113" y="2541588"/>
            <a:chExt cx="427037" cy="423862"/>
          </a:xfrm>
        </p:grpSpPr>
        <p:sp>
          <p:nvSpPr>
            <p:cNvPr id="421" name="Line 1"/>
            <p:cNvSpPr>
              <a:spLocks noChangeShapeType="1"/>
            </p:cNvSpPr>
            <p:nvPr/>
          </p:nvSpPr>
          <p:spPr bwMode="auto">
            <a:xfrm>
              <a:off x="1874838" y="2541588"/>
              <a:ext cx="1587" cy="423862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2" name="Line 2"/>
            <p:cNvSpPr>
              <a:spLocks noChangeShapeType="1"/>
            </p:cNvSpPr>
            <p:nvPr/>
          </p:nvSpPr>
          <p:spPr bwMode="auto">
            <a:xfrm flipH="1">
              <a:off x="1662113" y="2752725"/>
              <a:ext cx="427037" cy="1588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23" name="Group 422"/>
          <p:cNvGrpSpPr/>
          <p:nvPr/>
        </p:nvGrpSpPr>
        <p:grpSpPr>
          <a:xfrm>
            <a:off x="2701872" y="3908290"/>
            <a:ext cx="199215" cy="197735"/>
            <a:chOff x="1662113" y="2541588"/>
            <a:chExt cx="427037" cy="423862"/>
          </a:xfrm>
        </p:grpSpPr>
        <p:sp>
          <p:nvSpPr>
            <p:cNvPr id="424" name="Line 1"/>
            <p:cNvSpPr>
              <a:spLocks noChangeShapeType="1"/>
            </p:cNvSpPr>
            <p:nvPr/>
          </p:nvSpPr>
          <p:spPr bwMode="auto">
            <a:xfrm>
              <a:off x="1874838" y="2541588"/>
              <a:ext cx="1587" cy="423862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5" name="Line 2"/>
            <p:cNvSpPr>
              <a:spLocks noChangeShapeType="1"/>
            </p:cNvSpPr>
            <p:nvPr/>
          </p:nvSpPr>
          <p:spPr bwMode="auto">
            <a:xfrm flipH="1">
              <a:off x="1662113" y="2752725"/>
              <a:ext cx="427037" cy="1588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26" name="Group 425"/>
          <p:cNvGrpSpPr/>
          <p:nvPr/>
        </p:nvGrpSpPr>
        <p:grpSpPr>
          <a:xfrm>
            <a:off x="4474020" y="3908290"/>
            <a:ext cx="199215" cy="197735"/>
            <a:chOff x="1662113" y="2541588"/>
            <a:chExt cx="427037" cy="423862"/>
          </a:xfrm>
        </p:grpSpPr>
        <p:sp>
          <p:nvSpPr>
            <p:cNvPr id="427" name="Line 1"/>
            <p:cNvSpPr>
              <a:spLocks noChangeShapeType="1"/>
            </p:cNvSpPr>
            <p:nvPr/>
          </p:nvSpPr>
          <p:spPr bwMode="auto">
            <a:xfrm>
              <a:off x="1874838" y="2541588"/>
              <a:ext cx="1587" cy="423862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8" name="Line 2"/>
            <p:cNvSpPr>
              <a:spLocks noChangeShapeType="1"/>
            </p:cNvSpPr>
            <p:nvPr/>
          </p:nvSpPr>
          <p:spPr bwMode="auto">
            <a:xfrm flipH="1">
              <a:off x="1662113" y="2752725"/>
              <a:ext cx="427037" cy="1588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29" name="Group 428"/>
          <p:cNvGrpSpPr/>
          <p:nvPr/>
        </p:nvGrpSpPr>
        <p:grpSpPr>
          <a:xfrm>
            <a:off x="6205482" y="3908290"/>
            <a:ext cx="199215" cy="197735"/>
            <a:chOff x="1662113" y="2541588"/>
            <a:chExt cx="427037" cy="423862"/>
          </a:xfrm>
        </p:grpSpPr>
        <p:sp>
          <p:nvSpPr>
            <p:cNvPr id="430" name="Line 1"/>
            <p:cNvSpPr>
              <a:spLocks noChangeShapeType="1"/>
            </p:cNvSpPr>
            <p:nvPr/>
          </p:nvSpPr>
          <p:spPr bwMode="auto">
            <a:xfrm>
              <a:off x="1874838" y="2541588"/>
              <a:ext cx="1587" cy="423862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" name="Line 2"/>
            <p:cNvSpPr>
              <a:spLocks noChangeShapeType="1"/>
            </p:cNvSpPr>
            <p:nvPr/>
          </p:nvSpPr>
          <p:spPr bwMode="auto">
            <a:xfrm flipH="1">
              <a:off x="1662113" y="2752725"/>
              <a:ext cx="427037" cy="1588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32" name="Freeform 3"/>
          <p:cNvSpPr>
            <a:spLocks noChangeArrowheads="1"/>
          </p:cNvSpPr>
          <p:nvPr/>
        </p:nvSpPr>
        <p:spPr bwMode="auto">
          <a:xfrm rot="5400000">
            <a:off x="4503718" y="3267607"/>
            <a:ext cx="136565" cy="340482"/>
          </a:xfrm>
          <a:custGeom>
            <a:avLst/>
            <a:gdLst>
              <a:gd name="T0" fmla="*/ 0 w 603"/>
              <a:gd name="T1" fmla="*/ 0 h 1204"/>
              <a:gd name="T2" fmla="*/ 0 w 603"/>
              <a:gd name="T3" fmla="*/ 1203 h 1204"/>
              <a:gd name="T4" fmla="*/ 602 w 603"/>
              <a:gd name="T5" fmla="*/ 601 h 1204"/>
              <a:gd name="T6" fmla="*/ 0 w 603"/>
              <a:gd name="T7" fmla="*/ 0 h 1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03" h="1204">
                <a:moveTo>
                  <a:pt x="0" y="0"/>
                </a:moveTo>
                <a:lnTo>
                  <a:pt x="0" y="1203"/>
                </a:lnTo>
                <a:lnTo>
                  <a:pt x="602" y="601"/>
                </a:lnTo>
                <a:lnTo>
                  <a:pt x="0" y="0"/>
                </a:lnTo>
              </a:path>
            </a:pathLst>
          </a:custGeom>
          <a:solidFill>
            <a:srgbClr val="516C6A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34" name="TextBox 433"/>
          <p:cNvSpPr txBox="1"/>
          <p:nvPr/>
        </p:nvSpPr>
        <p:spPr>
          <a:xfrm>
            <a:off x="2639484" y="985823"/>
            <a:ext cx="38650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葡萄园区的选择</a:t>
            </a:r>
            <a:endParaRPr lang="en-US" sz="1600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grpSp>
        <p:nvGrpSpPr>
          <p:cNvPr id="332" name="Group 331"/>
          <p:cNvGrpSpPr/>
          <p:nvPr/>
        </p:nvGrpSpPr>
        <p:grpSpPr>
          <a:xfrm>
            <a:off x="4320240" y="1795176"/>
            <a:ext cx="486746" cy="505114"/>
            <a:chOff x="2525712" y="1570037"/>
            <a:chExt cx="588963" cy="611188"/>
          </a:xfrm>
        </p:grpSpPr>
        <p:sp>
          <p:nvSpPr>
            <p:cNvPr id="333" name="Freeform 17"/>
            <p:cNvSpPr>
              <a:spLocks noChangeArrowheads="1"/>
            </p:cNvSpPr>
            <p:nvPr/>
          </p:nvSpPr>
          <p:spPr bwMode="auto">
            <a:xfrm>
              <a:off x="2525712" y="1570037"/>
              <a:ext cx="588963" cy="447675"/>
            </a:xfrm>
            <a:custGeom>
              <a:avLst/>
              <a:gdLst>
                <a:gd name="T0" fmla="*/ 1467 w 1637"/>
                <a:gd name="T1" fmla="*/ 650 h 1243"/>
                <a:gd name="T2" fmla="*/ 1213 w 1637"/>
                <a:gd name="T3" fmla="*/ 283 h 1243"/>
                <a:gd name="T4" fmla="*/ 818 w 1637"/>
                <a:gd name="T5" fmla="*/ 0 h 1243"/>
                <a:gd name="T6" fmla="*/ 395 w 1637"/>
                <a:gd name="T7" fmla="*/ 452 h 1243"/>
                <a:gd name="T8" fmla="*/ 0 w 1637"/>
                <a:gd name="T9" fmla="*/ 847 h 1243"/>
                <a:gd name="T10" fmla="*/ 395 w 1637"/>
                <a:gd name="T11" fmla="*/ 1242 h 1243"/>
                <a:gd name="T12" fmla="*/ 1326 w 1637"/>
                <a:gd name="T13" fmla="*/ 1242 h 1243"/>
                <a:gd name="T14" fmla="*/ 1636 w 1637"/>
                <a:gd name="T15" fmla="*/ 932 h 1243"/>
                <a:gd name="T16" fmla="*/ 1467 w 1637"/>
                <a:gd name="T17" fmla="*/ 650 h 1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37" h="1243">
                  <a:moveTo>
                    <a:pt x="1467" y="650"/>
                  </a:moveTo>
                  <a:cubicBezTo>
                    <a:pt x="1552" y="424"/>
                    <a:pt x="1393" y="265"/>
                    <a:pt x="1213" y="283"/>
                  </a:cubicBezTo>
                  <a:cubicBezTo>
                    <a:pt x="1155" y="116"/>
                    <a:pt x="1004" y="0"/>
                    <a:pt x="818" y="0"/>
                  </a:cubicBezTo>
                  <a:cubicBezTo>
                    <a:pt x="582" y="0"/>
                    <a:pt x="395" y="216"/>
                    <a:pt x="395" y="452"/>
                  </a:cubicBezTo>
                  <a:cubicBezTo>
                    <a:pt x="179" y="452"/>
                    <a:pt x="0" y="631"/>
                    <a:pt x="0" y="847"/>
                  </a:cubicBezTo>
                  <a:cubicBezTo>
                    <a:pt x="0" y="1063"/>
                    <a:pt x="179" y="1242"/>
                    <a:pt x="395" y="1242"/>
                  </a:cubicBezTo>
                  <a:lnTo>
                    <a:pt x="1326" y="1242"/>
                  </a:lnTo>
                  <a:cubicBezTo>
                    <a:pt x="1503" y="1242"/>
                    <a:pt x="1636" y="1109"/>
                    <a:pt x="1636" y="932"/>
                  </a:cubicBezTo>
                  <a:cubicBezTo>
                    <a:pt x="1636" y="815"/>
                    <a:pt x="1560" y="706"/>
                    <a:pt x="1467" y="650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4" name="Freeform 18"/>
            <p:cNvSpPr>
              <a:spLocks noChangeArrowheads="1"/>
            </p:cNvSpPr>
            <p:nvPr/>
          </p:nvSpPr>
          <p:spPr bwMode="auto">
            <a:xfrm>
              <a:off x="2540000" y="2085975"/>
              <a:ext cx="561975" cy="44450"/>
            </a:xfrm>
            <a:custGeom>
              <a:avLst/>
              <a:gdLst>
                <a:gd name="T0" fmla="*/ 0 w 1559"/>
                <a:gd name="T1" fmla="*/ 0 h 123"/>
                <a:gd name="T2" fmla="*/ 390 w 1559"/>
                <a:gd name="T3" fmla="*/ 122 h 123"/>
                <a:gd name="T4" fmla="*/ 779 w 1559"/>
                <a:gd name="T5" fmla="*/ 0 h 123"/>
                <a:gd name="T6" fmla="*/ 1168 w 1559"/>
                <a:gd name="T7" fmla="*/ 122 h 123"/>
                <a:gd name="T8" fmla="*/ 1558 w 1559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9" h="123">
                  <a:moveTo>
                    <a:pt x="0" y="0"/>
                  </a:moveTo>
                  <a:cubicBezTo>
                    <a:pt x="195" y="0"/>
                    <a:pt x="195" y="122"/>
                    <a:pt x="390" y="122"/>
                  </a:cubicBezTo>
                  <a:cubicBezTo>
                    <a:pt x="584" y="122"/>
                    <a:pt x="584" y="0"/>
                    <a:pt x="779" y="0"/>
                  </a:cubicBezTo>
                  <a:cubicBezTo>
                    <a:pt x="974" y="0"/>
                    <a:pt x="974" y="122"/>
                    <a:pt x="1168" y="122"/>
                  </a:cubicBezTo>
                  <a:cubicBezTo>
                    <a:pt x="1363" y="122"/>
                    <a:pt x="1363" y="0"/>
                    <a:pt x="1558" y="0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" name="Freeform 19"/>
            <p:cNvSpPr>
              <a:spLocks noChangeArrowheads="1"/>
            </p:cNvSpPr>
            <p:nvPr/>
          </p:nvSpPr>
          <p:spPr bwMode="auto">
            <a:xfrm>
              <a:off x="2540000" y="2136775"/>
              <a:ext cx="561975" cy="44450"/>
            </a:xfrm>
            <a:custGeom>
              <a:avLst/>
              <a:gdLst>
                <a:gd name="T0" fmla="*/ 0 w 1559"/>
                <a:gd name="T1" fmla="*/ 0 h 123"/>
                <a:gd name="T2" fmla="*/ 390 w 1559"/>
                <a:gd name="T3" fmla="*/ 122 h 123"/>
                <a:gd name="T4" fmla="*/ 779 w 1559"/>
                <a:gd name="T5" fmla="*/ 0 h 123"/>
                <a:gd name="T6" fmla="*/ 1168 w 1559"/>
                <a:gd name="T7" fmla="*/ 122 h 123"/>
                <a:gd name="T8" fmla="*/ 1558 w 1559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9" h="123">
                  <a:moveTo>
                    <a:pt x="0" y="0"/>
                  </a:moveTo>
                  <a:cubicBezTo>
                    <a:pt x="195" y="0"/>
                    <a:pt x="195" y="122"/>
                    <a:pt x="390" y="122"/>
                  </a:cubicBezTo>
                  <a:cubicBezTo>
                    <a:pt x="584" y="122"/>
                    <a:pt x="584" y="0"/>
                    <a:pt x="779" y="0"/>
                  </a:cubicBezTo>
                  <a:cubicBezTo>
                    <a:pt x="974" y="0"/>
                    <a:pt x="974" y="122"/>
                    <a:pt x="1168" y="122"/>
                  </a:cubicBezTo>
                  <a:cubicBezTo>
                    <a:pt x="1363" y="122"/>
                    <a:pt x="1363" y="0"/>
                    <a:pt x="1558" y="0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6" name="Group 125"/>
          <p:cNvGrpSpPr/>
          <p:nvPr/>
        </p:nvGrpSpPr>
        <p:grpSpPr>
          <a:xfrm>
            <a:off x="7479351" y="1780764"/>
            <a:ext cx="534212" cy="630317"/>
            <a:chOff x="2287588" y="1619250"/>
            <a:chExt cx="1579562" cy="1863725"/>
          </a:xfrm>
        </p:grpSpPr>
        <p:sp>
          <p:nvSpPr>
            <p:cNvPr id="127" name="Freeform 1"/>
            <p:cNvSpPr>
              <a:spLocks noChangeArrowheads="1"/>
            </p:cNvSpPr>
            <p:nvPr/>
          </p:nvSpPr>
          <p:spPr bwMode="auto">
            <a:xfrm>
              <a:off x="2287588" y="1619250"/>
              <a:ext cx="1579562" cy="1579563"/>
            </a:xfrm>
            <a:custGeom>
              <a:avLst/>
              <a:gdLst>
                <a:gd name="T0" fmla="*/ 4388 w 4389"/>
                <a:gd name="T1" fmla="*/ 2193 h 4388"/>
                <a:gd name="T2" fmla="*/ 4094 w 4389"/>
                <a:gd name="T3" fmla="*/ 3290 h 4388"/>
                <a:gd name="T4" fmla="*/ 3291 w 4389"/>
                <a:gd name="T5" fmla="*/ 4093 h 4388"/>
                <a:gd name="T6" fmla="*/ 2194 w 4389"/>
                <a:gd name="T7" fmla="*/ 4387 h 4388"/>
                <a:gd name="T8" fmla="*/ 1097 w 4389"/>
                <a:gd name="T9" fmla="*/ 4093 h 4388"/>
                <a:gd name="T10" fmla="*/ 294 w 4389"/>
                <a:gd name="T11" fmla="*/ 3290 h 4388"/>
                <a:gd name="T12" fmla="*/ 0 w 4389"/>
                <a:gd name="T13" fmla="*/ 2193 h 4388"/>
                <a:gd name="T14" fmla="*/ 294 w 4389"/>
                <a:gd name="T15" fmla="*/ 1096 h 4388"/>
                <a:gd name="T16" fmla="*/ 1097 w 4389"/>
                <a:gd name="T17" fmla="*/ 294 h 4388"/>
                <a:gd name="T18" fmla="*/ 2194 w 4389"/>
                <a:gd name="T19" fmla="*/ 0 h 4388"/>
                <a:gd name="T20" fmla="*/ 3291 w 4389"/>
                <a:gd name="T21" fmla="*/ 294 h 4388"/>
                <a:gd name="T22" fmla="*/ 4094 w 4389"/>
                <a:gd name="T23" fmla="*/ 1096 h 4388"/>
                <a:gd name="T24" fmla="*/ 4388 w 4389"/>
                <a:gd name="T25" fmla="*/ 2193 h 4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89" h="4388">
                  <a:moveTo>
                    <a:pt x="4388" y="2193"/>
                  </a:moveTo>
                  <a:cubicBezTo>
                    <a:pt x="4388" y="2597"/>
                    <a:pt x="4296" y="2940"/>
                    <a:pt x="4094" y="3290"/>
                  </a:cubicBezTo>
                  <a:cubicBezTo>
                    <a:pt x="3892" y="3640"/>
                    <a:pt x="3641" y="3891"/>
                    <a:pt x="3291" y="4093"/>
                  </a:cubicBezTo>
                  <a:cubicBezTo>
                    <a:pt x="2941" y="4295"/>
                    <a:pt x="2598" y="4387"/>
                    <a:pt x="2194" y="4387"/>
                  </a:cubicBezTo>
                  <a:cubicBezTo>
                    <a:pt x="1790" y="4387"/>
                    <a:pt x="1447" y="4295"/>
                    <a:pt x="1097" y="4093"/>
                  </a:cubicBezTo>
                  <a:cubicBezTo>
                    <a:pt x="747" y="3891"/>
                    <a:pt x="496" y="3640"/>
                    <a:pt x="294" y="3290"/>
                  </a:cubicBezTo>
                  <a:cubicBezTo>
                    <a:pt x="92" y="2940"/>
                    <a:pt x="0" y="2597"/>
                    <a:pt x="0" y="2193"/>
                  </a:cubicBezTo>
                  <a:cubicBezTo>
                    <a:pt x="0" y="1789"/>
                    <a:pt x="92" y="1446"/>
                    <a:pt x="294" y="1096"/>
                  </a:cubicBezTo>
                  <a:cubicBezTo>
                    <a:pt x="496" y="746"/>
                    <a:pt x="747" y="496"/>
                    <a:pt x="1097" y="294"/>
                  </a:cubicBezTo>
                  <a:cubicBezTo>
                    <a:pt x="1447" y="92"/>
                    <a:pt x="1790" y="0"/>
                    <a:pt x="2194" y="0"/>
                  </a:cubicBezTo>
                  <a:cubicBezTo>
                    <a:pt x="2598" y="0"/>
                    <a:pt x="2941" y="92"/>
                    <a:pt x="3291" y="294"/>
                  </a:cubicBezTo>
                  <a:cubicBezTo>
                    <a:pt x="3641" y="496"/>
                    <a:pt x="3892" y="746"/>
                    <a:pt x="4094" y="1096"/>
                  </a:cubicBezTo>
                  <a:cubicBezTo>
                    <a:pt x="4296" y="1446"/>
                    <a:pt x="4388" y="1789"/>
                    <a:pt x="4388" y="2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" name="Freeform 2"/>
            <p:cNvSpPr>
              <a:spLocks noChangeArrowheads="1"/>
            </p:cNvSpPr>
            <p:nvPr/>
          </p:nvSpPr>
          <p:spPr bwMode="auto">
            <a:xfrm>
              <a:off x="2287588" y="1619250"/>
              <a:ext cx="1579562" cy="1579563"/>
            </a:xfrm>
            <a:custGeom>
              <a:avLst/>
              <a:gdLst>
                <a:gd name="T0" fmla="*/ 4388 w 4389"/>
                <a:gd name="T1" fmla="*/ 2193 h 4388"/>
                <a:gd name="T2" fmla="*/ 4094 w 4389"/>
                <a:gd name="T3" fmla="*/ 3290 h 4388"/>
                <a:gd name="T4" fmla="*/ 3291 w 4389"/>
                <a:gd name="T5" fmla="*/ 4093 h 4388"/>
                <a:gd name="T6" fmla="*/ 2194 w 4389"/>
                <a:gd name="T7" fmla="*/ 4387 h 4388"/>
                <a:gd name="T8" fmla="*/ 1097 w 4389"/>
                <a:gd name="T9" fmla="*/ 4093 h 4388"/>
                <a:gd name="T10" fmla="*/ 294 w 4389"/>
                <a:gd name="T11" fmla="*/ 3290 h 4388"/>
                <a:gd name="T12" fmla="*/ 0 w 4389"/>
                <a:gd name="T13" fmla="*/ 2193 h 4388"/>
                <a:gd name="T14" fmla="*/ 294 w 4389"/>
                <a:gd name="T15" fmla="*/ 1096 h 4388"/>
                <a:gd name="T16" fmla="*/ 1097 w 4389"/>
                <a:gd name="T17" fmla="*/ 294 h 4388"/>
                <a:gd name="T18" fmla="*/ 2194 w 4389"/>
                <a:gd name="T19" fmla="*/ 0 h 4388"/>
                <a:gd name="T20" fmla="*/ 3291 w 4389"/>
                <a:gd name="T21" fmla="*/ 294 h 4388"/>
                <a:gd name="T22" fmla="*/ 4094 w 4389"/>
                <a:gd name="T23" fmla="*/ 1096 h 4388"/>
                <a:gd name="T24" fmla="*/ 4388 w 4389"/>
                <a:gd name="T25" fmla="*/ 2193 h 4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89" h="4388">
                  <a:moveTo>
                    <a:pt x="4388" y="2193"/>
                  </a:moveTo>
                  <a:cubicBezTo>
                    <a:pt x="4388" y="2597"/>
                    <a:pt x="4296" y="2940"/>
                    <a:pt x="4094" y="3290"/>
                  </a:cubicBezTo>
                  <a:cubicBezTo>
                    <a:pt x="3892" y="3640"/>
                    <a:pt x="3641" y="3891"/>
                    <a:pt x="3291" y="4093"/>
                  </a:cubicBezTo>
                  <a:cubicBezTo>
                    <a:pt x="2941" y="4295"/>
                    <a:pt x="2598" y="4387"/>
                    <a:pt x="2194" y="4387"/>
                  </a:cubicBezTo>
                  <a:cubicBezTo>
                    <a:pt x="1790" y="4387"/>
                    <a:pt x="1447" y="4295"/>
                    <a:pt x="1097" y="4093"/>
                  </a:cubicBezTo>
                  <a:cubicBezTo>
                    <a:pt x="747" y="3891"/>
                    <a:pt x="496" y="3640"/>
                    <a:pt x="294" y="3290"/>
                  </a:cubicBezTo>
                  <a:cubicBezTo>
                    <a:pt x="92" y="2940"/>
                    <a:pt x="0" y="2597"/>
                    <a:pt x="0" y="2193"/>
                  </a:cubicBezTo>
                  <a:cubicBezTo>
                    <a:pt x="0" y="1789"/>
                    <a:pt x="92" y="1446"/>
                    <a:pt x="294" y="1096"/>
                  </a:cubicBezTo>
                  <a:cubicBezTo>
                    <a:pt x="496" y="746"/>
                    <a:pt x="747" y="496"/>
                    <a:pt x="1097" y="294"/>
                  </a:cubicBezTo>
                  <a:cubicBezTo>
                    <a:pt x="1447" y="92"/>
                    <a:pt x="1790" y="0"/>
                    <a:pt x="2194" y="0"/>
                  </a:cubicBezTo>
                  <a:cubicBezTo>
                    <a:pt x="2598" y="0"/>
                    <a:pt x="2941" y="92"/>
                    <a:pt x="3291" y="294"/>
                  </a:cubicBezTo>
                  <a:cubicBezTo>
                    <a:pt x="3641" y="496"/>
                    <a:pt x="3892" y="746"/>
                    <a:pt x="4094" y="1096"/>
                  </a:cubicBezTo>
                  <a:cubicBezTo>
                    <a:pt x="4296" y="1446"/>
                    <a:pt x="4388" y="1789"/>
                    <a:pt x="4388" y="2193"/>
                  </a:cubicBezTo>
                </a:path>
              </a:pathLst>
            </a:custGeom>
            <a:noFill/>
            <a:ln w="19050" cap="flat">
              <a:solidFill>
                <a:srgbClr val="52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" name="Freeform 3"/>
            <p:cNvSpPr>
              <a:spLocks noChangeArrowheads="1"/>
            </p:cNvSpPr>
            <p:nvPr/>
          </p:nvSpPr>
          <p:spPr bwMode="auto">
            <a:xfrm>
              <a:off x="2287588" y="2438400"/>
              <a:ext cx="1573212" cy="71438"/>
            </a:xfrm>
            <a:custGeom>
              <a:avLst/>
              <a:gdLst>
                <a:gd name="T0" fmla="*/ 0 w 4372"/>
                <a:gd name="T1" fmla="*/ 0 h 197"/>
                <a:gd name="T2" fmla="*/ 437 w 4372"/>
                <a:gd name="T3" fmla="*/ 196 h 197"/>
                <a:gd name="T4" fmla="*/ 874 w 4372"/>
                <a:gd name="T5" fmla="*/ 0 h 197"/>
                <a:gd name="T6" fmla="*/ 1311 w 4372"/>
                <a:gd name="T7" fmla="*/ 196 h 197"/>
                <a:gd name="T8" fmla="*/ 1748 w 4372"/>
                <a:gd name="T9" fmla="*/ 0 h 197"/>
                <a:gd name="T10" fmla="*/ 2185 w 4372"/>
                <a:gd name="T11" fmla="*/ 196 h 197"/>
                <a:gd name="T12" fmla="*/ 2622 w 4372"/>
                <a:gd name="T13" fmla="*/ 0 h 197"/>
                <a:gd name="T14" fmla="*/ 3060 w 4372"/>
                <a:gd name="T15" fmla="*/ 196 h 197"/>
                <a:gd name="T16" fmla="*/ 3497 w 4372"/>
                <a:gd name="T17" fmla="*/ 0 h 197"/>
                <a:gd name="T18" fmla="*/ 3934 w 4372"/>
                <a:gd name="T19" fmla="*/ 196 h 197"/>
                <a:gd name="T20" fmla="*/ 4371 w 4372"/>
                <a:gd name="T21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72" h="197">
                  <a:moveTo>
                    <a:pt x="0" y="0"/>
                  </a:moveTo>
                  <a:cubicBezTo>
                    <a:pt x="219" y="0"/>
                    <a:pt x="219" y="196"/>
                    <a:pt x="437" y="196"/>
                  </a:cubicBezTo>
                  <a:cubicBezTo>
                    <a:pt x="656" y="196"/>
                    <a:pt x="656" y="0"/>
                    <a:pt x="874" y="0"/>
                  </a:cubicBezTo>
                  <a:cubicBezTo>
                    <a:pt x="1093" y="0"/>
                    <a:pt x="1093" y="196"/>
                    <a:pt x="1311" y="196"/>
                  </a:cubicBezTo>
                  <a:cubicBezTo>
                    <a:pt x="1530" y="196"/>
                    <a:pt x="1530" y="0"/>
                    <a:pt x="1748" y="0"/>
                  </a:cubicBezTo>
                  <a:cubicBezTo>
                    <a:pt x="1967" y="0"/>
                    <a:pt x="1967" y="196"/>
                    <a:pt x="2185" y="196"/>
                  </a:cubicBezTo>
                  <a:cubicBezTo>
                    <a:pt x="2404" y="196"/>
                    <a:pt x="2404" y="0"/>
                    <a:pt x="2622" y="0"/>
                  </a:cubicBezTo>
                  <a:cubicBezTo>
                    <a:pt x="2841" y="0"/>
                    <a:pt x="2841" y="196"/>
                    <a:pt x="3060" y="196"/>
                  </a:cubicBezTo>
                  <a:cubicBezTo>
                    <a:pt x="3278" y="196"/>
                    <a:pt x="3278" y="0"/>
                    <a:pt x="3497" y="0"/>
                  </a:cubicBezTo>
                  <a:cubicBezTo>
                    <a:pt x="3715" y="0"/>
                    <a:pt x="3715" y="196"/>
                    <a:pt x="3934" y="196"/>
                  </a:cubicBezTo>
                  <a:cubicBezTo>
                    <a:pt x="4153" y="196"/>
                    <a:pt x="4153" y="0"/>
                    <a:pt x="4371" y="0"/>
                  </a:cubicBezTo>
                </a:path>
              </a:pathLst>
            </a:custGeom>
            <a:noFill/>
            <a:ln w="17640" cap="flat">
              <a:solidFill>
                <a:srgbClr val="52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" name="Freeform 4"/>
            <p:cNvSpPr>
              <a:spLocks noChangeArrowheads="1"/>
            </p:cNvSpPr>
            <p:nvPr/>
          </p:nvSpPr>
          <p:spPr bwMode="auto">
            <a:xfrm>
              <a:off x="2492375" y="2565400"/>
              <a:ext cx="155575" cy="217488"/>
            </a:xfrm>
            <a:custGeom>
              <a:avLst/>
              <a:gdLst>
                <a:gd name="T0" fmla="*/ 284 w 431"/>
                <a:gd name="T1" fmla="*/ 101 h 606"/>
                <a:gd name="T2" fmla="*/ 224 w 431"/>
                <a:gd name="T3" fmla="*/ 7 h 606"/>
                <a:gd name="T4" fmla="*/ 215 w 431"/>
                <a:gd name="T5" fmla="*/ 0 h 606"/>
                <a:gd name="T6" fmla="*/ 206 w 431"/>
                <a:gd name="T7" fmla="*/ 6 h 606"/>
                <a:gd name="T8" fmla="*/ 149 w 431"/>
                <a:gd name="T9" fmla="*/ 96 h 606"/>
                <a:gd name="T10" fmla="*/ 0 w 431"/>
                <a:gd name="T11" fmla="*/ 390 h 606"/>
                <a:gd name="T12" fmla="*/ 215 w 431"/>
                <a:gd name="T13" fmla="*/ 605 h 606"/>
                <a:gd name="T14" fmla="*/ 430 w 431"/>
                <a:gd name="T15" fmla="*/ 390 h 606"/>
                <a:gd name="T16" fmla="*/ 284 w 431"/>
                <a:gd name="T17" fmla="*/ 101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1" h="606">
                  <a:moveTo>
                    <a:pt x="284" y="101"/>
                  </a:moveTo>
                  <a:cubicBezTo>
                    <a:pt x="255" y="60"/>
                    <a:pt x="230" y="24"/>
                    <a:pt x="224" y="7"/>
                  </a:cubicBezTo>
                  <a:cubicBezTo>
                    <a:pt x="223" y="3"/>
                    <a:pt x="219" y="0"/>
                    <a:pt x="215" y="0"/>
                  </a:cubicBezTo>
                  <a:cubicBezTo>
                    <a:pt x="211" y="0"/>
                    <a:pt x="208" y="3"/>
                    <a:pt x="206" y="6"/>
                  </a:cubicBezTo>
                  <a:cubicBezTo>
                    <a:pt x="200" y="23"/>
                    <a:pt x="176" y="57"/>
                    <a:pt x="149" y="96"/>
                  </a:cubicBezTo>
                  <a:cubicBezTo>
                    <a:pt x="86" y="186"/>
                    <a:pt x="0" y="310"/>
                    <a:pt x="0" y="390"/>
                  </a:cubicBezTo>
                  <a:cubicBezTo>
                    <a:pt x="0" y="509"/>
                    <a:pt x="97" y="605"/>
                    <a:pt x="215" y="605"/>
                  </a:cubicBezTo>
                  <a:cubicBezTo>
                    <a:pt x="334" y="605"/>
                    <a:pt x="430" y="509"/>
                    <a:pt x="430" y="390"/>
                  </a:cubicBezTo>
                  <a:cubicBezTo>
                    <a:pt x="430" y="311"/>
                    <a:pt x="346" y="190"/>
                    <a:pt x="284" y="101"/>
                  </a:cubicBezTo>
                </a:path>
              </a:pathLst>
            </a:custGeom>
            <a:solidFill>
              <a:srgbClr val="526C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" name="Freeform 5"/>
            <p:cNvSpPr>
              <a:spLocks noChangeArrowheads="1"/>
            </p:cNvSpPr>
            <p:nvPr/>
          </p:nvSpPr>
          <p:spPr bwMode="auto">
            <a:xfrm>
              <a:off x="2795588" y="2870200"/>
              <a:ext cx="155575" cy="217488"/>
            </a:xfrm>
            <a:custGeom>
              <a:avLst/>
              <a:gdLst>
                <a:gd name="T0" fmla="*/ 284 w 431"/>
                <a:gd name="T1" fmla="*/ 101 h 606"/>
                <a:gd name="T2" fmla="*/ 224 w 431"/>
                <a:gd name="T3" fmla="*/ 6 h 606"/>
                <a:gd name="T4" fmla="*/ 215 w 431"/>
                <a:gd name="T5" fmla="*/ 0 h 606"/>
                <a:gd name="T6" fmla="*/ 206 w 431"/>
                <a:gd name="T7" fmla="*/ 6 h 606"/>
                <a:gd name="T8" fmla="*/ 149 w 431"/>
                <a:gd name="T9" fmla="*/ 96 h 606"/>
                <a:gd name="T10" fmla="*/ 0 w 431"/>
                <a:gd name="T11" fmla="*/ 390 h 606"/>
                <a:gd name="T12" fmla="*/ 215 w 431"/>
                <a:gd name="T13" fmla="*/ 605 h 606"/>
                <a:gd name="T14" fmla="*/ 430 w 431"/>
                <a:gd name="T15" fmla="*/ 390 h 606"/>
                <a:gd name="T16" fmla="*/ 284 w 431"/>
                <a:gd name="T17" fmla="*/ 101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1" h="606">
                  <a:moveTo>
                    <a:pt x="284" y="101"/>
                  </a:moveTo>
                  <a:cubicBezTo>
                    <a:pt x="255" y="59"/>
                    <a:pt x="230" y="23"/>
                    <a:pt x="224" y="6"/>
                  </a:cubicBezTo>
                  <a:cubicBezTo>
                    <a:pt x="223" y="2"/>
                    <a:pt x="219" y="0"/>
                    <a:pt x="215" y="0"/>
                  </a:cubicBezTo>
                  <a:cubicBezTo>
                    <a:pt x="211" y="0"/>
                    <a:pt x="208" y="2"/>
                    <a:pt x="206" y="6"/>
                  </a:cubicBezTo>
                  <a:cubicBezTo>
                    <a:pt x="200" y="22"/>
                    <a:pt x="176" y="56"/>
                    <a:pt x="149" y="96"/>
                  </a:cubicBezTo>
                  <a:cubicBezTo>
                    <a:pt x="86" y="186"/>
                    <a:pt x="0" y="309"/>
                    <a:pt x="0" y="390"/>
                  </a:cubicBezTo>
                  <a:cubicBezTo>
                    <a:pt x="0" y="508"/>
                    <a:pt x="96" y="605"/>
                    <a:pt x="215" y="605"/>
                  </a:cubicBezTo>
                  <a:cubicBezTo>
                    <a:pt x="334" y="605"/>
                    <a:pt x="430" y="508"/>
                    <a:pt x="430" y="390"/>
                  </a:cubicBezTo>
                  <a:cubicBezTo>
                    <a:pt x="430" y="311"/>
                    <a:pt x="346" y="189"/>
                    <a:pt x="284" y="101"/>
                  </a:cubicBezTo>
                </a:path>
              </a:pathLst>
            </a:custGeom>
            <a:solidFill>
              <a:srgbClr val="526C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2" name="Freeform 6"/>
            <p:cNvSpPr>
              <a:spLocks noChangeArrowheads="1"/>
            </p:cNvSpPr>
            <p:nvPr/>
          </p:nvSpPr>
          <p:spPr bwMode="auto">
            <a:xfrm>
              <a:off x="3405188" y="2597150"/>
              <a:ext cx="155575" cy="217488"/>
            </a:xfrm>
            <a:custGeom>
              <a:avLst/>
              <a:gdLst>
                <a:gd name="T0" fmla="*/ 284 w 431"/>
                <a:gd name="T1" fmla="*/ 101 h 606"/>
                <a:gd name="T2" fmla="*/ 224 w 431"/>
                <a:gd name="T3" fmla="*/ 6 h 606"/>
                <a:gd name="T4" fmla="*/ 215 w 431"/>
                <a:gd name="T5" fmla="*/ 0 h 606"/>
                <a:gd name="T6" fmla="*/ 206 w 431"/>
                <a:gd name="T7" fmla="*/ 6 h 606"/>
                <a:gd name="T8" fmla="*/ 149 w 431"/>
                <a:gd name="T9" fmla="*/ 96 h 606"/>
                <a:gd name="T10" fmla="*/ 0 w 431"/>
                <a:gd name="T11" fmla="*/ 390 h 606"/>
                <a:gd name="T12" fmla="*/ 215 w 431"/>
                <a:gd name="T13" fmla="*/ 605 h 606"/>
                <a:gd name="T14" fmla="*/ 430 w 431"/>
                <a:gd name="T15" fmla="*/ 390 h 606"/>
                <a:gd name="T16" fmla="*/ 284 w 431"/>
                <a:gd name="T17" fmla="*/ 101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1" h="606">
                  <a:moveTo>
                    <a:pt x="284" y="101"/>
                  </a:moveTo>
                  <a:cubicBezTo>
                    <a:pt x="255" y="59"/>
                    <a:pt x="230" y="24"/>
                    <a:pt x="224" y="6"/>
                  </a:cubicBezTo>
                  <a:cubicBezTo>
                    <a:pt x="223" y="3"/>
                    <a:pt x="219" y="0"/>
                    <a:pt x="215" y="0"/>
                  </a:cubicBezTo>
                  <a:cubicBezTo>
                    <a:pt x="211" y="0"/>
                    <a:pt x="208" y="3"/>
                    <a:pt x="206" y="6"/>
                  </a:cubicBezTo>
                  <a:cubicBezTo>
                    <a:pt x="200" y="22"/>
                    <a:pt x="176" y="56"/>
                    <a:pt x="149" y="96"/>
                  </a:cubicBezTo>
                  <a:cubicBezTo>
                    <a:pt x="86" y="186"/>
                    <a:pt x="0" y="310"/>
                    <a:pt x="0" y="390"/>
                  </a:cubicBezTo>
                  <a:cubicBezTo>
                    <a:pt x="0" y="508"/>
                    <a:pt x="97" y="605"/>
                    <a:pt x="215" y="605"/>
                  </a:cubicBezTo>
                  <a:cubicBezTo>
                    <a:pt x="334" y="605"/>
                    <a:pt x="430" y="508"/>
                    <a:pt x="430" y="390"/>
                  </a:cubicBezTo>
                  <a:cubicBezTo>
                    <a:pt x="430" y="311"/>
                    <a:pt x="346" y="190"/>
                    <a:pt x="284" y="101"/>
                  </a:cubicBezTo>
                </a:path>
              </a:pathLst>
            </a:custGeom>
            <a:solidFill>
              <a:srgbClr val="526C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" name="Freeform 7"/>
            <p:cNvSpPr>
              <a:spLocks noChangeArrowheads="1"/>
            </p:cNvSpPr>
            <p:nvPr/>
          </p:nvSpPr>
          <p:spPr bwMode="auto">
            <a:xfrm>
              <a:off x="3017838" y="2603500"/>
              <a:ext cx="155575" cy="217488"/>
            </a:xfrm>
            <a:custGeom>
              <a:avLst/>
              <a:gdLst>
                <a:gd name="T0" fmla="*/ 284 w 431"/>
                <a:gd name="T1" fmla="*/ 101 h 605"/>
                <a:gd name="T2" fmla="*/ 224 w 431"/>
                <a:gd name="T3" fmla="*/ 6 h 605"/>
                <a:gd name="T4" fmla="*/ 216 w 431"/>
                <a:gd name="T5" fmla="*/ 0 h 605"/>
                <a:gd name="T6" fmla="*/ 206 w 431"/>
                <a:gd name="T7" fmla="*/ 6 h 605"/>
                <a:gd name="T8" fmla="*/ 149 w 431"/>
                <a:gd name="T9" fmla="*/ 96 h 605"/>
                <a:gd name="T10" fmla="*/ 0 w 431"/>
                <a:gd name="T11" fmla="*/ 390 h 605"/>
                <a:gd name="T12" fmla="*/ 215 w 431"/>
                <a:gd name="T13" fmla="*/ 604 h 605"/>
                <a:gd name="T14" fmla="*/ 430 w 431"/>
                <a:gd name="T15" fmla="*/ 390 h 605"/>
                <a:gd name="T16" fmla="*/ 284 w 431"/>
                <a:gd name="T17" fmla="*/ 101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1" h="605">
                  <a:moveTo>
                    <a:pt x="284" y="101"/>
                  </a:moveTo>
                  <a:cubicBezTo>
                    <a:pt x="255" y="59"/>
                    <a:pt x="230" y="23"/>
                    <a:pt x="224" y="6"/>
                  </a:cubicBezTo>
                  <a:cubicBezTo>
                    <a:pt x="223" y="2"/>
                    <a:pt x="220" y="0"/>
                    <a:pt x="216" y="0"/>
                  </a:cubicBezTo>
                  <a:cubicBezTo>
                    <a:pt x="212" y="0"/>
                    <a:pt x="208" y="2"/>
                    <a:pt x="206" y="6"/>
                  </a:cubicBezTo>
                  <a:cubicBezTo>
                    <a:pt x="200" y="22"/>
                    <a:pt x="177" y="56"/>
                    <a:pt x="149" y="96"/>
                  </a:cubicBezTo>
                  <a:cubicBezTo>
                    <a:pt x="86" y="186"/>
                    <a:pt x="0" y="309"/>
                    <a:pt x="0" y="390"/>
                  </a:cubicBezTo>
                  <a:cubicBezTo>
                    <a:pt x="0" y="508"/>
                    <a:pt x="97" y="604"/>
                    <a:pt x="215" y="604"/>
                  </a:cubicBezTo>
                  <a:cubicBezTo>
                    <a:pt x="334" y="604"/>
                    <a:pt x="430" y="508"/>
                    <a:pt x="430" y="390"/>
                  </a:cubicBezTo>
                  <a:cubicBezTo>
                    <a:pt x="430" y="310"/>
                    <a:pt x="346" y="189"/>
                    <a:pt x="284" y="101"/>
                  </a:cubicBezTo>
                </a:path>
              </a:pathLst>
            </a:custGeom>
            <a:solidFill>
              <a:srgbClr val="526C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" name="Freeform 8"/>
            <p:cNvSpPr>
              <a:spLocks noChangeArrowheads="1"/>
            </p:cNvSpPr>
            <p:nvPr/>
          </p:nvSpPr>
          <p:spPr bwMode="auto">
            <a:xfrm>
              <a:off x="3113088" y="3265488"/>
              <a:ext cx="155575" cy="217487"/>
            </a:xfrm>
            <a:custGeom>
              <a:avLst/>
              <a:gdLst>
                <a:gd name="T0" fmla="*/ 284 w 431"/>
                <a:gd name="T1" fmla="*/ 101 h 606"/>
                <a:gd name="T2" fmla="*/ 224 w 431"/>
                <a:gd name="T3" fmla="*/ 6 h 606"/>
                <a:gd name="T4" fmla="*/ 215 w 431"/>
                <a:gd name="T5" fmla="*/ 0 h 606"/>
                <a:gd name="T6" fmla="*/ 206 w 431"/>
                <a:gd name="T7" fmla="*/ 6 h 606"/>
                <a:gd name="T8" fmla="*/ 149 w 431"/>
                <a:gd name="T9" fmla="*/ 96 h 606"/>
                <a:gd name="T10" fmla="*/ 0 w 431"/>
                <a:gd name="T11" fmla="*/ 390 h 606"/>
                <a:gd name="T12" fmla="*/ 215 w 431"/>
                <a:gd name="T13" fmla="*/ 605 h 606"/>
                <a:gd name="T14" fmla="*/ 430 w 431"/>
                <a:gd name="T15" fmla="*/ 390 h 606"/>
                <a:gd name="T16" fmla="*/ 284 w 431"/>
                <a:gd name="T17" fmla="*/ 101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1" h="606">
                  <a:moveTo>
                    <a:pt x="284" y="101"/>
                  </a:moveTo>
                  <a:cubicBezTo>
                    <a:pt x="255" y="59"/>
                    <a:pt x="230" y="24"/>
                    <a:pt x="224" y="6"/>
                  </a:cubicBezTo>
                  <a:cubicBezTo>
                    <a:pt x="223" y="3"/>
                    <a:pt x="219" y="0"/>
                    <a:pt x="215" y="0"/>
                  </a:cubicBezTo>
                  <a:cubicBezTo>
                    <a:pt x="212" y="0"/>
                    <a:pt x="208" y="2"/>
                    <a:pt x="206" y="6"/>
                  </a:cubicBezTo>
                  <a:cubicBezTo>
                    <a:pt x="200" y="22"/>
                    <a:pt x="177" y="56"/>
                    <a:pt x="149" y="96"/>
                  </a:cubicBezTo>
                  <a:cubicBezTo>
                    <a:pt x="86" y="186"/>
                    <a:pt x="0" y="310"/>
                    <a:pt x="0" y="390"/>
                  </a:cubicBezTo>
                  <a:cubicBezTo>
                    <a:pt x="0" y="508"/>
                    <a:pt x="97" y="605"/>
                    <a:pt x="215" y="605"/>
                  </a:cubicBezTo>
                  <a:cubicBezTo>
                    <a:pt x="334" y="605"/>
                    <a:pt x="430" y="508"/>
                    <a:pt x="430" y="390"/>
                  </a:cubicBezTo>
                  <a:cubicBezTo>
                    <a:pt x="430" y="311"/>
                    <a:pt x="346" y="189"/>
                    <a:pt x="284" y="101"/>
                  </a:cubicBezTo>
                </a:path>
              </a:pathLst>
            </a:custGeom>
            <a:solidFill>
              <a:srgbClr val="526C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" name="Freeform 9"/>
            <p:cNvSpPr>
              <a:spLocks noChangeArrowheads="1"/>
            </p:cNvSpPr>
            <p:nvPr/>
          </p:nvSpPr>
          <p:spPr bwMode="auto">
            <a:xfrm>
              <a:off x="2570163" y="3165475"/>
              <a:ext cx="155575" cy="217488"/>
            </a:xfrm>
            <a:custGeom>
              <a:avLst/>
              <a:gdLst>
                <a:gd name="T0" fmla="*/ 284 w 431"/>
                <a:gd name="T1" fmla="*/ 101 h 606"/>
                <a:gd name="T2" fmla="*/ 224 w 431"/>
                <a:gd name="T3" fmla="*/ 7 h 606"/>
                <a:gd name="T4" fmla="*/ 215 w 431"/>
                <a:gd name="T5" fmla="*/ 0 h 606"/>
                <a:gd name="T6" fmla="*/ 206 w 431"/>
                <a:gd name="T7" fmla="*/ 7 h 606"/>
                <a:gd name="T8" fmla="*/ 149 w 431"/>
                <a:gd name="T9" fmla="*/ 96 h 606"/>
                <a:gd name="T10" fmla="*/ 0 w 431"/>
                <a:gd name="T11" fmla="*/ 390 h 606"/>
                <a:gd name="T12" fmla="*/ 215 w 431"/>
                <a:gd name="T13" fmla="*/ 605 h 606"/>
                <a:gd name="T14" fmla="*/ 430 w 431"/>
                <a:gd name="T15" fmla="*/ 390 h 606"/>
                <a:gd name="T16" fmla="*/ 284 w 431"/>
                <a:gd name="T17" fmla="*/ 101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1" h="606">
                  <a:moveTo>
                    <a:pt x="284" y="101"/>
                  </a:moveTo>
                  <a:cubicBezTo>
                    <a:pt x="255" y="60"/>
                    <a:pt x="230" y="24"/>
                    <a:pt x="224" y="7"/>
                  </a:cubicBezTo>
                  <a:cubicBezTo>
                    <a:pt x="223" y="3"/>
                    <a:pt x="219" y="1"/>
                    <a:pt x="215" y="0"/>
                  </a:cubicBezTo>
                  <a:cubicBezTo>
                    <a:pt x="211" y="1"/>
                    <a:pt x="208" y="3"/>
                    <a:pt x="206" y="7"/>
                  </a:cubicBezTo>
                  <a:cubicBezTo>
                    <a:pt x="200" y="23"/>
                    <a:pt x="176" y="57"/>
                    <a:pt x="149" y="96"/>
                  </a:cubicBezTo>
                  <a:cubicBezTo>
                    <a:pt x="86" y="186"/>
                    <a:pt x="0" y="310"/>
                    <a:pt x="0" y="390"/>
                  </a:cubicBezTo>
                  <a:cubicBezTo>
                    <a:pt x="0" y="509"/>
                    <a:pt x="96" y="605"/>
                    <a:pt x="215" y="605"/>
                  </a:cubicBezTo>
                  <a:cubicBezTo>
                    <a:pt x="334" y="605"/>
                    <a:pt x="430" y="509"/>
                    <a:pt x="430" y="390"/>
                  </a:cubicBezTo>
                  <a:cubicBezTo>
                    <a:pt x="430" y="311"/>
                    <a:pt x="346" y="190"/>
                    <a:pt x="284" y="101"/>
                  </a:cubicBezTo>
                </a:path>
              </a:pathLst>
            </a:custGeom>
            <a:solidFill>
              <a:srgbClr val="526C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6" name="Freeform 10"/>
            <p:cNvSpPr>
              <a:spLocks noChangeArrowheads="1"/>
            </p:cNvSpPr>
            <p:nvPr/>
          </p:nvSpPr>
          <p:spPr bwMode="auto">
            <a:xfrm>
              <a:off x="3405188" y="2978150"/>
              <a:ext cx="155575" cy="217488"/>
            </a:xfrm>
            <a:custGeom>
              <a:avLst/>
              <a:gdLst>
                <a:gd name="T0" fmla="*/ 284 w 431"/>
                <a:gd name="T1" fmla="*/ 101 h 606"/>
                <a:gd name="T2" fmla="*/ 224 w 431"/>
                <a:gd name="T3" fmla="*/ 6 h 606"/>
                <a:gd name="T4" fmla="*/ 215 w 431"/>
                <a:gd name="T5" fmla="*/ 0 h 606"/>
                <a:gd name="T6" fmla="*/ 206 w 431"/>
                <a:gd name="T7" fmla="*/ 6 h 606"/>
                <a:gd name="T8" fmla="*/ 149 w 431"/>
                <a:gd name="T9" fmla="*/ 96 h 606"/>
                <a:gd name="T10" fmla="*/ 0 w 431"/>
                <a:gd name="T11" fmla="*/ 390 h 606"/>
                <a:gd name="T12" fmla="*/ 215 w 431"/>
                <a:gd name="T13" fmla="*/ 605 h 606"/>
                <a:gd name="T14" fmla="*/ 430 w 431"/>
                <a:gd name="T15" fmla="*/ 390 h 606"/>
                <a:gd name="T16" fmla="*/ 284 w 431"/>
                <a:gd name="T17" fmla="*/ 101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1" h="606">
                  <a:moveTo>
                    <a:pt x="284" y="101"/>
                  </a:moveTo>
                  <a:cubicBezTo>
                    <a:pt x="255" y="59"/>
                    <a:pt x="230" y="24"/>
                    <a:pt x="224" y="6"/>
                  </a:cubicBezTo>
                  <a:cubicBezTo>
                    <a:pt x="223" y="3"/>
                    <a:pt x="219" y="0"/>
                    <a:pt x="215" y="0"/>
                  </a:cubicBezTo>
                  <a:cubicBezTo>
                    <a:pt x="211" y="0"/>
                    <a:pt x="208" y="3"/>
                    <a:pt x="206" y="6"/>
                  </a:cubicBezTo>
                  <a:cubicBezTo>
                    <a:pt x="200" y="22"/>
                    <a:pt x="176" y="57"/>
                    <a:pt x="149" y="96"/>
                  </a:cubicBezTo>
                  <a:cubicBezTo>
                    <a:pt x="86" y="186"/>
                    <a:pt x="0" y="310"/>
                    <a:pt x="0" y="390"/>
                  </a:cubicBezTo>
                  <a:cubicBezTo>
                    <a:pt x="0" y="508"/>
                    <a:pt x="97" y="605"/>
                    <a:pt x="215" y="605"/>
                  </a:cubicBezTo>
                  <a:cubicBezTo>
                    <a:pt x="334" y="605"/>
                    <a:pt x="430" y="508"/>
                    <a:pt x="430" y="390"/>
                  </a:cubicBezTo>
                  <a:cubicBezTo>
                    <a:pt x="430" y="311"/>
                    <a:pt x="346" y="190"/>
                    <a:pt x="284" y="101"/>
                  </a:cubicBezTo>
                </a:path>
              </a:pathLst>
            </a:custGeom>
            <a:solidFill>
              <a:srgbClr val="526C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37" name="Group 136"/>
          <p:cNvGrpSpPr/>
          <p:nvPr/>
        </p:nvGrpSpPr>
        <p:grpSpPr>
          <a:xfrm>
            <a:off x="6985436" y="3762720"/>
            <a:ext cx="446416" cy="498300"/>
            <a:chOff x="4114800" y="3017838"/>
            <a:chExt cx="1311275" cy="1463675"/>
          </a:xfrm>
        </p:grpSpPr>
        <p:sp>
          <p:nvSpPr>
            <p:cNvPr id="138" name="Line 1"/>
            <p:cNvSpPr>
              <a:spLocks noChangeShapeType="1"/>
            </p:cNvSpPr>
            <p:nvPr/>
          </p:nvSpPr>
          <p:spPr bwMode="auto">
            <a:xfrm flipV="1">
              <a:off x="4768850" y="3017838"/>
              <a:ext cx="1588" cy="381000"/>
            </a:xfrm>
            <a:prstGeom prst="line">
              <a:avLst/>
            </a:prstGeom>
            <a:noFill/>
            <a:ln w="19050" cap="rnd">
              <a:solidFill>
                <a:srgbClr val="52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" name="Freeform 2"/>
            <p:cNvSpPr>
              <a:spLocks noChangeArrowheads="1"/>
            </p:cNvSpPr>
            <p:nvPr/>
          </p:nvSpPr>
          <p:spPr bwMode="auto">
            <a:xfrm>
              <a:off x="4921250" y="3017838"/>
              <a:ext cx="504825" cy="433387"/>
            </a:xfrm>
            <a:custGeom>
              <a:avLst/>
              <a:gdLst>
                <a:gd name="T0" fmla="*/ 0 w 1401"/>
                <a:gd name="T1" fmla="*/ 1056 h 1203"/>
                <a:gd name="T2" fmla="*/ 1400 w 1401"/>
                <a:gd name="T3" fmla="*/ 146 h 1203"/>
                <a:gd name="T4" fmla="*/ 0 w 1401"/>
                <a:gd name="T5" fmla="*/ 1056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01" h="1203">
                  <a:moveTo>
                    <a:pt x="0" y="1056"/>
                  </a:moveTo>
                  <a:cubicBezTo>
                    <a:pt x="666" y="1202"/>
                    <a:pt x="1253" y="813"/>
                    <a:pt x="1400" y="146"/>
                  </a:cubicBezTo>
                  <a:cubicBezTo>
                    <a:pt x="733" y="0"/>
                    <a:pt x="146" y="390"/>
                    <a:pt x="0" y="1056"/>
                  </a:cubicBezTo>
                </a:path>
              </a:pathLst>
            </a:custGeom>
            <a:noFill/>
            <a:ln w="19050" cap="flat">
              <a:solidFill>
                <a:srgbClr val="52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" name="Freeform 3"/>
            <p:cNvSpPr>
              <a:spLocks noChangeArrowheads="1"/>
            </p:cNvSpPr>
            <p:nvPr/>
          </p:nvSpPr>
          <p:spPr bwMode="auto">
            <a:xfrm>
              <a:off x="4114800" y="3017838"/>
              <a:ext cx="504825" cy="433387"/>
            </a:xfrm>
            <a:custGeom>
              <a:avLst/>
              <a:gdLst>
                <a:gd name="T0" fmla="*/ 1400 w 1401"/>
                <a:gd name="T1" fmla="*/ 1056 h 1203"/>
                <a:gd name="T2" fmla="*/ 0 w 1401"/>
                <a:gd name="T3" fmla="*/ 146 h 1203"/>
                <a:gd name="T4" fmla="*/ 1400 w 1401"/>
                <a:gd name="T5" fmla="*/ 1056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01" h="1203">
                  <a:moveTo>
                    <a:pt x="1400" y="1056"/>
                  </a:moveTo>
                  <a:cubicBezTo>
                    <a:pt x="733" y="1202"/>
                    <a:pt x="146" y="813"/>
                    <a:pt x="0" y="146"/>
                  </a:cubicBezTo>
                  <a:cubicBezTo>
                    <a:pt x="666" y="0"/>
                    <a:pt x="1253" y="390"/>
                    <a:pt x="1400" y="1056"/>
                  </a:cubicBezTo>
                </a:path>
              </a:pathLst>
            </a:custGeom>
            <a:noFill/>
            <a:ln w="19050" cap="flat">
              <a:solidFill>
                <a:srgbClr val="52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" name="Freeform 4"/>
            <p:cNvSpPr>
              <a:spLocks noChangeArrowheads="1"/>
            </p:cNvSpPr>
            <p:nvPr/>
          </p:nvSpPr>
          <p:spPr bwMode="auto">
            <a:xfrm>
              <a:off x="4643438" y="3522663"/>
              <a:ext cx="252412" cy="252412"/>
            </a:xfrm>
            <a:custGeom>
              <a:avLst/>
              <a:gdLst>
                <a:gd name="T0" fmla="*/ 699 w 700"/>
                <a:gd name="T1" fmla="*/ 350 h 701"/>
                <a:gd name="T2" fmla="*/ 652 w 700"/>
                <a:gd name="T3" fmla="*/ 525 h 701"/>
                <a:gd name="T4" fmla="*/ 524 w 700"/>
                <a:gd name="T5" fmla="*/ 653 h 701"/>
                <a:gd name="T6" fmla="*/ 349 w 700"/>
                <a:gd name="T7" fmla="*/ 700 h 701"/>
                <a:gd name="T8" fmla="*/ 175 w 700"/>
                <a:gd name="T9" fmla="*/ 653 h 701"/>
                <a:gd name="T10" fmla="*/ 47 w 700"/>
                <a:gd name="T11" fmla="*/ 525 h 701"/>
                <a:gd name="T12" fmla="*/ 0 w 700"/>
                <a:gd name="T13" fmla="*/ 350 h 701"/>
                <a:gd name="T14" fmla="*/ 47 w 700"/>
                <a:gd name="T15" fmla="*/ 175 h 701"/>
                <a:gd name="T16" fmla="*/ 175 w 700"/>
                <a:gd name="T17" fmla="*/ 47 h 701"/>
                <a:gd name="T18" fmla="*/ 349 w 700"/>
                <a:gd name="T19" fmla="*/ 0 h 701"/>
                <a:gd name="T20" fmla="*/ 524 w 700"/>
                <a:gd name="T21" fmla="*/ 47 h 701"/>
                <a:gd name="T22" fmla="*/ 652 w 700"/>
                <a:gd name="T23" fmla="*/ 175 h 701"/>
                <a:gd name="T24" fmla="*/ 699 w 700"/>
                <a:gd name="T25" fmla="*/ 35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0" h="701">
                  <a:moveTo>
                    <a:pt x="699" y="350"/>
                  </a:moveTo>
                  <a:cubicBezTo>
                    <a:pt x="699" y="415"/>
                    <a:pt x="684" y="469"/>
                    <a:pt x="652" y="525"/>
                  </a:cubicBezTo>
                  <a:cubicBezTo>
                    <a:pt x="620" y="580"/>
                    <a:pt x="580" y="620"/>
                    <a:pt x="524" y="653"/>
                  </a:cubicBezTo>
                  <a:cubicBezTo>
                    <a:pt x="468" y="685"/>
                    <a:pt x="414" y="700"/>
                    <a:pt x="349" y="700"/>
                  </a:cubicBezTo>
                  <a:cubicBezTo>
                    <a:pt x="285" y="700"/>
                    <a:pt x="231" y="685"/>
                    <a:pt x="175" y="653"/>
                  </a:cubicBezTo>
                  <a:cubicBezTo>
                    <a:pt x="119" y="620"/>
                    <a:pt x="79" y="580"/>
                    <a:pt x="47" y="525"/>
                  </a:cubicBezTo>
                  <a:cubicBezTo>
                    <a:pt x="14" y="469"/>
                    <a:pt x="0" y="414"/>
                    <a:pt x="0" y="350"/>
                  </a:cubicBezTo>
                  <a:cubicBezTo>
                    <a:pt x="0" y="285"/>
                    <a:pt x="14" y="230"/>
                    <a:pt x="47" y="175"/>
                  </a:cubicBezTo>
                  <a:cubicBezTo>
                    <a:pt x="79" y="119"/>
                    <a:pt x="119" y="79"/>
                    <a:pt x="175" y="47"/>
                  </a:cubicBezTo>
                  <a:cubicBezTo>
                    <a:pt x="231" y="15"/>
                    <a:pt x="285" y="0"/>
                    <a:pt x="349" y="0"/>
                  </a:cubicBezTo>
                  <a:cubicBezTo>
                    <a:pt x="413" y="0"/>
                    <a:pt x="468" y="15"/>
                    <a:pt x="524" y="47"/>
                  </a:cubicBezTo>
                  <a:cubicBezTo>
                    <a:pt x="580" y="79"/>
                    <a:pt x="620" y="119"/>
                    <a:pt x="652" y="175"/>
                  </a:cubicBezTo>
                  <a:cubicBezTo>
                    <a:pt x="684" y="230"/>
                    <a:pt x="699" y="286"/>
                    <a:pt x="699" y="350"/>
                  </a:cubicBezTo>
                </a:path>
              </a:pathLst>
            </a:custGeom>
            <a:noFill/>
            <a:ln w="19050" cap="flat">
              <a:solidFill>
                <a:srgbClr val="52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" name="Freeform 5"/>
            <p:cNvSpPr>
              <a:spLocks noChangeArrowheads="1"/>
            </p:cNvSpPr>
            <p:nvPr/>
          </p:nvSpPr>
          <p:spPr bwMode="auto">
            <a:xfrm>
              <a:off x="4643438" y="4229100"/>
              <a:ext cx="252412" cy="252413"/>
            </a:xfrm>
            <a:custGeom>
              <a:avLst/>
              <a:gdLst>
                <a:gd name="T0" fmla="*/ 699 w 700"/>
                <a:gd name="T1" fmla="*/ 350 h 701"/>
                <a:gd name="T2" fmla="*/ 652 w 700"/>
                <a:gd name="T3" fmla="*/ 525 h 701"/>
                <a:gd name="T4" fmla="*/ 524 w 700"/>
                <a:gd name="T5" fmla="*/ 654 h 701"/>
                <a:gd name="T6" fmla="*/ 349 w 700"/>
                <a:gd name="T7" fmla="*/ 700 h 701"/>
                <a:gd name="T8" fmla="*/ 175 w 700"/>
                <a:gd name="T9" fmla="*/ 654 h 701"/>
                <a:gd name="T10" fmla="*/ 47 w 700"/>
                <a:gd name="T11" fmla="*/ 525 h 701"/>
                <a:gd name="T12" fmla="*/ 0 w 700"/>
                <a:gd name="T13" fmla="*/ 350 h 701"/>
                <a:gd name="T14" fmla="*/ 47 w 700"/>
                <a:gd name="T15" fmla="*/ 175 h 701"/>
                <a:gd name="T16" fmla="*/ 175 w 700"/>
                <a:gd name="T17" fmla="*/ 47 h 701"/>
                <a:gd name="T18" fmla="*/ 349 w 700"/>
                <a:gd name="T19" fmla="*/ 0 h 701"/>
                <a:gd name="T20" fmla="*/ 524 w 700"/>
                <a:gd name="T21" fmla="*/ 47 h 701"/>
                <a:gd name="T22" fmla="*/ 652 w 700"/>
                <a:gd name="T23" fmla="*/ 175 h 701"/>
                <a:gd name="T24" fmla="*/ 699 w 700"/>
                <a:gd name="T25" fmla="*/ 35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0" h="701">
                  <a:moveTo>
                    <a:pt x="699" y="350"/>
                  </a:moveTo>
                  <a:cubicBezTo>
                    <a:pt x="699" y="415"/>
                    <a:pt x="684" y="470"/>
                    <a:pt x="652" y="525"/>
                  </a:cubicBezTo>
                  <a:cubicBezTo>
                    <a:pt x="620" y="581"/>
                    <a:pt x="580" y="622"/>
                    <a:pt x="524" y="654"/>
                  </a:cubicBezTo>
                  <a:cubicBezTo>
                    <a:pt x="468" y="687"/>
                    <a:pt x="414" y="700"/>
                    <a:pt x="349" y="700"/>
                  </a:cubicBezTo>
                  <a:cubicBezTo>
                    <a:pt x="285" y="700"/>
                    <a:pt x="231" y="687"/>
                    <a:pt x="175" y="654"/>
                  </a:cubicBezTo>
                  <a:cubicBezTo>
                    <a:pt x="119" y="622"/>
                    <a:pt x="79" y="581"/>
                    <a:pt x="47" y="525"/>
                  </a:cubicBezTo>
                  <a:cubicBezTo>
                    <a:pt x="14" y="470"/>
                    <a:pt x="0" y="415"/>
                    <a:pt x="0" y="350"/>
                  </a:cubicBezTo>
                  <a:cubicBezTo>
                    <a:pt x="0" y="286"/>
                    <a:pt x="14" y="231"/>
                    <a:pt x="47" y="175"/>
                  </a:cubicBezTo>
                  <a:cubicBezTo>
                    <a:pt x="79" y="120"/>
                    <a:pt x="119" y="80"/>
                    <a:pt x="175" y="47"/>
                  </a:cubicBezTo>
                  <a:cubicBezTo>
                    <a:pt x="231" y="15"/>
                    <a:pt x="285" y="0"/>
                    <a:pt x="349" y="0"/>
                  </a:cubicBezTo>
                  <a:cubicBezTo>
                    <a:pt x="413" y="0"/>
                    <a:pt x="468" y="15"/>
                    <a:pt x="524" y="47"/>
                  </a:cubicBezTo>
                  <a:cubicBezTo>
                    <a:pt x="580" y="80"/>
                    <a:pt x="620" y="120"/>
                    <a:pt x="652" y="175"/>
                  </a:cubicBezTo>
                  <a:cubicBezTo>
                    <a:pt x="684" y="231"/>
                    <a:pt x="699" y="286"/>
                    <a:pt x="699" y="350"/>
                  </a:cubicBezTo>
                </a:path>
              </a:pathLst>
            </a:custGeom>
            <a:noFill/>
            <a:ln w="19050" cap="flat">
              <a:solidFill>
                <a:srgbClr val="52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" name="Freeform 6"/>
            <p:cNvSpPr>
              <a:spLocks noChangeArrowheads="1"/>
            </p:cNvSpPr>
            <p:nvPr/>
          </p:nvSpPr>
          <p:spPr bwMode="auto">
            <a:xfrm>
              <a:off x="5021263" y="3573463"/>
              <a:ext cx="252412" cy="252412"/>
            </a:xfrm>
            <a:custGeom>
              <a:avLst/>
              <a:gdLst>
                <a:gd name="T0" fmla="*/ 700 w 701"/>
                <a:gd name="T1" fmla="*/ 350 h 700"/>
                <a:gd name="T2" fmla="*/ 653 w 701"/>
                <a:gd name="T3" fmla="*/ 525 h 700"/>
                <a:gd name="T4" fmla="*/ 525 w 701"/>
                <a:gd name="T5" fmla="*/ 653 h 700"/>
                <a:gd name="T6" fmla="*/ 350 w 701"/>
                <a:gd name="T7" fmla="*/ 699 h 700"/>
                <a:gd name="T8" fmla="*/ 175 w 701"/>
                <a:gd name="T9" fmla="*/ 653 h 700"/>
                <a:gd name="T10" fmla="*/ 47 w 701"/>
                <a:gd name="T11" fmla="*/ 525 h 700"/>
                <a:gd name="T12" fmla="*/ 0 w 701"/>
                <a:gd name="T13" fmla="*/ 350 h 700"/>
                <a:gd name="T14" fmla="*/ 47 w 701"/>
                <a:gd name="T15" fmla="*/ 175 h 700"/>
                <a:gd name="T16" fmla="*/ 175 w 701"/>
                <a:gd name="T17" fmla="*/ 47 h 700"/>
                <a:gd name="T18" fmla="*/ 350 w 701"/>
                <a:gd name="T19" fmla="*/ 0 h 700"/>
                <a:gd name="T20" fmla="*/ 525 w 701"/>
                <a:gd name="T21" fmla="*/ 47 h 700"/>
                <a:gd name="T22" fmla="*/ 653 w 701"/>
                <a:gd name="T23" fmla="*/ 175 h 700"/>
                <a:gd name="T24" fmla="*/ 700 w 701"/>
                <a:gd name="T25" fmla="*/ 350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1" h="700">
                  <a:moveTo>
                    <a:pt x="700" y="350"/>
                  </a:moveTo>
                  <a:cubicBezTo>
                    <a:pt x="700" y="415"/>
                    <a:pt x="685" y="469"/>
                    <a:pt x="653" y="525"/>
                  </a:cubicBezTo>
                  <a:cubicBezTo>
                    <a:pt x="621" y="580"/>
                    <a:pt x="581" y="620"/>
                    <a:pt x="525" y="653"/>
                  </a:cubicBezTo>
                  <a:cubicBezTo>
                    <a:pt x="469" y="685"/>
                    <a:pt x="415" y="699"/>
                    <a:pt x="350" y="699"/>
                  </a:cubicBezTo>
                  <a:cubicBezTo>
                    <a:pt x="286" y="699"/>
                    <a:pt x="231" y="685"/>
                    <a:pt x="175" y="653"/>
                  </a:cubicBezTo>
                  <a:cubicBezTo>
                    <a:pt x="119" y="620"/>
                    <a:pt x="80" y="580"/>
                    <a:pt x="47" y="525"/>
                  </a:cubicBezTo>
                  <a:cubicBezTo>
                    <a:pt x="15" y="469"/>
                    <a:pt x="0" y="414"/>
                    <a:pt x="0" y="350"/>
                  </a:cubicBezTo>
                  <a:cubicBezTo>
                    <a:pt x="0" y="285"/>
                    <a:pt x="15" y="230"/>
                    <a:pt x="47" y="175"/>
                  </a:cubicBezTo>
                  <a:cubicBezTo>
                    <a:pt x="80" y="119"/>
                    <a:pt x="119" y="79"/>
                    <a:pt x="175" y="47"/>
                  </a:cubicBezTo>
                  <a:cubicBezTo>
                    <a:pt x="231" y="15"/>
                    <a:pt x="285" y="0"/>
                    <a:pt x="350" y="0"/>
                  </a:cubicBezTo>
                  <a:cubicBezTo>
                    <a:pt x="414" y="0"/>
                    <a:pt x="469" y="15"/>
                    <a:pt x="525" y="47"/>
                  </a:cubicBezTo>
                  <a:cubicBezTo>
                    <a:pt x="581" y="79"/>
                    <a:pt x="621" y="119"/>
                    <a:pt x="653" y="175"/>
                  </a:cubicBezTo>
                  <a:cubicBezTo>
                    <a:pt x="685" y="230"/>
                    <a:pt x="700" y="286"/>
                    <a:pt x="700" y="350"/>
                  </a:cubicBezTo>
                </a:path>
              </a:pathLst>
            </a:custGeom>
            <a:noFill/>
            <a:ln w="19050" cap="flat">
              <a:solidFill>
                <a:srgbClr val="52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" name="Freeform 7"/>
            <p:cNvSpPr>
              <a:spLocks noChangeArrowheads="1"/>
            </p:cNvSpPr>
            <p:nvPr/>
          </p:nvSpPr>
          <p:spPr bwMode="auto">
            <a:xfrm>
              <a:off x="4265613" y="3573463"/>
              <a:ext cx="252412" cy="252412"/>
            </a:xfrm>
            <a:custGeom>
              <a:avLst/>
              <a:gdLst>
                <a:gd name="T0" fmla="*/ 700 w 701"/>
                <a:gd name="T1" fmla="*/ 350 h 700"/>
                <a:gd name="T2" fmla="*/ 653 w 701"/>
                <a:gd name="T3" fmla="*/ 525 h 700"/>
                <a:gd name="T4" fmla="*/ 525 w 701"/>
                <a:gd name="T5" fmla="*/ 653 h 700"/>
                <a:gd name="T6" fmla="*/ 350 w 701"/>
                <a:gd name="T7" fmla="*/ 699 h 700"/>
                <a:gd name="T8" fmla="*/ 175 w 701"/>
                <a:gd name="T9" fmla="*/ 653 h 700"/>
                <a:gd name="T10" fmla="*/ 47 w 701"/>
                <a:gd name="T11" fmla="*/ 525 h 700"/>
                <a:gd name="T12" fmla="*/ 0 w 701"/>
                <a:gd name="T13" fmla="*/ 350 h 700"/>
                <a:gd name="T14" fmla="*/ 47 w 701"/>
                <a:gd name="T15" fmla="*/ 175 h 700"/>
                <a:gd name="T16" fmla="*/ 175 w 701"/>
                <a:gd name="T17" fmla="*/ 47 h 700"/>
                <a:gd name="T18" fmla="*/ 350 w 701"/>
                <a:gd name="T19" fmla="*/ 0 h 700"/>
                <a:gd name="T20" fmla="*/ 525 w 701"/>
                <a:gd name="T21" fmla="*/ 47 h 700"/>
                <a:gd name="T22" fmla="*/ 653 w 701"/>
                <a:gd name="T23" fmla="*/ 175 h 700"/>
                <a:gd name="T24" fmla="*/ 700 w 701"/>
                <a:gd name="T25" fmla="*/ 350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1" h="700">
                  <a:moveTo>
                    <a:pt x="700" y="350"/>
                  </a:moveTo>
                  <a:cubicBezTo>
                    <a:pt x="700" y="415"/>
                    <a:pt x="685" y="469"/>
                    <a:pt x="653" y="525"/>
                  </a:cubicBezTo>
                  <a:cubicBezTo>
                    <a:pt x="621" y="580"/>
                    <a:pt x="581" y="620"/>
                    <a:pt x="525" y="653"/>
                  </a:cubicBezTo>
                  <a:cubicBezTo>
                    <a:pt x="469" y="685"/>
                    <a:pt x="414" y="699"/>
                    <a:pt x="350" y="699"/>
                  </a:cubicBezTo>
                  <a:cubicBezTo>
                    <a:pt x="285" y="699"/>
                    <a:pt x="230" y="685"/>
                    <a:pt x="175" y="653"/>
                  </a:cubicBezTo>
                  <a:cubicBezTo>
                    <a:pt x="119" y="620"/>
                    <a:pt x="79" y="580"/>
                    <a:pt x="47" y="525"/>
                  </a:cubicBezTo>
                  <a:cubicBezTo>
                    <a:pt x="14" y="469"/>
                    <a:pt x="0" y="414"/>
                    <a:pt x="0" y="350"/>
                  </a:cubicBezTo>
                  <a:cubicBezTo>
                    <a:pt x="0" y="285"/>
                    <a:pt x="14" y="230"/>
                    <a:pt x="47" y="175"/>
                  </a:cubicBezTo>
                  <a:cubicBezTo>
                    <a:pt x="79" y="119"/>
                    <a:pt x="119" y="79"/>
                    <a:pt x="175" y="47"/>
                  </a:cubicBezTo>
                  <a:cubicBezTo>
                    <a:pt x="230" y="15"/>
                    <a:pt x="285" y="0"/>
                    <a:pt x="350" y="0"/>
                  </a:cubicBezTo>
                  <a:cubicBezTo>
                    <a:pt x="414" y="0"/>
                    <a:pt x="469" y="15"/>
                    <a:pt x="525" y="47"/>
                  </a:cubicBezTo>
                  <a:cubicBezTo>
                    <a:pt x="581" y="79"/>
                    <a:pt x="621" y="119"/>
                    <a:pt x="653" y="175"/>
                  </a:cubicBezTo>
                  <a:cubicBezTo>
                    <a:pt x="685" y="230"/>
                    <a:pt x="700" y="286"/>
                    <a:pt x="700" y="350"/>
                  </a:cubicBezTo>
                </a:path>
              </a:pathLst>
            </a:custGeom>
            <a:noFill/>
            <a:ln w="19050" cap="flat">
              <a:solidFill>
                <a:srgbClr val="52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" name="Freeform 8"/>
            <p:cNvSpPr>
              <a:spLocks noChangeArrowheads="1"/>
            </p:cNvSpPr>
            <p:nvPr/>
          </p:nvSpPr>
          <p:spPr bwMode="auto">
            <a:xfrm>
              <a:off x="4467225" y="3875088"/>
              <a:ext cx="252413" cy="252412"/>
            </a:xfrm>
            <a:custGeom>
              <a:avLst/>
              <a:gdLst>
                <a:gd name="T0" fmla="*/ 700 w 701"/>
                <a:gd name="T1" fmla="*/ 350 h 701"/>
                <a:gd name="T2" fmla="*/ 653 w 701"/>
                <a:gd name="T3" fmla="*/ 525 h 701"/>
                <a:gd name="T4" fmla="*/ 525 w 701"/>
                <a:gd name="T5" fmla="*/ 654 h 701"/>
                <a:gd name="T6" fmla="*/ 350 w 701"/>
                <a:gd name="T7" fmla="*/ 700 h 701"/>
                <a:gd name="T8" fmla="*/ 175 w 701"/>
                <a:gd name="T9" fmla="*/ 654 h 701"/>
                <a:gd name="T10" fmla="*/ 47 w 701"/>
                <a:gd name="T11" fmla="*/ 525 h 701"/>
                <a:gd name="T12" fmla="*/ 0 w 701"/>
                <a:gd name="T13" fmla="*/ 350 h 701"/>
                <a:gd name="T14" fmla="*/ 47 w 701"/>
                <a:gd name="T15" fmla="*/ 175 h 701"/>
                <a:gd name="T16" fmla="*/ 175 w 701"/>
                <a:gd name="T17" fmla="*/ 47 h 701"/>
                <a:gd name="T18" fmla="*/ 350 w 701"/>
                <a:gd name="T19" fmla="*/ 0 h 701"/>
                <a:gd name="T20" fmla="*/ 525 w 701"/>
                <a:gd name="T21" fmla="*/ 47 h 701"/>
                <a:gd name="T22" fmla="*/ 653 w 701"/>
                <a:gd name="T23" fmla="*/ 175 h 701"/>
                <a:gd name="T24" fmla="*/ 700 w 701"/>
                <a:gd name="T25" fmla="*/ 35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1" h="701">
                  <a:moveTo>
                    <a:pt x="700" y="350"/>
                  </a:moveTo>
                  <a:cubicBezTo>
                    <a:pt x="700" y="415"/>
                    <a:pt x="685" y="470"/>
                    <a:pt x="653" y="525"/>
                  </a:cubicBezTo>
                  <a:cubicBezTo>
                    <a:pt x="621" y="581"/>
                    <a:pt x="581" y="622"/>
                    <a:pt x="525" y="654"/>
                  </a:cubicBezTo>
                  <a:cubicBezTo>
                    <a:pt x="469" y="687"/>
                    <a:pt x="414" y="700"/>
                    <a:pt x="350" y="700"/>
                  </a:cubicBezTo>
                  <a:cubicBezTo>
                    <a:pt x="285" y="700"/>
                    <a:pt x="231" y="687"/>
                    <a:pt x="175" y="654"/>
                  </a:cubicBezTo>
                  <a:cubicBezTo>
                    <a:pt x="119" y="622"/>
                    <a:pt x="79" y="581"/>
                    <a:pt x="47" y="525"/>
                  </a:cubicBezTo>
                  <a:cubicBezTo>
                    <a:pt x="14" y="470"/>
                    <a:pt x="0" y="415"/>
                    <a:pt x="0" y="350"/>
                  </a:cubicBezTo>
                  <a:cubicBezTo>
                    <a:pt x="0" y="286"/>
                    <a:pt x="14" y="231"/>
                    <a:pt x="47" y="175"/>
                  </a:cubicBezTo>
                  <a:cubicBezTo>
                    <a:pt x="79" y="120"/>
                    <a:pt x="119" y="79"/>
                    <a:pt x="175" y="47"/>
                  </a:cubicBezTo>
                  <a:cubicBezTo>
                    <a:pt x="231" y="15"/>
                    <a:pt x="285" y="0"/>
                    <a:pt x="350" y="0"/>
                  </a:cubicBezTo>
                  <a:cubicBezTo>
                    <a:pt x="414" y="0"/>
                    <a:pt x="469" y="15"/>
                    <a:pt x="525" y="47"/>
                  </a:cubicBezTo>
                  <a:cubicBezTo>
                    <a:pt x="581" y="79"/>
                    <a:pt x="621" y="120"/>
                    <a:pt x="653" y="175"/>
                  </a:cubicBezTo>
                  <a:cubicBezTo>
                    <a:pt x="685" y="231"/>
                    <a:pt x="700" y="286"/>
                    <a:pt x="700" y="350"/>
                  </a:cubicBezTo>
                </a:path>
              </a:pathLst>
            </a:custGeom>
            <a:noFill/>
            <a:ln w="19050" cap="flat">
              <a:solidFill>
                <a:srgbClr val="52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" name="Freeform 9"/>
            <p:cNvSpPr>
              <a:spLocks noChangeArrowheads="1"/>
            </p:cNvSpPr>
            <p:nvPr/>
          </p:nvSpPr>
          <p:spPr bwMode="auto">
            <a:xfrm>
              <a:off x="4819650" y="3875088"/>
              <a:ext cx="252413" cy="252412"/>
            </a:xfrm>
            <a:custGeom>
              <a:avLst/>
              <a:gdLst>
                <a:gd name="T0" fmla="*/ 700 w 701"/>
                <a:gd name="T1" fmla="*/ 350 h 701"/>
                <a:gd name="T2" fmla="*/ 653 w 701"/>
                <a:gd name="T3" fmla="*/ 525 h 701"/>
                <a:gd name="T4" fmla="*/ 525 w 701"/>
                <a:gd name="T5" fmla="*/ 654 h 701"/>
                <a:gd name="T6" fmla="*/ 350 w 701"/>
                <a:gd name="T7" fmla="*/ 700 h 701"/>
                <a:gd name="T8" fmla="*/ 175 w 701"/>
                <a:gd name="T9" fmla="*/ 654 h 701"/>
                <a:gd name="T10" fmla="*/ 47 w 701"/>
                <a:gd name="T11" fmla="*/ 525 h 701"/>
                <a:gd name="T12" fmla="*/ 0 w 701"/>
                <a:gd name="T13" fmla="*/ 350 h 701"/>
                <a:gd name="T14" fmla="*/ 47 w 701"/>
                <a:gd name="T15" fmla="*/ 175 h 701"/>
                <a:gd name="T16" fmla="*/ 175 w 701"/>
                <a:gd name="T17" fmla="*/ 47 h 701"/>
                <a:gd name="T18" fmla="*/ 350 w 701"/>
                <a:gd name="T19" fmla="*/ 0 h 701"/>
                <a:gd name="T20" fmla="*/ 525 w 701"/>
                <a:gd name="T21" fmla="*/ 47 h 701"/>
                <a:gd name="T22" fmla="*/ 653 w 701"/>
                <a:gd name="T23" fmla="*/ 175 h 701"/>
                <a:gd name="T24" fmla="*/ 700 w 701"/>
                <a:gd name="T25" fmla="*/ 35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1" h="701">
                  <a:moveTo>
                    <a:pt x="700" y="350"/>
                  </a:moveTo>
                  <a:cubicBezTo>
                    <a:pt x="700" y="415"/>
                    <a:pt x="685" y="470"/>
                    <a:pt x="653" y="525"/>
                  </a:cubicBezTo>
                  <a:cubicBezTo>
                    <a:pt x="621" y="581"/>
                    <a:pt x="581" y="622"/>
                    <a:pt x="525" y="654"/>
                  </a:cubicBezTo>
                  <a:cubicBezTo>
                    <a:pt x="469" y="687"/>
                    <a:pt x="415" y="700"/>
                    <a:pt x="350" y="700"/>
                  </a:cubicBezTo>
                  <a:cubicBezTo>
                    <a:pt x="286" y="700"/>
                    <a:pt x="231" y="687"/>
                    <a:pt x="175" y="654"/>
                  </a:cubicBezTo>
                  <a:cubicBezTo>
                    <a:pt x="119" y="622"/>
                    <a:pt x="80" y="581"/>
                    <a:pt x="47" y="525"/>
                  </a:cubicBezTo>
                  <a:cubicBezTo>
                    <a:pt x="15" y="470"/>
                    <a:pt x="0" y="415"/>
                    <a:pt x="0" y="350"/>
                  </a:cubicBezTo>
                  <a:cubicBezTo>
                    <a:pt x="0" y="286"/>
                    <a:pt x="15" y="231"/>
                    <a:pt x="47" y="175"/>
                  </a:cubicBezTo>
                  <a:cubicBezTo>
                    <a:pt x="80" y="120"/>
                    <a:pt x="119" y="79"/>
                    <a:pt x="175" y="47"/>
                  </a:cubicBezTo>
                  <a:cubicBezTo>
                    <a:pt x="231" y="15"/>
                    <a:pt x="285" y="0"/>
                    <a:pt x="350" y="0"/>
                  </a:cubicBezTo>
                  <a:cubicBezTo>
                    <a:pt x="414" y="0"/>
                    <a:pt x="469" y="15"/>
                    <a:pt x="525" y="47"/>
                  </a:cubicBezTo>
                  <a:cubicBezTo>
                    <a:pt x="581" y="79"/>
                    <a:pt x="621" y="120"/>
                    <a:pt x="653" y="175"/>
                  </a:cubicBezTo>
                  <a:cubicBezTo>
                    <a:pt x="685" y="231"/>
                    <a:pt x="700" y="286"/>
                    <a:pt x="700" y="350"/>
                  </a:cubicBezTo>
                </a:path>
              </a:pathLst>
            </a:custGeom>
            <a:noFill/>
            <a:ln w="19050" cap="flat">
              <a:solidFill>
                <a:srgbClr val="52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7" name="Freeform 3"/>
          <p:cNvSpPr>
            <a:spLocks noChangeArrowheads="1"/>
          </p:cNvSpPr>
          <p:nvPr/>
        </p:nvSpPr>
        <p:spPr bwMode="auto">
          <a:xfrm rot="5400000">
            <a:off x="4434006" y="1251567"/>
            <a:ext cx="136565" cy="340482"/>
          </a:xfrm>
          <a:custGeom>
            <a:avLst/>
            <a:gdLst>
              <a:gd name="T0" fmla="*/ 0 w 603"/>
              <a:gd name="T1" fmla="*/ 0 h 1204"/>
              <a:gd name="T2" fmla="*/ 0 w 603"/>
              <a:gd name="T3" fmla="*/ 1203 h 1204"/>
              <a:gd name="T4" fmla="*/ 602 w 603"/>
              <a:gd name="T5" fmla="*/ 601 h 1204"/>
              <a:gd name="T6" fmla="*/ 0 w 603"/>
              <a:gd name="T7" fmla="*/ 0 h 1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03" h="1204">
                <a:moveTo>
                  <a:pt x="0" y="0"/>
                </a:moveTo>
                <a:lnTo>
                  <a:pt x="0" y="1203"/>
                </a:lnTo>
                <a:lnTo>
                  <a:pt x="602" y="601"/>
                </a:lnTo>
                <a:lnTo>
                  <a:pt x="0" y="0"/>
                </a:lnTo>
              </a:path>
            </a:pathLst>
          </a:custGeom>
          <a:solidFill>
            <a:srgbClr val="516C6A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4824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3792401"/>
            <a:ext cx="9144000" cy="1351099"/>
          </a:xfrm>
          <a:prstGeom prst="rect">
            <a:avLst/>
          </a:prstGeom>
          <a:solidFill>
            <a:srgbClr val="567470">
              <a:alpha val="8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" y="4334504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纳帕谷栽培者们驾驭着葡萄园中最先进的技术</a:t>
            </a:r>
            <a:endParaRPr lang="en-US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4027219" y="4011588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14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146830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72184" y="2187029"/>
            <a:ext cx="6199632" cy="76944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sz="4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葡萄酒酿造</a:t>
            </a:r>
            <a:endParaRPr lang="en-US" sz="4400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291473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5" name="Picture 4" descr="Slide_3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7341" y="1252295"/>
            <a:ext cx="3081675" cy="129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酿酒师</a:t>
            </a:r>
            <a:endParaRPr lang="en-US" sz="2800" b="1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  <a:p>
            <a:pPr algn="ctr">
              <a:lnSpc>
                <a:spcPct val="50000"/>
              </a:lnSpc>
            </a:pP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</a:p>
          <a:p>
            <a:pPr algn="ctr">
              <a:lnSpc>
                <a:spcPct val="12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在发酵葡萄时对细节的注重程度和葡萄园管理时一样</a:t>
            </a:r>
            <a:endParaRPr lang="en-US" sz="1600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 rot="10800000">
            <a:off x="1111505" y="2974787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8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766573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5" name="Picture 4" descr="Slide_3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9100" y="1079994"/>
            <a:ext cx="2982129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酿酒师使用最一流的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endParaRPr lang="en-US" sz="3200" b="1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r>
              <a:rPr lang="zh-CN" altLang="en-US" sz="3200" b="1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设备与技术</a:t>
            </a:r>
            <a:endParaRPr lang="en-US" sz="3200" b="1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从而保证在酒庄中温和地处理葡萄与葡萄酒</a:t>
            </a:r>
            <a:endParaRPr lang="en-US" sz="1600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 rot="10800000">
            <a:off x="1341010" y="2832710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8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62756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89581" y="2074831"/>
            <a:ext cx="336861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纳帕谷的酿酒师们</a:t>
            </a:r>
            <a:endParaRPr lang="en-US" sz="1400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  <a:p>
            <a:pPr algn="ctr"/>
            <a:r>
              <a:rPr lang="zh-CN" altLang="en-US" sz="3200" b="1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不间断地检测</a:t>
            </a:r>
            <a:endParaRPr lang="en-US" sz="3200" b="1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  <a:p>
            <a:pPr algn="ctr"/>
            <a:r>
              <a:rPr lang="zh-CN" altLang="en-US" sz="1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他们的葡萄酒以保证品质</a:t>
            </a:r>
            <a:endParaRPr lang="en-US" sz="1400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97192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3153" y="614085"/>
            <a:ext cx="25115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E2843F"/>
                </a:solidFill>
                <a:latin typeface="SimHei" charset="-122"/>
                <a:ea typeface="SimHei" charset="-122"/>
                <a:cs typeface="SimHei" charset="-122"/>
              </a:rPr>
              <a:t>纳帕谷</a:t>
            </a:r>
            <a:endParaRPr lang="en-US" sz="2800" b="1" dirty="0">
              <a:solidFill>
                <a:srgbClr val="E2843F"/>
              </a:solidFill>
              <a:latin typeface="SimHei" charset="-122"/>
              <a:ea typeface="SimHei" charset="-122"/>
              <a:cs typeface="SimHei" charset="-122"/>
            </a:endParaRPr>
          </a:p>
          <a:p>
            <a:pPr algn="ctr"/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imHei" charset="-122"/>
                <a:ea typeface="SimHei" charset="-122"/>
                <a:cs typeface="SimHei" charset="-122"/>
              </a:rPr>
              <a:t>1981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imHei" charset="-122"/>
                <a:ea typeface="SimHei" charset="-122"/>
                <a:cs typeface="SimHei" charset="-122"/>
              </a:rPr>
              <a:t>年，被官方认可成为加州第一个美国葡萄栽培区（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AVA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imHei" charset="-122"/>
                <a:ea typeface="SimHei" charset="-122"/>
                <a:cs typeface="SimHei" charset="-122"/>
              </a:rPr>
              <a:t>）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26768" y="2347222"/>
            <a:ext cx="9541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imHei" charset="-122"/>
                <a:ea typeface="SimHei" charset="-122"/>
                <a:cs typeface="SimHei" charset="-122"/>
              </a:rPr>
              <a:t>距离太平洋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61744" y="3190820"/>
            <a:ext cx="12618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imHei" charset="-122"/>
                <a:ea typeface="SimHei" charset="-122"/>
                <a:cs typeface="SimHei" charset="-122"/>
              </a:rPr>
              <a:t>距离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imHei" charset="-122"/>
                <a:ea typeface="SimHei" charset="-122"/>
                <a:cs typeface="SimHei" charset="-122"/>
              </a:rPr>
              <a:t>  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imHei" charset="-122"/>
                <a:ea typeface="SimHei" charset="-122"/>
                <a:cs typeface="SimHei" charset="-122"/>
              </a:rPr>
              <a:t>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imHei" charset="-122"/>
                <a:ea typeface="SimHei" charset="-122"/>
                <a:cs typeface="SimHei" charset="-122"/>
              </a:rPr>
              <a:t> 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imHei" charset="-122"/>
                <a:ea typeface="SimHei" charset="-122"/>
                <a:cs typeface="SimHei" charset="-122"/>
              </a:rPr>
              <a:t>旧金山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61744" y="4073216"/>
            <a:ext cx="12618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imHei" charset="-122"/>
                <a:ea typeface="SimHei" charset="-122"/>
                <a:cs typeface="SimHei" charset="-122"/>
              </a:rPr>
              <a:t>距离    洛杉矶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14719" y="2606921"/>
            <a:ext cx="1813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763D34"/>
                </a:solidFill>
                <a:latin typeface="Arial" charset="0"/>
                <a:ea typeface="Arial" charset="0"/>
                <a:cs typeface="Arial" charset="0"/>
              </a:rPr>
              <a:t>36</a:t>
            </a:r>
            <a:r>
              <a:rPr lang="zh-CN" altLang="en-US" b="1" dirty="0">
                <a:solidFill>
                  <a:srgbClr val="763D34"/>
                </a:solidFill>
                <a:latin typeface="SimHei" charset="-122"/>
                <a:ea typeface="SimHei" charset="-122"/>
                <a:cs typeface="SimHei" charset="-122"/>
              </a:rPr>
              <a:t>英里</a:t>
            </a:r>
            <a:r>
              <a:rPr lang="en-US" b="1" dirty="0">
                <a:solidFill>
                  <a:srgbClr val="763D34"/>
                </a:solidFill>
                <a:latin typeface="Arial" charset="0"/>
                <a:ea typeface="Arial" charset="0"/>
                <a:cs typeface="Arial" charset="0"/>
              </a:rPr>
              <a:t> / 58</a:t>
            </a:r>
            <a:r>
              <a:rPr lang="zh-CN" altLang="en-US" b="1" dirty="0">
                <a:solidFill>
                  <a:srgbClr val="763D34"/>
                </a:solidFill>
                <a:latin typeface="SimHei" charset="-122"/>
                <a:ea typeface="SimHei" charset="-122"/>
                <a:cs typeface="SimHei" charset="-122"/>
              </a:rPr>
              <a:t>千米</a:t>
            </a:r>
            <a:endParaRPr lang="en-US" dirty="0">
              <a:solidFill>
                <a:srgbClr val="763D34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66088" y="3367921"/>
            <a:ext cx="1813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A3A64C"/>
                </a:solidFill>
                <a:latin typeface="Arial" charset="0"/>
                <a:ea typeface="Arial" charset="0"/>
                <a:cs typeface="Arial" charset="0"/>
              </a:rPr>
              <a:t>48</a:t>
            </a:r>
            <a:r>
              <a:rPr lang="zh-CN" altLang="en-US" b="1" dirty="0">
                <a:solidFill>
                  <a:srgbClr val="A3A64C"/>
                </a:solidFill>
                <a:latin typeface="SimHei" charset="-122"/>
                <a:ea typeface="SimHei" charset="-122"/>
                <a:cs typeface="SimHei" charset="-122"/>
              </a:rPr>
              <a:t>英里</a:t>
            </a:r>
            <a:r>
              <a:rPr lang="en-US" b="1" dirty="0">
                <a:solidFill>
                  <a:srgbClr val="A3A64C"/>
                </a:solidFill>
                <a:latin typeface="Arial" charset="0"/>
                <a:ea typeface="Arial" charset="0"/>
                <a:cs typeface="Arial" charset="0"/>
              </a:rPr>
              <a:t>  77</a:t>
            </a:r>
            <a:r>
              <a:rPr lang="zh-CN" altLang="en-US" b="1" dirty="0">
                <a:solidFill>
                  <a:srgbClr val="A3A64C"/>
                </a:solidFill>
                <a:latin typeface="SimHei" charset="-122"/>
                <a:ea typeface="SimHei" charset="-122"/>
                <a:cs typeface="SimHei" charset="-122"/>
              </a:rPr>
              <a:t>千米</a:t>
            </a:r>
            <a:endParaRPr lang="en-US" dirty="0">
              <a:solidFill>
                <a:srgbClr val="A3A64C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34629" y="4259532"/>
            <a:ext cx="20056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79B2A6"/>
                </a:solidFill>
                <a:latin typeface="Arial" charset="0"/>
                <a:ea typeface="Arial" charset="0"/>
                <a:cs typeface="Arial" charset="0"/>
              </a:rPr>
              <a:t>360</a:t>
            </a:r>
            <a:r>
              <a:rPr lang="zh-CN" altLang="en-US" b="1" dirty="0">
                <a:solidFill>
                  <a:srgbClr val="79B2A6"/>
                </a:solidFill>
                <a:latin typeface="SimHei" charset="-122"/>
                <a:ea typeface="SimHei" charset="-122"/>
                <a:cs typeface="SimHei" charset="-122"/>
              </a:rPr>
              <a:t>英里</a:t>
            </a:r>
            <a:r>
              <a:rPr lang="en-US" b="1" dirty="0">
                <a:solidFill>
                  <a:srgbClr val="79B2A6"/>
                </a:solidFill>
                <a:latin typeface="Arial" charset="0"/>
                <a:ea typeface="Arial" charset="0"/>
                <a:cs typeface="Arial" charset="0"/>
              </a:rPr>
              <a:t>  579</a:t>
            </a:r>
            <a:r>
              <a:rPr lang="zh-CN" altLang="en-US" b="1" dirty="0">
                <a:solidFill>
                  <a:srgbClr val="79B2A6"/>
                </a:solidFill>
                <a:latin typeface="SimHei" charset="-122"/>
                <a:ea typeface="SimHei" charset="-122"/>
                <a:cs typeface="SimHei" charset="-122"/>
              </a:rPr>
              <a:t>千米</a:t>
            </a:r>
            <a:endParaRPr lang="en-US" dirty="0">
              <a:solidFill>
                <a:srgbClr val="79B2A6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00410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5" name="Picture 4" descr="Slide_4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10780" y="1665456"/>
            <a:ext cx="3535877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实验精神</a:t>
            </a:r>
            <a:endParaRPr lang="en-US" sz="3200" b="1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  <a:p>
            <a:pPr algn="ctr">
              <a:lnSpc>
                <a:spcPct val="50000"/>
              </a:lnSpc>
            </a:pPr>
            <a:endParaRPr lang="en-US" sz="3200" b="1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1600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酿酒师们总是尝试最新的技术，</a:t>
            </a:r>
            <a:endParaRPr lang="en-US" altLang="zh-CN" sz="1600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1600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将品质推向最前沿</a:t>
            </a:r>
            <a:endParaRPr lang="en-US" sz="1600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 rot="10800000">
            <a:off x="6533936" y="3445541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8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969152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0086" y="3092021"/>
            <a:ext cx="3127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在纳帕谷酿酒群体中</a:t>
            </a:r>
            <a:r>
              <a:rPr lang="en-US" sz="1600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 </a:t>
            </a:r>
            <a:br>
              <a:rPr lang="en-US" sz="3200" b="1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</a:br>
            <a:r>
              <a:rPr lang="zh-CN" altLang="en-US" sz="3200" b="1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互相协作与学习</a:t>
            </a:r>
            <a:r>
              <a:rPr lang="zh-CN" altLang="en-US" sz="160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的文化到处可见</a:t>
            </a:r>
            <a:endParaRPr lang="en-US" sz="1600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 rot="10800000">
            <a:off x="1120386" y="4675501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8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961115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54152" y="144864"/>
            <a:ext cx="8229600" cy="7457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zh-CN" altLang="en-US" dirty="0">
                <a:solidFill>
                  <a:srgbClr val="4A3740"/>
                </a:solidFill>
                <a:latin typeface="SimHei" charset="-122"/>
                <a:ea typeface="SimHei" charset="-122"/>
                <a:cs typeface="SimHei" charset="-122"/>
              </a:rPr>
              <a:t>历史</a:t>
            </a:r>
            <a:endParaRPr lang="es-ES" dirty="0">
              <a:solidFill>
                <a:srgbClr val="4A3740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6141" y="2993062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1838–1839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03184" y="3395244"/>
            <a:ext cx="1216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1860</a:t>
            </a:r>
            <a:r>
              <a:rPr lang="zh-CN" altLang="en-US" sz="12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年代</a:t>
            </a:r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–1870</a:t>
            </a:r>
            <a:r>
              <a:rPr lang="zh-CN" altLang="en-US" sz="12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年代</a:t>
            </a:r>
            <a:endParaRPr lang="en-US" sz="1200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55750" y="2975298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1889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72792" y="3454926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1906–1933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34241" y="2993062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1944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20344" y="1218436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1976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30133" y="1396407"/>
            <a:ext cx="11235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1980</a:t>
            </a:r>
            <a:r>
              <a:rPr lang="zh-CN" altLang="en-US" sz="11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年代末</a:t>
            </a: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–1990</a:t>
            </a:r>
            <a:r>
              <a:rPr lang="zh-CN" altLang="en-US" sz="11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年代初</a:t>
            </a:r>
            <a:endParaRPr lang="en-US" sz="1100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47535" y="3454926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1997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273459" y="2993062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今天</a:t>
            </a:r>
            <a:endParaRPr lang="en-US" sz="1200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94667" y="1527614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1848—1855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847229" y="1232851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1879—1900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682034" y="1543721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1890</a:t>
            </a:r>
            <a:r>
              <a:rPr lang="zh-CN" altLang="en-US" sz="12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年代</a:t>
            </a:r>
            <a:endParaRPr lang="en-US" sz="1200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16839" y="1232851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1933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342767" y="1438714"/>
            <a:ext cx="1216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1933–1960</a:t>
            </a:r>
            <a:r>
              <a:rPr lang="zh-CN" altLang="en-US" sz="12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年代</a:t>
            </a:r>
            <a:endParaRPr lang="en-US" sz="1200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35697" y="3454926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1968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602242" y="2993062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1981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838296" y="1232851"/>
            <a:ext cx="13459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2000</a:t>
            </a:r>
            <a:r>
              <a:rPr lang="zh-CN" altLang="en-US" sz="12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年新世纪</a:t>
            </a:r>
            <a:endParaRPr lang="en-US" sz="1200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542742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1838–39</a:t>
            </a:r>
          </a:p>
        </p:txBody>
      </p:sp>
      <p:sp>
        <p:nvSpPr>
          <p:cNvPr id="6" name="Rectangle 5"/>
          <p:cNvSpPr/>
          <p:nvPr/>
        </p:nvSpPr>
        <p:spPr>
          <a:xfrm>
            <a:off x="1475232" y="2363438"/>
            <a:ext cx="618744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spc="300" dirty="0">
                <a:solidFill>
                  <a:srgbClr val="B0CCC6"/>
                </a:solidFill>
                <a:latin typeface="SimHei" charset="-122"/>
                <a:ea typeface="SimHei" charset="-122"/>
                <a:cs typeface="SimHei" charset="-122"/>
              </a:rPr>
              <a:t>纳帕谷酿酒历史的开端</a:t>
            </a:r>
            <a:endParaRPr lang="en-US" sz="1600" spc="300" dirty="0">
              <a:solidFill>
                <a:srgbClr val="B0CCC6"/>
              </a:solidFill>
              <a:latin typeface="SimHei" charset="-122"/>
              <a:ea typeface="SimHei" charset="-122"/>
              <a:cs typeface="SimHei" charset="-122"/>
            </a:endParaRPr>
          </a:p>
          <a:p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 Yountville</a:t>
            </a:r>
            <a:r>
              <a:rPr lang="zh-CN" altLang="en-US" sz="24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zh-CN" altLang="en-US" sz="2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杨特维尔镇的创始人</a:t>
            </a:r>
            <a:r>
              <a:rPr lang="zh-CN" altLang="en-US" sz="24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George Calvert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Yount</a:t>
            </a:r>
            <a:r>
              <a:rPr lang="zh-CN" altLang="en-US" sz="24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zh-CN" altLang="en-US" sz="2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开始建立第一批葡萄园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882904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82904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今天</a:t>
            </a:r>
            <a:endParaRPr lang="en-US" sz="1200" b="1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70470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1848–1855</a:t>
            </a:r>
          </a:p>
        </p:txBody>
      </p:sp>
      <p:sp>
        <p:nvSpPr>
          <p:cNvPr id="6" name="Rectangle 5"/>
          <p:cNvSpPr/>
          <p:nvPr/>
        </p:nvSpPr>
        <p:spPr>
          <a:xfrm>
            <a:off x="1475232" y="2363438"/>
            <a:ext cx="618744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spc="300" dirty="0">
                <a:solidFill>
                  <a:srgbClr val="B0CCC6"/>
                </a:solidFill>
                <a:latin typeface="SimHei" charset="-122"/>
                <a:ea typeface="SimHei" charset="-122"/>
                <a:cs typeface="SimHei" charset="-122"/>
              </a:rPr>
              <a:t>淘金热和第一波移民潮</a:t>
            </a:r>
            <a:endParaRPr lang="en-US" sz="1600" spc="300" dirty="0">
              <a:solidFill>
                <a:srgbClr val="B0CCC6"/>
              </a:solidFill>
              <a:latin typeface="SimHei" charset="-122"/>
              <a:ea typeface="SimHei" charset="-122"/>
              <a:cs typeface="SimHei" charset="-122"/>
            </a:endParaRPr>
          </a:p>
          <a:p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zh-CN" altLang="en-US" sz="2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旧金山市从</a:t>
            </a:r>
            <a:r>
              <a:rPr lang="en-US" altLang="zh-CN" sz="2400" dirty="0">
                <a:solidFill>
                  <a:schemeClr val="bg1"/>
                </a:solidFill>
                <a:latin typeface="Arial" charset="0"/>
              </a:rPr>
              <a:t>1846</a:t>
            </a:r>
            <a:r>
              <a:rPr lang="zh-CN" altLang="en-US" sz="2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年仅</a:t>
            </a:r>
            <a:r>
              <a:rPr lang="en-US" altLang="zh-CN" sz="2400" dirty="0">
                <a:solidFill>
                  <a:schemeClr val="bg1"/>
                </a:solidFill>
                <a:latin typeface="Arial" charset="0"/>
              </a:rPr>
              <a:t>200</a:t>
            </a:r>
            <a:r>
              <a:rPr lang="zh-CN" altLang="en-US" sz="2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个居民</a:t>
            </a:r>
            <a:endParaRPr lang="en-US" altLang="zh-CN" sz="2400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  <a:p>
            <a:pPr algn="ctr" defTabSz="914400">
              <a:defRPr/>
            </a:pPr>
            <a:r>
              <a:rPr lang="zh-CN" altLang="en-US" sz="2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发展到</a:t>
            </a:r>
            <a:r>
              <a:rPr lang="en-US" altLang="zh-CN" sz="2400" dirty="0">
                <a:solidFill>
                  <a:schemeClr val="bg1"/>
                </a:solidFill>
                <a:latin typeface="Arial" charset="0"/>
              </a:rPr>
              <a:t>1852</a:t>
            </a:r>
            <a:r>
              <a:rPr lang="zh-CN" altLang="en-US" sz="2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年</a:t>
            </a:r>
            <a:r>
              <a:rPr lang="en-US" altLang="zh-CN" sz="2400" dirty="0">
                <a:solidFill>
                  <a:schemeClr val="bg1"/>
                </a:solidFill>
                <a:latin typeface="Arial" charset="0"/>
              </a:rPr>
              <a:t>36,000</a:t>
            </a:r>
            <a:r>
              <a:rPr lang="zh-CN" altLang="en-US" sz="2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个居民</a:t>
            </a:r>
            <a:endParaRPr lang="en-US" sz="2400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1453432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453432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今天</a:t>
            </a:r>
            <a:endParaRPr lang="en-US" sz="1200" b="1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75100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1860</a:t>
            </a:r>
            <a:r>
              <a:rPr lang="zh-CN" altLang="en-US" sz="6600" b="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年代</a:t>
            </a:r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–1870</a:t>
            </a:r>
            <a:r>
              <a:rPr lang="zh-CN" altLang="en-US" sz="6600" b="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年代</a:t>
            </a:r>
            <a:endParaRPr lang="en-US" sz="6600" b="0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363438"/>
            <a:ext cx="9144000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spc="300" dirty="0">
                <a:solidFill>
                  <a:srgbClr val="B0CCC6"/>
                </a:solidFill>
                <a:latin typeface="SimHei" charset="-122"/>
                <a:ea typeface="SimHei" charset="-122"/>
                <a:cs typeface="SimHei" charset="-122"/>
              </a:rPr>
              <a:t>葡萄酒产业的诞生</a:t>
            </a:r>
            <a:endParaRPr lang="en-US" sz="1600" spc="300" dirty="0">
              <a:solidFill>
                <a:srgbClr val="B0CCC6"/>
              </a:solidFill>
              <a:latin typeface="SimHei" charset="-122"/>
              <a:ea typeface="SimHei" charset="-122"/>
              <a:cs typeface="SimHei" charset="-122"/>
            </a:endParaRP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Jacob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Schram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, Charles Krug </a:t>
            </a:r>
            <a:br>
              <a:rPr lang="en-US" sz="2400" dirty="0">
                <a:solidFill>
                  <a:schemeClr val="bg1"/>
                </a:solidFill>
                <a:latin typeface="Arial" charset="0"/>
              </a:rPr>
            </a:br>
            <a:r>
              <a:rPr lang="zh-CN" altLang="en-US" sz="2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和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Jacob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Beringer</a:t>
            </a:r>
            <a:r>
              <a:rPr lang="zh-CN" altLang="en-US" sz="24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zh-CN" altLang="en-US" sz="2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等欧洲移民尝试酿造</a:t>
            </a:r>
            <a:endParaRPr lang="en-US" altLang="zh-CN" sz="2400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  <a:p>
            <a:pPr algn="ctr" defTabSz="914400">
              <a:defRPr/>
            </a:pPr>
            <a:r>
              <a:rPr lang="zh-CN" altLang="en-US" sz="2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能和他们的家乡相比拼的葡萄酒</a:t>
            </a:r>
            <a:endParaRPr lang="en-US" sz="2400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2280577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28057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今天</a:t>
            </a:r>
            <a:endParaRPr lang="en-US" sz="1200" b="1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09093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1879–1900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2363438"/>
            <a:ext cx="914400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spc="300" dirty="0">
                <a:solidFill>
                  <a:srgbClr val="B0CCC6"/>
                </a:solidFill>
                <a:latin typeface="SimHei" charset="-122"/>
                <a:ea typeface="SimHei" charset="-122"/>
                <a:cs typeface="SimHei" charset="-122"/>
              </a:rPr>
              <a:t>品质的革新</a:t>
            </a:r>
            <a:endParaRPr lang="en-US" sz="1600" spc="300" dirty="0">
              <a:solidFill>
                <a:srgbClr val="B0CCC6"/>
              </a:solidFill>
              <a:latin typeface="SimHei" charset="-122"/>
              <a:ea typeface="SimHei" charset="-122"/>
              <a:cs typeface="SimHei" charset="-122"/>
            </a:endParaRP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zh-CN" altLang="en-US" sz="2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芬兰毛皮商</a:t>
            </a:r>
            <a:r>
              <a:rPr lang="zh-CN" altLang="en-US" sz="24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Gustave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Niebaum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zh-CN" altLang="en-US" sz="2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创立了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Inglenook </a:t>
            </a:r>
            <a:r>
              <a:rPr lang="zh-CN" altLang="en-US" sz="2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酒庄</a:t>
            </a:r>
            <a:endParaRPr lang="en-US" altLang="zh-CN" sz="2400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H.W.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Crabb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zh-CN" altLang="en-US" sz="2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创建了栽培</a:t>
            </a:r>
            <a:r>
              <a:rPr lang="en-US" altLang="zh-CN" sz="2400" dirty="0">
                <a:solidFill>
                  <a:schemeClr val="bg1"/>
                </a:solidFill>
                <a:latin typeface="Arial" charset="0"/>
              </a:rPr>
              <a:t>400</a:t>
            </a:r>
            <a:r>
              <a:rPr lang="zh-CN" altLang="en-US" sz="2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多个葡萄品种的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To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Kalon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zh-CN" altLang="en-US" sz="2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葡萄园</a:t>
            </a:r>
            <a:endParaRPr lang="en-US" sz="2400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3216337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21633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今天</a:t>
            </a:r>
            <a:endParaRPr lang="en-US" sz="1200" b="1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40827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1889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2363438"/>
            <a:ext cx="914400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spc="300">
                <a:solidFill>
                  <a:srgbClr val="B0CCC6"/>
                </a:solidFill>
                <a:latin typeface="SimHei" charset="-122"/>
                <a:ea typeface="SimHei" charset="-122"/>
                <a:cs typeface="SimHei" charset="-122"/>
              </a:rPr>
              <a:t>第一个鼎盛时期</a:t>
            </a:r>
            <a:endParaRPr lang="fr-FR" sz="1600" spc="300" dirty="0">
              <a:solidFill>
                <a:srgbClr val="B0CCC6"/>
              </a:solidFill>
              <a:latin typeface="SimHei" charset="-122"/>
              <a:ea typeface="SimHei" charset="-122"/>
              <a:cs typeface="SimHei" charset="-122"/>
            </a:endParaRP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zh-CN" altLang="en-US" sz="2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当时纳帕谷有</a:t>
            </a:r>
            <a:r>
              <a:rPr lang="en-US" altLang="zh-CN" sz="2400" dirty="0">
                <a:solidFill>
                  <a:schemeClr val="bg1"/>
                </a:solidFill>
                <a:latin typeface="Arial" charset="0"/>
              </a:rPr>
              <a:t>140</a:t>
            </a:r>
            <a:r>
              <a:rPr lang="zh-CN" altLang="en-US" sz="2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多个酒庄</a:t>
            </a:r>
            <a:endParaRPr lang="en-US" sz="2400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2873782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873782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今天</a:t>
            </a:r>
            <a:endParaRPr lang="en-US" sz="1200" b="1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150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1890</a:t>
            </a:r>
            <a:r>
              <a:rPr lang="zh-CN" altLang="en-US" sz="6600" b="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年代</a:t>
            </a:r>
            <a:endParaRPr lang="en-US" sz="6600" b="0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363438"/>
            <a:ext cx="914400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spc="300" dirty="0">
                <a:solidFill>
                  <a:srgbClr val="B0CCC6"/>
                </a:solidFill>
                <a:latin typeface="SimHei" charset="-122"/>
                <a:ea typeface="SimHei" charset="-122"/>
                <a:cs typeface="SimHei" charset="-122"/>
              </a:rPr>
              <a:t>饱经风霜：葡萄根瘤蚜 </a:t>
            </a:r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PHYLLOXERA</a:t>
            </a:r>
            <a:r>
              <a:rPr lang="zh-CN" altLang="en-US" sz="1600" spc="300" dirty="0">
                <a:solidFill>
                  <a:srgbClr val="B0CCC6"/>
                </a:solidFill>
                <a:latin typeface="Arial" charset="0"/>
              </a:rPr>
              <a:t> </a:t>
            </a:r>
            <a:endParaRPr lang="en-US" sz="1600" spc="300" dirty="0">
              <a:solidFill>
                <a:srgbClr val="B0CCC6"/>
              </a:solidFill>
              <a:latin typeface="SimHei" charset="-122"/>
              <a:ea typeface="SimHei" charset="-122"/>
              <a:cs typeface="SimHei" charset="-122"/>
            </a:endParaRP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zh-CN" altLang="en-US" sz="2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仅</a:t>
            </a:r>
            <a:r>
              <a:rPr lang="en-US" altLang="zh-CN" sz="2400" dirty="0">
                <a:solidFill>
                  <a:schemeClr val="bg1"/>
                </a:solidFill>
                <a:latin typeface="Arial" charset="0"/>
              </a:rPr>
              <a:t>12</a:t>
            </a:r>
            <a:r>
              <a:rPr lang="zh-CN" altLang="en-US" sz="2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年间，葡萄树栽培面积从</a:t>
            </a:r>
            <a:endParaRPr lang="en-US" sz="2400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15,807</a:t>
            </a:r>
            <a:r>
              <a:rPr lang="zh-CN" altLang="en-US" sz="2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亩下降至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2,000</a:t>
            </a:r>
            <a:r>
              <a:rPr lang="zh-CN" altLang="en-US" sz="2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亩</a:t>
            </a:r>
            <a:endParaRPr lang="en-US" sz="2400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2957332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957332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今天</a:t>
            </a:r>
            <a:endParaRPr lang="en-US" sz="1200" b="1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34866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1906–1933 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2204693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spc="300" dirty="0">
                <a:solidFill>
                  <a:srgbClr val="B0CCC6"/>
                </a:solidFill>
                <a:latin typeface="SimHei" charset="-122"/>
                <a:ea typeface="SimHei" charset="-122"/>
                <a:cs typeface="SimHei" charset="-122"/>
              </a:rPr>
              <a:t>饱经风霜</a:t>
            </a:r>
            <a:endParaRPr lang="en-US" sz="2400" spc="3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3951577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95157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今天</a:t>
            </a:r>
            <a:endParaRPr lang="en-US" sz="1200" b="1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9624" y="2706994"/>
            <a:ext cx="38949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A1C0BA"/>
                </a:solidFill>
                <a:latin typeface="Arial"/>
                <a:cs typeface="Arial"/>
              </a:rPr>
              <a:t>1906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</a:p>
          <a:p>
            <a:pPr algn="r"/>
            <a:r>
              <a:rPr lang="zh-CN" altLang="en-US" sz="1600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旧金山大地震摧毁了</a:t>
            </a:r>
            <a:endParaRPr lang="en-US" altLang="zh-CN" sz="1600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  <a:p>
            <a:pPr algn="r"/>
            <a:r>
              <a:rPr lang="en-US" altLang="zh-CN" sz="1600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lang="zh-CN" altLang="en-US" sz="1600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千万加伦的加州葡萄酒</a:t>
            </a:r>
            <a:endParaRPr lang="en-US" sz="1600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38912" y="3680026"/>
            <a:ext cx="38056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A1C0BA"/>
                </a:solidFill>
                <a:latin typeface="Arial"/>
                <a:cs typeface="Arial"/>
              </a:rPr>
              <a:t>1917 </a:t>
            </a:r>
          </a:p>
          <a:p>
            <a:pPr algn="r"/>
            <a:r>
              <a:rPr lang="zh-CN" altLang="en-US" sz="1600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美国参与第一次世界大战</a:t>
            </a:r>
            <a:endParaRPr lang="en-US" sz="1600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92103" y="2706994"/>
            <a:ext cx="3482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A1C0BA"/>
                </a:solidFill>
                <a:latin typeface="Arial"/>
                <a:cs typeface="Arial"/>
              </a:rPr>
              <a:t>1920-1933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zh-CN" altLang="en-US" sz="1600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禁酒令实施了</a:t>
            </a:r>
            <a:r>
              <a:rPr lang="en-US" altLang="zh-CN" sz="1600" dirty="0">
                <a:solidFill>
                  <a:srgbClr val="FFFFFF"/>
                </a:solidFill>
                <a:latin typeface="Arial"/>
                <a:cs typeface="Arial"/>
              </a:rPr>
              <a:t>13</a:t>
            </a:r>
            <a:r>
              <a:rPr lang="zh-CN" altLang="en-US" sz="1600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年</a:t>
            </a:r>
            <a:endParaRPr lang="en-US" sz="1600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92103" y="3680026"/>
            <a:ext cx="380565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A1C0BA"/>
                </a:solidFill>
                <a:latin typeface="Arial"/>
                <a:cs typeface="Arial"/>
              </a:rPr>
              <a:t>1929 </a:t>
            </a:r>
          </a:p>
          <a:p>
            <a:r>
              <a:rPr lang="zh-CN" altLang="en-US" sz="1600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遭遇经济大萧条</a:t>
            </a:r>
            <a:endParaRPr lang="en-US" sz="1600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4626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Picture 5" descr="Slide_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7" name="Group 6"/>
          <p:cNvGrpSpPr>
            <a:grpSpLocks noChangeAspect="1"/>
          </p:cNvGrpSpPr>
          <p:nvPr/>
        </p:nvGrpSpPr>
        <p:grpSpPr>
          <a:xfrm rot="10800000">
            <a:off x="986043" y="4549672"/>
            <a:ext cx="1089564" cy="103729"/>
            <a:chOff x="3852863" y="5027613"/>
            <a:chExt cx="66675" cy="6350"/>
          </a:xfrm>
          <a:solidFill>
            <a:srgbClr val="574C5D">
              <a:alpha val="45000"/>
            </a:srgbClr>
          </a:solidFill>
        </p:grpSpPr>
        <p:sp>
          <p:nvSpPr>
            <p:cNvPr id="8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73754" y="3506554"/>
            <a:ext cx="2496862" cy="855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CN" altLang="en-US" sz="2400" b="1" dirty="0">
                <a:solidFill>
                  <a:srgbClr val="D47329"/>
                </a:solidFill>
                <a:latin typeface="SimHei" charset="-122"/>
                <a:ea typeface="SimHei" charset="-122"/>
                <a:cs typeface="SimHei" charset="-122"/>
              </a:rPr>
              <a:t>纳帕谷产区及其子产区</a:t>
            </a:r>
            <a:endParaRPr lang="en-US" sz="2400" b="1" dirty="0">
              <a:solidFill>
                <a:srgbClr val="D47329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49543" y="765518"/>
            <a:ext cx="13530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00" dirty="0">
                <a:solidFill>
                  <a:srgbClr val="4B4A4C"/>
                </a:solidFill>
                <a:latin typeface="SimHei" charset="-122"/>
                <a:ea typeface="SimHei" charset="-122"/>
                <a:cs typeface="SimHei" charset="-122"/>
              </a:rPr>
              <a:t>卡利斯托加</a:t>
            </a:r>
            <a:r>
              <a:rPr lang="en-US" altLang="zh-CN" sz="900" dirty="0">
                <a:solidFill>
                  <a:srgbClr val="4B4A4C"/>
                </a:solidFill>
                <a:latin typeface="SimHei" charset="-122"/>
                <a:ea typeface="SimHei" charset="-122"/>
                <a:cs typeface="SimHei" charset="-122"/>
              </a:rPr>
              <a:t> </a:t>
            </a:r>
            <a:r>
              <a:rPr lang="en-US" altLang="zh-CN" sz="900" dirty="0">
                <a:solidFill>
                  <a:srgbClr val="4B4A4C"/>
                </a:solidFill>
                <a:latin typeface="Arial" charset="0"/>
                <a:ea typeface="Arial" charset="0"/>
                <a:cs typeface="Arial" charset="0"/>
              </a:rPr>
              <a:t>Calistoga</a:t>
            </a:r>
            <a:endParaRPr lang="en-US" sz="900" dirty="0">
              <a:solidFill>
                <a:srgbClr val="4B4A4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99715" y="1259837"/>
            <a:ext cx="1602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00" dirty="0">
                <a:solidFill>
                  <a:srgbClr val="4B4A4C"/>
                </a:solidFill>
                <a:latin typeface="SimHei" charset="-122"/>
                <a:ea typeface="SimHei" charset="-122"/>
                <a:cs typeface="SimHei" charset="-122"/>
              </a:rPr>
              <a:t>钻石山区</a:t>
            </a:r>
            <a:r>
              <a:rPr lang="en-US" altLang="zh-CN" sz="900" dirty="0">
                <a:solidFill>
                  <a:srgbClr val="4B4A4C"/>
                </a:solidFill>
                <a:latin typeface="SimHei" charset="-122"/>
                <a:ea typeface="SimHei" charset="-122"/>
                <a:cs typeface="SimHei" charset="-122"/>
              </a:rPr>
              <a:t> </a:t>
            </a:r>
            <a:r>
              <a:rPr lang="en-US" altLang="zh-CN" sz="900" dirty="0">
                <a:solidFill>
                  <a:srgbClr val="4B4A4C"/>
                </a:solidFill>
                <a:latin typeface="Arial" charset="0"/>
                <a:ea typeface="Arial" charset="0"/>
                <a:cs typeface="Arial" charset="0"/>
              </a:rPr>
              <a:t>Diamond Mountain District</a:t>
            </a:r>
            <a:r>
              <a:rPr lang="en-US" sz="900" dirty="0">
                <a:solidFill>
                  <a:srgbClr val="4B4A4C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68564" y="1669302"/>
            <a:ext cx="143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00" dirty="0">
                <a:solidFill>
                  <a:srgbClr val="4B4A4C"/>
                </a:solidFill>
                <a:latin typeface="SimHei" charset="-122"/>
                <a:ea typeface="SimHei" charset="-122"/>
                <a:cs typeface="SimHei" charset="-122"/>
              </a:rPr>
              <a:t>春山区</a:t>
            </a:r>
            <a:r>
              <a:rPr lang="en-US" altLang="zh-CN" sz="900" dirty="0">
                <a:solidFill>
                  <a:srgbClr val="4B4A4C"/>
                </a:solidFill>
                <a:latin typeface="SimHei" charset="-122"/>
                <a:ea typeface="SimHei" charset="-122"/>
                <a:cs typeface="SimHei" charset="-122"/>
              </a:rPr>
              <a:t> </a:t>
            </a:r>
            <a:r>
              <a:rPr lang="en-US" altLang="zh-CN" sz="900" dirty="0">
                <a:solidFill>
                  <a:srgbClr val="4B4A4C"/>
                </a:solidFill>
                <a:latin typeface="Arial" charset="0"/>
                <a:ea typeface="Arial" charset="0"/>
                <a:cs typeface="Arial" charset="0"/>
              </a:rPr>
              <a:t>Spring Mountain District</a:t>
            </a:r>
            <a:endParaRPr lang="en-US" sz="900" dirty="0">
              <a:solidFill>
                <a:srgbClr val="4B4A4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49134" y="2104727"/>
            <a:ext cx="134476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00" dirty="0">
                <a:solidFill>
                  <a:srgbClr val="4B4A4C"/>
                </a:solidFill>
                <a:latin typeface="SimHei" charset="-122"/>
                <a:ea typeface="SimHei" charset="-122"/>
                <a:cs typeface="SimHei" charset="-122"/>
              </a:rPr>
              <a:t>圣海伦娜</a:t>
            </a:r>
            <a:r>
              <a:rPr lang="en-US" altLang="zh-CN" sz="900" dirty="0">
                <a:solidFill>
                  <a:srgbClr val="4B4A4C"/>
                </a:solidFill>
                <a:latin typeface="SimHei" charset="-122"/>
                <a:ea typeface="SimHei" charset="-122"/>
                <a:cs typeface="SimHei" charset="-122"/>
              </a:rPr>
              <a:t> </a:t>
            </a:r>
            <a:r>
              <a:rPr lang="en-US" altLang="zh-CN" sz="900" dirty="0">
                <a:solidFill>
                  <a:srgbClr val="4B4A4C"/>
                </a:solidFill>
                <a:latin typeface="Arial" charset="0"/>
                <a:ea typeface="Arial" charset="0"/>
                <a:cs typeface="Arial" charset="0"/>
              </a:rPr>
              <a:t>St. Helena</a:t>
            </a:r>
            <a:endParaRPr lang="en-US" sz="900" dirty="0">
              <a:solidFill>
                <a:srgbClr val="4B4A4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09104" y="2426346"/>
            <a:ext cx="12573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00" dirty="0">
                <a:solidFill>
                  <a:srgbClr val="4B4A4C"/>
                </a:solidFill>
                <a:latin typeface="SimHei" charset="-122"/>
                <a:ea typeface="SimHei" charset="-122"/>
                <a:cs typeface="SimHei" charset="-122"/>
              </a:rPr>
              <a:t>罗斯福区</a:t>
            </a:r>
            <a:r>
              <a:rPr lang="en-US" altLang="zh-CN" sz="900" dirty="0">
                <a:solidFill>
                  <a:srgbClr val="4B4A4C"/>
                </a:solidFill>
                <a:latin typeface="SimHei" charset="-122"/>
                <a:ea typeface="SimHei" charset="-122"/>
                <a:cs typeface="SimHei" charset="-122"/>
              </a:rPr>
              <a:t> </a:t>
            </a:r>
            <a:r>
              <a:rPr lang="en-US" altLang="zh-CN" sz="900" dirty="0">
                <a:solidFill>
                  <a:srgbClr val="4B4A4C"/>
                </a:solidFill>
                <a:latin typeface="Arial" charset="0"/>
                <a:ea typeface="Arial" charset="0"/>
                <a:cs typeface="Arial" charset="0"/>
              </a:rPr>
              <a:t>Rutherford</a:t>
            </a:r>
            <a:endParaRPr lang="en-US" sz="900" dirty="0">
              <a:solidFill>
                <a:srgbClr val="4B4A4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79700" y="2788250"/>
            <a:ext cx="11303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00" dirty="0">
                <a:solidFill>
                  <a:srgbClr val="4B4A4C"/>
                </a:solidFill>
                <a:latin typeface="SimHei" charset="-122"/>
                <a:ea typeface="SimHei" charset="-122"/>
                <a:cs typeface="SimHei" charset="-122"/>
              </a:rPr>
              <a:t>奥克维尔</a:t>
            </a:r>
            <a:r>
              <a:rPr lang="zh-CN" altLang="en-US" sz="900" dirty="0">
                <a:solidFill>
                  <a:srgbClr val="4B4A4C"/>
                </a:solidFill>
                <a:latin typeface="Arial"/>
                <a:cs typeface="Arial"/>
              </a:rPr>
              <a:t> </a:t>
            </a:r>
            <a:r>
              <a:rPr lang="hr-HR" sz="900" dirty="0" err="1">
                <a:solidFill>
                  <a:srgbClr val="4B4A4C"/>
                </a:solidFill>
                <a:latin typeface="Arial"/>
                <a:cs typeface="Arial"/>
              </a:rPr>
              <a:t>Oakville</a:t>
            </a:r>
            <a:endParaRPr lang="en-US" sz="900" dirty="0">
              <a:solidFill>
                <a:srgbClr val="4B4A4C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21416" y="3441016"/>
            <a:ext cx="13540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00" dirty="0">
                <a:solidFill>
                  <a:srgbClr val="4B4A4C"/>
                </a:solidFill>
                <a:latin typeface="SimHei" charset="-122"/>
                <a:ea typeface="SimHei" charset="-122"/>
                <a:cs typeface="SimHei" charset="-122"/>
              </a:rPr>
              <a:t>维德山</a:t>
            </a:r>
            <a:r>
              <a:rPr lang="zh-CN" altLang="en-US" sz="900" dirty="0">
                <a:solidFill>
                  <a:srgbClr val="4B4A4C"/>
                </a:solidFill>
                <a:latin typeface="Arial"/>
                <a:cs typeface="Arial"/>
              </a:rPr>
              <a:t> </a:t>
            </a:r>
            <a:r>
              <a:rPr lang="nl-NL" sz="900" dirty="0">
                <a:solidFill>
                  <a:srgbClr val="4B4A4C"/>
                </a:solidFill>
                <a:latin typeface="Arial"/>
                <a:cs typeface="Arial"/>
              </a:rPr>
              <a:t>Mount </a:t>
            </a:r>
            <a:r>
              <a:rPr lang="nl-NL" sz="900" dirty="0" err="1">
                <a:solidFill>
                  <a:srgbClr val="4B4A4C"/>
                </a:solidFill>
                <a:latin typeface="Arial"/>
                <a:cs typeface="Arial"/>
              </a:rPr>
              <a:t>Veeder</a:t>
            </a:r>
            <a:r>
              <a:rPr lang="nl-NL" sz="900" dirty="0">
                <a:solidFill>
                  <a:srgbClr val="4B4A4C"/>
                </a:solidFill>
                <a:latin typeface="Arial"/>
                <a:cs typeface="Arial"/>
              </a:rPr>
              <a:t> </a:t>
            </a:r>
            <a:endParaRPr lang="en-US" sz="900" dirty="0">
              <a:solidFill>
                <a:srgbClr val="4B4A4C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49644" y="4390914"/>
            <a:ext cx="14421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00" dirty="0">
                <a:solidFill>
                  <a:srgbClr val="4B4A4C"/>
                </a:solidFill>
                <a:latin typeface="SimHei" charset="-122"/>
                <a:ea typeface="SimHei" charset="-122"/>
                <a:cs typeface="SimHei" charset="-122"/>
              </a:rPr>
              <a:t>卡内罗斯</a:t>
            </a:r>
            <a:r>
              <a:rPr lang="zh-CN" altLang="en-US" sz="900" dirty="0">
                <a:solidFill>
                  <a:srgbClr val="4B4A4C"/>
                </a:solidFill>
                <a:latin typeface="Arial"/>
                <a:cs typeface="Arial"/>
              </a:rPr>
              <a:t> </a:t>
            </a:r>
            <a:r>
              <a:rPr lang="es-ES_tradnl" sz="900" dirty="0">
                <a:solidFill>
                  <a:srgbClr val="4B4A4C"/>
                </a:solidFill>
                <a:latin typeface="Arial"/>
                <a:cs typeface="Arial"/>
              </a:rPr>
              <a:t>Los Carneros</a:t>
            </a:r>
            <a:endParaRPr lang="en-US" sz="900" dirty="0">
              <a:solidFill>
                <a:srgbClr val="4B4A4C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09022" y="646948"/>
            <a:ext cx="75779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00" dirty="0">
                <a:solidFill>
                  <a:srgbClr val="4B4A4C"/>
                </a:solidFill>
                <a:latin typeface="SimHei" charset="-122"/>
                <a:ea typeface="SimHei" charset="-122"/>
                <a:cs typeface="SimHei" charset="-122"/>
              </a:rPr>
              <a:t>豪威尔山</a:t>
            </a:r>
            <a:r>
              <a:rPr lang="en-US" altLang="zh-CN" sz="900" dirty="0">
                <a:solidFill>
                  <a:srgbClr val="4B4A4C"/>
                </a:solidFill>
                <a:latin typeface="SimHei" charset="-122"/>
                <a:ea typeface="SimHei" charset="-122"/>
                <a:cs typeface="SimHei" charset="-122"/>
              </a:rPr>
              <a:t> </a:t>
            </a:r>
            <a:r>
              <a:rPr lang="en-US" altLang="zh-CN" sz="900" dirty="0">
                <a:solidFill>
                  <a:srgbClr val="4B4A4C"/>
                </a:solidFill>
                <a:latin typeface="Arial" charset="0"/>
                <a:ea typeface="Arial" charset="0"/>
                <a:cs typeface="Arial" charset="0"/>
              </a:rPr>
              <a:t>Howell Mountain</a:t>
            </a:r>
            <a:r>
              <a:rPr lang="en-US" altLang="zh-CN" sz="900" dirty="0">
                <a:solidFill>
                  <a:srgbClr val="4B4A4C"/>
                </a:solidFill>
                <a:latin typeface="SimHei" charset="-122"/>
                <a:ea typeface="SimHei" charset="-122"/>
                <a:cs typeface="SimHei" charset="-122"/>
              </a:rPr>
              <a:t> </a:t>
            </a:r>
            <a:endParaRPr lang="en-US" sz="900" dirty="0">
              <a:solidFill>
                <a:srgbClr val="4B4A4C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566694" y="1389528"/>
            <a:ext cx="1012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00">
                <a:solidFill>
                  <a:srgbClr val="4B4A4C"/>
                </a:solidFill>
                <a:latin typeface="SimHei" charset="-122"/>
                <a:ea typeface="SimHei" charset="-122"/>
                <a:cs typeface="SimHei" charset="-122"/>
              </a:rPr>
              <a:t>查尔斯山谷</a:t>
            </a:r>
            <a:r>
              <a:rPr lang="zh-CN" altLang="en-US" sz="900" dirty="0">
                <a:solidFill>
                  <a:srgbClr val="4B4A4C"/>
                </a:solidFill>
                <a:latin typeface="SimHei" charset="-122"/>
                <a:ea typeface="SimHei" charset="-122"/>
                <a:cs typeface="SimHei" charset="-122"/>
              </a:rPr>
              <a:t> </a:t>
            </a:r>
            <a:r>
              <a:rPr lang="en-US" altLang="zh-CN" sz="900" dirty="0">
                <a:solidFill>
                  <a:srgbClr val="4B4A4C"/>
                </a:solidFill>
                <a:latin typeface="Arial" charset="0"/>
                <a:ea typeface="Arial" charset="0"/>
                <a:cs typeface="Arial" charset="0"/>
              </a:rPr>
              <a:t>Chiles Valley</a:t>
            </a:r>
            <a:endParaRPr lang="en-US" sz="900" dirty="0">
              <a:solidFill>
                <a:srgbClr val="4B4A4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346883" y="2503389"/>
            <a:ext cx="13747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00" dirty="0">
                <a:solidFill>
                  <a:srgbClr val="4B4A4C"/>
                </a:solidFill>
                <a:latin typeface="SimHei" charset="-122"/>
                <a:ea typeface="SimHei" charset="-122"/>
                <a:cs typeface="SimHei" charset="-122"/>
              </a:rPr>
              <a:t>阿特拉斯峰</a:t>
            </a:r>
            <a:r>
              <a:rPr lang="zh-CN" altLang="en-US" sz="900" dirty="0">
                <a:solidFill>
                  <a:srgbClr val="4B4A4C"/>
                </a:solidFill>
                <a:latin typeface="Arial"/>
                <a:cs typeface="Arial"/>
              </a:rPr>
              <a:t> </a:t>
            </a:r>
            <a:r>
              <a:rPr lang="es-ES_tradnl" sz="900" dirty="0">
                <a:solidFill>
                  <a:srgbClr val="4B4A4C"/>
                </a:solidFill>
                <a:latin typeface="Arial"/>
                <a:cs typeface="Arial"/>
              </a:rPr>
              <a:t>Atlas </a:t>
            </a:r>
            <a:r>
              <a:rPr lang="es-ES_tradnl" sz="900" dirty="0" err="1">
                <a:solidFill>
                  <a:srgbClr val="4B4A4C"/>
                </a:solidFill>
                <a:latin typeface="Arial"/>
                <a:cs typeface="Arial"/>
              </a:rPr>
              <a:t>Peak</a:t>
            </a:r>
            <a:endParaRPr lang="en-US" sz="900" dirty="0">
              <a:solidFill>
                <a:srgbClr val="4B4A4C"/>
              </a:solidFill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571575" y="2928234"/>
            <a:ext cx="15437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00" dirty="0">
                <a:solidFill>
                  <a:srgbClr val="4B4A4C"/>
                </a:solidFill>
                <a:latin typeface="SimHei" charset="-122"/>
                <a:ea typeface="SimHei" charset="-122"/>
                <a:cs typeface="SimHei" charset="-122"/>
              </a:rPr>
              <a:t>鹿跃区</a:t>
            </a:r>
            <a:r>
              <a:rPr lang="zh-CN" altLang="en-US" sz="900" dirty="0">
                <a:solidFill>
                  <a:srgbClr val="4B4A4C"/>
                </a:solidFill>
                <a:latin typeface="Arial"/>
                <a:cs typeface="Arial"/>
              </a:rPr>
              <a:t> </a:t>
            </a:r>
            <a:r>
              <a:rPr lang="en-US" sz="900" dirty="0">
                <a:solidFill>
                  <a:srgbClr val="4B4A4C"/>
                </a:solidFill>
                <a:latin typeface="Arial"/>
                <a:cs typeface="Arial"/>
              </a:rPr>
              <a:t>Stags Leap District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507466" y="3180068"/>
            <a:ext cx="682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00" dirty="0">
                <a:solidFill>
                  <a:srgbClr val="4B4A4C"/>
                </a:solidFill>
                <a:latin typeface="SimHei" charset="-122"/>
                <a:ea typeface="SimHei" charset="-122"/>
                <a:cs typeface="SimHei" charset="-122"/>
              </a:rPr>
              <a:t>杨特维尔</a:t>
            </a:r>
            <a:r>
              <a:rPr lang="zh-CN" altLang="en-US" sz="900" dirty="0">
                <a:solidFill>
                  <a:srgbClr val="4B4A4C"/>
                </a:solidFill>
                <a:latin typeface="Arial"/>
                <a:cs typeface="Arial"/>
              </a:rPr>
              <a:t> </a:t>
            </a:r>
            <a:r>
              <a:rPr lang="en-US" sz="900" dirty="0">
                <a:solidFill>
                  <a:srgbClr val="4B4A4C"/>
                </a:solidFill>
                <a:latin typeface="Arial"/>
                <a:cs typeface="Arial"/>
              </a:rPr>
              <a:t>Yountville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352832" y="3534334"/>
            <a:ext cx="15973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00">
                <a:solidFill>
                  <a:srgbClr val="4B4A4C"/>
                </a:solidFill>
                <a:latin typeface="SimHei" charset="-122"/>
                <a:ea typeface="SimHei" charset="-122"/>
                <a:cs typeface="SimHei" charset="-122"/>
              </a:rPr>
              <a:t>橡树丘区</a:t>
            </a:r>
            <a:r>
              <a:rPr lang="zh-CN" altLang="en-US" sz="900">
                <a:solidFill>
                  <a:srgbClr val="4B4A4C"/>
                </a:solidFill>
                <a:latin typeface="Arial"/>
                <a:cs typeface="Arial"/>
              </a:rPr>
              <a:t> </a:t>
            </a:r>
            <a:r>
              <a:rPr lang="fi-FI" sz="900" dirty="0" err="1">
                <a:solidFill>
                  <a:srgbClr val="4B4A4C"/>
                </a:solidFill>
                <a:latin typeface="Arial"/>
                <a:cs typeface="Arial"/>
              </a:rPr>
              <a:t>Oak</a:t>
            </a:r>
            <a:r>
              <a:rPr lang="fi-FI" sz="900" dirty="0">
                <a:solidFill>
                  <a:srgbClr val="4B4A4C"/>
                </a:solidFill>
                <a:latin typeface="Arial"/>
                <a:cs typeface="Arial"/>
              </a:rPr>
              <a:t> </a:t>
            </a:r>
            <a:r>
              <a:rPr lang="fi-FI" sz="900" dirty="0" err="1">
                <a:solidFill>
                  <a:srgbClr val="4B4A4C"/>
                </a:solidFill>
                <a:latin typeface="Arial"/>
                <a:cs typeface="Arial"/>
              </a:rPr>
              <a:t>Knoll</a:t>
            </a:r>
            <a:r>
              <a:rPr lang="fi-FI" sz="900" dirty="0">
                <a:solidFill>
                  <a:srgbClr val="4B4A4C"/>
                </a:solidFill>
                <a:latin typeface="Arial"/>
                <a:cs typeface="Arial"/>
              </a:rPr>
              <a:t> </a:t>
            </a:r>
            <a:r>
              <a:rPr lang="fi-FI" sz="900" dirty="0" err="1">
                <a:solidFill>
                  <a:srgbClr val="4B4A4C"/>
                </a:solidFill>
                <a:latin typeface="Arial"/>
                <a:cs typeface="Arial"/>
              </a:rPr>
              <a:t>District</a:t>
            </a:r>
            <a:r>
              <a:rPr lang="fi-FI" sz="900" dirty="0">
                <a:solidFill>
                  <a:srgbClr val="4B4A4C"/>
                </a:solidFill>
                <a:latin typeface="Arial"/>
                <a:cs typeface="Arial"/>
              </a:rPr>
              <a:t> </a:t>
            </a:r>
            <a:endParaRPr lang="en-US" sz="900" dirty="0">
              <a:solidFill>
                <a:srgbClr val="4B4A4C"/>
              </a:solidFill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756396" y="3859886"/>
            <a:ext cx="15113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00" dirty="0">
                <a:solidFill>
                  <a:srgbClr val="4B4A4C"/>
                </a:solidFill>
                <a:latin typeface="SimHei" charset="-122"/>
                <a:ea typeface="SimHei" charset="-122"/>
                <a:cs typeface="SimHei" charset="-122"/>
              </a:rPr>
              <a:t>野马谷 </a:t>
            </a:r>
            <a:r>
              <a:rPr lang="en-US" sz="900" dirty="0">
                <a:solidFill>
                  <a:srgbClr val="4B4A4C"/>
                </a:solidFill>
                <a:latin typeface="Arial"/>
                <a:cs typeface="Arial"/>
              </a:rPr>
              <a:t>Wild Horse Valley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401143" y="4227385"/>
            <a:ext cx="150221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00" dirty="0">
                <a:solidFill>
                  <a:srgbClr val="4B4A4C"/>
                </a:solidFill>
                <a:latin typeface="SimHei" charset="-122"/>
                <a:ea typeface="SimHei" charset="-122"/>
                <a:cs typeface="SimHei" charset="-122"/>
              </a:rPr>
              <a:t>库姆斯维尔 </a:t>
            </a:r>
            <a:r>
              <a:rPr lang="fi-FI" sz="900" dirty="0" err="1">
                <a:solidFill>
                  <a:srgbClr val="4B4A4C"/>
                </a:solidFill>
                <a:latin typeface="Arial"/>
                <a:cs typeface="Arial"/>
              </a:rPr>
              <a:t>Coombsville</a:t>
            </a:r>
            <a:endParaRPr lang="en-US" sz="900" dirty="0">
              <a:solidFill>
                <a:srgbClr val="4B4A4C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4217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1933</a:t>
            </a:r>
          </a:p>
        </p:txBody>
      </p:sp>
      <p:sp>
        <p:nvSpPr>
          <p:cNvPr id="6" name="Rectangle 5"/>
          <p:cNvSpPr/>
          <p:nvPr/>
        </p:nvSpPr>
        <p:spPr>
          <a:xfrm>
            <a:off x="1277470" y="2363438"/>
            <a:ext cx="6624919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spc="300" dirty="0">
                <a:solidFill>
                  <a:srgbClr val="B0CCC6"/>
                </a:solidFill>
                <a:latin typeface="SimHei" charset="-122"/>
                <a:ea typeface="SimHei" charset="-122"/>
                <a:cs typeface="SimHei" charset="-122"/>
              </a:rPr>
              <a:t>复苏</a:t>
            </a:r>
            <a:endParaRPr lang="en-US" sz="1600" spc="300" dirty="0">
              <a:solidFill>
                <a:srgbClr val="B0CCC6"/>
              </a:solidFill>
              <a:latin typeface="SimHei" charset="-122"/>
              <a:ea typeface="SimHei" charset="-122"/>
              <a:cs typeface="SimHei" charset="-122"/>
            </a:endParaRP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zh-CN" altLang="en-US" sz="2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禁酒令被废除后，纳帕谷慢慢地开始复苏</a:t>
            </a:r>
            <a:endParaRPr lang="en-US" sz="2400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4068547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06854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今天</a:t>
            </a:r>
            <a:endParaRPr lang="en-US" sz="1200" b="1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42863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1933—1960</a:t>
            </a:r>
            <a:r>
              <a:rPr lang="zh-CN" altLang="en-US" sz="6600" b="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年代</a:t>
            </a:r>
            <a:endParaRPr lang="en-US" sz="6600" b="0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" y="2363438"/>
            <a:ext cx="9143999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spc="300" dirty="0">
                <a:solidFill>
                  <a:srgbClr val="B0CCC6"/>
                </a:solidFill>
                <a:latin typeface="SimHei" charset="-122"/>
                <a:ea typeface="SimHei" charset="-122"/>
                <a:cs typeface="SimHei" charset="-122"/>
              </a:rPr>
              <a:t>复苏</a:t>
            </a:r>
            <a:endParaRPr lang="en-US" sz="1600" spc="300" dirty="0">
              <a:solidFill>
                <a:srgbClr val="B0CCC6"/>
              </a:solidFill>
              <a:latin typeface="SimHei" charset="-122"/>
              <a:ea typeface="SimHei" charset="-122"/>
              <a:cs typeface="SimHei" charset="-122"/>
            </a:endParaRP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zh-CN" altLang="en-US" sz="20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在</a:t>
            </a:r>
            <a:r>
              <a:rPr lang="zh-CN" altLang="en-US" sz="20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Arial" charset="0"/>
              </a:rPr>
              <a:t>Georges de </a:t>
            </a:r>
            <a:r>
              <a:rPr lang="en-US" sz="2000" dirty="0" err="1">
                <a:solidFill>
                  <a:schemeClr val="bg1"/>
                </a:solidFill>
                <a:latin typeface="Arial" charset="0"/>
              </a:rPr>
              <a:t>Latour</a:t>
            </a:r>
            <a:r>
              <a:rPr lang="en-US" sz="2000" dirty="0">
                <a:solidFill>
                  <a:schemeClr val="bg1"/>
                </a:solidFill>
                <a:latin typeface="Arial" charset="0"/>
              </a:rPr>
              <a:t>, Andre </a:t>
            </a:r>
            <a:r>
              <a:rPr lang="en-US" sz="2000" dirty="0" err="1">
                <a:solidFill>
                  <a:schemeClr val="bg1"/>
                </a:solidFill>
                <a:latin typeface="Arial" charset="0"/>
              </a:rPr>
              <a:t>Tschelischeff</a:t>
            </a:r>
            <a:r>
              <a:rPr lang="en-US" sz="2000" dirty="0">
                <a:solidFill>
                  <a:schemeClr val="bg1"/>
                </a:solidFill>
                <a:latin typeface="Arial" charset="0"/>
              </a:rPr>
              <a:t>, </a:t>
            </a:r>
          </a:p>
          <a:p>
            <a:pPr algn="ctr" defTabSz="914400">
              <a:defRPr/>
            </a:pPr>
            <a:r>
              <a:rPr lang="en-US" sz="2000" dirty="0">
                <a:solidFill>
                  <a:schemeClr val="bg1"/>
                </a:solidFill>
                <a:latin typeface="Arial" charset="0"/>
              </a:rPr>
              <a:t>John Daniel Jr. </a:t>
            </a:r>
            <a:r>
              <a:rPr lang="zh-CN" altLang="en-US" sz="20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和</a:t>
            </a:r>
            <a:r>
              <a:rPr lang="en-US" sz="2000" dirty="0">
                <a:solidFill>
                  <a:schemeClr val="bg1"/>
                </a:solidFill>
                <a:latin typeface="Arial" charset="0"/>
              </a:rPr>
              <a:t> Mondavi </a:t>
            </a:r>
            <a:r>
              <a:rPr lang="zh-CN" altLang="en-US" sz="20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家族</a:t>
            </a:r>
            <a:endParaRPr lang="en-US" altLang="zh-CN" sz="2000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  <a:p>
            <a:pPr algn="ctr" defTabSz="914400">
              <a:defRPr/>
            </a:pPr>
            <a:r>
              <a:rPr lang="zh-CN" altLang="en-US" sz="20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这些大胆并有远见的酿酒商的领导之下，</a:t>
            </a:r>
            <a:endParaRPr lang="en-US" altLang="zh-CN" sz="2000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  <a:p>
            <a:pPr algn="ctr" defTabSz="914400">
              <a:defRPr/>
            </a:pPr>
            <a:r>
              <a:rPr lang="zh-CN" altLang="en-US" sz="20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纳帕谷迎来了复兴时期</a:t>
            </a:r>
            <a:endParaRPr lang="en-US" sz="2000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5062792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062792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今天</a:t>
            </a:r>
            <a:endParaRPr lang="en-US" sz="1200" b="1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57758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1944</a:t>
            </a:r>
          </a:p>
        </p:txBody>
      </p:sp>
      <p:sp>
        <p:nvSpPr>
          <p:cNvPr id="6" name="Rectangle 5"/>
          <p:cNvSpPr/>
          <p:nvPr/>
        </p:nvSpPr>
        <p:spPr>
          <a:xfrm>
            <a:off x="1" y="2363438"/>
            <a:ext cx="9143999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spc="300" dirty="0">
                <a:solidFill>
                  <a:srgbClr val="B0CCC6"/>
                </a:solidFill>
                <a:latin typeface="SimHei" charset="-122"/>
                <a:ea typeface="SimHei" charset="-122"/>
                <a:cs typeface="SimHei" charset="-122"/>
              </a:rPr>
              <a:t>纳帕谷酿酒商协会 </a:t>
            </a:r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NAPA VALLEY VINTNERS</a:t>
            </a:r>
            <a:r>
              <a:rPr lang="zh-CN" altLang="en-US" sz="1600" spc="300" dirty="0">
                <a:solidFill>
                  <a:srgbClr val="B0CCC6"/>
                </a:solidFill>
                <a:latin typeface="Arial" charset="0"/>
              </a:rPr>
              <a:t> </a:t>
            </a:r>
            <a:r>
              <a:rPr lang="zh-CN" altLang="en-US" sz="1600" spc="300" dirty="0">
                <a:solidFill>
                  <a:srgbClr val="B0CCC6"/>
                </a:solidFill>
                <a:latin typeface="SimHei" charset="-122"/>
                <a:ea typeface="SimHei" charset="-122"/>
                <a:cs typeface="SimHei" charset="-122"/>
              </a:rPr>
              <a:t>诞生</a:t>
            </a:r>
            <a:endParaRPr lang="en-US" sz="1600" spc="300" dirty="0">
              <a:solidFill>
                <a:srgbClr val="B0CCC6"/>
              </a:solidFill>
              <a:latin typeface="SimHei" charset="-122"/>
              <a:ea typeface="SimHei" charset="-122"/>
              <a:cs typeface="SimHei" charset="-122"/>
            </a:endParaRP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zh-CN" altLang="en-US" sz="2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“我们组成联盟会比个体更强大”</a:t>
            </a:r>
            <a:endParaRPr lang="en-US" sz="2400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4803787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80378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今天</a:t>
            </a:r>
            <a:endParaRPr lang="en-US" sz="1200" b="1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57597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1968</a:t>
            </a:r>
          </a:p>
        </p:txBody>
      </p:sp>
      <p:sp>
        <p:nvSpPr>
          <p:cNvPr id="6" name="Rectangle 5"/>
          <p:cNvSpPr/>
          <p:nvPr/>
        </p:nvSpPr>
        <p:spPr>
          <a:xfrm>
            <a:off x="1" y="2363438"/>
            <a:ext cx="9143999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spc="300" dirty="0">
                <a:solidFill>
                  <a:srgbClr val="B0CCC6"/>
                </a:solidFill>
                <a:latin typeface="SimHei" charset="-122"/>
                <a:ea typeface="SimHei" charset="-122"/>
                <a:cs typeface="SimHei" charset="-122"/>
              </a:rPr>
              <a:t>纳帕谷农业保护会 </a:t>
            </a:r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AGRICULTURAL PRESERVE</a:t>
            </a:r>
            <a:r>
              <a:rPr lang="zh-CN" altLang="en-US" sz="1600" spc="300" dirty="0">
                <a:solidFill>
                  <a:srgbClr val="B0CCC6"/>
                </a:solidFill>
                <a:latin typeface="Arial" charset="0"/>
              </a:rPr>
              <a:t> </a:t>
            </a:r>
            <a:r>
              <a:rPr lang="zh-CN" altLang="en-US" sz="1600" spc="300" dirty="0">
                <a:solidFill>
                  <a:srgbClr val="B0CCC6"/>
                </a:solidFill>
                <a:latin typeface="SimHei" charset="-122"/>
                <a:ea typeface="SimHei" charset="-122"/>
                <a:cs typeface="SimHei" charset="-122"/>
              </a:rPr>
              <a:t>成立</a:t>
            </a:r>
            <a:endParaRPr lang="en-US" sz="1600" spc="300" dirty="0">
              <a:solidFill>
                <a:srgbClr val="B0CCC6"/>
              </a:solidFill>
              <a:latin typeface="SimHei" charset="-122"/>
              <a:ea typeface="SimHei" charset="-122"/>
              <a:cs typeface="SimHei" charset="-122"/>
            </a:endParaRP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zh-CN" altLang="en-US" sz="2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这是美国的第一个农业地保护协会</a:t>
            </a:r>
            <a:endParaRPr lang="en-US" sz="2400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5380912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38863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今天</a:t>
            </a:r>
            <a:endParaRPr lang="en-US" sz="1200" b="1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253791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8658603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658603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今天</a:t>
            </a:r>
            <a:endParaRPr lang="en-US" sz="1200" b="1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20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1968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" y="2363438"/>
            <a:ext cx="914399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spc="300" dirty="0">
                <a:solidFill>
                  <a:srgbClr val="B0CCC6"/>
                </a:solidFill>
                <a:latin typeface="SimHei" charset="-122"/>
                <a:ea typeface="SimHei" charset="-122"/>
                <a:cs typeface="SimHei" charset="-122"/>
              </a:rPr>
              <a:t>如今的纳帕谷农业地保护状况</a:t>
            </a:r>
            <a:endParaRPr lang="en-US" sz="1600" spc="300" dirty="0">
              <a:solidFill>
                <a:srgbClr val="B0CCC6"/>
              </a:solidFill>
              <a:latin typeface="SimHei" charset="-122"/>
              <a:ea typeface="SimHei" charset="-122"/>
              <a:cs typeface="SimHei" charset="-122"/>
            </a:endParaRP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813385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1976</a:t>
            </a:r>
          </a:p>
        </p:txBody>
      </p:sp>
      <p:sp>
        <p:nvSpPr>
          <p:cNvPr id="6" name="Rectangle 5"/>
          <p:cNvSpPr/>
          <p:nvPr/>
        </p:nvSpPr>
        <p:spPr>
          <a:xfrm>
            <a:off x="797859" y="2363438"/>
            <a:ext cx="7394561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spc="300" dirty="0">
                <a:solidFill>
                  <a:srgbClr val="B0CCC6"/>
                </a:solidFill>
                <a:latin typeface="SimHei" charset="-122"/>
                <a:ea typeface="SimHei" charset="-122"/>
                <a:cs typeface="SimHei" charset="-122"/>
              </a:rPr>
              <a:t>巴黎品酒审判大赛</a:t>
            </a:r>
            <a:endParaRPr lang="en-US" sz="1600" spc="300" dirty="0">
              <a:solidFill>
                <a:srgbClr val="B0CCC6"/>
              </a:solidFill>
              <a:latin typeface="SimHei" charset="-122"/>
              <a:ea typeface="SimHei" charset="-122"/>
              <a:cs typeface="SimHei" charset="-122"/>
            </a:endParaRP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zh-CN" altLang="en-US" sz="2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纳帕谷美酒在这场举世闻名的葡萄酒评比中“石破天惊”，该大赛奠定了纳帕谷在世界葡萄酒产区地图中的重要地位</a:t>
            </a:r>
            <a:endParaRPr lang="en-US" sz="2400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5463832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463832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今天</a:t>
            </a:r>
            <a:endParaRPr lang="en-US" sz="1200" b="1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345050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1981</a:t>
            </a:r>
          </a:p>
        </p:txBody>
      </p:sp>
      <p:sp>
        <p:nvSpPr>
          <p:cNvPr id="6" name="Rectangle 5"/>
          <p:cNvSpPr/>
          <p:nvPr/>
        </p:nvSpPr>
        <p:spPr>
          <a:xfrm>
            <a:off x="869576" y="2363438"/>
            <a:ext cx="719866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spc="300">
                <a:solidFill>
                  <a:srgbClr val="B0CCC6"/>
                </a:solidFill>
                <a:latin typeface="SimHei" charset="-122"/>
                <a:ea typeface="SimHei" charset="-122"/>
                <a:cs typeface="SimHei" charset="-122"/>
              </a:rPr>
              <a:t>纳帕谷被认证成为</a:t>
            </a:r>
            <a:r>
              <a:rPr lang="zh-CN" altLang="en-US" sz="1600" spc="300" dirty="0">
                <a:solidFill>
                  <a:srgbClr val="B0CCC6"/>
                </a:solidFill>
                <a:latin typeface="SimHei" charset="-122"/>
                <a:ea typeface="SimHei" charset="-122"/>
                <a:cs typeface="SimHei" charset="-122"/>
              </a:rPr>
              <a:t>美国葡萄栽培区</a:t>
            </a:r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AVA</a:t>
            </a:r>
            <a:endParaRPr lang="en-US" sz="1600" spc="300" dirty="0">
              <a:solidFill>
                <a:srgbClr val="B0CCC6"/>
              </a:solidFill>
              <a:latin typeface="SimHei" charset="-122"/>
              <a:ea typeface="SimHei" charset="-122"/>
              <a:cs typeface="SimHei" charset="-122"/>
            </a:endParaRP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zh-CN" altLang="en-US" sz="2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加州的第一个美国葡萄栽培区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AVA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5998552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998552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今天</a:t>
            </a:r>
            <a:endParaRPr lang="en-US" sz="1200" b="1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665494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1981</a:t>
            </a:r>
          </a:p>
        </p:txBody>
      </p:sp>
      <p:sp>
        <p:nvSpPr>
          <p:cNvPr id="6" name="Rectangle 5"/>
          <p:cNvSpPr/>
          <p:nvPr/>
        </p:nvSpPr>
        <p:spPr>
          <a:xfrm>
            <a:off x="1" y="2363438"/>
            <a:ext cx="9143999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spc="300" dirty="0">
                <a:solidFill>
                  <a:srgbClr val="B0CCC6"/>
                </a:solidFill>
                <a:latin typeface="SimHei" charset="-122"/>
                <a:ea typeface="SimHei" charset="-122"/>
                <a:cs typeface="SimHei" charset="-122"/>
              </a:rPr>
              <a:t>关怀当地社区</a:t>
            </a:r>
            <a:endParaRPr lang="en-US" sz="1600" spc="300" dirty="0">
              <a:solidFill>
                <a:srgbClr val="B0CCC6"/>
              </a:solidFill>
              <a:latin typeface="SimHei" charset="-122"/>
              <a:ea typeface="SimHei" charset="-122"/>
              <a:cs typeface="SimHei" charset="-122"/>
            </a:endParaRP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zh-CN" altLang="en-US" sz="2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首场纳帕谷拍卖活动</a:t>
            </a:r>
            <a:endParaRPr lang="en-US" sz="2400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6199072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199072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今天</a:t>
            </a:r>
            <a:endParaRPr lang="en-US" sz="1200" b="1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887243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85556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54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1980</a:t>
            </a:r>
            <a:r>
              <a:rPr lang="zh-CN" altLang="en-US" sz="5400" b="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年代末</a:t>
            </a:r>
            <a:r>
              <a:rPr lang="en-US" sz="54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zh-CN" altLang="en-US" sz="5400" b="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和</a:t>
            </a:r>
            <a:r>
              <a:rPr lang="en-US" sz="54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1990</a:t>
            </a:r>
            <a:r>
              <a:rPr lang="zh-CN" altLang="en-US" sz="5400" b="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年代初</a:t>
            </a:r>
            <a:endParaRPr lang="en-US" sz="5400" b="0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" y="3290843"/>
            <a:ext cx="46623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spc="300" dirty="0">
                <a:solidFill>
                  <a:srgbClr val="B0CCC6"/>
                </a:solidFill>
                <a:latin typeface="SimHei" charset="-122"/>
                <a:ea typeface="SimHei" charset="-122"/>
                <a:cs typeface="SimHei" charset="-122"/>
              </a:rPr>
              <a:t>联合产区酒标</a:t>
            </a:r>
            <a:endParaRPr lang="en-US" dirty="0">
              <a:solidFill>
                <a:srgbClr val="79B2A6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6942667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94266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今天</a:t>
            </a:r>
            <a:endParaRPr lang="en-US" sz="1200" b="1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489349" y="3290843"/>
            <a:ext cx="46623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spc="300" dirty="0">
                <a:solidFill>
                  <a:srgbClr val="B0CCC6"/>
                </a:solidFill>
                <a:latin typeface="SimHei" charset="-122"/>
                <a:ea typeface="SimHei" charset="-122"/>
                <a:cs typeface="SimHei" charset="-122"/>
              </a:rPr>
              <a:t>品质的革新</a:t>
            </a:r>
            <a:endParaRPr lang="is-IS" sz="1600" spc="300" dirty="0">
              <a:solidFill>
                <a:srgbClr val="B0CCC6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938267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1997</a:t>
            </a:r>
          </a:p>
        </p:txBody>
      </p:sp>
      <p:sp>
        <p:nvSpPr>
          <p:cNvPr id="6" name="Rectangle 5"/>
          <p:cNvSpPr/>
          <p:nvPr/>
        </p:nvSpPr>
        <p:spPr>
          <a:xfrm>
            <a:off x="1" y="2363438"/>
            <a:ext cx="9143999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spc="300" dirty="0">
                <a:solidFill>
                  <a:srgbClr val="B0CCC6"/>
                </a:solidFill>
                <a:latin typeface="SimHei" charset="-122"/>
                <a:ea typeface="SimHei" charset="-122"/>
                <a:cs typeface="SimHei" charset="-122"/>
              </a:rPr>
              <a:t>首场纳帕谷期酒活动 </a:t>
            </a:r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PREMIERE NAPA VALLEY</a:t>
            </a:r>
            <a:endParaRPr lang="en-US" sz="1600" spc="300" dirty="0">
              <a:solidFill>
                <a:srgbClr val="B0CCC6"/>
              </a:solidFill>
              <a:latin typeface="SimHei" charset="-122"/>
              <a:ea typeface="SimHei" charset="-122"/>
              <a:cs typeface="SimHei" charset="-122"/>
            </a:endParaRP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zh-CN" altLang="en-US" sz="2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纳帕谷酿酒商创立了纳帕谷期酒活动，</a:t>
            </a:r>
            <a:endParaRPr lang="en-US" altLang="zh-CN" sz="2400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  <a:p>
            <a:pPr algn="ctr" defTabSz="914400">
              <a:defRPr/>
            </a:pPr>
            <a:r>
              <a:rPr lang="zh-CN" altLang="en-US" sz="2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这是在葡萄酒行业内竞拍独一无二之酒的拍卖会</a:t>
            </a:r>
            <a:endParaRPr lang="en-US" sz="2400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7485742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485742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今天</a:t>
            </a:r>
            <a:endParaRPr lang="en-US" sz="1200" b="1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39537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Picture 4" descr="Slide_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D47329"/>
                </a:solidFill>
                <a:latin typeface="SimHei" charset="-122"/>
                <a:ea typeface="SimHei" charset="-122"/>
                <a:cs typeface="SimHei" charset="-122"/>
              </a:rPr>
              <a:t>小产区，小型酒庄</a:t>
            </a:r>
            <a:endParaRPr lang="en-US" sz="3600" b="1" dirty="0">
              <a:solidFill>
                <a:srgbClr val="D47329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43548" y="2177053"/>
            <a:ext cx="25055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4%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12666" y="3094991"/>
            <a:ext cx="23586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solidFill>
                  <a:srgbClr val="F2F2F2"/>
                </a:solidFill>
                <a:latin typeface="SimHei" charset="-122"/>
                <a:ea typeface="SimHei" charset="-122"/>
                <a:cs typeface="SimHei" charset="-122"/>
              </a:rPr>
              <a:t>占全加州产量的比例</a:t>
            </a:r>
            <a:endParaRPr lang="en-US" sz="1400" dirty="0">
              <a:solidFill>
                <a:srgbClr val="F2F2F2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603774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altLang="zh-CN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2000</a:t>
            </a:r>
            <a:r>
              <a:rPr lang="zh-CN" altLang="en-US" sz="6600" b="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年新世纪</a:t>
            </a:r>
            <a:endParaRPr lang="en-US" sz="6600" b="0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" y="2363438"/>
            <a:ext cx="9143999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spc="300" dirty="0">
                <a:solidFill>
                  <a:srgbClr val="B0CCC6"/>
                </a:solidFill>
                <a:latin typeface="SimHei" charset="-122"/>
                <a:ea typeface="SimHei" charset="-122"/>
                <a:cs typeface="SimHei" charset="-122"/>
              </a:rPr>
              <a:t>纳帕绿色土地项目 </a:t>
            </a:r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NAPA GREEN</a:t>
            </a:r>
            <a:endParaRPr lang="en-US" sz="1600" spc="300" dirty="0">
              <a:solidFill>
                <a:srgbClr val="B0CCC6"/>
              </a:solidFill>
              <a:latin typeface="SimHei" charset="-122"/>
              <a:ea typeface="SimHei" charset="-122"/>
              <a:cs typeface="SimHei" charset="-122"/>
            </a:endParaRP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zh-CN" altLang="en-US" sz="2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葡萄酒业最严格的长远环境保护项目</a:t>
            </a:r>
            <a:endParaRPr lang="en-US" sz="2400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8187562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187562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今天</a:t>
            </a:r>
            <a:endParaRPr lang="en-US" sz="1200" b="1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955967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altLang="zh-CN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2000</a:t>
            </a:r>
            <a:r>
              <a:rPr lang="zh-CN" altLang="en-US" sz="6600" b="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年新世纪</a:t>
            </a:r>
            <a:endParaRPr lang="en-US" sz="6600" b="0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80984" y="2363438"/>
            <a:ext cx="6382032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spc="300" dirty="0">
                <a:solidFill>
                  <a:srgbClr val="B0CCC6"/>
                </a:solidFill>
                <a:latin typeface="SimHei" charset="-122"/>
                <a:ea typeface="SimHei" charset="-122"/>
                <a:cs typeface="SimHei" charset="-122"/>
              </a:rPr>
              <a:t>全球范围内名称的保护</a:t>
            </a:r>
            <a:endParaRPr lang="en-US" sz="1600" spc="300" dirty="0">
              <a:solidFill>
                <a:srgbClr val="B0CCC6"/>
              </a:solidFill>
              <a:latin typeface="SimHei" charset="-122"/>
              <a:ea typeface="SimHei" charset="-122"/>
              <a:cs typeface="SimHei" charset="-122"/>
            </a:endParaRP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zh-CN" altLang="en-US" sz="2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纳帕谷酿酒商协会通过一系列的努力和进取，致力于保护纳帕谷的名称</a:t>
            </a:r>
            <a:endParaRPr lang="en-US" sz="2400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8187562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187562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今天</a:t>
            </a:r>
            <a:endParaRPr lang="en-US" sz="1200" b="1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774492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zh-CN" altLang="en-US" sz="6600" b="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今天</a:t>
            </a:r>
            <a:endParaRPr lang="en-US" sz="6600" b="0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" y="2363438"/>
            <a:ext cx="9143999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spc="300" dirty="0">
                <a:solidFill>
                  <a:srgbClr val="B0CCC6"/>
                </a:solidFill>
                <a:latin typeface="SimHei" charset="-122"/>
                <a:ea typeface="SimHei" charset="-122"/>
                <a:cs typeface="SimHei" charset="-122"/>
              </a:rPr>
              <a:t>纳帕谷葡萄酒产业繁荣昌盛</a:t>
            </a:r>
            <a:endParaRPr lang="en-US" sz="1600" spc="300" dirty="0">
              <a:solidFill>
                <a:srgbClr val="B0CCC6"/>
              </a:solidFill>
              <a:latin typeface="SimHei" charset="-122"/>
              <a:ea typeface="SimHei" charset="-122"/>
              <a:cs typeface="SimHei" charset="-122"/>
            </a:endParaRP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zh-CN" altLang="en-US" sz="2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酿酒商们继续为更高品质的葡萄酒而奋斗</a:t>
            </a:r>
            <a:endParaRPr lang="en-US" sz="2400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8663797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66379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今天</a:t>
            </a:r>
            <a:endParaRPr lang="en-US" sz="1200" b="1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366649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zh-CN" altLang="en-US" sz="6600" b="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今天</a:t>
            </a:r>
            <a:endParaRPr lang="en-US" sz="6600" b="0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" y="2363438"/>
            <a:ext cx="9143999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spc="300" dirty="0">
                <a:solidFill>
                  <a:srgbClr val="B0CCC6"/>
                </a:solidFill>
                <a:latin typeface="SimHei" charset="-122"/>
                <a:ea typeface="SimHei" charset="-122"/>
                <a:cs typeface="SimHei" charset="-122"/>
              </a:rPr>
              <a:t>纳帕谷葡萄酒产业繁荣昌盛</a:t>
            </a:r>
            <a:endParaRPr lang="en-US" sz="1600" spc="300" dirty="0">
              <a:solidFill>
                <a:srgbClr val="B0CCC6"/>
              </a:solidFill>
              <a:latin typeface="Arial" charset="0"/>
            </a:endParaRP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zh-CN" altLang="en-US" sz="2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纳帕谷酿酒商的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2020 </a:t>
            </a:r>
            <a:r>
              <a:rPr lang="zh-CN" altLang="en-US" sz="2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年目标：</a:t>
            </a:r>
            <a:endParaRPr lang="en-US" sz="2400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  <a:p>
            <a:pPr algn="ctr" defTabSz="914400">
              <a:defRPr/>
            </a:pPr>
            <a:r>
              <a:rPr lang="zh-CN" altLang="en-US" sz="2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所有具备资格的酒庄受纳帕绿色土地项目认证</a:t>
            </a:r>
            <a:endParaRPr lang="en-US" sz="2400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8663797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66379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今天</a:t>
            </a:r>
            <a:endParaRPr lang="en-US" sz="1200" b="1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356464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zh-CN" altLang="en-US" sz="6600" b="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今天</a:t>
            </a:r>
            <a:endParaRPr lang="en-US" sz="6600" b="0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8912" y="2363438"/>
            <a:ext cx="8224885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spc="300" dirty="0">
                <a:solidFill>
                  <a:srgbClr val="B0CCC6"/>
                </a:solidFill>
                <a:latin typeface="SimHei" charset="-122"/>
                <a:ea typeface="SimHei" charset="-122"/>
                <a:cs typeface="SimHei" charset="-122"/>
              </a:rPr>
              <a:t>关怀当地社区</a:t>
            </a:r>
            <a:endParaRPr lang="en-US" sz="1600" spc="300" dirty="0">
              <a:solidFill>
                <a:srgbClr val="B0CCC6"/>
              </a:solidFill>
              <a:latin typeface="SimHei" charset="-122"/>
              <a:ea typeface="SimHei" charset="-122"/>
              <a:cs typeface="SimHei" charset="-122"/>
            </a:endParaRP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zh-CN" altLang="en-US" sz="2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自</a:t>
            </a:r>
            <a:r>
              <a:rPr lang="en-US" altLang="zh-CN" sz="2400" dirty="0">
                <a:solidFill>
                  <a:schemeClr val="bg1"/>
                </a:solidFill>
                <a:latin typeface="Arial" charset="0"/>
              </a:rPr>
              <a:t>1981</a:t>
            </a:r>
            <a:r>
              <a:rPr lang="zh-CN" altLang="en-US" sz="2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年起，纳帕谷拍卖活动为当地社区</a:t>
            </a:r>
            <a:endParaRPr lang="en-US" altLang="zh-CN" sz="2400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  <a:p>
            <a:pPr algn="ctr" defTabSz="914400">
              <a:defRPr/>
            </a:pPr>
            <a:r>
              <a:rPr lang="zh-CN" altLang="en-US" sz="2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筹款近</a:t>
            </a:r>
            <a:r>
              <a:rPr lang="en-US" altLang="zh-CN" sz="2400" dirty="0">
                <a:solidFill>
                  <a:schemeClr val="bg1"/>
                </a:solidFill>
                <a:latin typeface="Arial" charset="0"/>
              </a:rPr>
              <a:t>1</a:t>
            </a:r>
            <a:r>
              <a:rPr lang="zh-CN" altLang="en-US" sz="2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亿</a:t>
            </a:r>
            <a:r>
              <a:rPr lang="en-US" altLang="zh-CN" sz="2400" dirty="0">
                <a:solidFill>
                  <a:schemeClr val="bg1"/>
                </a:solidFill>
                <a:latin typeface="Arial" charset="0"/>
              </a:rPr>
              <a:t>6</a:t>
            </a:r>
            <a:r>
              <a:rPr lang="zh-CN" altLang="en-US" sz="2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千万美元</a:t>
            </a:r>
            <a:endParaRPr lang="en-US" sz="2400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8663797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66379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今天</a:t>
            </a:r>
            <a:endParaRPr lang="en-US" sz="1200" b="1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64264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388413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zh-CN" altLang="en-US" sz="6600" b="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今天</a:t>
            </a:r>
            <a:endParaRPr lang="en-US" sz="6600" b="0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" y="1895144"/>
            <a:ext cx="9143999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spc="300" dirty="0">
                <a:solidFill>
                  <a:srgbClr val="B0CCC6"/>
                </a:solidFill>
                <a:latin typeface="SimHei" charset="-122"/>
                <a:ea typeface="SimHei" charset="-122"/>
                <a:cs typeface="SimHei" charset="-122"/>
              </a:rPr>
              <a:t>社会可持续性</a:t>
            </a:r>
            <a:endParaRPr lang="en-US" sz="1600" spc="300" dirty="0">
              <a:solidFill>
                <a:srgbClr val="B0CCC6"/>
              </a:solidFill>
              <a:latin typeface="SimHei" charset="-122"/>
              <a:ea typeface="SimHei" charset="-122"/>
              <a:cs typeface="SimHei" charset="-122"/>
            </a:endParaRP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zh-CN" altLang="en-US" sz="22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校园贡献</a:t>
            </a:r>
            <a:r>
              <a:rPr lang="en-US" altLang="zh-CN" sz="22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200" dirty="0">
                <a:solidFill>
                  <a:schemeClr val="bg1"/>
                </a:solidFill>
                <a:latin typeface="Arial" charset="0"/>
              </a:rPr>
              <a:t>Adopt-a-School</a:t>
            </a:r>
          </a:p>
          <a:p>
            <a:pPr algn="ctr" defTabSz="914400">
              <a:defRPr/>
            </a:pPr>
            <a:r>
              <a:rPr lang="zh-CN" altLang="en-US" sz="22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纳帕友好邻居项目</a:t>
            </a:r>
            <a:r>
              <a:rPr lang="zh-CN" altLang="en-US" sz="22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200" dirty="0">
                <a:solidFill>
                  <a:schemeClr val="bg1"/>
                </a:solidFill>
                <a:latin typeface="Arial" charset="0"/>
              </a:rPr>
              <a:t>Napa Neighbor Program</a:t>
            </a:r>
          </a:p>
          <a:p>
            <a:pPr algn="ctr" defTabSz="914400">
              <a:defRPr/>
            </a:pPr>
            <a:r>
              <a:rPr lang="zh-CN" altLang="en-US" sz="22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早晨酒庄参观</a:t>
            </a:r>
            <a:r>
              <a:rPr lang="zh-CN" altLang="en-US" sz="22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200" dirty="0">
                <a:solidFill>
                  <a:schemeClr val="bg1"/>
                </a:solidFill>
                <a:latin typeface="Arial" charset="0"/>
              </a:rPr>
              <a:t>Morning in Winery</a:t>
            </a:r>
          </a:p>
          <a:p>
            <a:pPr algn="ctr" defTabSz="914400">
              <a:defRPr/>
            </a:pPr>
            <a:r>
              <a:rPr lang="zh-CN" altLang="en-US" sz="22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下午葡萄园游览</a:t>
            </a:r>
            <a:r>
              <a:rPr lang="zh-CN" altLang="en-US" sz="22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200" dirty="0">
                <a:solidFill>
                  <a:schemeClr val="bg1"/>
                </a:solidFill>
                <a:latin typeface="Arial" charset="0"/>
              </a:rPr>
              <a:t>Afternoon in Vineyards</a:t>
            </a:r>
          </a:p>
          <a:p>
            <a:pPr algn="ctr" defTabSz="914400">
              <a:defRPr/>
            </a:pPr>
            <a:r>
              <a:rPr lang="zh-CN" altLang="en-US" sz="22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葡萄树小径</a:t>
            </a:r>
            <a:r>
              <a:rPr lang="zh-CN" altLang="en-US" sz="22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200" dirty="0">
                <a:solidFill>
                  <a:schemeClr val="bg1"/>
                </a:solidFill>
                <a:latin typeface="Arial" charset="0"/>
              </a:rPr>
              <a:t>Vine Trail 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8663797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66379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今天</a:t>
            </a:r>
            <a:endParaRPr lang="en-US" sz="1200" b="1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245735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" y="0"/>
            <a:ext cx="9144000" cy="51435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00237" y="2491493"/>
            <a:ext cx="7642916" cy="707886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纳帕谷酿酒商</a:t>
            </a:r>
            <a:endParaRPr lang="en-US" sz="4000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157885" y="1041400"/>
            <a:ext cx="855663" cy="858838"/>
            <a:chOff x="3473450" y="4559300"/>
            <a:chExt cx="855663" cy="858838"/>
          </a:xfrm>
        </p:grpSpPr>
        <p:sp>
          <p:nvSpPr>
            <p:cNvPr id="5" name="Freeform 1"/>
            <p:cNvSpPr>
              <a:spLocks noChangeArrowheads="1"/>
            </p:cNvSpPr>
            <p:nvPr/>
          </p:nvSpPr>
          <p:spPr bwMode="auto">
            <a:xfrm>
              <a:off x="3736975" y="4767263"/>
              <a:ext cx="103188" cy="204787"/>
            </a:xfrm>
            <a:custGeom>
              <a:avLst/>
              <a:gdLst>
                <a:gd name="T0" fmla="*/ 0 w 285"/>
                <a:gd name="T1" fmla="*/ 569 h 570"/>
                <a:gd name="T2" fmla="*/ 284 w 285"/>
                <a:gd name="T3" fmla="*/ 395 h 570"/>
                <a:gd name="T4" fmla="*/ 0 w 285"/>
                <a:gd name="T5" fmla="*/ 0 h 570"/>
                <a:gd name="T6" fmla="*/ 0 w 285"/>
                <a:gd name="T7" fmla="*/ 569 h 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5" h="570">
                  <a:moveTo>
                    <a:pt x="0" y="569"/>
                  </a:moveTo>
                  <a:cubicBezTo>
                    <a:pt x="111" y="540"/>
                    <a:pt x="209" y="478"/>
                    <a:pt x="284" y="395"/>
                  </a:cubicBezTo>
                  <a:cubicBezTo>
                    <a:pt x="130" y="182"/>
                    <a:pt x="8" y="12"/>
                    <a:pt x="0" y="0"/>
                  </a:cubicBezTo>
                  <a:cubicBezTo>
                    <a:pt x="0" y="21"/>
                    <a:pt x="0" y="296"/>
                    <a:pt x="0" y="56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Freeform 2"/>
            <p:cNvSpPr>
              <a:spLocks noChangeArrowheads="1"/>
            </p:cNvSpPr>
            <p:nvPr/>
          </p:nvSpPr>
          <p:spPr bwMode="auto">
            <a:xfrm>
              <a:off x="3473450" y="4559300"/>
              <a:ext cx="419100" cy="420688"/>
            </a:xfrm>
            <a:custGeom>
              <a:avLst/>
              <a:gdLst>
                <a:gd name="T0" fmla="*/ 492 w 1162"/>
                <a:gd name="T1" fmla="*/ 505 h 1170"/>
                <a:gd name="T2" fmla="*/ 492 w 1162"/>
                <a:gd name="T3" fmla="*/ 456 h 1170"/>
                <a:gd name="T4" fmla="*/ 916 w 1162"/>
                <a:gd name="T5" fmla="*/ 456 h 1170"/>
                <a:gd name="T6" fmla="*/ 1135 w 1162"/>
                <a:gd name="T7" fmla="*/ 761 h 1170"/>
                <a:gd name="T8" fmla="*/ 1161 w 1162"/>
                <a:gd name="T9" fmla="*/ 585 h 1170"/>
                <a:gd name="T10" fmla="*/ 581 w 1162"/>
                <a:gd name="T11" fmla="*/ 0 h 1170"/>
                <a:gd name="T12" fmla="*/ 0 w 1162"/>
                <a:gd name="T13" fmla="*/ 585 h 1170"/>
                <a:gd name="T14" fmla="*/ 581 w 1162"/>
                <a:gd name="T15" fmla="*/ 1169 h 1170"/>
                <a:gd name="T16" fmla="*/ 679 w 1162"/>
                <a:gd name="T17" fmla="*/ 1161 h 1170"/>
                <a:gd name="T18" fmla="*/ 679 w 1162"/>
                <a:gd name="T19" fmla="*/ 505 h 1170"/>
                <a:gd name="T20" fmla="*/ 492 w 1162"/>
                <a:gd name="T21" fmla="*/ 505 h 1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2" h="1170">
                  <a:moveTo>
                    <a:pt x="492" y="505"/>
                  </a:moveTo>
                  <a:lnTo>
                    <a:pt x="492" y="456"/>
                  </a:lnTo>
                  <a:lnTo>
                    <a:pt x="916" y="456"/>
                  </a:lnTo>
                  <a:cubicBezTo>
                    <a:pt x="916" y="456"/>
                    <a:pt x="1013" y="590"/>
                    <a:pt x="1135" y="761"/>
                  </a:cubicBezTo>
                  <a:cubicBezTo>
                    <a:pt x="1152" y="705"/>
                    <a:pt x="1161" y="646"/>
                    <a:pt x="1161" y="585"/>
                  </a:cubicBezTo>
                  <a:cubicBezTo>
                    <a:pt x="1161" y="262"/>
                    <a:pt x="902" y="0"/>
                    <a:pt x="581" y="0"/>
                  </a:cubicBezTo>
                  <a:cubicBezTo>
                    <a:pt x="260" y="0"/>
                    <a:pt x="0" y="262"/>
                    <a:pt x="0" y="585"/>
                  </a:cubicBezTo>
                  <a:cubicBezTo>
                    <a:pt x="0" y="907"/>
                    <a:pt x="260" y="1169"/>
                    <a:pt x="581" y="1169"/>
                  </a:cubicBezTo>
                  <a:cubicBezTo>
                    <a:pt x="615" y="1169"/>
                    <a:pt x="648" y="1166"/>
                    <a:pt x="679" y="1161"/>
                  </a:cubicBezTo>
                  <a:cubicBezTo>
                    <a:pt x="679" y="848"/>
                    <a:pt x="679" y="514"/>
                    <a:pt x="679" y="505"/>
                  </a:cubicBezTo>
                  <a:cubicBezTo>
                    <a:pt x="663" y="505"/>
                    <a:pt x="492" y="505"/>
                    <a:pt x="492" y="5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Freeform 3"/>
            <p:cNvSpPr>
              <a:spLocks noChangeArrowheads="1"/>
            </p:cNvSpPr>
            <p:nvPr/>
          </p:nvSpPr>
          <p:spPr bwMode="auto">
            <a:xfrm>
              <a:off x="3910013" y="4559300"/>
              <a:ext cx="419100" cy="420688"/>
            </a:xfrm>
            <a:custGeom>
              <a:avLst/>
              <a:gdLst>
                <a:gd name="T0" fmla="*/ 341 w 1163"/>
                <a:gd name="T1" fmla="*/ 505 h 1170"/>
                <a:gd name="T2" fmla="*/ 240 w 1163"/>
                <a:gd name="T3" fmla="*/ 505 h 1170"/>
                <a:gd name="T4" fmla="*/ 240 w 1163"/>
                <a:gd name="T5" fmla="*/ 456 h 1170"/>
                <a:gd name="T6" fmla="*/ 662 w 1163"/>
                <a:gd name="T7" fmla="*/ 456 h 1170"/>
                <a:gd name="T8" fmla="*/ 671 w 1163"/>
                <a:gd name="T9" fmla="*/ 456 h 1170"/>
                <a:gd name="T10" fmla="*/ 671 w 1163"/>
                <a:gd name="T11" fmla="*/ 505 h 1170"/>
                <a:gd name="T12" fmla="*/ 576 w 1163"/>
                <a:gd name="T13" fmla="*/ 505 h 1170"/>
                <a:gd name="T14" fmla="*/ 483 w 1163"/>
                <a:gd name="T15" fmla="*/ 602 h 1170"/>
                <a:gd name="T16" fmla="*/ 483 w 1163"/>
                <a:gd name="T17" fmla="*/ 1160 h 1170"/>
                <a:gd name="T18" fmla="*/ 581 w 1163"/>
                <a:gd name="T19" fmla="*/ 1169 h 1170"/>
                <a:gd name="T20" fmla="*/ 1162 w 1163"/>
                <a:gd name="T21" fmla="*/ 584 h 1170"/>
                <a:gd name="T22" fmla="*/ 581 w 1163"/>
                <a:gd name="T23" fmla="*/ 0 h 1170"/>
                <a:gd name="T24" fmla="*/ 0 w 1163"/>
                <a:gd name="T25" fmla="*/ 584 h 1170"/>
                <a:gd name="T26" fmla="*/ 434 w 1163"/>
                <a:gd name="T27" fmla="*/ 1150 h 1170"/>
                <a:gd name="T28" fmla="*/ 434 w 1163"/>
                <a:gd name="T29" fmla="*/ 602 h 1170"/>
                <a:gd name="T30" fmla="*/ 341 w 1163"/>
                <a:gd name="T31" fmla="*/ 505 h 1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63" h="1170">
                  <a:moveTo>
                    <a:pt x="341" y="505"/>
                  </a:moveTo>
                  <a:lnTo>
                    <a:pt x="240" y="505"/>
                  </a:lnTo>
                  <a:lnTo>
                    <a:pt x="240" y="456"/>
                  </a:lnTo>
                  <a:lnTo>
                    <a:pt x="662" y="456"/>
                  </a:lnTo>
                  <a:lnTo>
                    <a:pt x="671" y="456"/>
                  </a:lnTo>
                  <a:lnTo>
                    <a:pt x="671" y="505"/>
                  </a:lnTo>
                  <a:lnTo>
                    <a:pt x="576" y="505"/>
                  </a:lnTo>
                  <a:cubicBezTo>
                    <a:pt x="495" y="505"/>
                    <a:pt x="483" y="527"/>
                    <a:pt x="483" y="602"/>
                  </a:cubicBezTo>
                  <a:lnTo>
                    <a:pt x="483" y="1160"/>
                  </a:lnTo>
                  <a:cubicBezTo>
                    <a:pt x="515" y="1166"/>
                    <a:pt x="548" y="1169"/>
                    <a:pt x="581" y="1169"/>
                  </a:cubicBezTo>
                  <a:cubicBezTo>
                    <a:pt x="902" y="1169"/>
                    <a:pt x="1162" y="907"/>
                    <a:pt x="1162" y="584"/>
                  </a:cubicBezTo>
                  <a:cubicBezTo>
                    <a:pt x="1162" y="262"/>
                    <a:pt x="902" y="0"/>
                    <a:pt x="581" y="0"/>
                  </a:cubicBezTo>
                  <a:cubicBezTo>
                    <a:pt x="260" y="0"/>
                    <a:pt x="0" y="262"/>
                    <a:pt x="0" y="584"/>
                  </a:cubicBezTo>
                  <a:cubicBezTo>
                    <a:pt x="0" y="856"/>
                    <a:pt x="184" y="1084"/>
                    <a:pt x="434" y="1150"/>
                  </a:cubicBezTo>
                  <a:cubicBezTo>
                    <a:pt x="434" y="902"/>
                    <a:pt x="434" y="602"/>
                    <a:pt x="434" y="602"/>
                  </a:cubicBezTo>
                  <a:cubicBezTo>
                    <a:pt x="434" y="527"/>
                    <a:pt x="421" y="505"/>
                    <a:pt x="341" y="5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Freeform 4"/>
            <p:cNvSpPr>
              <a:spLocks noChangeArrowheads="1"/>
            </p:cNvSpPr>
            <p:nvPr/>
          </p:nvSpPr>
          <p:spPr bwMode="auto">
            <a:xfrm>
              <a:off x="3473450" y="4997450"/>
              <a:ext cx="419100" cy="420688"/>
            </a:xfrm>
            <a:custGeom>
              <a:avLst/>
              <a:gdLst>
                <a:gd name="T0" fmla="*/ 841 w 1162"/>
                <a:gd name="T1" fmla="*/ 590 h 1169"/>
                <a:gd name="T2" fmla="*/ 928 w 1162"/>
                <a:gd name="T3" fmla="*/ 590 h 1169"/>
                <a:gd name="T4" fmla="*/ 928 w 1162"/>
                <a:gd name="T5" fmla="*/ 639 h 1169"/>
                <a:gd name="T6" fmla="*/ 492 w 1162"/>
                <a:gd name="T7" fmla="*/ 639 h 1169"/>
                <a:gd name="T8" fmla="*/ 492 w 1162"/>
                <a:gd name="T9" fmla="*/ 590 h 1169"/>
                <a:gd name="T10" fmla="*/ 567 w 1162"/>
                <a:gd name="T11" fmla="*/ 590 h 1169"/>
                <a:gd name="T12" fmla="*/ 680 w 1162"/>
                <a:gd name="T13" fmla="*/ 487 h 1169"/>
                <a:gd name="T14" fmla="*/ 680 w 1162"/>
                <a:gd name="T15" fmla="*/ 9 h 1169"/>
                <a:gd name="T16" fmla="*/ 581 w 1162"/>
                <a:gd name="T17" fmla="*/ 0 h 1169"/>
                <a:gd name="T18" fmla="*/ 0 w 1162"/>
                <a:gd name="T19" fmla="*/ 584 h 1169"/>
                <a:gd name="T20" fmla="*/ 581 w 1162"/>
                <a:gd name="T21" fmla="*/ 1168 h 1169"/>
                <a:gd name="T22" fmla="*/ 1161 w 1162"/>
                <a:gd name="T23" fmla="*/ 584 h 1169"/>
                <a:gd name="T24" fmla="*/ 729 w 1162"/>
                <a:gd name="T25" fmla="*/ 19 h 1169"/>
                <a:gd name="T26" fmla="*/ 729 w 1162"/>
                <a:gd name="T27" fmla="*/ 487 h 1169"/>
                <a:gd name="T28" fmla="*/ 841 w 1162"/>
                <a:gd name="T29" fmla="*/ 590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2" h="1169">
                  <a:moveTo>
                    <a:pt x="841" y="590"/>
                  </a:moveTo>
                  <a:lnTo>
                    <a:pt x="928" y="590"/>
                  </a:lnTo>
                  <a:lnTo>
                    <a:pt x="928" y="639"/>
                  </a:lnTo>
                  <a:lnTo>
                    <a:pt x="492" y="639"/>
                  </a:lnTo>
                  <a:lnTo>
                    <a:pt x="492" y="590"/>
                  </a:lnTo>
                  <a:lnTo>
                    <a:pt x="567" y="590"/>
                  </a:lnTo>
                  <a:cubicBezTo>
                    <a:pt x="653" y="590"/>
                    <a:pt x="680" y="576"/>
                    <a:pt x="680" y="487"/>
                  </a:cubicBezTo>
                  <a:cubicBezTo>
                    <a:pt x="680" y="487"/>
                    <a:pt x="680" y="263"/>
                    <a:pt x="680" y="9"/>
                  </a:cubicBezTo>
                  <a:cubicBezTo>
                    <a:pt x="648" y="3"/>
                    <a:pt x="615" y="0"/>
                    <a:pt x="581" y="0"/>
                  </a:cubicBezTo>
                  <a:cubicBezTo>
                    <a:pt x="261" y="0"/>
                    <a:pt x="0" y="261"/>
                    <a:pt x="0" y="584"/>
                  </a:cubicBezTo>
                  <a:cubicBezTo>
                    <a:pt x="0" y="907"/>
                    <a:pt x="261" y="1168"/>
                    <a:pt x="581" y="1168"/>
                  </a:cubicBezTo>
                  <a:cubicBezTo>
                    <a:pt x="902" y="1168"/>
                    <a:pt x="1161" y="907"/>
                    <a:pt x="1161" y="584"/>
                  </a:cubicBezTo>
                  <a:cubicBezTo>
                    <a:pt x="1161" y="312"/>
                    <a:pt x="978" y="85"/>
                    <a:pt x="729" y="19"/>
                  </a:cubicBezTo>
                  <a:cubicBezTo>
                    <a:pt x="729" y="265"/>
                    <a:pt x="729" y="487"/>
                    <a:pt x="729" y="487"/>
                  </a:cubicBezTo>
                  <a:cubicBezTo>
                    <a:pt x="729" y="576"/>
                    <a:pt x="755" y="590"/>
                    <a:pt x="841" y="59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5"/>
            <p:cNvSpPr>
              <a:spLocks noChangeArrowheads="1"/>
            </p:cNvSpPr>
            <p:nvPr/>
          </p:nvSpPr>
          <p:spPr bwMode="auto">
            <a:xfrm>
              <a:off x="4019550" y="5003800"/>
              <a:ext cx="47625" cy="82550"/>
            </a:xfrm>
            <a:custGeom>
              <a:avLst/>
              <a:gdLst>
                <a:gd name="T0" fmla="*/ 130 w 131"/>
                <a:gd name="T1" fmla="*/ 0 h 231"/>
                <a:gd name="T2" fmla="*/ 0 w 131"/>
                <a:gd name="T3" fmla="*/ 51 h 231"/>
                <a:gd name="T4" fmla="*/ 130 w 131"/>
                <a:gd name="T5" fmla="*/ 230 h 231"/>
                <a:gd name="T6" fmla="*/ 130 w 131"/>
                <a:gd name="T7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1" h="231">
                  <a:moveTo>
                    <a:pt x="130" y="0"/>
                  </a:moveTo>
                  <a:cubicBezTo>
                    <a:pt x="84" y="12"/>
                    <a:pt x="41" y="29"/>
                    <a:pt x="0" y="51"/>
                  </a:cubicBezTo>
                  <a:cubicBezTo>
                    <a:pt x="73" y="151"/>
                    <a:pt x="124" y="222"/>
                    <a:pt x="130" y="230"/>
                  </a:cubicBezTo>
                  <a:cubicBezTo>
                    <a:pt x="130" y="217"/>
                    <a:pt x="130" y="122"/>
                    <a:pt x="13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6"/>
            <p:cNvSpPr>
              <a:spLocks noChangeArrowheads="1"/>
            </p:cNvSpPr>
            <p:nvPr/>
          </p:nvSpPr>
          <p:spPr bwMode="auto">
            <a:xfrm>
              <a:off x="3910013" y="4997450"/>
              <a:ext cx="419100" cy="420688"/>
            </a:xfrm>
            <a:custGeom>
              <a:avLst/>
              <a:gdLst>
                <a:gd name="T0" fmla="*/ 581 w 1163"/>
                <a:gd name="T1" fmla="*/ 0 h 1169"/>
                <a:gd name="T2" fmla="*/ 483 w 1163"/>
                <a:gd name="T3" fmla="*/ 9 h 1169"/>
                <a:gd name="T4" fmla="*/ 483 w 1163"/>
                <a:gd name="T5" fmla="*/ 651 h 1169"/>
                <a:gd name="T6" fmla="*/ 444 w 1163"/>
                <a:gd name="T7" fmla="*/ 651 h 1169"/>
                <a:gd name="T8" fmla="*/ 130 w 1163"/>
                <a:gd name="T9" fmla="*/ 215 h 1169"/>
                <a:gd name="T10" fmla="*/ 0 w 1163"/>
                <a:gd name="T11" fmla="*/ 584 h 1169"/>
                <a:gd name="T12" fmla="*/ 581 w 1163"/>
                <a:gd name="T13" fmla="*/ 1168 h 1169"/>
                <a:gd name="T14" fmla="*/ 1162 w 1163"/>
                <a:gd name="T15" fmla="*/ 584 h 1169"/>
                <a:gd name="T16" fmla="*/ 581 w 1163"/>
                <a:gd name="T17" fmla="*/ 0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3" h="1169">
                  <a:moveTo>
                    <a:pt x="581" y="0"/>
                  </a:moveTo>
                  <a:cubicBezTo>
                    <a:pt x="548" y="0"/>
                    <a:pt x="515" y="3"/>
                    <a:pt x="483" y="9"/>
                  </a:cubicBezTo>
                  <a:lnTo>
                    <a:pt x="483" y="651"/>
                  </a:lnTo>
                  <a:lnTo>
                    <a:pt x="444" y="651"/>
                  </a:lnTo>
                  <a:cubicBezTo>
                    <a:pt x="444" y="651"/>
                    <a:pt x="303" y="455"/>
                    <a:pt x="130" y="215"/>
                  </a:cubicBezTo>
                  <a:cubicBezTo>
                    <a:pt x="49" y="316"/>
                    <a:pt x="0" y="444"/>
                    <a:pt x="0" y="584"/>
                  </a:cubicBezTo>
                  <a:cubicBezTo>
                    <a:pt x="0" y="907"/>
                    <a:pt x="260" y="1168"/>
                    <a:pt x="581" y="1168"/>
                  </a:cubicBezTo>
                  <a:cubicBezTo>
                    <a:pt x="902" y="1168"/>
                    <a:pt x="1162" y="907"/>
                    <a:pt x="1162" y="584"/>
                  </a:cubicBezTo>
                  <a:cubicBezTo>
                    <a:pt x="1162" y="261"/>
                    <a:pt x="902" y="0"/>
                    <a:pt x="58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6428011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3299550"/>
            <a:ext cx="9144000" cy="1843951"/>
          </a:xfrm>
          <a:prstGeom prst="rect">
            <a:avLst/>
          </a:prstGeom>
          <a:solidFill>
            <a:srgbClr val="222222">
              <a:alpha val="8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3492302"/>
            <a:ext cx="91439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我们的使命</a:t>
            </a:r>
            <a:endParaRPr lang="en-US" sz="3200" b="1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407707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推广、保护并提升纳帕谷产区</a:t>
            </a:r>
            <a:endParaRPr lang="en-US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 rot="10800000">
            <a:off x="4027219" y="4672479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9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9971619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413689"/>
            <a:ext cx="35966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推广纳帕谷</a:t>
            </a:r>
            <a:endParaRPr lang="en-US" sz="3600" b="1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694688"/>
            <a:ext cx="35966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纳帕谷拍卖会</a:t>
            </a:r>
            <a:endParaRPr lang="en-US" sz="1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n-US" sz="1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zh-CN" altLang="en-US" sz="16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纳帕谷期酒活动</a:t>
            </a:r>
            <a:endParaRPr lang="en-US" sz="1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n-US" sz="1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zh-CN" altLang="en-US" sz="16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业内教育项目</a:t>
            </a:r>
            <a:endParaRPr lang="en-US" sz="1600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  <a:p>
            <a:pPr algn="ctr"/>
            <a:endParaRPr lang="en-US" sz="1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zh-CN" altLang="en-US" sz="16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品味纳帕谷</a:t>
            </a:r>
            <a:endParaRPr lang="en-US" sz="1600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  <a:p>
            <a:pPr algn="ctr"/>
            <a:endParaRPr lang="en-US" sz="1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zh-CN" altLang="en-US" sz="16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媒体关系</a:t>
            </a:r>
            <a:endParaRPr lang="en-US" sz="1600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32896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227740" y="0"/>
            <a:ext cx="3923514" cy="5143500"/>
          </a:xfrm>
          <a:prstGeom prst="rect">
            <a:avLst/>
          </a:prstGeom>
          <a:solidFill>
            <a:srgbClr val="222222">
              <a:alpha val="7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227740" y="498901"/>
            <a:ext cx="3916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保护纳帕谷</a:t>
            </a:r>
            <a:endParaRPr lang="en-US" sz="3600" b="1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27740" y="2029618"/>
            <a:ext cx="39235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社区投资</a:t>
            </a:r>
            <a:endParaRPr lang="en-US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  <a:p>
            <a:pPr algn="ctr"/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r>
              <a:rPr lang="zh-CN" altLang="en-US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名称保护</a:t>
            </a:r>
            <a:endParaRPr lang="en-US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  <a:p>
            <a:pPr algn="ctr"/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r>
              <a:rPr lang="zh-CN" altLang="en-US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倡导与拥护</a:t>
            </a:r>
            <a:endParaRPr lang="en-US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  <a:p>
            <a:pPr algn="ctr"/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r>
              <a:rPr lang="zh-CN" altLang="en-US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可持续性</a:t>
            </a:r>
            <a:endParaRPr lang="en-US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 rot="10800000">
            <a:off x="6568750" y="4303758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9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048424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D47329"/>
                </a:solidFill>
                <a:latin typeface="SimHei" charset="-122"/>
                <a:ea typeface="SimHei" charset="-122"/>
                <a:cs typeface="SimHei" charset="-122"/>
              </a:rPr>
              <a:t>小产区，小型酒庄</a:t>
            </a:r>
            <a:endParaRPr lang="en-US" sz="3600" b="1" dirty="0">
              <a:solidFill>
                <a:srgbClr val="D47329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43548" y="2177053"/>
            <a:ext cx="25055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.4</a:t>
            </a:r>
            <a:r>
              <a:rPr lang="en-US" sz="6600" b="1" dirty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12666" y="3094991"/>
            <a:ext cx="2358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rgbClr val="F2F2F2"/>
                </a:solidFill>
                <a:latin typeface="SimHei" charset="-122"/>
                <a:ea typeface="SimHei" charset="-122"/>
                <a:cs typeface="SimHei" charset="-122"/>
              </a:rPr>
              <a:t>占全世界产量的比例</a:t>
            </a:r>
            <a:endParaRPr lang="en-US" dirty="0">
              <a:solidFill>
                <a:srgbClr val="F2F2F2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040719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3923514" cy="5143500"/>
          </a:xfrm>
          <a:prstGeom prst="rect">
            <a:avLst/>
          </a:prstGeom>
          <a:solidFill>
            <a:srgbClr val="222222">
              <a:alpha val="7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0" y="555596"/>
            <a:ext cx="39235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促进</a:t>
            </a:r>
            <a:endParaRPr lang="en-US" altLang="zh-CN" sz="3600" b="1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  <a:p>
            <a:pPr algn="ctr"/>
            <a:r>
              <a:rPr lang="zh-CN" altLang="en-US" sz="3600" b="1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行业内的</a:t>
            </a:r>
            <a:endParaRPr lang="en-US" altLang="zh-CN" sz="3600" b="1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  <a:p>
            <a:pPr algn="ctr"/>
            <a:r>
              <a:rPr lang="zh-CN" altLang="en-US" sz="3600" b="1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合作</a:t>
            </a:r>
            <a:endParaRPr lang="en-US" sz="3600" b="1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3118162"/>
            <a:ext cx="3923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恰如</a:t>
            </a:r>
            <a:r>
              <a:rPr lang="zh-CN" altLang="en-US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Robert Mondavi </a:t>
            </a:r>
            <a:r>
              <a:rPr lang="zh-CN" altLang="en-US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时常说的：</a:t>
            </a:r>
            <a:endParaRPr lang="en-US" altLang="zh-CN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  <a:p>
            <a:pPr algn="ctr"/>
            <a:r>
              <a:rPr lang="zh-CN" altLang="en-US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“在纳帕谷，水涨船高。”</a:t>
            </a:r>
            <a:endParaRPr lang="en-US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 rot="10800000">
            <a:off x="1416975" y="4499778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9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5744203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35149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5</a:t>
            </a:r>
            <a:r>
              <a:rPr lang="zh-CN" altLang="en-US" sz="3600" b="1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个关键点</a:t>
            </a:r>
            <a:endParaRPr lang="en-US" sz="3600" b="1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62813" y="1360637"/>
            <a:ext cx="679368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非凡之地</a:t>
            </a:r>
            <a:endParaRPr lang="en-US" sz="2000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  <a:p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zh-CN" altLang="en-US" sz="2000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高品质之酒</a:t>
            </a:r>
            <a:endParaRPr lang="en-US" sz="2000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  <a:p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zh-CN" altLang="en-US" sz="2000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协作文化</a:t>
            </a:r>
            <a:endParaRPr lang="en-US" sz="2000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  <a:p>
            <a:endParaRPr lang="fr-FR" sz="2000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zh-CN" altLang="en-US" sz="2000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蓬勃发展的产业</a:t>
            </a:r>
            <a:endParaRPr lang="en-US" sz="2000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  <a:p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zh-CN" altLang="en-US" sz="2000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在历史长河中培养卓越</a:t>
            </a:r>
            <a:endParaRPr lang="en-US" sz="2000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 rot="10800000">
            <a:off x="4027218" y="4579151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14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" name="Oval 4"/>
          <p:cNvSpPr/>
          <p:nvPr/>
        </p:nvSpPr>
        <p:spPr>
          <a:xfrm>
            <a:off x="999033" y="1386665"/>
            <a:ext cx="368250" cy="368250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999033" y="1980632"/>
            <a:ext cx="368250" cy="368250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999033" y="2606193"/>
            <a:ext cx="368250" cy="368250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999033" y="3219116"/>
            <a:ext cx="368250" cy="368250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999033" y="3819402"/>
            <a:ext cx="368250" cy="368250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000069" y="1391085"/>
            <a:ext cx="3672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00069" y="1980632"/>
            <a:ext cx="3672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00069" y="2606381"/>
            <a:ext cx="3672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00069" y="3223536"/>
            <a:ext cx="3672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00069" y="3828430"/>
            <a:ext cx="3672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607646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7" name="1 Título"/>
          <p:cNvSpPr txBox="1">
            <a:spLocks/>
          </p:cNvSpPr>
          <p:nvPr/>
        </p:nvSpPr>
        <p:spPr>
          <a:xfrm>
            <a:off x="454152" y="144864"/>
            <a:ext cx="8229600" cy="7457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zh-CN" altLang="en-US" dirty="0">
                <a:solidFill>
                  <a:srgbClr val="222222"/>
                </a:solidFill>
                <a:latin typeface="SimHei" charset="-122"/>
                <a:ea typeface="SimHei" charset="-122"/>
                <a:cs typeface="SimHei" charset="-122"/>
              </a:rPr>
              <a:t>欲了解更多请访问</a:t>
            </a:r>
            <a:endParaRPr lang="es-ES" dirty="0">
              <a:solidFill>
                <a:srgbClr val="222222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376626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pc="300" dirty="0" err="1">
                <a:solidFill>
                  <a:schemeClr val="bg1"/>
                </a:solidFill>
                <a:latin typeface="Arial"/>
                <a:cs typeface="Arial"/>
              </a:rPr>
              <a:t>NapaVintners.com</a:t>
            </a:r>
            <a:endParaRPr lang="en-US" sz="3200" spc="3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2392" y="2939780"/>
            <a:ext cx="2113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@</a:t>
            </a:r>
            <a:r>
              <a:rPr lang="en-US" sz="2000" dirty="0" err="1">
                <a:solidFill>
                  <a:srgbClr val="FFFFFF"/>
                </a:solidFill>
                <a:latin typeface="Arial"/>
                <a:cs typeface="Arial"/>
              </a:rPr>
              <a:t>napavintners</a:t>
            </a:r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355184" y="2930898"/>
            <a:ext cx="2113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lang="nl-NL" sz="2000" dirty="0" err="1">
                <a:solidFill>
                  <a:srgbClr val="FFFFFF"/>
                </a:solidFill>
                <a:latin typeface="Arial"/>
                <a:cs typeface="Arial"/>
              </a:rPr>
              <a:t>NapaVintners</a:t>
            </a:r>
            <a:r>
              <a:rPr lang="nl-NL" sz="20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765502" y="3854577"/>
            <a:ext cx="2113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@</a:t>
            </a:r>
            <a:r>
              <a:rPr lang="en-US" sz="2000" dirty="0" err="1">
                <a:solidFill>
                  <a:srgbClr val="FFFFFF"/>
                </a:solidFill>
                <a:latin typeface="Arial"/>
                <a:cs typeface="Arial"/>
              </a:rPr>
              <a:t>NapaVintners</a:t>
            </a:r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14006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D47329"/>
                </a:solidFill>
                <a:latin typeface="SimHei" charset="-122"/>
                <a:ea typeface="SimHei" charset="-122"/>
                <a:cs typeface="SimHei" charset="-122"/>
              </a:rPr>
              <a:t>小产区，小型酒庄</a:t>
            </a:r>
            <a:endParaRPr lang="en-US" sz="3600" b="1" dirty="0">
              <a:solidFill>
                <a:srgbClr val="D47329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57150" y="2522615"/>
            <a:ext cx="13218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solidFill>
                  <a:srgbClr val="757575"/>
                </a:solidFill>
                <a:latin typeface="SimHei" charset="-122"/>
                <a:ea typeface="SimHei" charset="-122"/>
                <a:cs typeface="SimHei" charset="-122"/>
              </a:rPr>
              <a:t>纳帕谷</a:t>
            </a:r>
            <a:endParaRPr lang="en-US" sz="1400" dirty="0">
              <a:solidFill>
                <a:srgbClr val="757575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85951" y="1917880"/>
            <a:ext cx="17192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/>
                <a:cs typeface="Arial"/>
              </a:rPr>
              <a:t>78%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99554" y="2575014"/>
            <a:ext cx="18920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的纳帕谷酿酒商仅生产少于</a:t>
            </a:r>
            <a:endParaRPr lang="en-US" sz="1600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75794" y="3030768"/>
            <a:ext cx="19396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/>
                <a:cs typeface="Arial"/>
              </a:rPr>
              <a:t>10,000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19636" y="3679263"/>
            <a:ext cx="20519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箱葡萄酒（每年）</a:t>
            </a:r>
            <a:endParaRPr lang="en-US" sz="1600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557614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4" y="0"/>
            <a:ext cx="9144000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0" y="1648420"/>
            <a:ext cx="457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FFFF"/>
                </a:solidFill>
                <a:latin typeface="Arial"/>
                <a:cs typeface="Arial"/>
              </a:rPr>
              <a:t>95%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0" y="2766248"/>
            <a:ext cx="4572000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CN" altLang="en-US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的纳帕谷酒庄为家族拥有和经营</a:t>
            </a:r>
            <a:endParaRPr lang="en-US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 rot="10800000">
            <a:off x="6313218" y="3599874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13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Freeform 3"/>
            <p:cNvSpPr>
              <a:spLocks noChangeArrowheads="1"/>
            </p:cNvSpPr>
            <p:nvPr/>
          </p:nvSpPr>
          <p:spPr bwMode="auto">
            <a:xfrm>
              <a:off x="3883413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Freeform 4"/>
            <p:cNvSpPr>
              <a:spLocks noChangeArrowheads="1"/>
            </p:cNvSpPr>
            <p:nvPr/>
          </p:nvSpPr>
          <p:spPr bwMode="auto">
            <a:xfrm>
              <a:off x="3885195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1856868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68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华文新魏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574C5D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12979</TotalTime>
  <Words>2803</Words>
  <Application>Microsoft Office PowerPoint</Application>
  <PresentationFormat>On-screen Show (16:9)</PresentationFormat>
  <Paragraphs>631</Paragraphs>
  <Slides>72</Slides>
  <Notes>72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82" baseType="lpstr">
      <vt:lpstr>Arial</vt:lpstr>
      <vt:lpstr>Calibri</vt:lpstr>
      <vt:lpstr>Georgia</vt:lpstr>
      <vt:lpstr>Proxima Nova Regular</vt:lpstr>
      <vt:lpstr>Proxima Nova Rg</vt:lpstr>
      <vt:lpstr>SimHei</vt:lpstr>
      <vt:lpstr>华文新魏</vt:lpstr>
      <vt:lpstr>Times New Roman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Napa Valley Rocks</dc:title>
  <dc:creator>Krisa Brillantes</dc:creator>
  <cp:lastModifiedBy>Connor Best</cp:lastModifiedBy>
  <cp:revision>742</cp:revision>
  <cp:lastPrinted>2016-05-10T07:29:21Z</cp:lastPrinted>
  <dcterms:created xsi:type="dcterms:W3CDTF">2016-04-20T00:57:48Z</dcterms:created>
  <dcterms:modified xsi:type="dcterms:W3CDTF">2017-02-27T22:26:40Z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7463D607-CB90-42C4-925D-04B7EF0C1E6C</vt:lpwstr>
  </property>
  <property fmtid="{D5CDD505-2E9C-101B-9397-08002B2CF9AE}" pid="3" name="ArticulatePath">
    <vt:lpwstr>NVV_Rocks_PPT_Long[ABce]</vt:lpwstr>
  </property>
</Properties>
</file>