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tags/tag11.xml" ContentType="application/vnd.openxmlformats-officedocument.presentationml.tags+xml"/>
  <Override PartName="/ppt/notesSlides/notesSlide46.xml" ContentType="application/vnd.openxmlformats-officedocument.presentationml.notesSlide+xml"/>
  <Override PartName="/ppt/tags/tag12.xml" ContentType="application/vnd.openxmlformats-officedocument.presentationml.tags+xml"/>
  <Override PartName="/ppt/notesSlides/notesSlide47.xml" ContentType="application/vnd.openxmlformats-officedocument.presentationml.notesSlide+xml"/>
  <Override PartName="/ppt/tags/tag13.xml" ContentType="application/vnd.openxmlformats-officedocument.presentationml.tags+xml"/>
  <Override PartName="/ppt/notesSlides/notesSlide48.xml" ContentType="application/vnd.openxmlformats-officedocument.presentationml.notesSlide+xml"/>
  <Override PartName="/ppt/tags/tag14.xml" ContentType="application/vnd.openxmlformats-officedocument.presentationml.tags+xml"/>
  <Override PartName="/ppt/notesSlides/notesSlide49.xml" ContentType="application/vnd.openxmlformats-officedocument.presentationml.notesSlide+xml"/>
  <Override PartName="/ppt/tags/tag15.xml" ContentType="application/vnd.openxmlformats-officedocument.presentationml.tags+xml"/>
  <Override PartName="/ppt/notesSlides/notesSlide50.xml" ContentType="application/vnd.openxmlformats-officedocument.presentationml.notesSlide+xml"/>
  <Override PartName="/ppt/tags/tag16.xml" ContentType="application/vnd.openxmlformats-officedocument.presentationml.tags+xml"/>
  <Override PartName="/ppt/notesSlides/notesSlide51.xml" ContentType="application/vnd.openxmlformats-officedocument.presentationml.notesSlide+xml"/>
  <Override PartName="/ppt/tags/tag17.xml" ContentType="application/vnd.openxmlformats-officedocument.presentationml.tags+xml"/>
  <Override PartName="/ppt/notesSlides/notesSlide52.xml" ContentType="application/vnd.openxmlformats-officedocument.presentationml.notesSlide+xml"/>
  <Override PartName="/ppt/tags/tag18.xml" ContentType="application/vnd.openxmlformats-officedocument.presentationml.tags+xml"/>
  <Override PartName="/ppt/notesSlides/notesSlide53.xml" ContentType="application/vnd.openxmlformats-officedocument.presentationml.notesSlide+xml"/>
  <Override PartName="/ppt/tags/tag19.xml" ContentType="application/vnd.openxmlformats-officedocument.presentationml.tags+xml"/>
  <Override PartName="/ppt/notesSlides/notesSlide54.xml" ContentType="application/vnd.openxmlformats-officedocument.presentationml.notesSlide+xml"/>
  <Override PartName="/ppt/tags/tag20.xml" ContentType="application/vnd.openxmlformats-officedocument.presentationml.tags+xml"/>
  <Override PartName="/ppt/notesSlides/notesSlide55.xml" ContentType="application/vnd.openxmlformats-officedocument.presentationml.notesSlide+xml"/>
  <Override PartName="/ppt/tags/tag21.xml" ContentType="application/vnd.openxmlformats-officedocument.presentationml.tags+xml"/>
  <Override PartName="/ppt/notesSlides/notesSlide56.xml" ContentType="application/vnd.openxmlformats-officedocument.presentationml.notesSlide+xml"/>
  <Override PartName="/ppt/tags/tag22.xml" ContentType="application/vnd.openxmlformats-officedocument.presentationml.tags+xml"/>
  <Override PartName="/ppt/notesSlides/notesSlide57.xml" ContentType="application/vnd.openxmlformats-officedocument.presentationml.notesSlide+xml"/>
  <Override PartName="/ppt/tags/tag23.xml" ContentType="application/vnd.openxmlformats-officedocument.presentationml.tags+xml"/>
  <Override PartName="/ppt/notesSlides/notesSlide58.xml" ContentType="application/vnd.openxmlformats-officedocument.presentationml.notesSlide+xml"/>
  <Override PartName="/ppt/tags/tag24.xml" ContentType="application/vnd.openxmlformats-officedocument.presentationml.tags+xml"/>
  <Override PartName="/ppt/notesSlides/notesSlide59.xml" ContentType="application/vnd.openxmlformats-officedocument.presentationml.notesSlide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tags/tag28.xml" ContentType="application/vnd.openxmlformats-officedocument.presentationml.tags+xml"/>
  <Override PartName="/ppt/notesSlides/notesSlide63.xml" ContentType="application/vnd.openxmlformats-officedocument.presentationml.notesSlide+xml"/>
  <Override PartName="/ppt/tags/tag29.xml" ContentType="application/vnd.openxmlformats-officedocument.presentationml.tags+xml"/>
  <Override PartName="/ppt/notesSlides/notesSlide64.xml" ContentType="application/vnd.openxmlformats-officedocument.presentationml.notesSlide+xml"/>
  <Override PartName="/ppt/tags/tag30.xml" ContentType="application/vnd.openxmlformats-officedocument.presentationml.tags+xml"/>
  <Override PartName="/ppt/notesSlides/notesSlide65.xml" ContentType="application/vnd.openxmlformats-officedocument.presentationml.notesSlide+xml"/>
  <Override PartName="/ppt/tags/tag31.xml" ContentType="application/vnd.openxmlformats-officedocument.presentationml.tags+xml"/>
  <Override PartName="/ppt/notesSlides/notesSlide66.xml" ContentType="application/vnd.openxmlformats-officedocument.presentationml.notesSlide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tags/tag33.xml" ContentType="application/vnd.openxmlformats-officedocument.presentationml.tags+xml"/>
  <Override PartName="/ppt/notesSlides/notesSlide68.xml" ContentType="application/vnd.openxmlformats-officedocument.presentationml.notesSlide+xml"/>
  <Override PartName="/ppt/tags/tag34.xml" ContentType="application/vnd.openxmlformats-officedocument.presentationml.tags+xml"/>
  <Override PartName="/ppt/notesSlides/notesSlide69.xml" ContentType="application/vnd.openxmlformats-officedocument.presentationml.notesSlide+xml"/>
  <Override PartName="/ppt/tags/tag35.xml" ContentType="application/vnd.openxmlformats-officedocument.presentationml.tags+xml"/>
  <Override PartName="/ppt/notesSlides/notesSlide70.xml" ContentType="application/vnd.openxmlformats-officedocument.presentationml.notesSlide+xml"/>
  <Override PartName="/ppt/tags/tag36.xml" ContentType="application/vnd.openxmlformats-officedocument.presentationml.tags+xml"/>
  <Override PartName="/ppt/notesSlides/notesSlide71.xml" ContentType="application/vnd.openxmlformats-officedocument.presentationml.notesSlide+xml"/>
  <Override PartName="/ppt/tags/tag37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0" r:id="rId29"/>
    <p:sldId id="287" r:id="rId30"/>
    <p:sldId id="32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1" r:id="rId40"/>
    <p:sldId id="297" r:id="rId41"/>
    <p:sldId id="298" r:id="rId42"/>
    <p:sldId id="299" r:id="rId43"/>
    <p:sldId id="262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29" r:id="rId55"/>
    <p:sldId id="310" r:id="rId56"/>
    <p:sldId id="312" r:id="rId57"/>
    <p:sldId id="311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26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custDataLst>
    <p:tags r:id="rId7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Krisa Brillantes" initials="" lastIdx="3" clrIdx="11"/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9" autoAdjust="0"/>
    <p:restoredTop sz="85140" autoAdjust="0"/>
  </p:normalViewPr>
  <p:slideViewPr>
    <p:cSldViewPr snapToGrid="0" snapToObjects="1">
      <p:cViewPr varScale="1">
        <p:scale>
          <a:sx n="128" d="100"/>
          <a:sy n="128" d="100"/>
        </p:scale>
        <p:origin x="91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>
                <a:tab pos="457200" algn="l"/>
              </a:tabLst>
              <a:defRPr/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4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8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65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4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15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1168" y="4450789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 (NVV)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HISTOIRE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318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TYPES DE SOLS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2759964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 important  impact local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emplois</a:t>
            </a: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550" y="2388346"/>
            <a:ext cx="28765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 milliards </a:t>
            </a:r>
          </a:p>
          <a:p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impact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économique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annuel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62575" y="-76200"/>
            <a:ext cx="33242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err="1">
                <a:solidFill>
                  <a:srgbClr val="FFFFFF"/>
                </a:solidFill>
                <a:latin typeface="Arial"/>
                <a:cs typeface="Arial"/>
              </a:rPr>
              <a:t>Principaux</a:t>
            </a:r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600" b="1" dirty="0" err="1">
                <a:solidFill>
                  <a:srgbClr val="FFFFFF"/>
                </a:solidFill>
                <a:latin typeface="Arial"/>
                <a:cs typeface="Arial"/>
              </a:rPr>
              <a:t>cépages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récoltes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Californie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récoltes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valeur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récoltes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Napa Valley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Slide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Collision des plaques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tectoniques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Il y a 150-25 million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d’années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83" y="1651957"/>
            <a:ext cx="1456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Plaque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descendante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Farallon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5840" y="1554255"/>
            <a:ext cx="196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Plaque de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l’Amérique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du Nord</a:t>
            </a:r>
          </a:p>
        </p:txBody>
      </p:sp>
    </p:spTree>
    <p:extLst>
      <p:ext uri="{BB962C8B-B14F-4D97-AF65-F5344CB8AC3E}">
        <p14:creationId xmlns:p14="http://schemas.microsoft.com/office/powerpoint/2010/main" val="277013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Sierra Nevada / Great Valley Sequence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Il y a 150-25 million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d’années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518727"/>
            <a:ext cx="1882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Érosion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des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montagnes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, </a:t>
            </a:r>
          </a:p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créant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de la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roche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sédimentaire</a:t>
            </a:r>
            <a:endParaRPr lang="en-US" sz="16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4386" y="3945138"/>
            <a:ext cx="2222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Remontée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du magma, formant un cercle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volcanique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autour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de la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côte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27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32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Formation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Franciscaine</a:t>
            </a:r>
            <a:endParaRPr lang="en-US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Il y a 150-25 million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d’années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333" y="1518727"/>
            <a:ext cx="1820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Dépôt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particules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du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plancher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océanique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sur le continent.</a:t>
            </a:r>
          </a:p>
        </p:txBody>
      </p:sp>
    </p:spTree>
    <p:extLst>
      <p:ext uri="{BB962C8B-B14F-4D97-AF65-F5344CB8AC3E}">
        <p14:creationId xmlns:p14="http://schemas.microsoft.com/office/powerpoint/2010/main" val="349497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lide_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Fosse de San Andreas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Il y a 25 millions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d’années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04" y="1556194"/>
            <a:ext cx="182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Fosse</a:t>
            </a:r>
          </a:p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San Andreas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261" y="3350252"/>
            <a:ext cx="1358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Plancher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océanique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se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dirigeant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vers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le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nord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7937" y="1309972"/>
            <a:ext cx="177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Continent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glissant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vers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le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sud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, le long de la Fosse.</a:t>
            </a:r>
          </a:p>
        </p:txBody>
      </p:sp>
    </p:spTree>
    <p:extLst>
      <p:ext uri="{BB962C8B-B14F-4D97-AF65-F5344CB8AC3E}">
        <p14:creationId xmlns:p14="http://schemas.microsoft.com/office/powerpoint/2010/main" val="104513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633028"/>
                </a:solidFill>
                <a:latin typeface="Arial"/>
                <a:cs typeface="Arial"/>
              </a:rPr>
              <a:t>Volcanisme à </a:t>
            </a:r>
            <a:r>
              <a:rPr lang="hu-HU" sz="3600" b="1" dirty="0">
                <a:solidFill>
                  <a:srgbClr val="633028"/>
                </a:solidFill>
                <a:latin typeface="Arial"/>
                <a:cs typeface="Arial"/>
              </a:rPr>
              <a:t>Napa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Il y a 5 millions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d’années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976" y="1284740"/>
            <a:ext cx="2279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De la lave se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dépose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sur la Formation </a:t>
            </a:r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Franciscaine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et la Great Valley Sequence</a:t>
            </a:r>
          </a:p>
        </p:txBody>
      </p:sp>
    </p:spTree>
    <p:extLst>
      <p:ext uri="{BB962C8B-B14F-4D97-AF65-F5344CB8AC3E}">
        <p14:creationId xmlns:p14="http://schemas.microsoft.com/office/powerpoint/2010/main" val="299763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yeCook-04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r="1279" b="2861"/>
          <a:stretch/>
        </p:blipFill>
        <p:spPr>
          <a:xfrm>
            <a:off x="0" y="920599"/>
            <a:ext cx="9144000" cy="422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Chaîne</a:t>
            </a:r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côtière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71815"/>
            <a:ext cx="9144000" cy="1071685"/>
          </a:xfrm>
          <a:prstGeom prst="rect">
            <a:avLst/>
          </a:prstGeom>
          <a:solidFill>
            <a:srgbClr val="743E32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027219" y="43398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457978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Les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chaînes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Vaca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et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Mayacamas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sont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surélevées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créant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ainsi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des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vallées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88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9504" y="3925735"/>
            <a:ext cx="9144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vins de la plus haute qualité, cultivés de main de maître </a:t>
            </a:r>
            <a:br>
              <a:rPr lang="en-US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un des endroits les plus extraordinaires du monde.</a:t>
            </a:r>
          </a:p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Types de sols de Napa Valley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4832" y="4350573"/>
            <a:ext cx="176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De Montagne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Alluviaux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Fluviaux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Sol de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montagne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Sol mince,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rocailleux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s’accroche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aux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collines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. Difficile pour les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vignes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d’y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survivre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24850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PROCESSUS DE FORMATION DU SOL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Crée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sur place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ORIGINE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L’affaissement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de la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couche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primaire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du lit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rocheux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STYLE  DES VINS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Petit, avec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saveurs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intense,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tannins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structurés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et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arômes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complexes</a:t>
            </a:r>
          </a:p>
          <a:p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Sols alluviaux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Sols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profonds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rocheux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et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bien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drainés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. La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fertilité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modérée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PROCESSUS DE FORMATION DU SOL</a:t>
            </a:r>
          </a:p>
          <a:p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Se fixe à la base d'une montagne après avoir été lavé en descente le long d'un cours d'eau</a:t>
            </a: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ORIGINE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du lit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rocheux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que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l’on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retrouve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sur les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collines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plus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hauteur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STYLE DES VINS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Plus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fruités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la structure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tannique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est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moins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agressive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que pour les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sol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montagneux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mais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plus que pour les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sols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fluviaux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633028"/>
                </a:solidFill>
                <a:latin typeface="Arial"/>
                <a:cs typeface="Arial"/>
              </a:rPr>
              <a:t>Sols fluviaux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Limons et argiles déposés le long de berges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 de la Napa River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PROCESSUS DE FORMATION DU SOL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Limons et argiles déposés le long de berges, qui reculent avec la crue des eaux au fil des années</a:t>
            </a:r>
            <a:endParaRPr lang="en-US" sz="1400" dirty="0">
              <a:solidFill>
                <a:srgbClr val="6330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4" y="3341387"/>
            <a:ext cx="2406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ORIGINE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du lit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rocheux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le long des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collines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amont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STYLE DES VINS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Offrant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un fruit opulent et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généreux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213367"/>
            <a:ext cx="266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INCROYABLE DIVERSITÉ DES SOLS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53108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en-US" dirty="0">
                <a:solidFill>
                  <a:srgbClr val="633028"/>
                </a:solidFill>
                <a:latin typeface="Arial"/>
                <a:cs typeface="Arial"/>
              </a:rPr>
              <a:t>des sols </a:t>
            </a:r>
            <a:r>
              <a:rPr lang="en-US" dirty="0" err="1">
                <a:solidFill>
                  <a:srgbClr val="633028"/>
                </a:solidFill>
                <a:latin typeface="Arial"/>
                <a:cs typeface="Arial"/>
              </a:rPr>
              <a:t>existants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variétés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Climat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Méditerranéen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2% de la surface de la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terre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800600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8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Brouillard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à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Napa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Valley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L’air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chaud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monte,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créant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ainsi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l’humidité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avec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l’air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frais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du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Pacifique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qui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résulte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du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brouillard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402442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s-E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Précipitations</a:t>
            </a:r>
            <a: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annuelles</a:t>
            </a:r>
            <a:b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</a:b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89" y="15209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2" name="Triangle 2"/>
          <p:cNvSpPr/>
          <p:nvPr/>
        </p:nvSpPr>
        <p:spPr>
          <a:xfrm rot="10800000">
            <a:off x="1390741" y="22909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4189" y="15603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VALLÉE SUD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46 cm in / 18 in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4939" y="28735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5" name="Triangle 2"/>
          <p:cNvSpPr/>
          <p:nvPr/>
        </p:nvSpPr>
        <p:spPr>
          <a:xfrm rot="10800000">
            <a:off x="7391491" y="36434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284939" y="29128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VALLÉE NORD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89 cm / 35 in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75164" y="16162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8" name="Triangle 2"/>
          <p:cNvSpPr/>
          <p:nvPr/>
        </p:nvSpPr>
        <p:spPr>
          <a:xfrm rot="10800000">
            <a:off x="5381716" y="23861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75164" y="16555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MONTAGNES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&gt; 102 cm/ 41 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79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189" y="1801816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3" name="Triangle 2"/>
          <p:cNvSpPr/>
          <p:nvPr/>
        </p:nvSpPr>
        <p:spPr>
          <a:xfrm rot="10800000">
            <a:off x="1390741" y="25957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2403" y="1613565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11"/>
          <p:cNvSpPr/>
          <p:nvPr/>
        </p:nvSpPr>
        <p:spPr>
          <a:xfrm rot="10800000">
            <a:off x="5848954" y="2383501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6252173" y="418963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4" name="Triangle 13"/>
          <p:cNvSpPr/>
          <p:nvPr/>
        </p:nvSpPr>
        <p:spPr>
          <a:xfrm>
            <a:off x="7358724" y="3924162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Altitude et </a:t>
            </a:r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topographie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189" y="18651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VALLÉE SUD </a:t>
            </a:r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Niveau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de la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mer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au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sud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2403" y="1643061"/>
            <a:ext cx="283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CHAÎNES DE MONTAGNE</a:t>
            </a:r>
          </a:p>
          <a:p>
            <a:pPr algn="ctr"/>
            <a:r>
              <a:rPr lang="fi-FI" sz="1600" dirty="0">
                <a:solidFill>
                  <a:srgbClr val="FFFFFF"/>
                </a:solidFill>
                <a:latin typeface="Arial"/>
                <a:cs typeface="Arial"/>
              </a:rPr>
              <a:t>2,000+ pieds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173" y="4271985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FFFFF"/>
                </a:solidFill>
                <a:latin typeface="Arial"/>
                <a:cs typeface="Arial"/>
              </a:rPr>
              <a:t>VALLÉE NORD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350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pieds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au Nord</a:t>
            </a:r>
          </a:p>
        </p:txBody>
      </p:sp>
    </p:spTree>
    <p:extLst>
      <p:ext uri="{BB962C8B-B14F-4D97-AF65-F5344CB8AC3E}">
        <p14:creationId xmlns:p14="http://schemas.microsoft.com/office/powerpoint/2010/main" val="413619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Terroir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(</a:t>
            </a:r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terˈwär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Nom: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L’entièreté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l’environnement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naturel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dans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lequel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un vin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particulier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produit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;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incluant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éléments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comme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le type de sol, la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topographie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et le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climat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05353" y="2755874"/>
            <a:ext cx="93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dirty="0">
                <a:solidFill>
                  <a:srgbClr val="FFFFFF"/>
                </a:solidFill>
                <a:latin typeface="Arial"/>
                <a:cs typeface="Arial"/>
              </a:rPr>
              <a:t>Type de sol + </a:t>
            </a:r>
            <a:r>
              <a:rPr lang="fr-FR" sz="4400" dirty="0">
                <a:solidFill>
                  <a:srgbClr val="FFFFFF"/>
                </a:solidFill>
                <a:latin typeface="Arial"/>
                <a:cs typeface="Arial"/>
              </a:rPr>
              <a:t>Topographie +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Climat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Température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39" y="15781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2"/>
          <p:cNvSpPr/>
          <p:nvPr/>
        </p:nvSpPr>
        <p:spPr>
          <a:xfrm rot="10800000">
            <a:off x="1524091" y="23480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7539" y="16174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VALLÉE SUD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Min 15°C/Max 27°C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339" y="25496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3" name="Triangle 2"/>
          <p:cNvSpPr/>
          <p:nvPr/>
        </p:nvSpPr>
        <p:spPr>
          <a:xfrm rot="10800000">
            <a:off x="4876891" y="33196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70339" y="25890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VALLÉE NORD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Min 10°C/Max 32°C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38450" y="958694"/>
            <a:ext cx="3457575" cy="384967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9875" y="965651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Variation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typique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Max/Min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cs typeface="Arial"/>
              </a:rPr>
              <a:t>été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5839" y="172396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0" name="Triangle 2"/>
          <p:cNvSpPr/>
          <p:nvPr/>
        </p:nvSpPr>
        <p:spPr>
          <a:xfrm rot="10800000">
            <a:off x="6972391" y="2493900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65839" y="1763292"/>
            <a:ext cx="2801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CHAÎNES DE MONTAGNE</a:t>
            </a:r>
          </a:p>
          <a:p>
            <a:pPr algn="ctr"/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Moins</a:t>
            </a:r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 de fluctuations de </a:t>
            </a:r>
            <a:r>
              <a:rPr lang="en-US" sz="1400" b="1" dirty="0" err="1">
                <a:solidFill>
                  <a:srgbClr val="FFFFFF"/>
                </a:solidFill>
                <a:latin typeface="Arial"/>
                <a:cs typeface="Arial"/>
              </a:rPr>
              <a:t>températures</a:t>
            </a:r>
            <a:endParaRPr lang="en-US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4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diversité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des types de sols et du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climat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permet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aux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vignerons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sélectionner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meilleurs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cépages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à planter aux divers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endroits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1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Lorsqu’ils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cultivent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vignobles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, 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producteurs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utilisent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des </a:t>
            </a:r>
          </a:p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méthodes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éprouvées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et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technologie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avancée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Palissage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gestion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du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feuillage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et Viticulture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PRATIQUES VINICOLES</a:t>
            </a: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Composition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du sol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Topographie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Microclimat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Exposition au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soleil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Drainage</a:t>
            </a: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Sélection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du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matériel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génétique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Gestion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du sol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Techniques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d’ Irrigation </a:t>
            </a: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15223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CHOIX DU SITE</a:t>
            </a: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viticulteurs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Napa Valley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exploitent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meilleures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technologies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disponibles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Les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viticulteurs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Apportent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autant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soin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au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processus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de fermentation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qu’à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celui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apporté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à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leur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vignoble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lide_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954" y="825994"/>
            <a:ext cx="3588871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Les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producteurs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utilisent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les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meilleurs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équipements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et technologies</a:t>
            </a:r>
          </a:p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afin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d’assurer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une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manipulation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délicate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du fruit et des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vins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341010" y="2832710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75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9581" y="1731931"/>
            <a:ext cx="336861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producteurs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Napa Valley 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Mesurent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 </a:t>
            </a:r>
            <a:r>
              <a:rPr lang="en-US" sz="32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façon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continue </a:t>
            </a:r>
          </a:p>
          <a:p>
            <a:pPr algn="ctr"/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leurs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vins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</a:t>
            </a:r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assurer la </a:t>
            </a:r>
            <a:r>
              <a:rPr lang="en-US" sz="1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qualité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71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 première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American Viticultural Area (AVA,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signifiant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appellation)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à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être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reconnu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aux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États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-Unis </a:t>
            </a:r>
          </a:p>
          <a:p>
            <a:pPr algn="ct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1981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6944" y="2347222"/>
            <a:ext cx="2001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de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l’Océan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Pacifique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885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de      San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405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de   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58km/ 36mi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77km   48mi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579km    360mi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lide_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5350" y="1614656"/>
            <a:ext cx="4141307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Expérimentation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producteurs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utilisent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constament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 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nouvelles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technologies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disponibles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afin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d’accéder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un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niveau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supérieur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qualité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6533936" y="344554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91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28825"/>
            <a:ext cx="3343275" cy="240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Il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existe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culture de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collaboration </a:t>
            </a:r>
            <a:b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et de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partage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du savoir</a:t>
            </a:r>
          </a:p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Parmi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communauté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vitivinicole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la Napa Valley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20386" y="467550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11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Histoire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1860–1870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Fin 1980–Début 1990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Aujourd’hui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Début de la production de vin à Napa Valley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fondateur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la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ville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Yountville,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plante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les premiers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vignobles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72425" y="4645180"/>
            <a:ext cx="110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1848–1855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période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de la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ruée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vers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l’or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San Francisco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passe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d’un village de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200 habitants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1846, à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une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ville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36,000 habitants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1952.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14534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34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91475" y="4645180"/>
            <a:ext cx="1083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51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1860–1870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naissance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d’une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industrie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Des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européens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tel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Jacob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Schram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Charles Krug,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et Jacob Beringer, font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leurs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premiers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essais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production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pouvant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se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mesurer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à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ceux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leur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mère-patrie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280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0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0050" y="4645180"/>
            <a:ext cx="105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0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1879–1900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révolution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qualitative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Gustave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Niebaum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un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marchant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fourrure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Finlandais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fonde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Inglenook et H.W.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Crabb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fonde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To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Kalon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 </a:t>
            </a: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Ils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produisent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plus de 400 types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cépages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21633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63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1950" y="4645180"/>
            <a:ext cx="109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82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1889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spc="300" dirty="0">
                <a:solidFill>
                  <a:srgbClr val="B0CCC6"/>
                </a:solidFill>
                <a:latin typeface="Arial" charset="0"/>
              </a:rPr>
              <a:t>Le premier Boom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Napa Valley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compte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plus de 140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établissements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vinicoles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87378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378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0" y="4645180"/>
            <a:ext cx="107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Une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première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tempête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: LE PHYLLOXERA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surface du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vignoble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passe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15,807 à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2,000 acres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moins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12 ans.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9573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73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91475" y="4645180"/>
            <a:ext cx="1083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86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1906–1933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D’autres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embûches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0" y="4645180"/>
            <a:ext cx="107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" y="2602808"/>
            <a:ext cx="441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tremblement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terre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San Francisco fait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disparaître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30 millions de gallons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vins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Californie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912" y="3680026"/>
            <a:ext cx="3971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		1917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États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-Unis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s’engagent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dans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Première Guerre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Mondiale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2103" y="2602808"/>
            <a:ext cx="3482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 prohibition qui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durera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13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ans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76975" y="3698850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La Grande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Dépression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L’appellation</a:t>
            </a: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 Napa Valley et </a:t>
            </a:r>
            <a:r>
              <a:rPr 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ses</a:t>
            </a: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 sous-appellations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Rétablissement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À la fin de la prohibition,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une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lente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relance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 se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mets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place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1951" y="4645180"/>
            <a:ext cx="109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1933—1960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Renaissance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Napa Valley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renaît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grâce à des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producteurs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defTabSz="914400">
              <a:defRPr/>
            </a:pP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audacieux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et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visionnaires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tel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que</a:t>
            </a: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</a:rPr>
              <a:t>Georges de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Latour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Andre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Tschelischeff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</a:t>
            </a: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</a:rPr>
              <a:t>John Daniel Jr. et la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famille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 Mondavi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06279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79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525" y="4645180"/>
            <a:ext cx="1064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77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CRÉATION DE “NAPA VALLEY VINTNER”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“We are stronger together than individually”</a:t>
            </a:r>
          </a:p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“Nous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sommes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 plus forts ensemble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qu’individuellement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34325" y="4645180"/>
            <a:ext cx="1140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FONDATION DE LA RÉSERVE AGRICOLE DE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Il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s’agit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la première zone de conservation aux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États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-Unis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0050" y="4645180"/>
            <a:ext cx="105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24801" y="4645180"/>
            <a:ext cx="115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RÉSERVE AGRICOLE DE NAPA VALLEY AUJOURD’HUI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1976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859" y="2363438"/>
            <a:ext cx="739456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LE JUGEMENT DE PARIS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Connu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comme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“the vinous shot heard”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autour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du monde,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cet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évènement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propulsé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Napa Valley au rang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région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vinicole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reconnue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4638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38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9575" y="4645180"/>
            <a:ext cx="1045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RECONNU COMME APPELLATION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Il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s’agit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la première “AVA”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Californie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15275" y="4645180"/>
            <a:ext cx="1160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IMPLICATION SOCIALE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Encan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inaugural de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62900" y="4645180"/>
            <a:ext cx="111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 1980 </a:t>
            </a:r>
          </a:p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début 1990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ÉTIQUETTAGE CONJONCTIF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0" y="4645180"/>
            <a:ext cx="107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REVOLUTION QUALITATIVE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1997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INAUGURATION DE  “PREMIERE NAPA VALLEY”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Napa Valley Vintners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crées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“Premiere Napa Valley”,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un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encan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hors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l’ordinaire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pour les gens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l’industrie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748574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8574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1" y="4645180"/>
            <a:ext cx="107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5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99" y="157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Petite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région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petits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producteurs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des </a:t>
            </a:r>
            <a:r>
              <a:rPr lang="en-US" sz="1400" dirty="0" err="1">
                <a:solidFill>
                  <a:srgbClr val="F2F2F2"/>
                </a:solidFill>
                <a:latin typeface="Arial"/>
                <a:cs typeface="Arial"/>
              </a:rPr>
              <a:t>vins</a:t>
            </a:r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rgbClr val="F2F2F2"/>
                </a:solidFill>
                <a:latin typeface="Arial"/>
                <a:cs typeface="Arial"/>
              </a:rPr>
              <a:t>Californie</a:t>
            </a:r>
            <a:endParaRPr lang="en-US" sz="1400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“GREEN”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Le plus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rigoureux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programme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protection de </a:t>
            </a: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l’environnement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dans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l’univers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du vin.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91475" y="4645180"/>
            <a:ext cx="1083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76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PROTECTION DE LA MARQUE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Par divers efforts et initiatives, NVV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s’efforce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protéger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la marque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0" y="4645180"/>
            <a:ext cx="107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UNE INDUSTRIE VINICOLE FLORISSANTE…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producteurs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continuent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progresser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vers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d’une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qualité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encore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supérieure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53375" y="4645180"/>
            <a:ext cx="1121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…ET PROSPÈRE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L’objectif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NVV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2020 :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certification “Napa Green” pour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tous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les </a:t>
            </a: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Établissements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vitivinicoles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éligibles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05751" y="4645180"/>
            <a:ext cx="116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IMPLICATION DANS LA COMMUNAUTÉ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L’encan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Napa Valley 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remis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près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$160 million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depuis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1981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1950" y="4645180"/>
            <a:ext cx="109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IMPLICATION DANS DES PROGRAMMES DE 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DÉVELOPPEMENT SOCIAL DURABLE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“Adopt-a-School”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“Napa Neighbor Program”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“Morning in Winery”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“Afternoon in Vineyards”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“Vine Trail”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72425" y="4645180"/>
            <a:ext cx="110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Notre mission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Promouvoir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protéger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et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rehausser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l’appellation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Napa Valley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Promouvoir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Vallée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5725" y="1694688"/>
            <a:ext cx="3596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Encan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Napa Valley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“Premiere Napa Valley”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éducationnels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l’industrie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“Taste Napa Valley”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Relations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publiques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774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27740" y="498901"/>
            <a:ext cx="391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Protéger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Vallée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7740" y="2029618"/>
            <a:ext cx="392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Investissement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dans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communauté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Protection de la marque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Défense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des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intérêts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Démarche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durable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68750" y="430375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84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Petite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région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petits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producteurs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5" y="3100383"/>
            <a:ext cx="2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des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vins</a:t>
            </a: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 du Monde</a:t>
            </a: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5596"/>
            <a:ext cx="3923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Favoriser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la collaboration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dans</a:t>
            </a: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Arial"/>
                <a:cs typeface="Arial"/>
              </a:rPr>
              <a:t>l’industrie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18162"/>
            <a:ext cx="392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Comme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le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disait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Robert Mondavi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"In Napa Valley, </a:t>
            </a: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rising tide lifts all boats."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1416975" y="449977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442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5 choses à retenir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Endroit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extraordinaire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Vins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qualité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Culture de collaboration</a:t>
            </a: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Industrie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prospère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historique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d’excellence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Apprenez-en</a:t>
            </a:r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plus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Petite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région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petits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producteurs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917880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575014"/>
            <a:ext cx="1892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membres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NVV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produisent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caisses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vins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par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année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établissement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vinicoles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de Napa Valley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sont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gérés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et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opérés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par des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familles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35861</TotalTime>
  <Words>1712</Words>
  <Application>Microsoft Office PowerPoint</Application>
  <PresentationFormat>On-screen Show (16:9)</PresentationFormat>
  <Paragraphs>634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650</cp:revision>
  <cp:lastPrinted>2016-05-10T07:29:21Z</cp:lastPrinted>
  <dcterms:created xsi:type="dcterms:W3CDTF">2016-04-20T00:57:48Z</dcterms:created>
  <dcterms:modified xsi:type="dcterms:W3CDTF">2017-01-28T00:52:42Z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