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91" r:id="rId2"/>
    <p:sldId id="302" r:id="rId3"/>
    <p:sldId id="303" r:id="rId4"/>
    <p:sldId id="315" r:id="rId5"/>
    <p:sldId id="304" r:id="rId6"/>
    <p:sldId id="310" r:id="rId7"/>
    <p:sldId id="311" r:id="rId8"/>
    <p:sldId id="306" r:id="rId9"/>
    <p:sldId id="312" r:id="rId10"/>
    <p:sldId id="307" r:id="rId11"/>
    <p:sldId id="313" r:id="rId12"/>
    <p:sldId id="308" r:id="rId13"/>
    <p:sldId id="314"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8709"/>
    <a:srgbClr val="F36F21"/>
    <a:srgbClr val="000000"/>
    <a:srgbClr val="9E2C55"/>
    <a:srgbClr val="FF99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23458" autoAdjust="0"/>
    <p:restoredTop sz="74743" autoAdjust="0"/>
  </p:normalViewPr>
  <p:slideViewPr>
    <p:cSldViewPr>
      <p:cViewPr varScale="1">
        <p:scale>
          <a:sx n="24" d="100"/>
          <a:sy n="24" d="100"/>
        </p:scale>
        <p:origin x="-41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8" y="0"/>
            <a:ext cx="2972421" cy="465138"/>
          </a:xfrm>
          <a:prstGeom prst="rect">
            <a:avLst/>
          </a:prstGeom>
        </p:spPr>
        <p:txBody>
          <a:bodyPr vert="horz" lIns="91440" tIns="45720" rIns="91440" bIns="45720" rtlCol="0"/>
          <a:lstStyle>
            <a:lvl1pPr algn="r">
              <a:defRPr sz="1200"/>
            </a:lvl1pPr>
          </a:lstStyle>
          <a:p>
            <a:fld id="{1088E388-D9FA-435E-B4CC-456DDE36FD5F}" type="datetimeFigureOut">
              <a:rPr lang="en-US" smtClean="0"/>
              <a:t>7/13/2016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lIns="91440" tIns="45720" rIns="91440" bIns="45720" rtlCol="0" anchor="b"/>
          <a:lstStyle>
            <a:lvl1pPr algn="r">
              <a:defRPr sz="1200"/>
            </a:lvl1pPr>
          </a:lstStyle>
          <a:p>
            <a:fld id="{0A08959F-84DF-4D90-AB78-1B1D7A8820DA}" type="slidenum">
              <a:rPr lang="en-US" smtClean="0"/>
              <a:t>‹#›</a:t>
            </a:fld>
            <a:endParaRPr lang="en-US"/>
          </a:p>
        </p:txBody>
      </p:sp>
    </p:spTree>
    <p:extLst>
      <p:ext uri="{BB962C8B-B14F-4D97-AF65-F5344CB8AC3E}">
        <p14:creationId xmlns:p14="http://schemas.microsoft.com/office/powerpoint/2010/main" val="3539860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1" dirty="0" smtClean="0">
                <a:latin typeface="Arial" panose="020B0604020202020204" pitchFamily="34" charset="0"/>
                <a:cs typeface="Arial" panose="020B0604020202020204" pitchFamily="34" charset="0"/>
              </a:rPr>
              <a:t>Overview</a:t>
            </a:r>
          </a:p>
          <a:p>
            <a:pPr marL="0" indent="0">
              <a:buFont typeface="Arial" pitchFamily="34" charset="0"/>
              <a:buNone/>
            </a:pPr>
            <a:r>
              <a:rPr lang="en-US" dirty="0" smtClean="0">
                <a:latin typeface="Arial" panose="020B0604020202020204" pitchFamily="34" charset="0"/>
                <a:cs typeface="Arial" panose="020B0604020202020204" pitchFamily="34" charset="0"/>
              </a:rPr>
              <a:t>There are many great wine regions and Napa Valley is one of them. Napa Valley is the home to world class wines and is a region of incomparable natural beauty. Though accounting for just 4% of California’s harvest and .04% of the world’s total wine production, Napa Valley is the industry’s undisputed leader in land and community stewardship and is renowned the world over for its extraordinary wines. </a:t>
            </a:r>
            <a:endParaRPr lang="en-US" dirty="0">
              <a:latin typeface="Arial" panose="020B0604020202020204" pitchFamily="34" charset="0"/>
              <a:cs typeface="Arial" panose="020B0604020202020204" pitchFamily="34" charset="0"/>
            </a:endParaRPr>
          </a:p>
          <a:p>
            <a:pPr marL="173055" indent="-173055">
              <a:buFont typeface="Arial" pitchFamily="34" charset="0"/>
              <a:buChar char="•"/>
            </a:pPr>
            <a:endParaRPr lang="en-US" dirty="0">
              <a:latin typeface="Arial" panose="020B0604020202020204" pitchFamily="34" charset="0"/>
              <a:cs typeface="Arial" panose="020B0604020202020204" pitchFamily="34" charset="0"/>
            </a:endParaRPr>
          </a:p>
          <a:p>
            <a:pPr marL="0" indent="0">
              <a:buFont typeface="Arial" pitchFamily="34" charset="0"/>
              <a:buNone/>
            </a:pPr>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following slides will demonstrate the diversity of Napa Valley and the many steps that Napa Valley growers and winemakers take throughout the year to craft the world-class wines that consumers have come to expect.</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C94EFF5-FE39-419D-8970-6C77FA5BD061}" type="slidenum">
              <a:rPr lang="en-US" smtClean="0"/>
              <a:pPr>
                <a:defRPr/>
              </a:pPr>
              <a:t>1</a:t>
            </a:fld>
            <a:endParaRPr lang="en-US" dirty="0"/>
          </a:p>
        </p:txBody>
      </p:sp>
    </p:spTree>
    <p:extLst>
      <p:ext uri="{BB962C8B-B14F-4D97-AF65-F5344CB8AC3E}">
        <p14:creationId xmlns:p14="http://schemas.microsoft.com/office/powerpoint/2010/main" val="301437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Harvest</a:t>
            </a:r>
          </a:p>
          <a:p>
            <a:r>
              <a:rPr lang="en-US" dirty="0" smtClean="0">
                <a:latin typeface="Arial" panose="020B0604020202020204" pitchFamily="34" charset="0"/>
                <a:cs typeface="Arial" panose="020B0604020202020204" pitchFamily="34" charset="0"/>
              </a:rPr>
              <a:t>This is it. Half a year of getting to know each and every vine culminates in a magical moment when we pick our grapes, mostly by hand and often at night. Leading</a:t>
            </a:r>
            <a:r>
              <a:rPr lang="en-US" baseline="0" dirty="0" smtClean="0">
                <a:latin typeface="Arial" panose="020B0604020202020204" pitchFamily="34" charset="0"/>
                <a:cs typeface="Arial" panose="020B0604020202020204" pitchFamily="34" charset="0"/>
              </a:rPr>
              <a:t> up to harvest, winemakers walk the vine rows almost daily eating a lot of grapes. When the grapes reach optimal flavor development and tannin maturity, they start to pick. Of course, in addition to their taste buds, they also rely on modern lab tests to monitor the basic chemistry of the grapes to back up their taste buds. When to pick is one of the most important decisions winemakers make because it directly impacts the finished wine. Picking at optimal ripeness takes practice.</a:t>
            </a:r>
          </a:p>
          <a:p>
            <a:endParaRPr lang="en-US"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Since we make all styles of wine in Napa Valley, our harvest usually begins in late July or early August for the grapes that become sparkling wines. Grapes for still white wines are picked next. Harvest continues through late October – sometimes early November - for red varieties. It can last until December for late-harvest dessert wines. Although world-renowned, Napa Valley’s wine grape harvest is quite small – just 4% of California’s total annual harvest. However, wine produced in Napa Valley accounts for 50% of the retail value of all California wine sold.</a:t>
            </a:r>
          </a:p>
        </p:txBody>
      </p:sp>
      <p:sp>
        <p:nvSpPr>
          <p:cNvPr id="4" name="Slide Number Placeholder 3"/>
          <p:cNvSpPr>
            <a:spLocks noGrp="1"/>
          </p:cNvSpPr>
          <p:nvPr>
            <p:ph type="sldNum" sz="quarter" idx="10"/>
          </p:nvPr>
        </p:nvSpPr>
        <p:spPr/>
        <p:txBody>
          <a:bodyPr/>
          <a:lstStyle/>
          <a:p>
            <a:fld id="{0A08959F-84DF-4D90-AB78-1B1D7A8820DA}" type="slidenum">
              <a:rPr lang="en-US" smtClean="0"/>
              <a:t>10</a:t>
            </a:fld>
            <a:endParaRPr lang="en-US"/>
          </a:p>
        </p:txBody>
      </p:sp>
    </p:spTree>
    <p:extLst>
      <p:ext uri="{BB962C8B-B14F-4D97-AF65-F5344CB8AC3E}">
        <p14:creationId xmlns:p14="http://schemas.microsoft.com/office/powerpoint/2010/main" val="33436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Crush</a:t>
            </a:r>
          </a:p>
          <a:p>
            <a:r>
              <a:rPr lang="en-US" dirty="0" smtClean="0">
                <a:latin typeface="Arial" panose="020B0604020202020204" pitchFamily="34" charset="0"/>
                <a:cs typeface="Arial" panose="020B0604020202020204" pitchFamily="34" charset="0"/>
              </a:rPr>
              <a:t>After harvest,</a:t>
            </a:r>
            <a:r>
              <a:rPr lang="en-US" baseline="0" dirty="0" smtClean="0">
                <a:latin typeface="Arial" panose="020B0604020202020204" pitchFamily="34" charset="0"/>
                <a:cs typeface="Arial" panose="020B0604020202020204" pitchFamily="34" charset="0"/>
              </a:rPr>
              <a:t> Mother Nature’s job is over and it’s the winemakers job to turn the fruit into wine.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Once the grapes</a:t>
            </a:r>
            <a:r>
              <a:rPr lang="en-US" baseline="0" dirty="0" smtClean="0">
                <a:latin typeface="Arial" panose="020B0604020202020204" pitchFamily="34" charset="0"/>
                <a:cs typeface="Arial" panose="020B0604020202020204" pitchFamily="34" charset="0"/>
              </a:rPr>
              <a:t> are harvested, usually at night, they are brought to the winery where white grapes are usually pressed off their skins and seeds. The juice is then transferred to a tank or barrel for fermentation. Red grapes are generally destemmed, crushed and then pumped into the tank to ferment with their skins and seeds, giving the wines a rich color and tannin structure. </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Napa Valley winemakers use some of the latest technology in their pursuit of making the finest wine in the world. Some wineries employ the use of an optical sorter at this point. This new technology sets tight specifications into a computer-controlled monitor to only allow fruit with particular qualities to make it through. </a:t>
            </a:r>
          </a:p>
        </p:txBody>
      </p:sp>
      <p:sp>
        <p:nvSpPr>
          <p:cNvPr id="4" name="Slide Number Placeholder 3"/>
          <p:cNvSpPr>
            <a:spLocks noGrp="1"/>
          </p:cNvSpPr>
          <p:nvPr>
            <p:ph type="sldNum" sz="quarter" idx="10"/>
          </p:nvPr>
        </p:nvSpPr>
        <p:spPr/>
        <p:txBody>
          <a:bodyPr/>
          <a:lstStyle/>
          <a:p>
            <a:fld id="{0A08959F-84DF-4D90-AB78-1B1D7A8820DA}" type="slidenum">
              <a:rPr lang="en-US" smtClean="0"/>
              <a:t>11</a:t>
            </a:fld>
            <a:endParaRPr lang="en-US"/>
          </a:p>
        </p:txBody>
      </p:sp>
    </p:spTree>
    <p:extLst>
      <p:ext uri="{BB962C8B-B14F-4D97-AF65-F5344CB8AC3E}">
        <p14:creationId xmlns:p14="http://schemas.microsoft.com/office/powerpoint/2010/main" val="33436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Fermentation</a:t>
            </a:r>
          </a:p>
          <a:p>
            <a:r>
              <a:rPr lang="en-US" dirty="0" smtClean="0">
                <a:latin typeface="Arial" panose="020B0604020202020204" pitchFamily="34" charset="0"/>
                <a:cs typeface="Arial" panose="020B0604020202020204" pitchFamily="34" charset="0"/>
              </a:rPr>
              <a:t>Fermentation is the age-old process of yeast converting sugar-laden grape juice into wine. Because of the myriad grape varieties that are grown in Napa Valley, and the drive by winemakers to craft the finest wines in the world, there</a:t>
            </a:r>
            <a:r>
              <a:rPr lang="en-US" baseline="0" dirty="0" smtClean="0">
                <a:latin typeface="Arial" panose="020B0604020202020204" pitchFamily="34" charset="0"/>
                <a:cs typeface="Arial" panose="020B0604020202020204" pitchFamily="34" charset="0"/>
              </a:rPr>
              <a:t> are hundreds of different fermentation methods</a:t>
            </a:r>
            <a:r>
              <a:rPr lang="en-US" dirty="0" smtClean="0">
                <a:latin typeface="Arial" panose="020B0604020202020204" pitchFamily="34" charset="0"/>
                <a:cs typeface="Arial" panose="020B0604020202020204" pitchFamily="34" charset="0"/>
              </a:rPr>
              <a:t>.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Sauvignon Blanc and other light white varieties are fermented at cool temperatures in stainless steel to preserve primary fruit aromas and crisp acidity. Chardonnay is often barrel fermented and goes through malolactic fermentation to create complex, creamy notes. Pinot Noir will typically sit on its skins for a few days before fermentation in a “cold soak” to extract more color from this thin-skinned, red variety. Cabernet Sauvignon and other high tannin red grape varieties, like Syrah and Petite </a:t>
            </a:r>
            <a:r>
              <a:rPr lang="en-US" dirty="0" err="1" smtClean="0">
                <a:latin typeface="Arial" panose="020B0604020202020204" pitchFamily="34" charset="0"/>
                <a:cs typeface="Arial" panose="020B0604020202020204" pitchFamily="34" charset="0"/>
              </a:rPr>
              <a:t>Verdot</a:t>
            </a:r>
            <a:r>
              <a:rPr lang="en-US" dirty="0" smtClean="0">
                <a:latin typeface="Arial" panose="020B0604020202020204" pitchFamily="34" charset="0"/>
                <a:cs typeface="Arial" panose="020B0604020202020204" pitchFamily="34" charset="0"/>
              </a:rPr>
              <a:t>, often spend time on their skins after fermentation to soften the tannins and create deeper color and a denser mouth feel in the resulting wine.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Once</a:t>
            </a:r>
            <a:r>
              <a:rPr lang="en-US" baseline="0" dirty="0" smtClean="0">
                <a:latin typeface="Arial" panose="020B0604020202020204" pitchFamily="34" charset="0"/>
                <a:cs typeface="Arial" panose="020B0604020202020204" pitchFamily="34" charset="0"/>
              </a:rPr>
              <a:t> fermentation is done, the yearly cycle is nearly complete. The new wine is then either readied for bottling in the case of lighter white such as Sauvignon Blanc, or barrel down for aging in the case of most reds and some Chardonnays. </a:t>
            </a:r>
          </a:p>
        </p:txBody>
      </p:sp>
      <p:sp>
        <p:nvSpPr>
          <p:cNvPr id="4" name="Slide Number Placeholder 3"/>
          <p:cNvSpPr>
            <a:spLocks noGrp="1"/>
          </p:cNvSpPr>
          <p:nvPr>
            <p:ph type="sldNum" sz="quarter" idx="10"/>
          </p:nvPr>
        </p:nvSpPr>
        <p:spPr/>
        <p:txBody>
          <a:bodyPr/>
          <a:lstStyle/>
          <a:p>
            <a:fld id="{0A08959F-84DF-4D90-AB78-1B1D7A8820DA}" type="slidenum">
              <a:rPr lang="en-US" smtClean="0"/>
              <a:t>12</a:t>
            </a:fld>
            <a:endParaRPr lang="en-US"/>
          </a:p>
        </p:txBody>
      </p:sp>
    </p:spTree>
    <p:extLst>
      <p:ext uri="{BB962C8B-B14F-4D97-AF65-F5344CB8AC3E}">
        <p14:creationId xmlns:p14="http://schemas.microsoft.com/office/powerpoint/2010/main" val="33436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latin typeface="Arial" panose="020B0604020202020204" pitchFamily="34" charset="0"/>
                <a:cs typeface="Arial" panose="020B0604020202020204" pitchFamily="34" charset="0"/>
              </a:rPr>
              <a:t>The End and the Beginning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At this point, growers and winemakers then settle into a short period of rest before starting the yearly cycle all over, striving to create world class wines vintage after vintage.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As these slides demonstrate, Napa Valley stands for </a:t>
            </a:r>
            <a:r>
              <a:rPr lang="en-US" sz="1200" kern="1200" dirty="0" smtClean="0">
                <a:solidFill>
                  <a:schemeClr val="tx1"/>
                </a:solidFill>
                <a:effectLst/>
                <a:latin typeface="Arial" panose="020B0604020202020204" pitchFamily="34" charset="0"/>
                <a:ea typeface="+mn-ea"/>
                <a:cs typeface="Arial" panose="020B0604020202020204" pitchFamily="34" charset="0"/>
              </a:rPr>
              <a:t>wines of the highest quality, cultivated with excellence in one of the world’s most extraordinary places.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A08959F-84DF-4D90-AB78-1B1D7A8820DA}" type="slidenum">
              <a:rPr lang="en-US" smtClean="0"/>
              <a:t>13</a:t>
            </a:fld>
            <a:endParaRPr lang="en-US"/>
          </a:p>
        </p:txBody>
      </p:sp>
    </p:spTree>
    <p:extLst>
      <p:ext uri="{BB962C8B-B14F-4D97-AF65-F5344CB8AC3E}">
        <p14:creationId xmlns:p14="http://schemas.microsoft.com/office/powerpoint/2010/main" val="33436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anose="020B0604020202020204" pitchFamily="34" charset="0"/>
                <a:cs typeface="Arial" panose="020B0604020202020204" pitchFamily="34" charset="0"/>
              </a:rPr>
              <a:t>Diversity of the Napa Valley</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In addition to being one of</a:t>
            </a:r>
            <a:r>
              <a:rPr lang="en-US" sz="1200" baseline="0" dirty="0" smtClean="0">
                <a:latin typeface="Arial" panose="020B0604020202020204" pitchFamily="34" charset="0"/>
                <a:cs typeface="Arial" panose="020B0604020202020204" pitchFamily="34" charset="0"/>
              </a:rPr>
              <a:t> the world’s premiere wine regions, </a:t>
            </a:r>
            <a:r>
              <a:rPr lang="en-US" sz="1200" dirty="0" smtClean="0">
                <a:latin typeface="Arial" panose="020B0604020202020204" pitchFamily="34" charset="0"/>
                <a:cs typeface="Arial" panose="020B0604020202020204" pitchFamily="34" charset="0"/>
              </a:rPr>
              <a:t>Napa Valley is </a:t>
            </a:r>
            <a:r>
              <a:rPr lang="en-US" sz="1200" baseline="0" dirty="0" smtClean="0">
                <a:latin typeface="Arial" panose="020B0604020202020204" pitchFamily="34" charset="0"/>
                <a:cs typeface="Arial" panose="020B0604020202020204" pitchFamily="34" charset="0"/>
              </a:rPr>
              <a:t>one of the most diverse with vineyards stretching from cool San Pablo Bay in the south to warmer areas like Calistoga in the north. The Napa Valley AVA includes vineyards near sea level on the valley floor all the way to a couple thousand feet in mountain AVAs like Howell Mountain, Mount </a:t>
            </a:r>
            <a:r>
              <a:rPr lang="en-US" sz="1200" baseline="0" dirty="0" err="1" smtClean="0">
                <a:latin typeface="Arial" panose="020B0604020202020204" pitchFamily="34" charset="0"/>
                <a:cs typeface="Arial" panose="020B0604020202020204" pitchFamily="34" charset="0"/>
              </a:rPr>
              <a:t>Veeder</a:t>
            </a:r>
            <a:r>
              <a:rPr lang="en-US" sz="1200" baseline="0" dirty="0" smtClean="0">
                <a:latin typeface="Arial" panose="020B0604020202020204" pitchFamily="34" charset="0"/>
                <a:cs typeface="Arial" panose="020B0604020202020204" pitchFamily="34" charset="0"/>
              </a:rPr>
              <a:t>, Spring Mountain, Diamond Mountain and Atlas Peak. And, because of the area’s complex geologic history, the Napa Valley AVA includes half of the world’s soil orders.</a:t>
            </a:r>
          </a:p>
          <a:p>
            <a:endParaRPr lang="en-US" sz="1200" baseline="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Because</a:t>
            </a:r>
            <a:r>
              <a:rPr lang="en-US" sz="1200" baseline="0" dirty="0" smtClean="0">
                <a:latin typeface="Arial" panose="020B0604020202020204" pitchFamily="34" charset="0"/>
                <a:cs typeface="Arial" panose="020B0604020202020204" pitchFamily="34" charset="0"/>
              </a:rPr>
              <a:t> of Napa Valley's diverse soils, topography and climate, vintners are able to produce a wide array of varieties ranging from </a:t>
            </a:r>
            <a:r>
              <a:rPr lang="en-US" sz="1200" baseline="0" dirty="0" err="1" smtClean="0">
                <a:latin typeface="Arial" panose="020B0604020202020204" pitchFamily="34" charset="0"/>
                <a:cs typeface="Arial" panose="020B0604020202020204" pitchFamily="34" charset="0"/>
              </a:rPr>
              <a:t>Albarino</a:t>
            </a:r>
            <a:r>
              <a:rPr lang="en-US" sz="1200" baseline="0" dirty="0" smtClean="0">
                <a:latin typeface="Arial" panose="020B0604020202020204" pitchFamily="34" charset="0"/>
                <a:cs typeface="Arial" panose="020B0604020202020204" pitchFamily="34" charset="0"/>
              </a:rPr>
              <a:t> to Zinfandel. There are more than 35 different varieties planted in the Napa Valley. </a:t>
            </a:r>
          </a:p>
          <a:p>
            <a:endParaRPr lang="en-US" sz="12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While Napa Valley is most know for</a:t>
            </a:r>
            <a:r>
              <a:rPr lang="en-US" sz="1200" baseline="0" dirty="0" smtClean="0">
                <a:latin typeface="Arial" panose="020B0604020202020204" pitchFamily="34" charset="0"/>
                <a:cs typeface="Arial" panose="020B0604020202020204" pitchFamily="34" charset="0"/>
              </a:rPr>
              <a:t> Cabernet Sauvignon, it produces a variety of red wines that you typically wouldn’t see grown within a single region. Carneros, with it’s cool bay influence, is ideal for cool weather varieties like Pinot Noir. On warm summer days, the high temperatures in Carneros are often more than 10 degrees cooler than in places further north where you are more likely to find Cabernet Sauvignon.</a:t>
            </a:r>
            <a:endParaRPr lang="en-US" sz="1200" dirty="0" smtClean="0">
              <a:latin typeface="Arial" panose="020B0604020202020204" pitchFamily="34" charset="0"/>
              <a:cs typeface="Arial" panose="020B0604020202020204" pitchFamily="34" charset="0"/>
            </a:endParaRPr>
          </a:p>
          <a:p>
            <a:endParaRPr lang="en-US" sz="12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In addition to red</a:t>
            </a:r>
            <a:r>
              <a:rPr lang="en-US" sz="1200" baseline="0" dirty="0" smtClean="0">
                <a:latin typeface="Arial" panose="020B0604020202020204" pitchFamily="34" charset="0"/>
                <a:cs typeface="Arial" panose="020B0604020202020204" pitchFamily="34" charset="0"/>
              </a:rPr>
              <a:t> grapes, the Napa Valley also produces an array of white grape varieties. Carneros is also home to world class Chardonnay, another cool weather variety. Sauvignon Blanc, the second most widely planted white grape, grows throughout the valley. Other white varieties such as Pinot Gris, Semillon and Viognier are planted throughout the valley.</a:t>
            </a:r>
            <a:endParaRPr lang="en-US" sz="1200" dirty="0" smtClean="0">
              <a:latin typeface="Arial" panose="020B0604020202020204" pitchFamily="34" charset="0"/>
              <a:cs typeface="Arial" panose="020B0604020202020204" pitchFamily="34" charset="0"/>
            </a:endParaRPr>
          </a:p>
          <a:p>
            <a:endParaRPr lang="en-US"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A08959F-84DF-4D90-AB78-1B1D7A8820DA}" type="slidenum">
              <a:rPr lang="en-US" smtClean="0"/>
              <a:t>2</a:t>
            </a:fld>
            <a:endParaRPr lang="en-US"/>
          </a:p>
        </p:txBody>
      </p:sp>
    </p:spTree>
    <p:extLst>
      <p:ext uri="{BB962C8B-B14F-4D97-AF65-F5344CB8AC3E}">
        <p14:creationId xmlns:p14="http://schemas.microsoft.com/office/powerpoint/2010/main" val="33436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Winter Pruning</a:t>
            </a:r>
          </a:p>
          <a:p>
            <a:r>
              <a:rPr lang="en-US" dirty="0" smtClean="0">
                <a:latin typeface="Arial" panose="020B0604020202020204" pitchFamily="34" charset="0"/>
                <a:cs typeface="Arial" panose="020B0604020202020204" pitchFamily="34" charset="0"/>
              </a:rPr>
              <a:t>Every growing season begins in</a:t>
            </a:r>
            <a:r>
              <a:rPr lang="en-US" baseline="0" dirty="0" smtClean="0">
                <a:latin typeface="Arial" panose="020B0604020202020204" pitchFamily="34" charset="0"/>
                <a:cs typeface="Arial" panose="020B0604020202020204" pitchFamily="34" charset="0"/>
              </a:rPr>
              <a:t> the winter with the pruning of the grape vines. </a:t>
            </a:r>
            <a:r>
              <a:rPr lang="en-US" dirty="0" smtClean="0">
                <a:latin typeface="Arial" panose="020B0604020202020204" pitchFamily="34" charset="0"/>
                <a:cs typeface="Arial" panose="020B0604020202020204" pitchFamily="34" charset="0"/>
              </a:rPr>
              <a:t>Pruning</a:t>
            </a:r>
            <a:r>
              <a:rPr lang="en-US" baseline="0" dirty="0" smtClean="0">
                <a:latin typeface="Arial" panose="020B0604020202020204" pitchFamily="34" charset="0"/>
                <a:cs typeface="Arial" panose="020B0604020202020204" pitchFamily="34" charset="0"/>
              </a:rPr>
              <a:t> is </a:t>
            </a:r>
            <a:r>
              <a:rPr lang="en-US" dirty="0" smtClean="0">
                <a:latin typeface="Arial" panose="020B0604020202020204" pitchFamily="34" charset="0"/>
                <a:cs typeface="Arial" panose="020B0604020202020204" pitchFamily="34" charset="0"/>
              </a:rPr>
              <a:t>a highly skilled vineyard practice that </a:t>
            </a:r>
            <a:r>
              <a:rPr lang="en-US" baseline="0" dirty="0" smtClean="0">
                <a:latin typeface="Arial" panose="020B0604020202020204" pitchFamily="34" charset="0"/>
                <a:cs typeface="Arial" panose="020B0604020202020204" pitchFamily="34" charset="0"/>
              </a:rPr>
              <a:t>takes place when the vines are dormant. </a:t>
            </a:r>
            <a:r>
              <a:rPr lang="en-US" dirty="0" smtClean="0">
                <a:latin typeface="Arial" panose="020B0604020202020204" pitchFamily="34" charset="0"/>
                <a:cs typeface="Arial" panose="020B0604020202020204" pitchFamily="34" charset="0"/>
              </a:rPr>
              <a:t>In Napa Valley, much of this work is done by vineyard workers who are year-round employees. </a:t>
            </a:r>
            <a:endParaRPr lang="en-US" baseline="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Pruning, which removes the vast majority of last-year’s growth, set’s the stage for the upcoming year by ensuring that the vine is a manageable size and  determining the next year’s yield.</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Pruning guides the vine’s growth to ensure </a:t>
            </a:r>
            <a:r>
              <a:rPr lang="en-US" baseline="0" dirty="0" smtClean="0">
                <a:latin typeface="Arial" panose="020B0604020202020204" pitchFamily="34" charset="0"/>
                <a:cs typeface="Arial" panose="020B0604020202020204" pitchFamily="34" charset="0"/>
              </a:rPr>
              <a:t>optimal development</a:t>
            </a:r>
            <a:r>
              <a:rPr lang="en-US" dirty="0" smtClean="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A08959F-84DF-4D90-AB78-1B1D7A8820DA}" type="slidenum">
              <a:rPr lang="en-US" smtClean="0"/>
              <a:t>3</a:t>
            </a:fld>
            <a:endParaRPr lang="en-US"/>
          </a:p>
        </p:txBody>
      </p:sp>
    </p:spTree>
    <p:extLst>
      <p:ext uri="{BB962C8B-B14F-4D97-AF65-F5344CB8AC3E}">
        <p14:creationId xmlns:p14="http://schemas.microsoft.com/office/powerpoint/2010/main" val="33436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Bud Break</a:t>
            </a:r>
          </a:p>
          <a:p>
            <a:r>
              <a:rPr lang="en-US" dirty="0" smtClean="0">
                <a:latin typeface="Arial" panose="020B0604020202020204" pitchFamily="34" charset="0"/>
                <a:cs typeface="Arial" panose="020B0604020202020204" pitchFamily="34" charset="0"/>
              </a:rPr>
              <a:t>The first tender buds of the growing season emerge from the dormant vine</a:t>
            </a:r>
            <a:r>
              <a:rPr lang="en-US" baseline="0" dirty="0" smtClean="0">
                <a:latin typeface="Arial" panose="020B0604020202020204" pitchFamily="34" charset="0"/>
                <a:cs typeface="Arial" panose="020B0604020202020204" pitchFamily="34" charset="0"/>
              </a:rPr>
              <a:t> in early spring</a:t>
            </a:r>
            <a:r>
              <a:rPr lang="en-US" dirty="0" smtClean="0">
                <a:latin typeface="Arial" panose="020B0604020202020204" pitchFamily="34" charset="0"/>
                <a:cs typeface="Arial" panose="020B0604020202020204" pitchFamily="34" charset="0"/>
              </a:rPr>
              <a:t>. Depending on vine variety and vineyard location, bud break can take place over a two month period. With such great </a:t>
            </a:r>
            <a:r>
              <a:rPr lang="en-US" dirty="0" err="1" smtClean="0">
                <a:latin typeface="Arial" panose="020B0604020202020204" pitchFamily="34" charset="0"/>
                <a:cs typeface="Arial" panose="020B0604020202020204" pitchFamily="34" charset="0"/>
              </a:rPr>
              <a:t>viticultural</a:t>
            </a:r>
            <a:r>
              <a:rPr lang="en-US" dirty="0" smtClean="0">
                <a:latin typeface="Arial" panose="020B0604020202020204" pitchFamily="34" charset="0"/>
                <a:cs typeface="Arial" panose="020B0604020202020204" pitchFamily="34" charset="0"/>
              </a:rPr>
              <a:t> diversity, one might think that Napa Valley is quite large. However, our little region is only 30 miles long by five miles wide at its widest point. The region has just one-sixth</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of the vineyard acreage of Bordeaux.</a:t>
            </a:r>
          </a:p>
          <a:p>
            <a:endParaRPr 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Frost is a major concern at this stage of development. When there is danger of frost, vintners and growers take steps to protect the tender young shoots, including the use of large fans to circulate the cold air; sprinkling the vines with water to coat them in a blanket of protective ice; and use of heaters to warm the air temperature in the vineyard.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A08959F-84DF-4D90-AB78-1B1D7A8820DA}" type="slidenum">
              <a:rPr lang="en-US" smtClean="0"/>
              <a:t>4</a:t>
            </a:fld>
            <a:endParaRPr lang="en-US"/>
          </a:p>
        </p:txBody>
      </p:sp>
    </p:spTree>
    <p:extLst>
      <p:ext uri="{BB962C8B-B14F-4D97-AF65-F5344CB8AC3E}">
        <p14:creationId xmlns:p14="http://schemas.microsoft.com/office/powerpoint/2010/main" val="33436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Flowering</a:t>
            </a:r>
          </a:p>
          <a:p>
            <a:r>
              <a:rPr lang="en-US" dirty="0" smtClean="0">
                <a:latin typeface="Arial" panose="020B0604020202020204" pitchFamily="34" charset="0"/>
                <a:cs typeface="Arial" panose="020B0604020202020204" pitchFamily="34" charset="0"/>
              </a:rPr>
              <a:t>After a month or so of vegetative growth, a vine will develop tight bunches of tiny flowers. Grape flowers are self pollinating, meaning</a:t>
            </a:r>
            <a:r>
              <a:rPr lang="en-US" baseline="0" dirty="0" smtClean="0">
                <a:latin typeface="Arial" panose="020B0604020202020204" pitchFamily="34" charset="0"/>
                <a:cs typeface="Arial" panose="020B0604020202020204" pitchFamily="34" charset="0"/>
              </a:rPr>
              <a:t> that they do not require bees or other insects to fertilize them. </a:t>
            </a:r>
            <a:r>
              <a:rPr lang="en-US" dirty="0" smtClean="0">
                <a:latin typeface="Arial" panose="020B0604020202020204" pitchFamily="34" charset="0"/>
                <a:cs typeface="Arial" panose="020B0604020202020204" pitchFamily="34" charset="0"/>
              </a:rPr>
              <a:t>Each flower has the potential to form a single grape berry. </a:t>
            </a:r>
            <a:r>
              <a:rPr lang="en-US" smtClean="0">
                <a:latin typeface="Arial" panose="020B0604020202020204" pitchFamily="34" charset="0"/>
                <a:cs typeface="Arial" panose="020B0604020202020204" pitchFamily="34" charset="0"/>
              </a:rPr>
              <a:t>Wind and rain </a:t>
            </a:r>
            <a:r>
              <a:rPr lang="en-US" dirty="0" smtClean="0">
                <a:latin typeface="Arial" panose="020B0604020202020204" pitchFamily="34" charset="0"/>
                <a:cs typeface="Arial" panose="020B0604020202020204" pitchFamily="34" charset="0"/>
              </a:rPr>
              <a:t>can be a major</a:t>
            </a:r>
            <a:r>
              <a:rPr lang="en-US" baseline="0" dirty="0" smtClean="0">
                <a:latin typeface="Arial" panose="020B0604020202020204" pitchFamily="34" charset="0"/>
                <a:cs typeface="Arial" panose="020B0604020202020204" pitchFamily="34" charset="0"/>
              </a:rPr>
              <a:t> issues at this stage in the game causing flowers to not get fertilized. </a:t>
            </a:r>
          </a:p>
          <a:p>
            <a:endParaRPr lang="en-US" baseline="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the Napa Valley, grapes grow in</a:t>
            </a:r>
            <a:r>
              <a:rPr lang="en-US" baseline="0" dirty="0" smtClean="0">
                <a:latin typeface="Arial" panose="020B0604020202020204" pitchFamily="34" charset="0"/>
                <a:cs typeface="Arial" panose="020B0604020202020204" pitchFamily="34" charset="0"/>
              </a:rPr>
              <a:t> a wide variety of </a:t>
            </a:r>
            <a:r>
              <a:rPr lang="en-US" baseline="0" dirty="0" err="1" smtClean="0">
                <a:latin typeface="Arial" panose="020B0604020202020204" pitchFamily="34" charset="0"/>
                <a:cs typeface="Arial" panose="020B0604020202020204" pitchFamily="34" charset="0"/>
              </a:rPr>
              <a:t>meso</a:t>
            </a:r>
            <a:r>
              <a:rPr lang="en-US" baseline="0" dirty="0" smtClean="0">
                <a:latin typeface="Arial" panose="020B0604020202020204" pitchFamily="34" charset="0"/>
                <a:cs typeface="Arial" panose="020B0604020202020204" pitchFamily="34" charset="0"/>
              </a:rPr>
              <a:t>-climates and </a:t>
            </a:r>
            <a:r>
              <a:rPr lang="en-US" dirty="0" smtClean="0">
                <a:latin typeface="Arial" panose="020B0604020202020204" pitchFamily="34" charset="0"/>
                <a:cs typeface="Arial" panose="020B0604020202020204" pitchFamily="34" charset="0"/>
              </a:rPr>
              <a:t>at different elevations, all determining</a:t>
            </a:r>
            <a:r>
              <a:rPr lang="en-US" baseline="0" dirty="0" smtClean="0">
                <a:latin typeface="Arial" panose="020B0604020202020204" pitchFamily="34" charset="0"/>
                <a:cs typeface="Arial" panose="020B0604020202020204" pitchFamily="34" charset="0"/>
              </a:rPr>
              <a:t> how long it takes a vine to mature from bud break to flowering. Elevations</a:t>
            </a:r>
            <a:r>
              <a:rPr lang="en-US" dirty="0" smtClean="0">
                <a:latin typeface="Arial" panose="020B0604020202020204" pitchFamily="34" charset="0"/>
                <a:cs typeface="Arial" panose="020B0604020202020204" pitchFamily="34" charset="0"/>
              </a:rPr>
              <a:t> range from sea level to 2,600 feet. The variance in temperature from the cooler, southern Carneros region, with its San Pablo Bay influence, to the northern Calistoga sub appellation, can be ten degrees Fahrenheit or more. As a result, the period of flowering can stretch over two-months, depending upon the particular vineyard location.</a:t>
            </a:r>
          </a:p>
        </p:txBody>
      </p:sp>
      <p:sp>
        <p:nvSpPr>
          <p:cNvPr id="4" name="Slide Number Placeholder 3"/>
          <p:cNvSpPr>
            <a:spLocks noGrp="1"/>
          </p:cNvSpPr>
          <p:nvPr>
            <p:ph type="sldNum" sz="quarter" idx="10"/>
          </p:nvPr>
        </p:nvSpPr>
        <p:spPr/>
        <p:txBody>
          <a:bodyPr/>
          <a:lstStyle/>
          <a:p>
            <a:fld id="{0A08959F-84DF-4D90-AB78-1B1D7A8820DA}" type="slidenum">
              <a:rPr lang="en-US" smtClean="0"/>
              <a:t>5</a:t>
            </a:fld>
            <a:endParaRPr lang="en-US"/>
          </a:p>
        </p:txBody>
      </p:sp>
    </p:spTree>
    <p:extLst>
      <p:ext uri="{BB962C8B-B14F-4D97-AF65-F5344CB8AC3E}">
        <p14:creationId xmlns:p14="http://schemas.microsoft.com/office/powerpoint/2010/main" val="33436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Fruit Set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As the now-pollinated flowers drop their petite petals, a tiny, green sphere begins to emerge at the end of the stem. As these little grapes grow, bunches begin to take their familiar shape. In this stage, grapes</a:t>
            </a:r>
            <a:r>
              <a:rPr lang="en-US" baseline="0" dirty="0" smtClean="0">
                <a:latin typeface="Arial" panose="020B0604020202020204" pitchFamily="34" charset="0"/>
                <a:cs typeface="Arial" panose="020B0604020202020204" pitchFamily="34" charset="0"/>
              </a:rPr>
              <a:t> undergo physical development forming their seeds and growing larger in size without really increasing in sweetness.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Frost is still a concern, with vintners keeping an eye on the weather on an almost moment by moment basis. Once set, the fruit will begin to ripen under the influence of Napa Valley’s warm,</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dry Mediterranean climate. This unique climate is found on only 2% of the earth’s surface and contributes to the consistent quality found in Napa Valley’s wines.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A08959F-84DF-4D90-AB78-1B1D7A8820DA}" type="slidenum">
              <a:rPr lang="en-US" smtClean="0"/>
              <a:t>6</a:t>
            </a:fld>
            <a:endParaRPr lang="en-US"/>
          </a:p>
        </p:txBody>
      </p:sp>
    </p:spTree>
    <p:extLst>
      <p:ext uri="{BB962C8B-B14F-4D97-AF65-F5344CB8AC3E}">
        <p14:creationId xmlns:p14="http://schemas.microsoft.com/office/powerpoint/2010/main" val="33436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Canopy</a:t>
            </a:r>
            <a:r>
              <a:rPr lang="en-US" b="1" baseline="0" dirty="0" smtClean="0">
                <a:latin typeface="Arial" panose="020B0604020202020204" pitchFamily="34" charset="0"/>
                <a:cs typeface="Arial" panose="020B0604020202020204" pitchFamily="34" charset="0"/>
              </a:rPr>
              <a:t> Management</a:t>
            </a:r>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At a certain point, the vigorous shoot growth that has occurred during the spring must be managed to ensure optimal grape production and ripening.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 complex process, canopy management refers to a variety of decisions and actions related to leaf removal, vigor management, shoot thinning and shoot positioning. The goal is to achieve the perfect balance between shoot</a:t>
            </a:r>
            <a:r>
              <a:rPr lang="en-US" baseline="0" dirty="0" smtClean="0">
                <a:latin typeface="Arial" panose="020B0604020202020204" pitchFamily="34" charset="0"/>
                <a:cs typeface="Arial" panose="020B0604020202020204" pitchFamily="34" charset="0"/>
              </a:rPr>
              <a:t> growth and the fruit and also ensure the proper amount of</a:t>
            </a:r>
            <a:r>
              <a:rPr lang="en-US" dirty="0" smtClean="0">
                <a:latin typeface="Arial" panose="020B0604020202020204" pitchFamily="34" charset="0"/>
                <a:cs typeface="Arial" panose="020B0604020202020204" pitchFamily="34" charset="0"/>
              </a:rPr>
              <a:t> shade, sunlight and air circulation around each grape bunch to promote optimal ripening. In Napa Valley vineyard workers often make more than 20 passes through a single row of vines each year, part of our artisan approach to agriculture.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A08959F-84DF-4D90-AB78-1B1D7A8820DA}" type="slidenum">
              <a:rPr lang="en-US" smtClean="0"/>
              <a:t>7</a:t>
            </a:fld>
            <a:endParaRPr lang="en-US"/>
          </a:p>
        </p:txBody>
      </p:sp>
    </p:spTree>
    <p:extLst>
      <p:ext uri="{BB962C8B-B14F-4D97-AF65-F5344CB8AC3E}">
        <p14:creationId xmlns:p14="http://schemas.microsoft.com/office/powerpoint/2010/main" val="33436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Veraison</a:t>
            </a:r>
          </a:p>
          <a:p>
            <a:r>
              <a:rPr lang="en-US" dirty="0" smtClean="0">
                <a:latin typeface="Arial" panose="020B0604020202020204" pitchFamily="34" charset="0"/>
                <a:cs typeface="Arial" panose="020B0604020202020204" pitchFamily="34" charset="0"/>
              </a:rPr>
              <a:t>All grape varieties begin their yearly journey green in color. It’s not until mid-summer that red or white grapes reveal their identity to the untrained eye. This period of grape pigment development is called </a:t>
            </a:r>
            <a:r>
              <a:rPr lang="en-US" dirty="0" err="1" smtClean="0">
                <a:latin typeface="Arial" panose="020B0604020202020204" pitchFamily="34" charset="0"/>
                <a:cs typeface="Arial" panose="020B0604020202020204" pitchFamily="34" charset="0"/>
              </a:rPr>
              <a:t>veraison</a:t>
            </a:r>
            <a:r>
              <a:rPr lang="en-US" dirty="0" smtClean="0">
                <a:latin typeface="Arial" panose="020B0604020202020204" pitchFamily="34" charset="0"/>
                <a:cs typeface="Arial" panose="020B0604020202020204" pitchFamily="34" charset="0"/>
              </a:rPr>
              <a:t> and, just like bud break, occurs over a long period of time, depending on the grape variety and the </a:t>
            </a:r>
            <a:r>
              <a:rPr lang="en-US" dirty="0" err="1" smtClean="0">
                <a:latin typeface="Arial" panose="020B0604020202020204" pitchFamily="34" charset="0"/>
                <a:cs typeface="Arial" panose="020B0604020202020204" pitchFamily="34" charset="0"/>
              </a:rPr>
              <a:t>meso</a:t>
            </a:r>
            <a:r>
              <a:rPr lang="en-US" dirty="0" smtClean="0">
                <a:latin typeface="Arial" panose="020B0604020202020204" pitchFamily="34" charset="0"/>
                <a:cs typeface="Arial" panose="020B0604020202020204" pitchFamily="34" charset="0"/>
              </a:rPr>
              <a:t>-environment of a particular vineyard site. </a:t>
            </a:r>
          </a:p>
          <a:p>
            <a:endParaRPr 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Napa Valley experiences wide diurnal temperature swings – the variation between daytime and nighttime temperatures – sometimes as much as 30-40 degrees Fahrenheit. It’s one of the many reasons why Napa Valley is such an ideal place to grow fine wine grapes. The heat of day promotes ripeness and sugar development in the grapes. The cooler, often fog-infused nights help the grapes to retain acidity and freshness, resulting in beautifully balanced flavors. After </a:t>
            </a:r>
            <a:r>
              <a:rPr lang="en-US" dirty="0" err="1" smtClean="0">
                <a:latin typeface="Arial" panose="020B0604020202020204" pitchFamily="34" charset="0"/>
                <a:cs typeface="Arial" panose="020B0604020202020204" pitchFamily="34" charset="0"/>
              </a:rPr>
              <a:t>veraison</a:t>
            </a:r>
            <a:r>
              <a:rPr lang="en-US" dirty="0" smtClean="0">
                <a:latin typeface="Arial" panose="020B0604020202020204" pitchFamily="34" charset="0"/>
                <a:cs typeface="Arial" panose="020B0604020202020204" pitchFamily="34" charset="0"/>
              </a:rPr>
              <a:t>, grapes become</a:t>
            </a:r>
            <a:r>
              <a:rPr lang="en-US" baseline="0" dirty="0" smtClean="0">
                <a:latin typeface="Arial" panose="020B0604020202020204" pitchFamily="34" charset="0"/>
                <a:cs typeface="Arial" panose="020B0604020202020204" pitchFamily="34" charset="0"/>
              </a:rPr>
              <a:t> increasingly sweet as they ripen.</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A08959F-84DF-4D90-AB78-1B1D7A8820DA}" type="slidenum">
              <a:rPr lang="en-US" smtClean="0"/>
              <a:t>8</a:t>
            </a:fld>
            <a:endParaRPr lang="en-US"/>
          </a:p>
        </p:txBody>
      </p:sp>
    </p:spTree>
    <p:extLst>
      <p:ext uri="{BB962C8B-B14F-4D97-AF65-F5344CB8AC3E}">
        <p14:creationId xmlns:p14="http://schemas.microsoft.com/office/powerpoint/2010/main" val="33436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Crop Thinning</a:t>
            </a:r>
          </a:p>
          <a:p>
            <a:r>
              <a:rPr lang="en-US" dirty="0" smtClean="0">
                <a:latin typeface="Arial" panose="020B0604020202020204" pitchFamily="34" charset="0"/>
                <a:cs typeface="Arial" panose="020B0604020202020204" pitchFamily="34" charset="0"/>
              </a:rPr>
              <a:t>Often called “green harvesting,” crop thinning refers to the dropping of unripe grape bunches that are not perfect and which may not be developing in an even pattern. By doing this, growers increase concentration of flavors</a:t>
            </a:r>
            <a:r>
              <a:rPr lang="en-US" baseline="0" dirty="0" smtClean="0">
                <a:latin typeface="Arial" panose="020B0604020202020204" pitchFamily="34" charset="0"/>
                <a:cs typeface="Arial" panose="020B0604020202020204" pitchFamily="34" charset="0"/>
              </a:rPr>
              <a:t> in the grapes and ensure that the grapes reach optimal maturity.</a:t>
            </a:r>
            <a:r>
              <a:rPr lang="en-US" dirty="0" smtClean="0">
                <a:latin typeface="Arial" panose="020B0604020202020204" pitchFamily="34" charset="0"/>
                <a:cs typeface="Arial" panose="020B0604020202020204" pitchFamily="34" charset="0"/>
              </a:rPr>
              <a:t> </a:t>
            </a:r>
          </a:p>
          <a:p>
            <a:endParaRPr 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This is one of the many ways that grapes in Napa Valley are purposely tended to yield only half the amount of grapes per acre compared to any other wine region in California. And, it’s one of the reasons that Napa Valley’s average price per ton of grapes is approximately five times more than the average California price per ton.</a:t>
            </a:r>
          </a:p>
        </p:txBody>
      </p:sp>
      <p:sp>
        <p:nvSpPr>
          <p:cNvPr id="4" name="Slide Number Placeholder 3"/>
          <p:cNvSpPr>
            <a:spLocks noGrp="1"/>
          </p:cNvSpPr>
          <p:nvPr>
            <p:ph type="sldNum" sz="quarter" idx="10"/>
          </p:nvPr>
        </p:nvSpPr>
        <p:spPr/>
        <p:txBody>
          <a:bodyPr/>
          <a:lstStyle/>
          <a:p>
            <a:fld id="{0A08959F-84DF-4D90-AB78-1B1D7A8820DA}" type="slidenum">
              <a:rPr lang="en-US" smtClean="0"/>
              <a:t>9</a:t>
            </a:fld>
            <a:endParaRPr lang="en-US"/>
          </a:p>
        </p:txBody>
      </p:sp>
    </p:spTree>
    <p:extLst>
      <p:ext uri="{BB962C8B-B14F-4D97-AF65-F5344CB8AC3E}">
        <p14:creationId xmlns:p14="http://schemas.microsoft.com/office/powerpoint/2010/main" val="334369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B64C40-A90C-45AD-84A6-826A46F75920}"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2D5CE-27E9-4725-87EA-D03556FC3B5E}" type="slidenum">
              <a:rPr lang="en-US" smtClean="0"/>
              <a:t>‹#›</a:t>
            </a:fld>
            <a:endParaRPr lang="en-US"/>
          </a:p>
        </p:txBody>
      </p:sp>
    </p:spTree>
    <p:extLst>
      <p:ext uri="{BB962C8B-B14F-4D97-AF65-F5344CB8AC3E}">
        <p14:creationId xmlns:p14="http://schemas.microsoft.com/office/powerpoint/2010/main" val="316011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64C40-A90C-45AD-84A6-826A46F75920}"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2D5CE-27E9-4725-87EA-D03556FC3B5E}" type="slidenum">
              <a:rPr lang="en-US" smtClean="0"/>
              <a:t>‹#›</a:t>
            </a:fld>
            <a:endParaRPr lang="en-US"/>
          </a:p>
        </p:txBody>
      </p:sp>
    </p:spTree>
    <p:extLst>
      <p:ext uri="{BB962C8B-B14F-4D97-AF65-F5344CB8AC3E}">
        <p14:creationId xmlns:p14="http://schemas.microsoft.com/office/powerpoint/2010/main" val="321182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64C40-A90C-45AD-84A6-826A46F75920}"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2D5CE-27E9-4725-87EA-D03556FC3B5E}" type="slidenum">
              <a:rPr lang="en-US" smtClean="0"/>
              <a:t>‹#›</a:t>
            </a:fld>
            <a:endParaRPr lang="en-US"/>
          </a:p>
        </p:txBody>
      </p:sp>
    </p:spTree>
    <p:extLst>
      <p:ext uri="{BB962C8B-B14F-4D97-AF65-F5344CB8AC3E}">
        <p14:creationId xmlns:p14="http://schemas.microsoft.com/office/powerpoint/2010/main" val="2910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64C40-A90C-45AD-84A6-826A46F75920}"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2D5CE-27E9-4725-87EA-D03556FC3B5E}" type="slidenum">
              <a:rPr lang="en-US" smtClean="0"/>
              <a:t>‹#›</a:t>
            </a:fld>
            <a:endParaRPr lang="en-US"/>
          </a:p>
        </p:txBody>
      </p:sp>
    </p:spTree>
    <p:extLst>
      <p:ext uri="{BB962C8B-B14F-4D97-AF65-F5344CB8AC3E}">
        <p14:creationId xmlns:p14="http://schemas.microsoft.com/office/powerpoint/2010/main" val="151665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B64C40-A90C-45AD-84A6-826A46F75920}" type="datetimeFigureOut">
              <a:rPr lang="en-US" smtClean="0"/>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2D5CE-27E9-4725-87EA-D03556FC3B5E}" type="slidenum">
              <a:rPr lang="en-US" smtClean="0"/>
              <a:t>‹#›</a:t>
            </a:fld>
            <a:endParaRPr lang="en-US"/>
          </a:p>
        </p:txBody>
      </p:sp>
    </p:spTree>
    <p:extLst>
      <p:ext uri="{BB962C8B-B14F-4D97-AF65-F5344CB8AC3E}">
        <p14:creationId xmlns:p14="http://schemas.microsoft.com/office/powerpoint/2010/main" val="329783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B64C40-A90C-45AD-84A6-826A46F75920}" type="datetimeFigureOut">
              <a:rPr lang="en-US" smtClean="0"/>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2D5CE-27E9-4725-87EA-D03556FC3B5E}" type="slidenum">
              <a:rPr lang="en-US" smtClean="0"/>
              <a:t>‹#›</a:t>
            </a:fld>
            <a:endParaRPr lang="en-US"/>
          </a:p>
        </p:txBody>
      </p:sp>
    </p:spTree>
    <p:extLst>
      <p:ext uri="{BB962C8B-B14F-4D97-AF65-F5344CB8AC3E}">
        <p14:creationId xmlns:p14="http://schemas.microsoft.com/office/powerpoint/2010/main" val="7627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B64C40-A90C-45AD-84A6-826A46F75920}" type="datetimeFigureOut">
              <a:rPr lang="en-US" smtClean="0"/>
              <a:t>7/13/2016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2D5CE-27E9-4725-87EA-D03556FC3B5E}" type="slidenum">
              <a:rPr lang="en-US" smtClean="0"/>
              <a:t>‹#›</a:t>
            </a:fld>
            <a:endParaRPr lang="en-US"/>
          </a:p>
        </p:txBody>
      </p:sp>
    </p:spTree>
    <p:extLst>
      <p:ext uri="{BB962C8B-B14F-4D97-AF65-F5344CB8AC3E}">
        <p14:creationId xmlns:p14="http://schemas.microsoft.com/office/powerpoint/2010/main" val="37760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B64C40-A90C-45AD-84A6-826A46F75920}" type="datetimeFigureOut">
              <a:rPr lang="en-US" smtClean="0"/>
              <a:t>7/13/2016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2D5CE-27E9-4725-87EA-D03556FC3B5E}" type="slidenum">
              <a:rPr lang="en-US" smtClean="0"/>
              <a:t>‹#›</a:t>
            </a:fld>
            <a:endParaRPr lang="en-US"/>
          </a:p>
        </p:txBody>
      </p:sp>
    </p:spTree>
    <p:extLst>
      <p:ext uri="{BB962C8B-B14F-4D97-AF65-F5344CB8AC3E}">
        <p14:creationId xmlns:p14="http://schemas.microsoft.com/office/powerpoint/2010/main" val="133406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64C40-A90C-45AD-84A6-826A46F75920}" type="datetimeFigureOut">
              <a:rPr lang="en-US" smtClean="0"/>
              <a:t>7/13/2016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2D5CE-27E9-4725-87EA-D03556FC3B5E}" type="slidenum">
              <a:rPr lang="en-US" smtClean="0"/>
              <a:t>‹#›</a:t>
            </a:fld>
            <a:endParaRPr lang="en-US"/>
          </a:p>
        </p:txBody>
      </p:sp>
    </p:spTree>
    <p:extLst>
      <p:ext uri="{BB962C8B-B14F-4D97-AF65-F5344CB8AC3E}">
        <p14:creationId xmlns:p14="http://schemas.microsoft.com/office/powerpoint/2010/main" val="125603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64C40-A90C-45AD-84A6-826A46F75920}" type="datetimeFigureOut">
              <a:rPr lang="en-US" smtClean="0"/>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2D5CE-27E9-4725-87EA-D03556FC3B5E}" type="slidenum">
              <a:rPr lang="en-US" smtClean="0"/>
              <a:t>‹#›</a:t>
            </a:fld>
            <a:endParaRPr lang="en-US"/>
          </a:p>
        </p:txBody>
      </p:sp>
    </p:spTree>
    <p:extLst>
      <p:ext uri="{BB962C8B-B14F-4D97-AF65-F5344CB8AC3E}">
        <p14:creationId xmlns:p14="http://schemas.microsoft.com/office/powerpoint/2010/main" val="83416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64C40-A90C-45AD-84A6-826A46F75920}" type="datetimeFigureOut">
              <a:rPr lang="en-US" smtClean="0"/>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2D5CE-27E9-4725-87EA-D03556FC3B5E}" type="slidenum">
              <a:rPr lang="en-US" smtClean="0"/>
              <a:t>‹#›</a:t>
            </a:fld>
            <a:endParaRPr lang="en-US"/>
          </a:p>
        </p:txBody>
      </p:sp>
    </p:spTree>
    <p:extLst>
      <p:ext uri="{BB962C8B-B14F-4D97-AF65-F5344CB8AC3E}">
        <p14:creationId xmlns:p14="http://schemas.microsoft.com/office/powerpoint/2010/main" val="933811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64C40-A90C-45AD-84A6-826A46F75920}" type="datetimeFigureOut">
              <a:rPr lang="en-US" smtClean="0"/>
              <a:t>7/13/2016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2D5CE-27E9-4725-87EA-D03556FC3B5E}" type="slidenum">
              <a:rPr lang="en-US" smtClean="0"/>
              <a:t>‹#›</a:t>
            </a:fld>
            <a:endParaRPr lang="en-US"/>
          </a:p>
        </p:txBody>
      </p:sp>
    </p:spTree>
    <p:extLst>
      <p:ext uri="{BB962C8B-B14F-4D97-AF65-F5344CB8AC3E}">
        <p14:creationId xmlns:p14="http://schemas.microsoft.com/office/powerpoint/2010/main" val="23937457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3.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hyperlink" Target="http://www.napavintners.com/" TargetMode="External"/><Relationship Id="rId10" Type="http://schemas.openxmlformats.org/officeDocument/2006/relationships/image" Target="../media/image29.jpeg"/><Relationship Id="rId4" Type="http://schemas.openxmlformats.org/officeDocument/2006/relationships/image" Target="../media/image24.jpeg"/><Relationship Id="rId9" Type="http://schemas.openxmlformats.org/officeDocument/2006/relationships/image" Target="../media/image28.jpeg"/><Relationship Id="rId1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0072" y="2898052"/>
            <a:ext cx="9184144" cy="1446550"/>
          </a:xfrm>
          <a:prstGeom prst="rect">
            <a:avLst/>
          </a:prstGeom>
          <a:solidFill>
            <a:schemeClr val="bg2">
              <a:lumMod val="90000"/>
              <a:alpha val="60000"/>
            </a:schemeClr>
          </a:solidFill>
        </p:spPr>
        <p:txBody>
          <a:bodyPr wrap="square" rtlCol="0">
            <a:spAutoFit/>
          </a:bodyPr>
          <a:lstStyle/>
          <a:p>
            <a:pPr algn="ctr"/>
            <a:r>
              <a:rPr lang="en-US" sz="4400" dirty="0" smtClean="0">
                <a:solidFill>
                  <a:schemeClr val="tx2">
                    <a:lumMod val="75000"/>
                  </a:schemeClr>
                </a:solidFill>
                <a:latin typeface="Proxima Nova Rg" pitchFamily="50" charset="0"/>
              </a:rPr>
              <a:t>HARVEST NAPA VALLEY 2014</a:t>
            </a:r>
          </a:p>
          <a:p>
            <a:pPr algn="ctr"/>
            <a:r>
              <a:rPr lang="en-US" sz="4400" dirty="0" smtClean="0">
                <a:solidFill>
                  <a:schemeClr val="tx2">
                    <a:lumMod val="75000"/>
                  </a:schemeClr>
                </a:solidFill>
                <a:latin typeface="Proxima Nova Rg" pitchFamily="50" charset="0"/>
              </a:rPr>
              <a:t>- </a:t>
            </a:r>
            <a:r>
              <a:rPr lang="en-US" sz="2800" dirty="0" smtClean="0">
                <a:solidFill>
                  <a:schemeClr val="tx2">
                    <a:lumMod val="75000"/>
                  </a:schemeClr>
                </a:solidFill>
                <a:latin typeface="Proxima Nova Rg" pitchFamily="50" charset="0"/>
              </a:rPr>
              <a:t>CULTIVATING EXCELLENCE </a:t>
            </a:r>
            <a:r>
              <a:rPr lang="en-US" sz="4400" dirty="0" smtClean="0">
                <a:solidFill>
                  <a:schemeClr val="tx2">
                    <a:lumMod val="75000"/>
                  </a:schemeClr>
                </a:solidFill>
                <a:latin typeface="Proxima Nova Rg" pitchFamily="50" charset="0"/>
              </a:rPr>
              <a:t>-</a:t>
            </a:r>
            <a:endParaRPr lang="en-US" sz="4400" dirty="0">
              <a:solidFill>
                <a:schemeClr val="tx2">
                  <a:lumMod val="75000"/>
                </a:schemeClr>
              </a:solidFill>
              <a:latin typeface="Proxima Nova Rg" pitchFamily="50"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2089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0" fill="hold"/>
                                        <p:tgtEl>
                                          <p:spTgt spid="3"/>
                                        </p:tgtEl>
                                        <p:attrNameLst>
                                          <p:attrName>ppt_x</p:attrName>
                                        </p:attrNameLst>
                                      </p:cBhvr>
                                      <p:tavLst>
                                        <p:tav tm="0">
                                          <p:val>
                                            <p:strVal val="0-#ppt_w/2"/>
                                          </p:val>
                                        </p:tav>
                                        <p:tav tm="100000">
                                          <p:val>
                                            <p:strVal val="#ppt_x"/>
                                          </p:val>
                                        </p:tav>
                                      </p:tavLst>
                                    </p:anim>
                                    <p:anim calcmode="lin" valueType="num">
                                      <p:cBhvr additive="base">
                                        <p:cTn id="8" dur="2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528" y="516785"/>
            <a:ext cx="7740872" cy="707886"/>
          </a:xfrm>
          <a:prstGeom prst="rect">
            <a:avLst/>
          </a:prstGeom>
          <a:noFill/>
        </p:spPr>
        <p:txBody>
          <a:bodyPr wrap="square" rtlCol="0">
            <a:spAutoFit/>
          </a:bodyPr>
          <a:lstStyle/>
          <a:p>
            <a:r>
              <a:rPr lang="en-US" sz="4000" dirty="0" smtClean="0">
                <a:solidFill>
                  <a:srgbClr val="B58709"/>
                </a:solidFill>
                <a:latin typeface="Archer Semibold" pitchFamily="50" charset="0"/>
              </a:rPr>
              <a:t>Harvest</a:t>
            </a:r>
            <a:endParaRPr lang="en-US" sz="4000" dirty="0">
              <a:solidFill>
                <a:srgbClr val="B58709"/>
              </a:solidFill>
              <a:latin typeface="Archer Semibold" pitchFamily="50" charset="0"/>
            </a:endParaRPr>
          </a:p>
        </p:txBody>
      </p:sp>
      <p:sp>
        <p:nvSpPr>
          <p:cNvPr id="3" name="Rectangle 2"/>
          <p:cNvSpPr/>
          <p:nvPr/>
        </p:nvSpPr>
        <p:spPr>
          <a:xfrm>
            <a:off x="5638800" y="1524000"/>
            <a:ext cx="28956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4724400"/>
            <a:ext cx="2895600" cy="1701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2870" b="16954"/>
          <a:stretch/>
        </p:blipFill>
        <p:spPr>
          <a:xfrm>
            <a:off x="5638800" y="1524001"/>
            <a:ext cx="2895600" cy="304799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646" t="10158" r="12730" b="18179"/>
          <a:stretch/>
        </p:blipFill>
        <p:spPr>
          <a:xfrm>
            <a:off x="5638799" y="4724400"/>
            <a:ext cx="2895601" cy="1701859"/>
          </a:xfrm>
          <a:prstGeom prst="rect">
            <a:avLst/>
          </a:prstGeom>
        </p:spPr>
      </p:pic>
      <p:sp>
        <p:nvSpPr>
          <p:cNvPr id="9" name="TextBox 8"/>
          <p:cNvSpPr txBox="1"/>
          <p:nvPr/>
        </p:nvSpPr>
        <p:spPr>
          <a:xfrm>
            <a:off x="685800" y="1526448"/>
            <a:ext cx="4616672" cy="3354765"/>
          </a:xfrm>
          <a:prstGeom prst="rect">
            <a:avLst/>
          </a:prstGeom>
          <a:noFill/>
        </p:spPr>
        <p:txBody>
          <a:bodyPr wrap="square" rtlCol="0">
            <a:spAutoFit/>
          </a:bodyPr>
          <a:lstStyle/>
          <a:p>
            <a:endParaRPr lang="en-US" sz="2000" dirty="0" smtClean="0">
              <a:latin typeface="Proxima Nova Rg" pitchFamily="50" charset="0"/>
            </a:endParaRPr>
          </a:p>
          <a:p>
            <a:r>
              <a:rPr lang="en-US" sz="2000" dirty="0">
                <a:latin typeface="Proxima Nova Rg" pitchFamily="50" charset="0"/>
              </a:rPr>
              <a:t>The Napa Valley harvest is performed almost entirely by hand and at </a:t>
            </a:r>
            <a:r>
              <a:rPr lang="en-US" sz="2000" dirty="0" smtClean="0">
                <a:latin typeface="Proxima Nova Rg" pitchFamily="50" charset="0"/>
              </a:rPr>
              <a:t>night and </a:t>
            </a:r>
            <a:r>
              <a:rPr lang="en-US" sz="2000" dirty="0">
                <a:latin typeface="Proxima Nova Rg" pitchFamily="50" charset="0"/>
              </a:rPr>
              <a:t>accounts for only 4% of the total California wine grape </a:t>
            </a:r>
            <a:r>
              <a:rPr lang="en-US" sz="2000" dirty="0" smtClean="0">
                <a:latin typeface="Proxima Nova Rg" pitchFamily="50" charset="0"/>
              </a:rPr>
              <a:t>harvest.</a:t>
            </a:r>
            <a:endParaRPr lang="en-US" sz="2000" dirty="0">
              <a:latin typeface="Proxima Nova Rg" pitchFamily="50" charset="0"/>
            </a:endParaRPr>
          </a:p>
          <a:p>
            <a:endParaRPr lang="en-US" sz="2000" dirty="0">
              <a:latin typeface="Proxima Nova Rg" pitchFamily="50" charset="0"/>
            </a:endParaRPr>
          </a:p>
          <a:p>
            <a:r>
              <a:rPr lang="en-US" sz="2000" dirty="0">
                <a:latin typeface="Proxima Nova Rg" pitchFamily="50" charset="0"/>
              </a:rPr>
              <a:t>Harvest can begin in late July for sparkling wines and continue through October for Cabernet </a:t>
            </a:r>
            <a:r>
              <a:rPr lang="en-US" sz="2000" dirty="0" smtClean="0">
                <a:latin typeface="Proxima Nova Rg" pitchFamily="50" charset="0"/>
              </a:rPr>
              <a:t>Sauvignon.</a:t>
            </a:r>
            <a:endParaRPr lang="en-US" sz="2000" dirty="0">
              <a:latin typeface="Proxima Nova Rg" pitchFamily="50" charset="0"/>
            </a:endParaRPr>
          </a:p>
          <a:p>
            <a:endParaRPr lang="en-US" sz="1600" dirty="0">
              <a:latin typeface="Proxima Nova Rg" pitchFamily="50" charset="0"/>
            </a:endParaRPr>
          </a:p>
          <a:p>
            <a:endParaRPr lang="en-US" sz="1600" dirty="0">
              <a:latin typeface="Proxima Nova Rg" pitchFamily="50" charset="0"/>
            </a:endParaRPr>
          </a:p>
        </p:txBody>
      </p:sp>
    </p:spTree>
    <p:extLst>
      <p:ext uri="{BB962C8B-B14F-4D97-AF65-F5344CB8AC3E}">
        <p14:creationId xmlns:p14="http://schemas.microsoft.com/office/powerpoint/2010/main" val="8938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8600" y="1523999"/>
            <a:ext cx="4616672" cy="3477875"/>
          </a:xfrm>
          <a:prstGeom prst="rect">
            <a:avLst/>
          </a:prstGeom>
          <a:noFill/>
        </p:spPr>
        <p:txBody>
          <a:bodyPr wrap="square" rtlCol="0">
            <a:spAutoFit/>
          </a:bodyPr>
          <a:lstStyle/>
          <a:p>
            <a:endParaRPr lang="en-US" sz="2000" dirty="0" smtClean="0">
              <a:latin typeface="Proxima Nova Rg" pitchFamily="50" charset="0"/>
            </a:endParaRPr>
          </a:p>
          <a:p>
            <a:r>
              <a:rPr lang="en-US" sz="2000" dirty="0" smtClean="0">
                <a:latin typeface="Proxima Nova Rg" pitchFamily="50" charset="0"/>
              </a:rPr>
              <a:t>An </a:t>
            </a:r>
            <a:r>
              <a:rPr lang="en-US" sz="2000" dirty="0">
                <a:latin typeface="Proxima Nova Rg" pitchFamily="50" charset="0"/>
              </a:rPr>
              <a:t>artisan approach is employed during crush, tailoring technique to stylistic </a:t>
            </a:r>
            <a:r>
              <a:rPr lang="en-US" sz="2000" dirty="0" smtClean="0">
                <a:latin typeface="Proxima Nova Rg" pitchFamily="50" charset="0"/>
              </a:rPr>
              <a:t>goals.</a:t>
            </a:r>
            <a:endParaRPr lang="en-US" sz="2000" dirty="0">
              <a:latin typeface="Proxima Nova Rg" pitchFamily="50" charset="0"/>
            </a:endParaRPr>
          </a:p>
          <a:p>
            <a:endParaRPr lang="en-US" sz="2000" dirty="0">
              <a:latin typeface="Proxima Nova Rg" pitchFamily="50" charset="0"/>
            </a:endParaRPr>
          </a:p>
          <a:p>
            <a:r>
              <a:rPr lang="en-US" sz="2000" dirty="0">
                <a:latin typeface="Proxima Nova Rg" pitchFamily="50" charset="0"/>
              </a:rPr>
              <a:t>Grapes are gently “crushed” and sent to the appropriate vessel to </a:t>
            </a:r>
            <a:r>
              <a:rPr lang="en-US" sz="2000" dirty="0" smtClean="0">
                <a:latin typeface="Proxima Nova Rg" pitchFamily="50" charset="0"/>
              </a:rPr>
              <a:t>ferment.</a:t>
            </a:r>
            <a:endParaRPr lang="en-US" sz="2000" dirty="0">
              <a:latin typeface="Proxima Nova Rg" pitchFamily="50" charset="0"/>
            </a:endParaRPr>
          </a:p>
          <a:p>
            <a:endParaRPr lang="en-US" sz="2000" dirty="0">
              <a:latin typeface="Proxima Nova Rg" pitchFamily="50" charset="0"/>
            </a:endParaRPr>
          </a:p>
          <a:p>
            <a:r>
              <a:rPr lang="en-US" sz="2000" dirty="0">
                <a:latin typeface="Proxima Nova Rg" pitchFamily="50" charset="0"/>
              </a:rPr>
              <a:t>Napa Valley winemakers employ some of the latest technology in the pursuit of making the finest possible </a:t>
            </a:r>
            <a:r>
              <a:rPr lang="en-US" sz="2000" dirty="0" smtClean="0">
                <a:latin typeface="Proxima Nova Rg" pitchFamily="50" charset="0"/>
              </a:rPr>
              <a:t>wine.</a:t>
            </a:r>
            <a:endParaRPr lang="en-US" sz="2000" dirty="0">
              <a:latin typeface="Proxima Nova Rg" pitchFamily="50" charset="0"/>
            </a:endParaRPr>
          </a:p>
        </p:txBody>
      </p:sp>
      <p:sp>
        <p:nvSpPr>
          <p:cNvPr id="2" name="TextBox 1"/>
          <p:cNvSpPr txBox="1"/>
          <p:nvPr/>
        </p:nvSpPr>
        <p:spPr>
          <a:xfrm>
            <a:off x="793528" y="516785"/>
            <a:ext cx="6902672" cy="707886"/>
          </a:xfrm>
          <a:prstGeom prst="rect">
            <a:avLst/>
          </a:prstGeom>
          <a:noFill/>
        </p:spPr>
        <p:txBody>
          <a:bodyPr wrap="square" rtlCol="0">
            <a:spAutoFit/>
          </a:bodyPr>
          <a:lstStyle/>
          <a:p>
            <a:r>
              <a:rPr lang="en-US" sz="4000" dirty="0" smtClean="0">
                <a:solidFill>
                  <a:srgbClr val="B58709"/>
                </a:solidFill>
                <a:latin typeface="Archer Semibold" pitchFamily="50" charset="0"/>
              </a:rPr>
              <a:t>Crush</a:t>
            </a:r>
            <a:endParaRPr lang="en-US" sz="4000" dirty="0">
              <a:solidFill>
                <a:srgbClr val="B58709"/>
              </a:solidFill>
              <a:latin typeface="Archer Semibold" pitchFamily="50" charset="0"/>
            </a:endParaRPr>
          </a:p>
        </p:txBody>
      </p:sp>
      <p:sp>
        <p:nvSpPr>
          <p:cNvPr id="3" name="Rectangle 2"/>
          <p:cNvSpPr/>
          <p:nvPr/>
        </p:nvSpPr>
        <p:spPr>
          <a:xfrm>
            <a:off x="838200" y="1524000"/>
            <a:ext cx="28956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4724400"/>
            <a:ext cx="2895600" cy="1701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377" t="21999" r="30473"/>
          <a:stretch/>
        </p:blipFill>
        <p:spPr>
          <a:xfrm>
            <a:off x="838199" y="1523999"/>
            <a:ext cx="2895601" cy="3067643"/>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838" t="4840" r="6838" b="19137"/>
          <a:stretch/>
        </p:blipFill>
        <p:spPr>
          <a:xfrm>
            <a:off x="838199" y="4724400"/>
            <a:ext cx="2895601" cy="1701859"/>
          </a:xfrm>
          <a:prstGeom prst="rect">
            <a:avLst/>
          </a:prstGeom>
        </p:spPr>
      </p:pic>
    </p:spTree>
    <p:extLst>
      <p:ext uri="{BB962C8B-B14F-4D97-AF65-F5344CB8AC3E}">
        <p14:creationId xmlns:p14="http://schemas.microsoft.com/office/powerpoint/2010/main" val="26512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528" y="516785"/>
            <a:ext cx="7740872" cy="707886"/>
          </a:xfrm>
          <a:prstGeom prst="rect">
            <a:avLst/>
          </a:prstGeom>
          <a:noFill/>
        </p:spPr>
        <p:txBody>
          <a:bodyPr wrap="square" rtlCol="0">
            <a:spAutoFit/>
          </a:bodyPr>
          <a:lstStyle/>
          <a:p>
            <a:r>
              <a:rPr lang="en-US" sz="4000" dirty="0" smtClean="0">
                <a:solidFill>
                  <a:srgbClr val="B58709"/>
                </a:solidFill>
                <a:latin typeface="Archer Semibold" pitchFamily="50" charset="0"/>
              </a:rPr>
              <a:t>Fermentation</a:t>
            </a:r>
            <a:endParaRPr lang="en-US" sz="3200" dirty="0">
              <a:solidFill>
                <a:srgbClr val="B58709"/>
              </a:solidFill>
              <a:latin typeface="Archer Semibold" pitchFamily="50" charset="0"/>
            </a:endParaRPr>
          </a:p>
        </p:txBody>
      </p:sp>
      <p:sp>
        <p:nvSpPr>
          <p:cNvPr id="3" name="Rectangle 2"/>
          <p:cNvSpPr/>
          <p:nvPr/>
        </p:nvSpPr>
        <p:spPr>
          <a:xfrm>
            <a:off x="5638800" y="1524000"/>
            <a:ext cx="28956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4724400"/>
            <a:ext cx="2895600" cy="1701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500" t="15600" r="2500" b="17733"/>
          <a:stretch/>
        </p:blipFill>
        <p:spPr>
          <a:xfrm>
            <a:off x="5638800" y="1524000"/>
            <a:ext cx="2895600" cy="30480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4455" t="7350" b="34928"/>
          <a:stretch/>
        </p:blipFill>
        <p:spPr>
          <a:xfrm>
            <a:off x="5638800" y="4724400"/>
            <a:ext cx="2895600" cy="1701859"/>
          </a:xfrm>
          <a:prstGeom prst="rect">
            <a:avLst/>
          </a:prstGeom>
        </p:spPr>
      </p:pic>
      <p:sp>
        <p:nvSpPr>
          <p:cNvPr id="9" name="TextBox 8"/>
          <p:cNvSpPr txBox="1"/>
          <p:nvPr/>
        </p:nvSpPr>
        <p:spPr>
          <a:xfrm>
            <a:off x="457200" y="1524000"/>
            <a:ext cx="4616672" cy="4893647"/>
          </a:xfrm>
          <a:prstGeom prst="rect">
            <a:avLst/>
          </a:prstGeom>
          <a:noFill/>
        </p:spPr>
        <p:txBody>
          <a:bodyPr wrap="square" rtlCol="0">
            <a:spAutoFit/>
          </a:bodyPr>
          <a:lstStyle/>
          <a:p>
            <a:endParaRPr lang="en-US" sz="2000" dirty="0" smtClean="0">
              <a:latin typeface="Proxima Nova Rg" pitchFamily="50" charset="0"/>
            </a:endParaRPr>
          </a:p>
          <a:p>
            <a:r>
              <a:rPr lang="en-US" sz="2000" dirty="0">
                <a:latin typeface="Proxima Nova Rg" pitchFamily="50" charset="0"/>
              </a:rPr>
              <a:t>Grapes are the only fruit on earth with enough sugar to make a sound wine on their </a:t>
            </a:r>
            <a:r>
              <a:rPr lang="en-US" sz="2000" dirty="0" smtClean="0">
                <a:latin typeface="Proxima Nova Rg" pitchFamily="50" charset="0"/>
              </a:rPr>
              <a:t>own.</a:t>
            </a:r>
            <a:endParaRPr lang="en-US" sz="2000" dirty="0">
              <a:latin typeface="Proxima Nova Rg" pitchFamily="50" charset="0"/>
            </a:endParaRPr>
          </a:p>
          <a:p>
            <a:r>
              <a:rPr lang="en-US" sz="2000" dirty="0" smtClean="0">
                <a:latin typeface="Proxima Nova Rg" pitchFamily="50" charset="0"/>
              </a:rPr>
              <a:t/>
            </a:r>
            <a:br>
              <a:rPr lang="en-US" sz="2000" dirty="0" smtClean="0">
                <a:latin typeface="Proxima Nova Rg" pitchFamily="50" charset="0"/>
              </a:rPr>
            </a:br>
            <a:endParaRPr lang="en-US" sz="2000" dirty="0" smtClean="0">
              <a:latin typeface="Proxima Nova Rg" pitchFamily="50" charset="0"/>
            </a:endParaRPr>
          </a:p>
          <a:p>
            <a:r>
              <a:rPr lang="en-US" sz="2000" dirty="0">
                <a:latin typeface="Proxima Nova Rg" pitchFamily="50" charset="0"/>
              </a:rPr>
              <a:t>The approaches to fermentation in Napa Valley are as numerous as the number of grape varieties that thrive </a:t>
            </a:r>
            <a:r>
              <a:rPr lang="en-US" sz="2000" dirty="0" smtClean="0">
                <a:latin typeface="Proxima Nova Rg" pitchFamily="50" charset="0"/>
              </a:rPr>
              <a:t>here.</a:t>
            </a:r>
            <a:endParaRPr lang="en-US" sz="2000" dirty="0">
              <a:latin typeface="Proxima Nova Rg" pitchFamily="50" charset="0"/>
            </a:endParaRPr>
          </a:p>
          <a:p>
            <a:endParaRPr lang="en-US" sz="2000" dirty="0">
              <a:latin typeface="Proxima Nova Rg" pitchFamily="50" charset="0"/>
            </a:endParaRPr>
          </a:p>
          <a:p>
            <a:r>
              <a:rPr lang="en-US" sz="2000" dirty="0">
                <a:latin typeface="Proxima Nova Rg" pitchFamily="50" charset="0"/>
              </a:rPr>
              <a:t>Winemakers take the time to truly understand the fruit and how to coax out the desired flavors and </a:t>
            </a:r>
            <a:r>
              <a:rPr lang="en-US" sz="2000" dirty="0" smtClean="0">
                <a:latin typeface="Proxima Nova Rg" pitchFamily="50" charset="0"/>
              </a:rPr>
              <a:t>texture.</a:t>
            </a:r>
            <a:endParaRPr lang="en-US" sz="2000" dirty="0">
              <a:latin typeface="Proxima Nova Rg" pitchFamily="50" charset="0"/>
            </a:endParaRPr>
          </a:p>
          <a:p>
            <a:endParaRPr lang="en-US" sz="1600" dirty="0">
              <a:latin typeface="Proxima Nova Rg" pitchFamily="50" charset="0"/>
            </a:endParaRPr>
          </a:p>
          <a:p>
            <a:endParaRPr lang="en-US" sz="1600" dirty="0">
              <a:latin typeface="Proxima Nova Rg" pitchFamily="50" charset="0"/>
            </a:endParaRPr>
          </a:p>
        </p:txBody>
      </p:sp>
    </p:spTree>
    <p:extLst>
      <p:ext uri="{BB962C8B-B14F-4D97-AF65-F5344CB8AC3E}">
        <p14:creationId xmlns:p14="http://schemas.microsoft.com/office/powerpoint/2010/main" val="8938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9560" b="9560"/>
          <a:stretch/>
        </p:blipFill>
        <p:spPr>
          <a:xfrm>
            <a:off x="1981200" y="4486497"/>
            <a:ext cx="1310639" cy="19580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0458" y="1523999"/>
            <a:ext cx="1484204" cy="2226306"/>
          </a:xfrm>
          <a:prstGeom prst="rect">
            <a:avLst/>
          </a:prstGeom>
        </p:spPr>
      </p:pic>
      <p:sp>
        <p:nvSpPr>
          <p:cNvPr id="4" name="TextBox 3"/>
          <p:cNvSpPr txBox="1"/>
          <p:nvPr/>
        </p:nvSpPr>
        <p:spPr>
          <a:xfrm>
            <a:off x="5791200" y="1427835"/>
            <a:ext cx="2864072" cy="3662541"/>
          </a:xfrm>
          <a:prstGeom prst="rect">
            <a:avLst/>
          </a:prstGeom>
          <a:noFill/>
        </p:spPr>
        <p:txBody>
          <a:bodyPr wrap="square" rtlCol="0">
            <a:spAutoFit/>
          </a:bodyPr>
          <a:lstStyle/>
          <a:p>
            <a:r>
              <a:rPr lang="en-US" sz="2000" dirty="0" smtClean="0">
                <a:latin typeface="Proxima Nova Rg" pitchFamily="50" charset="0"/>
              </a:rPr>
              <a:t>After the Harvest season, the valley takes a short rest before starting the yearly cycle again in the dead of winter…cultivating the next vintage of Napa Valley wine.</a:t>
            </a:r>
          </a:p>
          <a:p>
            <a:endParaRPr lang="en-US" sz="2000" dirty="0" smtClean="0">
              <a:latin typeface="Proxima Nova Rg" pitchFamily="50" charset="0"/>
            </a:endParaRPr>
          </a:p>
          <a:p>
            <a:r>
              <a:rPr lang="en-US" sz="2000" dirty="0" smtClean="0">
                <a:latin typeface="Proxima Nova Rg" pitchFamily="50" charset="0"/>
              </a:rPr>
              <a:t>Visit </a:t>
            </a:r>
            <a:r>
              <a:rPr lang="en-US" sz="2000" dirty="0" smtClean="0">
                <a:latin typeface="Proxima Nova Rg" pitchFamily="50" charset="0"/>
                <a:hlinkClick r:id="rId5"/>
              </a:rPr>
              <a:t>napavintners.com</a:t>
            </a:r>
            <a:endParaRPr lang="en-US" sz="2000" dirty="0" smtClean="0">
              <a:latin typeface="Proxima Nova Rg" pitchFamily="50" charset="0"/>
            </a:endParaRPr>
          </a:p>
          <a:p>
            <a:endParaRPr lang="en-US" sz="1600" dirty="0">
              <a:latin typeface="Proxima Nova Rg" pitchFamily="50" charset="0"/>
            </a:endParaRPr>
          </a:p>
          <a:p>
            <a:r>
              <a:rPr lang="en-US" sz="1600" dirty="0" smtClean="0">
                <a:latin typeface="Proxima Nova Rg" pitchFamily="50" charset="0"/>
              </a:rPr>
              <a:t> </a:t>
            </a:r>
            <a:endParaRPr lang="en-US" sz="1600" dirty="0">
              <a:latin typeface="Proxima Nova Rg" pitchFamily="50" charset="0"/>
            </a:endParaRPr>
          </a:p>
        </p:txBody>
      </p:sp>
      <p:sp>
        <p:nvSpPr>
          <p:cNvPr id="2" name="TextBox 1"/>
          <p:cNvSpPr txBox="1"/>
          <p:nvPr/>
        </p:nvSpPr>
        <p:spPr>
          <a:xfrm>
            <a:off x="793528" y="516785"/>
            <a:ext cx="7436072" cy="707886"/>
          </a:xfrm>
          <a:prstGeom prst="rect">
            <a:avLst/>
          </a:prstGeom>
          <a:noFill/>
        </p:spPr>
        <p:txBody>
          <a:bodyPr wrap="square" rtlCol="0">
            <a:spAutoFit/>
          </a:bodyPr>
          <a:lstStyle/>
          <a:p>
            <a:r>
              <a:rPr lang="en-US" sz="4000" dirty="0" smtClean="0">
                <a:solidFill>
                  <a:srgbClr val="B58709"/>
                </a:solidFill>
                <a:latin typeface="Archer Semibold" pitchFamily="50" charset="0"/>
              </a:rPr>
              <a:t>The end…and the new beginning</a:t>
            </a:r>
            <a:endParaRPr lang="en-US" sz="4000" dirty="0">
              <a:solidFill>
                <a:srgbClr val="B58709"/>
              </a:solidFill>
              <a:latin typeface="Archer Semibold" pitchFamily="50" charset="0"/>
            </a:endParaRP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r="10289"/>
          <a:stretch/>
        </p:blipFill>
        <p:spPr>
          <a:xfrm>
            <a:off x="826200" y="2523537"/>
            <a:ext cx="1993199" cy="1482810"/>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b="13931"/>
          <a:stretch/>
        </p:blipFill>
        <p:spPr>
          <a:xfrm>
            <a:off x="2438400" y="2983444"/>
            <a:ext cx="1571702" cy="1983822"/>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62400" y="1481951"/>
            <a:ext cx="1450611" cy="2175650"/>
          </a:xfrm>
          <a:prstGeom prst="rect">
            <a:avLst/>
          </a:prstGeom>
        </p:spPr>
      </p:pic>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l="14673"/>
          <a:stretch/>
        </p:blipFill>
        <p:spPr>
          <a:xfrm>
            <a:off x="3147588" y="4967267"/>
            <a:ext cx="2265423" cy="1477326"/>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199" y="3579000"/>
            <a:ext cx="1635293" cy="1094701"/>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7476" y="1523999"/>
            <a:ext cx="1991923" cy="1470840"/>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7476" y="4653326"/>
            <a:ext cx="1194177" cy="1791266"/>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61956" y="2878947"/>
            <a:ext cx="1451055" cy="2182388"/>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8000" y="5309011"/>
            <a:ext cx="1545417" cy="1135582"/>
          </a:xfrm>
          <a:prstGeom prst="rect">
            <a:avLst/>
          </a:prstGeom>
        </p:spPr>
      </p:pic>
    </p:spTree>
    <p:extLst>
      <p:ext uri="{BB962C8B-B14F-4D97-AF65-F5344CB8AC3E}">
        <p14:creationId xmlns:p14="http://schemas.microsoft.com/office/powerpoint/2010/main" val="26512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600" y="1524000"/>
            <a:ext cx="4616672" cy="3170099"/>
          </a:xfrm>
          <a:prstGeom prst="rect">
            <a:avLst/>
          </a:prstGeom>
          <a:noFill/>
        </p:spPr>
        <p:txBody>
          <a:bodyPr wrap="square" rtlCol="0">
            <a:spAutoFit/>
          </a:bodyPr>
          <a:lstStyle/>
          <a:p>
            <a:r>
              <a:rPr lang="en-US" sz="2000" dirty="0">
                <a:latin typeface="Proxima Nova Rg" pitchFamily="50" charset="0"/>
              </a:rPr>
              <a:t>Top Red Varieties</a:t>
            </a:r>
          </a:p>
          <a:p>
            <a:pPr marL="742950" lvl="1" indent="-285750">
              <a:buFont typeface="Arial" panose="020B0604020202020204" pitchFamily="34" charset="0"/>
              <a:buChar char="•"/>
            </a:pPr>
            <a:r>
              <a:rPr lang="en-US" sz="2000" dirty="0">
                <a:latin typeface="Proxima Nova Rg" pitchFamily="50" charset="0"/>
              </a:rPr>
              <a:t>Cabernet Sauvignon </a:t>
            </a:r>
            <a:endParaRPr lang="en-US" sz="2000" dirty="0" smtClean="0">
              <a:latin typeface="Proxima Nova Rg" pitchFamily="50" charset="0"/>
            </a:endParaRPr>
          </a:p>
          <a:p>
            <a:pPr marL="742950" lvl="1" indent="-285750">
              <a:buFont typeface="Arial" panose="020B0604020202020204" pitchFamily="34" charset="0"/>
              <a:buChar char="•"/>
            </a:pPr>
            <a:r>
              <a:rPr lang="en-US" sz="2000" dirty="0" smtClean="0">
                <a:latin typeface="Proxima Nova Rg" pitchFamily="50" charset="0"/>
              </a:rPr>
              <a:t>Merlot</a:t>
            </a:r>
            <a:endParaRPr lang="en-US" sz="2000" dirty="0">
              <a:latin typeface="Proxima Nova Rg" pitchFamily="50" charset="0"/>
            </a:endParaRPr>
          </a:p>
          <a:p>
            <a:pPr marL="742950" lvl="1" indent="-285750">
              <a:buFont typeface="Arial" panose="020B0604020202020204" pitchFamily="34" charset="0"/>
              <a:buChar char="•"/>
            </a:pPr>
            <a:r>
              <a:rPr lang="en-US" sz="2000" dirty="0">
                <a:latin typeface="Proxima Nova Rg" pitchFamily="50" charset="0"/>
              </a:rPr>
              <a:t>Pinot </a:t>
            </a:r>
            <a:r>
              <a:rPr lang="en-US" sz="2000" dirty="0" smtClean="0">
                <a:latin typeface="Proxima Nova Rg" pitchFamily="50" charset="0"/>
              </a:rPr>
              <a:t>Noir</a:t>
            </a:r>
            <a:endParaRPr lang="en-US" sz="2000" dirty="0">
              <a:latin typeface="Proxima Nova Rg" pitchFamily="50" charset="0"/>
            </a:endParaRPr>
          </a:p>
          <a:p>
            <a:pPr marL="742950" lvl="1" indent="-285750">
              <a:buFont typeface="Arial" panose="020B0604020202020204" pitchFamily="34" charset="0"/>
              <a:buChar char="•"/>
            </a:pPr>
            <a:r>
              <a:rPr lang="en-US" sz="2000" dirty="0" smtClean="0">
                <a:latin typeface="Proxima Nova Rg" pitchFamily="50" charset="0"/>
              </a:rPr>
              <a:t>Zinfandel</a:t>
            </a:r>
            <a:endParaRPr lang="en-US" sz="2000" dirty="0">
              <a:latin typeface="Proxima Nova Rg" pitchFamily="50" charset="0"/>
            </a:endParaRPr>
          </a:p>
          <a:p>
            <a:pPr marL="742950" lvl="1" indent="-285750">
              <a:buFont typeface="Arial" panose="020B0604020202020204" pitchFamily="34" charset="0"/>
              <a:buChar char="•"/>
            </a:pPr>
            <a:r>
              <a:rPr lang="en-US" sz="2000" dirty="0">
                <a:latin typeface="Proxima Nova Rg" pitchFamily="50" charset="0"/>
              </a:rPr>
              <a:t>Cabernet </a:t>
            </a:r>
            <a:r>
              <a:rPr lang="en-US" sz="2000" dirty="0" smtClean="0">
                <a:latin typeface="Proxima Nova Rg" pitchFamily="50" charset="0"/>
              </a:rPr>
              <a:t>Franc</a:t>
            </a:r>
          </a:p>
          <a:p>
            <a:pPr lvl="1"/>
            <a:endParaRPr lang="en-US" sz="2000" dirty="0" smtClean="0">
              <a:latin typeface="Proxima Nova Rg" pitchFamily="50" charset="0"/>
            </a:endParaRPr>
          </a:p>
          <a:p>
            <a:r>
              <a:rPr lang="en-US" sz="2000" dirty="0" smtClean="0">
                <a:latin typeface="Proxima Nova Rg" pitchFamily="50" charset="0"/>
              </a:rPr>
              <a:t>Top </a:t>
            </a:r>
            <a:r>
              <a:rPr lang="en-US" sz="2000" dirty="0">
                <a:latin typeface="Proxima Nova Rg" pitchFamily="50" charset="0"/>
              </a:rPr>
              <a:t>White Varieties</a:t>
            </a:r>
          </a:p>
          <a:p>
            <a:pPr marL="742950" lvl="1" indent="-285750">
              <a:buFont typeface="Arial" panose="020B0604020202020204" pitchFamily="34" charset="0"/>
              <a:buChar char="•"/>
            </a:pPr>
            <a:r>
              <a:rPr lang="en-US" sz="2000" dirty="0" smtClean="0">
                <a:latin typeface="Proxima Nova Rg" pitchFamily="50" charset="0"/>
              </a:rPr>
              <a:t>Chardonnay</a:t>
            </a:r>
            <a:endParaRPr lang="en-US" sz="2000" dirty="0">
              <a:latin typeface="Proxima Nova Rg" pitchFamily="50" charset="0"/>
            </a:endParaRPr>
          </a:p>
          <a:p>
            <a:pPr marL="742950" lvl="1" indent="-285750">
              <a:buFont typeface="Arial" panose="020B0604020202020204" pitchFamily="34" charset="0"/>
              <a:buChar char="•"/>
            </a:pPr>
            <a:r>
              <a:rPr lang="en-US" sz="2000" dirty="0">
                <a:latin typeface="Proxima Nova Rg" pitchFamily="50" charset="0"/>
              </a:rPr>
              <a:t>Sauvignon </a:t>
            </a:r>
            <a:r>
              <a:rPr lang="en-US" sz="2000" dirty="0" smtClean="0">
                <a:latin typeface="Proxima Nova Rg" pitchFamily="50" charset="0"/>
              </a:rPr>
              <a:t>Blanc</a:t>
            </a:r>
            <a:endParaRPr lang="en-US" sz="2000" dirty="0" smtClean="0"/>
          </a:p>
        </p:txBody>
      </p:sp>
      <p:sp>
        <p:nvSpPr>
          <p:cNvPr id="2" name="TextBox 1"/>
          <p:cNvSpPr txBox="1"/>
          <p:nvPr/>
        </p:nvSpPr>
        <p:spPr>
          <a:xfrm>
            <a:off x="793528" y="516785"/>
            <a:ext cx="7740872" cy="707886"/>
          </a:xfrm>
          <a:prstGeom prst="rect">
            <a:avLst/>
          </a:prstGeom>
          <a:noFill/>
        </p:spPr>
        <p:txBody>
          <a:bodyPr wrap="square" rtlCol="0">
            <a:spAutoFit/>
          </a:bodyPr>
          <a:lstStyle/>
          <a:p>
            <a:r>
              <a:rPr lang="en-US" sz="4000" dirty="0" smtClean="0">
                <a:solidFill>
                  <a:srgbClr val="B58709"/>
                </a:solidFill>
                <a:latin typeface="Archer Semibold" pitchFamily="50" charset="0"/>
              </a:rPr>
              <a:t>The Diversity of Napa Valley</a:t>
            </a:r>
            <a:endParaRPr lang="en-US" sz="4000" dirty="0">
              <a:solidFill>
                <a:srgbClr val="B58709"/>
              </a:solidFill>
              <a:latin typeface="Archer Semibold" pitchFamily="50" charset="0"/>
            </a:endParaRPr>
          </a:p>
        </p:txBody>
      </p:sp>
      <p:sp>
        <p:nvSpPr>
          <p:cNvPr id="3" name="Rectangle 2"/>
          <p:cNvSpPr/>
          <p:nvPr/>
        </p:nvSpPr>
        <p:spPr>
          <a:xfrm>
            <a:off x="5638800" y="1524000"/>
            <a:ext cx="28956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638800" y="4724400"/>
            <a:ext cx="2895600" cy="1701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226" t="4114" r="12670" b="8647"/>
          <a:stretch/>
        </p:blipFill>
        <p:spPr>
          <a:xfrm>
            <a:off x="5644055" y="1533903"/>
            <a:ext cx="2890345" cy="4892356"/>
          </a:xfrm>
          <a:prstGeom prst="rect">
            <a:avLst/>
          </a:prstGeom>
        </p:spPr>
      </p:pic>
    </p:spTree>
    <p:extLst>
      <p:ext uri="{BB962C8B-B14F-4D97-AF65-F5344CB8AC3E}">
        <p14:creationId xmlns:p14="http://schemas.microsoft.com/office/powerpoint/2010/main" val="117651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4460" y="1521227"/>
            <a:ext cx="4616672" cy="4585871"/>
          </a:xfrm>
          <a:prstGeom prst="rect">
            <a:avLst/>
          </a:prstGeom>
          <a:noFill/>
        </p:spPr>
        <p:txBody>
          <a:bodyPr wrap="square" rtlCol="0">
            <a:spAutoFit/>
          </a:bodyPr>
          <a:lstStyle/>
          <a:p>
            <a:endParaRPr lang="en-US" sz="2000" dirty="0" smtClean="0">
              <a:latin typeface="Proxima Nova Rg" pitchFamily="50" charset="0"/>
            </a:endParaRPr>
          </a:p>
          <a:p>
            <a:r>
              <a:rPr lang="en-US" sz="2000" dirty="0" smtClean="0">
                <a:latin typeface="Proxima Nova Rg" pitchFamily="50" charset="0"/>
              </a:rPr>
              <a:t>Winter </a:t>
            </a:r>
            <a:r>
              <a:rPr lang="en-US" sz="2000" dirty="0">
                <a:latin typeface="Proxima Nova Rg" pitchFamily="50" charset="0"/>
              </a:rPr>
              <a:t>pruning , which removes the vast majority of last-year’s growth, </a:t>
            </a:r>
            <a:r>
              <a:rPr lang="en-US" sz="2000" dirty="0" smtClean="0">
                <a:latin typeface="Proxima Nova Rg" pitchFamily="50" charset="0"/>
              </a:rPr>
              <a:t>sets </a:t>
            </a:r>
            <a:r>
              <a:rPr lang="en-US" sz="2000" dirty="0">
                <a:latin typeface="Proxima Nova Rg" pitchFamily="50" charset="0"/>
              </a:rPr>
              <a:t>the stage for the upcoming year by ensuring that the vine is a manageable size</a:t>
            </a:r>
            <a:r>
              <a:rPr lang="en-US" sz="2000" dirty="0" smtClean="0">
                <a:latin typeface="Proxima Nova Rg" pitchFamily="50" charset="0"/>
              </a:rPr>
              <a:t>.</a:t>
            </a:r>
            <a:br>
              <a:rPr lang="en-US" sz="2000" dirty="0" smtClean="0">
                <a:latin typeface="Proxima Nova Rg" pitchFamily="50" charset="0"/>
              </a:rPr>
            </a:br>
            <a:endParaRPr lang="en-US" sz="2000" dirty="0" smtClean="0">
              <a:latin typeface="Proxima Nova Rg" pitchFamily="50" charset="0"/>
            </a:endParaRPr>
          </a:p>
          <a:p>
            <a:r>
              <a:rPr lang="en-US" sz="2000" dirty="0">
                <a:latin typeface="Proxima Nova Rg" pitchFamily="50" charset="0"/>
              </a:rPr>
              <a:t>As a result, our winter pruning practices are thoughtfully tailored to grape variety and </a:t>
            </a:r>
            <a:r>
              <a:rPr lang="en-US" sz="2000" dirty="0" smtClean="0">
                <a:latin typeface="Proxima Nova Rg" pitchFamily="50" charset="0"/>
              </a:rPr>
              <a:t>climate.</a:t>
            </a:r>
          </a:p>
          <a:p>
            <a:endParaRPr lang="en-US" sz="2000" dirty="0">
              <a:latin typeface="Proxima Nova Rg" pitchFamily="50" charset="0"/>
            </a:endParaRPr>
          </a:p>
          <a:p>
            <a:r>
              <a:rPr lang="en-US" sz="2000" dirty="0">
                <a:latin typeface="Proxima Nova Rg" pitchFamily="50" charset="0"/>
              </a:rPr>
              <a:t>The purpose is to set the pattern of growth for the coming growing </a:t>
            </a:r>
            <a:r>
              <a:rPr lang="en-US" sz="2000" dirty="0" smtClean="0">
                <a:latin typeface="Proxima Nova Rg" pitchFamily="50" charset="0"/>
              </a:rPr>
              <a:t>season.</a:t>
            </a:r>
            <a:endParaRPr lang="en-US" sz="2000" dirty="0">
              <a:latin typeface="Proxima Nova Rg" pitchFamily="50" charset="0"/>
            </a:endParaRPr>
          </a:p>
          <a:p>
            <a:endParaRPr lang="en-US" sz="1600" dirty="0">
              <a:latin typeface="Proxima Nova Rg" pitchFamily="50" charset="0"/>
            </a:endParaRPr>
          </a:p>
          <a:p>
            <a:endParaRPr lang="en-US" sz="1600" dirty="0">
              <a:latin typeface="Proxima Nova Rg" pitchFamily="50" charset="0"/>
            </a:endParaRPr>
          </a:p>
        </p:txBody>
      </p:sp>
      <p:sp>
        <p:nvSpPr>
          <p:cNvPr id="2" name="TextBox 1"/>
          <p:cNvSpPr txBox="1"/>
          <p:nvPr/>
        </p:nvSpPr>
        <p:spPr>
          <a:xfrm>
            <a:off x="793528" y="516785"/>
            <a:ext cx="6902672" cy="707886"/>
          </a:xfrm>
          <a:prstGeom prst="rect">
            <a:avLst/>
          </a:prstGeom>
          <a:noFill/>
        </p:spPr>
        <p:txBody>
          <a:bodyPr wrap="square" rtlCol="0">
            <a:spAutoFit/>
          </a:bodyPr>
          <a:lstStyle/>
          <a:p>
            <a:r>
              <a:rPr lang="en-US" sz="4000" dirty="0" smtClean="0">
                <a:solidFill>
                  <a:srgbClr val="B58709"/>
                </a:solidFill>
                <a:latin typeface="Archer Semibold" pitchFamily="50" charset="0"/>
              </a:rPr>
              <a:t>Winter Pruning</a:t>
            </a:r>
            <a:endParaRPr lang="en-US" sz="4000" dirty="0">
              <a:solidFill>
                <a:srgbClr val="B58709"/>
              </a:solidFill>
              <a:latin typeface="Archer Semibold" pitchFamily="50" charset="0"/>
            </a:endParaRPr>
          </a:p>
        </p:txBody>
      </p:sp>
      <p:sp>
        <p:nvSpPr>
          <p:cNvPr id="3" name="Rectangle 2"/>
          <p:cNvSpPr/>
          <p:nvPr/>
        </p:nvSpPr>
        <p:spPr>
          <a:xfrm>
            <a:off x="838200" y="1524000"/>
            <a:ext cx="2895600" cy="2624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4343400"/>
            <a:ext cx="2895600" cy="2082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275" r="11078"/>
          <a:stretch/>
        </p:blipFill>
        <p:spPr>
          <a:xfrm>
            <a:off x="793528" y="1521228"/>
            <a:ext cx="2940272" cy="2626953"/>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284" t="3693" r="13338" b="1"/>
          <a:stretch/>
        </p:blipFill>
        <p:spPr>
          <a:xfrm>
            <a:off x="793528" y="4343400"/>
            <a:ext cx="2985019" cy="2082859"/>
          </a:xfrm>
          <a:prstGeom prst="rect">
            <a:avLst/>
          </a:prstGeom>
        </p:spPr>
      </p:pic>
    </p:spTree>
    <p:extLst>
      <p:ext uri="{BB962C8B-B14F-4D97-AF65-F5344CB8AC3E}">
        <p14:creationId xmlns:p14="http://schemas.microsoft.com/office/powerpoint/2010/main" val="208556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528" y="516785"/>
            <a:ext cx="7740872" cy="707886"/>
          </a:xfrm>
          <a:prstGeom prst="rect">
            <a:avLst/>
          </a:prstGeom>
          <a:noFill/>
        </p:spPr>
        <p:txBody>
          <a:bodyPr wrap="square" rtlCol="0">
            <a:spAutoFit/>
          </a:bodyPr>
          <a:lstStyle/>
          <a:p>
            <a:r>
              <a:rPr lang="en-US" sz="4000" dirty="0" smtClean="0">
                <a:solidFill>
                  <a:srgbClr val="B58709"/>
                </a:solidFill>
                <a:latin typeface="Archer Semibold" pitchFamily="50" charset="0"/>
              </a:rPr>
              <a:t>Bud Break</a:t>
            </a:r>
            <a:endParaRPr lang="en-US" sz="4000" dirty="0">
              <a:solidFill>
                <a:srgbClr val="B58709"/>
              </a:solidFill>
              <a:latin typeface="Archer Semibold" pitchFamily="50" charset="0"/>
            </a:endParaRPr>
          </a:p>
        </p:txBody>
      </p:sp>
      <p:sp>
        <p:nvSpPr>
          <p:cNvPr id="3" name="Rectangle 2"/>
          <p:cNvSpPr/>
          <p:nvPr/>
        </p:nvSpPr>
        <p:spPr>
          <a:xfrm>
            <a:off x="5638800" y="1524000"/>
            <a:ext cx="28956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4724400"/>
            <a:ext cx="2895600" cy="1701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6104" b="3720"/>
          <a:stretch/>
        </p:blipFill>
        <p:spPr>
          <a:xfrm>
            <a:off x="5638800" y="1523999"/>
            <a:ext cx="2895600" cy="3048001"/>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2357" r="28416" b="33932"/>
          <a:stretch/>
        </p:blipFill>
        <p:spPr>
          <a:xfrm>
            <a:off x="5638800" y="4721772"/>
            <a:ext cx="2895600" cy="1704487"/>
          </a:xfrm>
          <a:prstGeom prst="rect">
            <a:avLst/>
          </a:prstGeom>
        </p:spPr>
      </p:pic>
      <p:sp>
        <p:nvSpPr>
          <p:cNvPr id="9" name="TextBox 8"/>
          <p:cNvSpPr txBox="1"/>
          <p:nvPr/>
        </p:nvSpPr>
        <p:spPr>
          <a:xfrm>
            <a:off x="457200" y="1523999"/>
            <a:ext cx="4616672" cy="3970318"/>
          </a:xfrm>
          <a:prstGeom prst="rect">
            <a:avLst/>
          </a:prstGeom>
          <a:noFill/>
        </p:spPr>
        <p:txBody>
          <a:bodyPr wrap="square" rtlCol="0">
            <a:spAutoFit/>
          </a:bodyPr>
          <a:lstStyle/>
          <a:p>
            <a:endParaRPr lang="en-US" sz="2000" dirty="0" smtClean="0">
              <a:latin typeface="Proxima Nova Rg" pitchFamily="50" charset="0"/>
            </a:endParaRPr>
          </a:p>
          <a:p>
            <a:r>
              <a:rPr lang="en-US" sz="2000" dirty="0">
                <a:latin typeface="Proxima Nova Rg" pitchFamily="50" charset="0"/>
              </a:rPr>
              <a:t>The first tender buds of the growing season emerge from the dormant </a:t>
            </a:r>
            <a:r>
              <a:rPr lang="en-US" sz="2000" dirty="0" smtClean="0">
                <a:latin typeface="Proxima Nova Rg" pitchFamily="50" charset="0"/>
              </a:rPr>
              <a:t>vine.</a:t>
            </a:r>
            <a:endParaRPr lang="en-US" sz="2000" dirty="0">
              <a:latin typeface="Proxima Nova Rg" pitchFamily="50" charset="0"/>
            </a:endParaRPr>
          </a:p>
          <a:p>
            <a:endParaRPr lang="en-US" sz="2000" dirty="0" smtClean="0">
              <a:latin typeface="Proxima Nova Rg" pitchFamily="50" charset="0"/>
            </a:endParaRPr>
          </a:p>
          <a:p>
            <a:r>
              <a:rPr lang="en-US" sz="2000" dirty="0">
                <a:latin typeface="Proxima Nova Rg" pitchFamily="50" charset="0"/>
              </a:rPr>
              <a:t>The threat of frost is highest at this time, especially on the valley </a:t>
            </a:r>
            <a:r>
              <a:rPr lang="en-US" sz="2000" dirty="0" smtClean="0">
                <a:latin typeface="Proxima Nova Rg" pitchFamily="50" charset="0"/>
              </a:rPr>
              <a:t>floor.</a:t>
            </a:r>
            <a:endParaRPr lang="en-US" sz="2000" dirty="0">
              <a:latin typeface="Proxima Nova Rg" pitchFamily="50" charset="0"/>
            </a:endParaRPr>
          </a:p>
          <a:p>
            <a:endParaRPr lang="en-US" sz="2000" dirty="0">
              <a:latin typeface="Proxima Nova Rg" pitchFamily="50" charset="0"/>
            </a:endParaRPr>
          </a:p>
          <a:p>
            <a:r>
              <a:rPr lang="en-US" sz="2000" dirty="0">
                <a:latin typeface="Proxima Nova Rg" pitchFamily="50" charset="0"/>
              </a:rPr>
              <a:t>Depending on vine variety and vineyard location, bud break can take place over a two month period throughout Napa </a:t>
            </a:r>
            <a:r>
              <a:rPr lang="en-US" sz="2000" dirty="0" smtClean="0">
                <a:latin typeface="Proxima Nova Rg" pitchFamily="50" charset="0"/>
              </a:rPr>
              <a:t>Valley.</a:t>
            </a:r>
          </a:p>
          <a:p>
            <a:endParaRPr lang="en-US" sz="1600" dirty="0">
              <a:latin typeface="Proxima Nova Rg" pitchFamily="50" charset="0"/>
            </a:endParaRPr>
          </a:p>
          <a:p>
            <a:endParaRPr lang="en-US" sz="1600" dirty="0">
              <a:latin typeface="Proxima Nova Rg" pitchFamily="50" charset="0"/>
            </a:endParaRPr>
          </a:p>
        </p:txBody>
      </p:sp>
    </p:spTree>
    <p:extLst>
      <p:ext uri="{BB962C8B-B14F-4D97-AF65-F5344CB8AC3E}">
        <p14:creationId xmlns:p14="http://schemas.microsoft.com/office/powerpoint/2010/main" val="190131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528" y="516785"/>
            <a:ext cx="7740872" cy="707886"/>
          </a:xfrm>
          <a:prstGeom prst="rect">
            <a:avLst/>
          </a:prstGeom>
          <a:noFill/>
        </p:spPr>
        <p:txBody>
          <a:bodyPr wrap="square" rtlCol="0">
            <a:spAutoFit/>
          </a:bodyPr>
          <a:lstStyle/>
          <a:p>
            <a:r>
              <a:rPr lang="en-US" sz="4000" dirty="0" smtClean="0">
                <a:solidFill>
                  <a:srgbClr val="B58709"/>
                </a:solidFill>
                <a:latin typeface="Archer Semibold" pitchFamily="50" charset="0"/>
              </a:rPr>
              <a:t>Flowering</a:t>
            </a:r>
            <a:endParaRPr lang="en-US" sz="3200" dirty="0">
              <a:solidFill>
                <a:srgbClr val="B58709"/>
              </a:solidFill>
              <a:latin typeface="Archer Semibold" pitchFamily="50" charset="0"/>
            </a:endParaRPr>
          </a:p>
        </p:txBody>
      </p:sp>
      <p:sp>
        <p:nvSpPr>
          <p:cNvPr id="3" name="Rectangle 2"/>
          <p:cNvSpPr/>
          <p:nvPr/>
        </p:nvSpPr>
        <p:spPr>
          <a:xfrm>
            <a:off x="5638800" y="1524000"/>
            <a:ext cx="28956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4724400"/>
            <a:ext cx="2895600" cy="1701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3612" t="31428" r="244" b="36748"/>
          <a:stretch/>
        </p:blipFill>
        <p:spPr>
          <a:xfrm>
            <a:off x="5638800" y="4724399"/>
            <a:ext cx="2895600" cy="1820135"/>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326" t="9156" r="5326" b="23590"/>
          <a:stretch/>
        </p:blipFill>
        <p:spPr>
          <a:xfrm>
            <a:off x="5638800" y="1529254"/>
            <a:ext cx="2895600" cy="3141651"/>
          </a:xfrm>
          <a:prstGeom prst="rect">
            <a:avLst/>
          </a:prstGeom>
        </p:spPr>
      </p:pic>
      <p:sp>
        <p:nvSpPr>
          <p:cNvPr id="11" name="TextBox 10"/>
          <p:cNvSpPr txBox="1"/>
          <p:nvPr/>
        </p:nvSpPr>
        <p:spPr>
          <a:xfrm>
            <a:off x="533400" y="1539894"/>
            <a:ext cx="4616672" cy="3662541"/>
          </a:xfrm>
          <a:prstGeom prst="rect">
            <a:avLst/>
          </a:prstGeom>
          <a:noFill/>
        </p:spPr>
        <p:txBody>
          <a:bodyPr wrap="square" rtlCol="0">
            <a:spAutoFit/>
          </a:bodyPr>
          <a:lstStyle/>
          <a:p>
            <a:endParaRPr lang="en-US" sz="2000" dirty="0" smtClean="0">
              <a:latin typeface="Proxima Nova Rg" pitchFamily="50" charset="0"/>
            </a:endParaRPr>
          </a:p>
          <a:p>
            <a:r>
              <a:rPr lang="en-US" sz="2000" dirty="0">
                <a:latin typeface="Proxima Nova Rg" pitchFamily="50" charset="0"/>
              </a:rPr>
              <a:t>In a short time, the </a:t>
            </a:r>
            <a:r>
              <a:rPr lang="en-US" sz="2000" dirty="0" smtClean="0">
                <a:latin typeface="Proxima Nova Rg" pitchFamily="50" charset="0"/>
              </a:rPr>
              <a:t>vines </a:t>
            </a:r>
            <a:r>
              <a:rPr lang="en-US" sz="2000" dirty="0">
                <a:latin typeface="Proxima Nova Rg" pitchFamily="50" charset="0"/>
              </a:rPr>
              <a:t>will develop tight bunches of tiny </a:t>
            </a:r>
            <a:r>
              <a:rPr lang="en-US" sz="2000" dirty="0" smtClean="0">
                <a:latin typeface="Proxima Nova Rg" pitchFamily="50" charset="0"/>
              </a:rPr>
              <a:t>flowers.</a:t>
            </a:r>
            <a:endParaRPr lang="en-US" sz="2000" dirty="0">
              <a:latin typeface="Proxima Nova Rg" pitchFamily="50" charset="0"/>
            </a:endParaRPr>
          </a:p>
          <a:p>
            <a:r>
              <a:rPr lang="en-US" sz="2000" dirty="0" smtClean="0">
                <a:latin typeface="Proxima Nova Rg" pitchFamily="50" charset="0"/>
              </a:rPr>
              <a:t/>
            </a:r>
            <a:br>
              <a:rPr lang="en-US" sz="2000" dirty="0" smtClean="0">
                <a:latin typeface="Proxima Nova Rg" pitchFamily="50" charset="0"/>
              </a:rPr>
            </a:br>
            <a:r>
              <a:rPr lang="en-US" sz="2000" dirty="0" smtClean="0">
                <a:latin typeface="Proxima Nova Rg" pitchFamily="50" charset="0"/>
              </a:rPr>
              <a:t>Each </a:t>
            </a:r>
            <a:r>
              <a:rPr lang="en-US" sz="2000" dirty="0">
                <a:latin typeface="Proxima Nova Rg" pitchFamily="50" charset="0"/>
              </a:rPr>
              <a:t>flower has the potential to form a single grape </a:t>
            </a:r>
            <a:r>
              <a:rPr lang="en-US" sz="2000" dirty="0" smtClean="0">
                <a:latin typeface="Proxima Nova Rg" pitchFamily="50" charset="0"/>
              </a:rPr>
              <a:t>berry.</a:t>
            </a:r>
            <a:endParaRPr lang="en-US" sz="2000" dirty="0">
              <a:latin typeface="Proxima Nova Rg" pitchFamily="50" charset="0"/>
            </a:endParaRPr>
          </a:p>
          <a:p>
            <a:endParaRPr lang="en-US" sz="2000" dirty="0">
              <a:latin typeface="Proxima Nova Rg" pitchFamily="50" charset="0"/>
            </a:endParaRPr>
          </a:p>
          <a:p>
            <a:r>
              <a:rPr lang="en-US" sz="2000" dirty="0">
                <a:latin typeface="Proxima Nova Rg" pitchFamily="50" charset="0"/>
              </a:rPr>
              <a:t>Grapevines are self pollinating, and cold, rainy weather at this time can interfere with this </a:t>
            </a:r>
            <a:r>
              <a:rPr lang="en-US" sz="2000" dirty="0" smtClean="0">
                <a:latin typeface="Proxima Nova Rg" pitchFamily="50" charset="0"/>
              </a:rPr>
              <a:t>process.</a:t>
            </a:r>
          </a:p>
          <a:p>
            <a:endParaRPr lang="en-US" sz="1600" dirty="0">
              <a:latin typeface="Proxima Nova Rg" pitchFamily="50" charset="0"/>
            </a:endParaRPr>
          </a:p>
          <a:p>
            <a:endParaRPr lang="en-US" sz="1600" dirty="0">
              <a:latin typeface="Proxima Nova Rg" pitchFamily="50" charset="0"/>
            </a:endParaRPr>
          </a:p>
        </p:txBody>
      </p:sp>
    </p:spTree>
    <p:extLst>
      <p:ext uri="{BB962C8B-B14F-4D97-AF65-F5344CB8AC3E}">
        <p14:creationId xmlns:p14="http://schemas.microsoft.com/office/powerpoint/2010/main" val="8938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8600" y="1524000"/>
            <a:ext cx="4616672" cy="2246769"/>
          </a:xfrm>
          <a:prstGeom prst="rect">
            <a:avLst/>
          </a:prstGeom>
          <a:noFill/>
        </p:spPr>
        <p:txBody>
          <a:bodyPr wrap="square" rtlCol="0">
            <a:spAutoFit/>
          </a:bodyPr>
          <a:lstStyle/>
          <a:p>
            <a:endParaRPr lang="en-US" sz="2000" dirty="0" smtClean="0">
              <a:latin typeface="Proxima Nova Rg" pitchFamily="50" charset="0"/>
            </a:endParaRPr>
          </a:p>
          <a:p>
            <a:r>
              <a:rPr lang="en-US" sz="2000" dirty="0" smtClean="0">
                <a:latin typeface="Proxima Nova Rg" pitchFamily="50" charset="0"/>
              </a:rPr>
              <a:t>As </a:t>
            </a:r>
            <a:r>
              <a:rPr lang="en-US" sz="2000" dirty="0">
                <a:latin typeface="Proxima Nova Rg" pitchFamily="50" charset="0"/>
              </a:rPr>
              <a:t>the flowers drop, a tiny, green sphere begins to </a:t>
            </a:r>
            <a:r>
              <a:rPr lang="en-US" sz="2000" dirty="0" smtClean="0">
                <a:latin typeface="Proxima Nova Rg" pitchFamily="50" charset="0"/>
              </a:rPr>
              <a:t>emerge.</a:t>
            </a:r>
            <a:endParaRPr lang="en-US" sz="2000" dirty="0">
              <a:latin typeface="Proxima Nova Rg" pitchFamily="50" charset="0"/>
            </a:endParaRPr>
          </a:p>
          <a:p>
            <a:endParaRPr lang="en-US" sz="2000" dirty="0">
              <a:latin typeface="Proxima Nova Rg" pitchFamily="50" charset="0"/>
            </a:endParaRPr>
          </a:p>
          <a:p>
            <a:r>
              <a:rPr lang="en-US" sz="2000" dirty="0" smtClean="0">
                <a:latin typeface="Proxima Nova Rg" pitchFamily="50" charset="0"/>
              </a:rPr>
              <a:t>Once </a:t>
            </a:r>
            <a:r>
              <a:rPr lang="en-US" sz="2000" dirty="0">
                <a:latin typeface="Proxima Nova Rg" pitchFamily="50" charset="0"/>
              </a:rPr>
              <a:t>set, the fruit will begin to ripen under the influence of Napa Valley’s </a:t>
            </a:r>
            <a:r>
              <a:rPr lang="en-US" sz="2000" dirty="0" smtClean="0">
                <a:latin typeface="Proxima Nova Rg" pitchFamily="50" charset="0"/>
              </a:rPr>
              <a:t>warm, dry Mediterranean climate.</a:t>
            </a:r>
            <a:endParaRPr lang="en-US" sz="2000" dirty="0">
              <a:latin typeface="Proxima Nova Rg" pitchFamily="50" charset="0"/>
            </a:endParaRPr>
          </a:p>
        </p:txBody>
      </p:sp>
      <p:sp>
        <p:nvSpPr>
          <p:cNvPr id="2" name="TextBox 1"/>
          <p:cNvSpPr txBox="1"/>
          <p:nvPr/>
        </p:nvSpPr>
        <p:spPr>
          <a:xfrm>
            <a:off x="793528" y="516785"/>
            <a:ext cx="6902672" cy="707886"/>
          </a:xfrm>
          <a:prstGeom prst="rect">
            <a:avLst/>
          </a:prstGeom>
          <a:noFill/>
        </p:spPr>
        <p:txBody>
          <a:bodyPr wrap="square" rtlCol="0">
            <a:spAutoFit/>
          </a:bodyPr>
          <a:lstStyle/>
          <a:p>
            <a:r>
              <a:rPr lang="en-US" sz="4000" dirty="0" smtClean="0">
                <a:solidFill>
                  <a:srgbClr val="B58709"/>
                </a:solidFill>
                <a:latin typeface="Archer Semibold" pitchFamily="50" charset="0"/>
              </a:rPr>
              <a:t>Fruit Set</a:t>
            </a:r>
            <a:endParaRPr lang="en-US" sz="4000" dirty="0">
              <a:solidFill>
                <a:srgbClr val="B58709"/>
              </a:solidFill>
              <a:latin typeface="Archer Semibold" pitchFamily="50" charset="0"/>
            </a:endParaRPr>
          </a:p>
        </p:txBody>
      </p:sp>
      <p:sp>
        <p:nvSpPr>
          <p:cNvPr id="3" name="Rectangle 2"/>
          <p:cNvSpPr/>
          <p:nvPr/>
        </p:nvSpPr>
        <p:spPr>
          <a:xfrm>
            <a:off x="838200" y="1524000"/>
            <a:ext cx="28956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4724400"/>
            <a:ext cx="2895600" cy="1701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354" t="8912" b="8912"/>
          <a:stretch/>
        </p:blipFill>
        <p:spPr>
          <a:xfrm>
            <a:off x="838200" y="4724400"/>
            <a:ext cx="2895600" cy="1769214"/>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3118" t="7642" r="13718" b="1290"/>
          <a:stretch/>
        </p:blipFill>
        <p:spPr>
          <a:xfrm>
            <a:off x="838200" y="1524000"/>
            <a:ext cx="2895600" cy="3052192"/>
          </a:xfrm>
          <a:prstGeom prst="rect">
            <a:avLst/>
          </a:prstGeom>
        </p:spPr>
      </p:pic>
    </p:spTree>
    <p:extLst>
      <p:ext uri="{BB962C8B-B14F-4D97-AF65-F5344CB8AC3E}">
        <p14:creationId xmlns:p14="http://schemas.microsoft.com/office/powerpoint/2010/main" val="26512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8600" y="1524000"/>
            <a:ext cx="4616672" cy="3785652"/>
          </a:xfrm>
          <a:prstGeom prst="rect">
            <a:avLst/>
          </a:prstGeom>
          <a:noFill/>
        </p:spPr>
        <p:txBody>
          <a:bodyPr wrap="square" rtlCol="0">
            <a:spAutoFit/>
          </a:bodyPr>
          <a:lstStyle/>
          <a:p>
            <a:endParaRPr lang="en-US" sz="2000" dirty="0" smtClean="0">
              <a:latin typeface="Proxima Nova Rg" pitchFamily="50" charset="0"/>
            </a:endParaRPr>
          </a:p>
          <a:p>
            <a:r>
              <a:rPr lang="en-US" sz="2000" dirty="0" smtClean="0">
                <a:latin typeface="Proxima Nova Rg" pitchFamily="50" charset="0"/>
              </a:rPr>
              <a:t>The </a:t>
            </a:r>
            <a:r>
              <a:rPr lang="en-US" sz="2000" dirty="0">
                <a:latin typeface="Proxima Nova Rg" pitchFamily="50" charset="0"/>
              </a:rPr>
              <a:t>vigorous shoot growth of the spring must be managed to ensure optimal grape production and </a:t>
            </a:r>
            <a:r>
              <a:rPr lang="en-US" sz="2000" dirty="0" smtClean="0">
                <a:latin typeface="Proxima Nova Rg" pitchFamily="50" charset="0"/>
              </a:rPr>
              <a:t>ripening.</a:t>
            </a:r>
            <a:endParaRPr lang="en-US" sz="2000" dirty="0">
              <a:latin typeface="Proxima Nova Rg" pitchFamily="50" charset="0"/>
            </a:endParaRPr>
          </a:p>
          <a:p>
            <a:endParaRPr lang="en-US" sz="2000" dirty="0">
              <a:latin typeface="Proxima Nova Rg" pitchFamily="50" charset="0"/>
            </a:endParaRPr>
          </a:p>
          <a:p>
            <a:r>
              <a:rPr lang="en-US" sz="2000" dirty="0">
                <a:latin typeface="Proxima Nova Rg" pitchFamily="50" charset="0"/>
              </a:rPr>
              <a:t>A variety of decisions, such as leaf removal and shoot thinning, must be made at different </a:t>
            </a:r>
            <a:r>
              <a:rPr lang="en-US" sz="2000" dirty="0" smtClean="0">
                <a:latin typeface="Proxima Nova Rg" pitchFamily="50" charset="0"/>
              </a:rPr>
              <a:t>times.</a:t>
            </a:r>
            <a:endParaRPr lang="en-US" sz="2000" dirty="0">
              <a:latin typeface="Proxima Nova Rg" pitchFamily="50" charset="0"/>
            </a:endParaRPr>
          </a:p>
          <a:p>
            <a:endParaRPr lang="en-US" sz="2000" dirty="0">
              <a:latin typeface="Proxima Nova Rg" pitchFamily="50" charset="0"/>
            </a:endParaRPr>
          </a:p>
          <a:p>
            <a:r>
              <a:rPr lang="en-US" sz="2000" dirty="0">
                <a:latin typeface="Proxima Nova Rg" pitchFamily="50" charset="0"/>
              </a:rPr>
              <a:t>The goal is to achieve the perfect balance of shade, sunlight and air circulation around each grape </a:t>
            </a:r>
            <a:r>
              <a:rPr lang="en-US" sz="2000" dirty="0" smtClean="0">
                <a:latin typeface="Proxima Nova Rg" pitchFamily="50" charset="0"/>
              </a:rPr>
              <a:t>bunch.</a:t>
            </a:r>
            <a:endParaRPr lang="en-US" sz="2000" dirty="0">
              <a:latin typeface="Proxima Nova Rg" pitchFamily="50" charset="0"/>
            </a:endParaRPr>
          </a:p>
        </p:txBody>
      </p:sp>
      <p:sp>
        <p:nvSpPr>
          <p:cNvPr id="2" name="TextBox 1"/>
          <p:cNvSpPr txBox="1"/>
          <p:nvPr/>
        </p:nvSpPr>
        <p:spPr>
          <a:xfrm>
            <a:off x="793528" y="516785"/>
            <a:ext cx="6902672" cy="707886"/>
          </a:xfrm>
          <a:prstGeom prst="rect">
            <a:avLst/>
          </a:prstGeom>
          <a:noFill/>
        </p:spPr>
        <p:txBody>
          <a:bodyPr wrap="square" rtlCol="0">
            <a:spAutoFit/>
          </a:bodyPr>
          <a:lstStyle/>
          <a:p>
            <a:r>
              <a:rPr lang="en-US" sz="4000" dirty="0" smtClean="0">
                <a:solidFill>
                  <a:srgbClr val="B58709"/>
                </a:solidFill>
                <a:latin typeface="Archer Semibold" pitchFamily="50" charset="0"/>
              </a:rPr>
              <a:t>Canopy Management</a:t>
            </a:r>
            <a:endParaRPr lang="en-US" sz="4000" dirty="0">
              <a:solidFill>
                <a:srgbClr val="B58709"/>
              </a:solidFill>
              <a:latin typeface="Archer Semibold" pitchFamily="50" charset="0"/>
            </a:endParaRPr>
          </a:p>
        </p:txBody>
      </p:sp>
      <p:sp>
        <p:nvSpPr>
          <p:cNvPr id="3" name="Rectangle 2"/>
          <p:cNvSpPr/>
          <p:nvPr/>
        </p:nvSpPr>
        <p:spPr>
          <a:xfrm>
            <a:off x="838200" y="1524000"/>
            <a:ext cx="28956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4724400"/>
            <a:ext cx="2895600" cy="1701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63" t="5850" r="343" b="26127"/>
          <a:stretch/>
        </p:blipFill>
        <p:spPr>
          <a:xfrm>
            <a:off x="838201" y="1506509"/>
            <a:ext cx="2895599" cy="306549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833" r="2406" b="17025"/>
          <a:stretch/>
        </p:blipFill>
        <p:spPr>
          <a:xfrm>
            <a:off x="832944" y="4724400"/>
            <a:ext cx="2900856" cy="1701859"/>
          </a:xfrm>
          <a:prstGeom prst="rect">
            <a:avLst/>
          </a:prstGeom>
        </p:spPr>
      </p:pic>
    </p:spTree>
    <p:extLst>
      <p:ext uri="{BB962C8B-B14F-4D97-AF65-F5344CB8AC3E}">
        <p14:creationId xmlns:p14="http://schemas.microsoft.com/office/powerpoint/2010/main" val="26512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528" y="516785"/>
            <a:ext cx="7740872" cy="707886"/>
          </a:xfrm>
          <a:prstGeom prst="rect">
            <a:avLst/>
          </a:prstGeom>
          <a:noFill/>
        </p:spPr>
        <p:txBody>
          <a:bodyPr wrap="square" rtlCol="0">
            <a:spAutoFit/>
          </a:bodyPr>
          <a:lstStyle/>
          <a:p>
            <a:r>
              <a:rPr lang="en-US" sz="4000" dirty="0" smtClean="0">
                <a:solidFill>
                  <a:srgbClr val="B58709"/>
                </a:solidFill>
                <a:latin typeface="Archer Semibold" pitchFamily="50" charset="0"/>
              </a:rPr>
              <a:t>Veraison</a:t>
            </a:r>
            <a:endParaRPr lang="en-US" sz="3200" dirty="0">
              <a:solidFill>
                <a:srgbClr val="B58709"/>
              </a:solidFill>
              <a:latin typeface="Archer Semibold" pitchFamily="50" charset="0"/>
            </a:endParaRPr>
          </a:p>
        </p:txBody>
      </p:sp>
      <p:sp>
        <p:nvSpPr>
          <p:cNvPr id="3" name="Rectangle 2"/>
          <p:cNvSpPr/>
          <p:nvPr/>
        </p:nvSpPr>
        <p:spPr>
          <a:xfrm>
            <a:off x="5638800" y="1524000"/>
            <a:ext cx="28956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4724400"/>
            <a:ext cx="2895600" cy="1701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126" t="31476" r="11954" b="10705"/>
          <a:stretch/>
        </p:blipFill>
        <p:spPr>
          <a:xfrm>
            <a:off x="5638800" y="1524000"/>
            <a:ext cx="2895600" cy="310352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80" t="30356" r="-380" b="30356"/>
          <a:stretch/>
        </p:blipFill>
        <p:spPr>
          <a:xfrm>
            <a:off x="5638800" y="4724400"/>
            <a:ext cx="2895600" cy="1701859"/>
          </a:xfrm>
          <a:prstGeom prst="rect">
            <a:avLst/>
          </a:prstGeom>
        </p:spPr>
      </p:pic>
      <p:sp>
        <p:nvSpPr>
          <p:cNvPr id="9" name="TextBox 8"/>
          <p:cNvSpPr txBox="1"/>
          <p:nvPr/>
        </p:nvSpPr>
        <p:spPr>
          <a:xfrm>
            <a:off x="609600" y="1526447"/>
            <a:ext cx="4616672" cy="4585871"/>
          </a:xfrm>
          <a:prstGeom prst="rect">
            <a:avLst/>
          </a:prstGeom>
          <a:noFill/>
        </p:spPr>
        <p:txBody>
          <a:bodyPr wrap="square" rtlCol="0">
            <a:spAutoFit/>
          </a:bodyPr>
          <a:lstStyle/>
          <a:p>
            <a:endParaRPr lang="en-US" sz="2000" dirty="0" smtClean="0">
              <a:latin typeface="Proxima Nova Rg" pitchFamily="50" charset="0"/>
            </a:endParaRPr>
          </a:p>
          <a:p>
            <a:r>
              <a:rPr lang="en-US" sz="2000" dirty="0">
                <a:latin typeface="Proxima Nova Rg" pitchFamily="50" charset="0"/>
              </a:rPr>
              <a:t>All grape varieties begin their yearly journey green in color </a:t>
            </a:r>
            <a:r>
              <a:rPr lang="en-US" sz="2000" dirty="0" smtClean="0">
                <a:latin typeface="Proxima Nova Rg" pitchFamily="50" charset="0"/>
              </a:rPr>
              <a:t>– </a:t>
            </a:r>
            <a:r>
              <a:rPr lang="en-US" sz="2000" dirty="0">
                <a:latin typeface="Proxima Nova Rg" pitchFamily="50" charset="0"/>
              </a:rPr>
              <a:t>it is not until mid-summer that grape pigmentation </a:t>
            </a:r>
            <a:r>
              <a:rPr lang="en-US" sz="2000" dirty="0" smtClean="0">
                <a:latin typeface="Proxima Nova Rg" pitchFamily="50" charset="0"/>
              </a:rPr>
              <a:t>develops.</a:t>
            </a:r>
            <a:endParaRPr lang="en-US" sz="2000" dirty="0">
              <a:latin typeface="Proxima Nova Rg" pitchFamily="50" charset="0"/>
            </a:endParaRPr>
          </a:p>
          <a:p>
            <a:endParaRPr lang="en-US" sz="2000" dirty="0" smtClean="0">
              <a:latin typeface="Proxima Nova Rg" pitchFamily="50" charset="0"/>
            </a:endParaRPr>
          </a:p>
          <a:p>
            <a:r>
              <a:rPr lang="en-US" sz="2000" dirty="0">
                <a:latin typeface="Proxima Nova Rg" pitchFamily="50" charset="0"/>
              </a:rPr>
              <a:t>Veraison marks the shift between berry growth and berry </a:t>
            </a:r>
            <a:r>
              <a:rPr lang="en-US" sz="2000" dirty="0" smtClean="0">
                <a:latin typeface="Proxima Nova Rg" pitchFamily="50" charset="0"/>
              </a:rPr>
              <a:t>ripening.</a:t>
            </a:r>
            <a:endParaRPr lang="en-US" sz="2000" dirty="0">
              <a:latin typeface="Proxima Nova Rg" pitchFamily="50" charset="0"/>
            </a:endParaRPr>
          </a:p>
          <a:p>
            <a:endParaRPr lang="en-US" sz="2000" dirty="0">
              <a:latin typeface="Proxima Nova Rg" pitchFamily="50" charset="0"/>
            </a:endParaRPr>
          </a:p>
          <a:p>
            <a:r>
              <a:rPr lang="en-US" sz="2000" dirty="0">
                <a:latin typeface="Proxima Nova Rg" pitchFamily="50" charset="0"/>
              </a:rPr>
              <a:t>The wide diurnal range in Napa Valley is one of the many reasons why it is such an ideal place to grow fine wine </a:t>
            </a:r>
            <a:r>
              <a:rPr lang="en-US" sz="2000" dirty="0" smtClean="0">
                <a:latin typeface="Proxima Nova Rg" pitchFamily="50" charset="0"/>
              </a:rPr>
              <a:t>grapes.</a:t>
            </a:r>
            <a:endParaRPr lang="en-US" sz="2000" dirty="0">
              <a:latin typeface="Proxima Nova Rg" pitchFamily="50" charset="0"/>
            </a:endParaRPr>
          </a:p>
          <a:p>
            <a:endParaRPr lang="en-US" sz="1600" dirty="0">
              <a:latin typeface="Proxima Nova Rg" pitchFamily="50" charset="0"/>
            </a:endParaRPr>
          </a:p>
          <a:p>
            <a:endParaRPr lang="en-US" sz="1600" dirty="0">
              <a:latin typeface="Proxima Nova Rg" pitchFamily="50" charset="0"/>
            </a:endParaRPr>
          </a:p>
        </p:txBody>
      </p:sp>
    </p:spTree>
    <p:extLst>
      <p:ext uri="{BB962C8B-B14F-4D97-AF65-F5344CB8AC3E}">
        <p14:creationId xmlns:p14="http://schemas.microsoft.com/office/powerpoint/2010/main" val="8938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8600" y="1528388"/>
            <a:ext cx="4616672" cy="4093428"/>
          </a:xfrm>
          <a:prstGeom prst="rect">
            <a:avLst/>
          </a:prstGeom>
          <a:noFill/>
        </p:spPr>
        <p:txBody>
          <a:bodyPr wrap="square" rtlCol="0">
            <a:spAutoFit/>
          </a:bodyPr>
          <a:lstStyle/>
          <a:p>
            <a:endParaRPr lang="en-US" sz="2000" dirty="0" smtClean="0">
              <a:latin typeface="Proxima Nova Rg" pitchFamily="50" charset="0"/>
            </a:endParaRPr>
          </a:p>
          <a:p>
            <a:r>
              <a:rPr lang="en-US" sz="2000" dirty="0" smtClean="0">
                <a:latin typeface="Proxima Nova Rg" pitchFamily="50" charset="0"/>
              </a:rPr>
              <a:t>To </a:t>
            </a:r>
            <a:r>
              <a:rPr lang="en-US" sz="2000" dirty="0">
                <a:latin typeface="Proxima Nova Rg" pitchFamily="50" charset="0"/>
              </a:rPr>
              <a:t>ensure the highest quality grapes, </a:t>
            </a:r>
            <a:r>
              <a:rPr lang="en-US" sz="2000" dirty="0" smtClean="0">
                <a:latin typeface="Proxima Nova Rg" pitchFamily="50" charset="0"/>
              </a:rPr>
              <a:t>Napa </a:t>
            </a:r>
            <a:r>
              <a:rPr lang="en-US" sz="2000" dirty="0">
                <a:latin typeface="Proxima Nova Rg" pitchFamily="50" charset="0"/>
              </a:rPr>
              <a:t>Valley growers </a:t>
            </a:r>
            <a:r>
              <a:rPr lang="en-US" sz="2000" dirty="0" smtClean="0">
                <a:latin typeface="Proxima Nova Rg" pitchFamily="50" charset="0"/>
              </a:rPr>
              <a:t>will </a:t>
            </a:r>
            <a:r>
              <a:rPr lang="en-US" sz="2000" dirty="0">
                <a:latin typeface="Proxima Nova Rg" pitchFamily="50" charset="0"/>
              </a:rPr>
              <a:t>purposefully </a:t>
            </a:r>
            <a:r>
              <a:rPr lang="en-US" sz="2000" dirty="0" smtClean="0">
                <a:latin typeface="Proxima Nova Rg" pitchFamily="50" charset="0"/>
              </a:rPr>
              <a:t>thin </a:t>
            </a:r>
            <a:r>
              <a:rPr lang="en-US" sz="2000" dirty="0">
                <a:latin typeface="Proxima Nova Rg" pitchFamily="50" charset="0"/>
              </a:rPr>
              <a:t>the </a:t>
            </a:r>
            <a:r>
              <a:rPr lang="en-US" sz="2000" dirty="0" smtClean="0">
                <a:latin typeface="Proxima Nova Rg" pitchFamily="50" charset="0"/>
              </a:rPr>
              <a:t>crop.</a:t>
            </a:r>
            <a:endParaRPr lang="en-US" sz="2000" dirty="0">
              <a:latin typeface="Proxima Nova Rg" pitchFamily="50" charset="0"/>
            </a:endParaRPr>
          </a:p>
          <a:p>
            <a:endParaRPr lang="en-US" sz="2000" dirty="0">
              <a:latin typeface="Proxima Nova Rg" pitchFamily="50" charset="0"/>
            </a:endParaRPr>
          </a:p>
          <a:p>
            <a:r>
              <a:rPr lang="en-US" sz="2000" dirty="0">
                <a:latin typeface="Proxima Nova Rg" pitchFamily="50" charset="0"/>
              </a:rPr>
              <a:t>Also know as dropping fruit or green harvesting, this practice ensures those bunches left on the vine achieve optimum </a:t>
            </a:r>
            <a:r>
              <a:rPr lang="en-US" sz="2000" dirty="0" smtClean="0">
                <a:latin typeface="Proxima Nova Rg" pitchFamily="50" charset="0"/>
              </a:rPr>
              <a:t>ripeness.</a:t>
            </a:r>
            <a:endParaRPr lang="en-US" sz="2000" dirty="0">
              <a:latin typeface="Proxima Nova Rg" pitchFamily="50" charset="0"/>
            </a:endParaRPr>
          </a:p>
          <a:p>
            <a:endParaRPr lang="en-US" sz="2000" dirty="0">
              <a:latin typeface="Proxima Nova Rg" pitchFamily="50" charset="0"/>
            </a:endParaRPr>
          </a:p>
          <a:p>
            <a:r>
              <a:rPr lang="en-US" sz="2000" dirty="0">
                <a:latin typeface="Proxima Nova Rg" pitchFamily="50" charset="0"/>
              </a:rPr>
              <a:t>As a result, our vineyards typically yield only half the yield of most other growing regions in </a:t>
            </a:r>
            <a:r>
              <a:rPr lang="en-US" sz="2000" dirty="0" smtClean="0">
                <a:latin typeface="Proxima Nova Rg" pitchFamily="50" charset="0"/>
              </a:rPr>
              <a:t>California.</a:t>
            </a:r>
            <a:endParaRPr lang="en-US" sz="2000" dirty="0">
              <a:latin typeface="Proxima Nova Rg" pitchFamily="50" charset="0"/>
            </a:endParaRPr>
          </a:p>
        </p:txBody>
      </p:sp>
      <p:sp>
        <p:nvSpPr>
          <p:cNvPr id="2" name="TextBox 1"/>
          <p:cNvSpPr txBox="1"/>
          <p:nvPr/>
        </p:nvSpPr>
        <p:spPr>
          <a:xfrm>
            <a:off x="793528" y="516785"/>
            <a:ext cx="6902672" cy="707886"/>
          </a:xfrm>
          <a:prstGeom prst="rect">
            <a:avLst/>
          </a:prstGeom>
          <a:noFill/>
        </p:spPr>
        <p:txBody>
          <a:bodyPr wrap="square" rtlCol="0">
            <a:spAutoFit/>
          </a:bodyPr>
          <a:lstStyle/>
          <a:p>
            <a:r>
              <a:rPr lang="en-US" sz="4000" dirty="0" smtClean="0">
                <a:solidFill>
                  <a:srgbClr val="B58709"/>
                </a:solidFill>
                <a:latin typeface="Archer Semibold" pitchFamily="50" charset="0"/>
              </a:rPr>
              <a:t>Crop Thinning</a:t>
            </a:r>
            <a:endParaRPr lang="en-US" sz="4000" dirty="0">
              <a:solidFill>
                <a:srgbClr val="B58709"/>
              </a:solidFill>
              <a:latin typeface="Archer Semibold" pitchFamily="50" charset="0"/>
            </a:endParaRPr>
          </a:p>
        </p:txBody>
      </p:sp>
      <p:sp>
        <p:nvSpPr>
          <p:cNvPr id="3" name="Rectangle 2"/>
          <p:cNvSpPr/>
          <p:nvPr/>
        </p:nvSpPr>
        <p:spPr>
          <a:xfrm>
            <a:off x="838200" y="1524000"/>
            <a:ext cx="28956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4724400"/>
            <a:ext cx="2895600" cy="1701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8145" t="23164" r="21038" b="15548"/>
          <a:stretch/>
        </p:blipFill>
        <p:spPr>
          <a:xfrm>
            <a:off x="838200" y="4724400"/>
            <a:ext cx="2895600" cy="170185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8942" t="30043" r="36533" b="-630"/>
          <a:stretch/>
        </p:blipFill>
        <p:spPr>
          <a:xfrm>
            <a:off x="838200" y="1524000"/>
            <a:ext cx="2895600" cy="3063607"/>
          </a:xfrm>
          <a:prstGeom prst="rect">
            <a:avLst/>
          </a:prstGeom>
        </p:spPr>
      </p:pic>
    </p:spTree>
    <p:extLst>
      <p:ext uri="{BB962C8B-B14F-4D97-AF65-F5344CB8AC3E}">
        <p14:creationId xmlns:p14="http://schemas.microsoft.com/office/powerpoint/2010/main" val="26512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1986</TotalTime>
  <Words>2229</Words>
  <Application>Microsoft Office PowerPoint</Application>
  <PresentationFormat>On-screen Show (4:3)</PresentationFormat>
  <Paragraphs>157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Napa Valley Vintners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Cooperman</dc:creator>
  <cp:lastModifiedBy>Connor Best</cp:lastModifiedBy>
  <cp:revision>106</cp:revision>
  <cp:lastPrinted>2015-07-22T18:46:56Z</cp:lastPrinted>
  <dcterms:created xsi:type="dcterms:W3CDTF">2014-06-26T22:59:09Z</dcterms:created>
  <dcterms:modified xsi:type="dcterms:W3CDTF">2016-07-13T20:51:57Z</dcterms:modified>
</cp:coreProperties>
</file>