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7"/>
  </p:notesMasterIdLst>
  <p:handoutMasterIdLst>
    <p:handoutMasterId r:id="rId58"/>
  </p:handoutMasterIdLst>
  <p:sldIdLst>
    <p:sldId id="439" r:id="rId2"/>
    <p:sldId id="606" r:id="rId3"/>
    <p:sldId id="610" r:id="rId4"/>
    <p:sldId id="608" r:id="rId5"/>
    <p:sldId id="609" r:id="rId6"/>
    <p:sldId id="604" r:id="rId7"/>
    <p:sldId id="611" r:id="rId8"/>
    <p:sldId id="612" r:id="rId9"/>
    <p:sldId id="613" r:id="rId10"/>
    <p:sldId id="510" r:id="rId11"/>
    <p:sldId id="655" r:id="rId12"/>
    <p:sldId id="654" r:id="rId13"/>
    <p:sldId id="615" r:id="rId14"/>
    <p:sldId id="616" r:id="rId15"/>
    <p:sldId id="617" r:id="rId16"/>
    <p:sldId id="618" r:id="rId17"/>
    <p:sldId id="619" r:id="rId18"/>
    <p:sldId id="620" r:id="rId19"/>
    <p:sldId id="621" r:id="rId20"/>
    <p:sldId id="622" r:id="rId21"/>
    <p:sldId id="623" r:id="rId22"/>
    <p:sldId id="578" r:id="rId23"/>
    <p:sldId id="624" r:id="rId24"/>
    <p:sldId id="579" r:id="rId25"/>
    <p:sldId id="625" r:id="rId26"/>
    <p:sldId id="626" r:id="rId27"/>
    <p:sldId id="628" r:id="rId28"/>
    <p:sldId id="629" r:id="rId29"/>
    <p:sldId id="630" r:id="rId30"/>
    <p:sldId id="631" r:id="rId31"/>
    <p:sldId id="633" r:id="rId32"/>
    <p:sldId id="652" r:id="rId33"/>
    <p:sldId id="634" r:id="rId34"/>
    <p:sldId id="635" r:id="rId35"/>
    <p:sldId id="653" r:id="rId36"/>
    <p:sldId id="636" r:id="rId37"/>
    <p:sldId id="637" r:id="rId38"/>
    <p:sldId id="543" r:id="rId39"/>
    <p:sldId id="638" r:id="rId40"/>
    <p:sldId id="639" r:id="rId41"/>
    <p:sldId id="640" r:id="rId42"/>
    <p:sldId id="641" r:id="rId43"/>
    <p:sldId id="642" r:id="rId44"/>
    <p:sldId id="643" r:id="rId45"/>
    <p:sldId id="644" r:id="rId46"/>
    <p:sldId id="645" r:id="rId47"/>
    <p:sldId id="656" r:id="rId48"/>
    <p:sldId id="562" r:id="rId49"/>
    <p:sldId id="647" r:id="rId50"/>
    <p:sldId id="648" r:id="rId51"/>
    <p:sldId id="649" r:id="rId52"/>
    <p:sldId id="558" r:id="rId53"/>
    <p:sldId id="559" r:id="rId54"/>
    <p:sldId id="651" r:id="rId55"/>
    <p:sldId id="650" r:id="rId56"/>
  </p:sldIdLst>
  <p:sldSz cx="9144000" cy="6858000" type="letter"/>
  <p:notesSz cx="9296400" cy="7010400"/>
  <p:defaultTextStyle>
    <a:defPPr>
      <a:defRPr lang="en-US"/>
    </a:defPPr>
    <a:lvl1pPr algn="l" rtl="0" fontAlgn="base">
      <a:spcBef>
        <a:spcPct val="0"/>
      </a:spcBef>
      <a:spcAft>
        <a:spcPct val="0"/>
      </a:spcAft>
      <a:defRPr sz="2400" kern="1200">
        <a:solidFill>
          <a:schemeClr val="tx1"/>
        </a:solidFill>
        <a:latin typeface="Times" pitchFamily="18" charset="0"/>
        <a:ea typeface="+mn-ea"/>
        <a:cs typeface="Arial" charset="0"/>
      </a:defRPr>
    </a:lvl1pPr>
    <a:lvl2pPr marL="457200" algn="l" rtl="0" fontAlgn="base">
      <a:spcBef>
        <a:spcPct val="0"/>
      </a:spcBef>
      <a:spcAft>
        <a:spcPct val="0"/>
      </a:spcAft>
      <a:defRPr sz="2400" kern="1200">
        <a:solidFill>
          <a:schemeClr val="tx1"/>
        </a:solidFill>
        <a:latin typeface="Times" pitchFamily="18" charset="0"/>
        <a:ea typeface="+mn-ea"/>
        <a:cs typeface="Arial" charset="0"/>
      </a:defRPr>
    </a:lvl2pPr>
    <a:lvl3pPr marL="914400" algn="l" rtl="0" fontAlgn="base">
      <a:spcBef>
        <a:spcPct val="0"/>
      </a:spcBef>
      <a:spcAft>
        <a:spcPct val="0"/>
      </a:spcAft>
      <a:defRPr sz="2400" kern="1200">
        <a:solidFill>
          <a:schemeClr val="tx1"/>
        </a:solidFill>
        <a:latin typeface="Times" pitchFamily="18" charset="0"/>
        <a:ea typeface="+mn-ea"/>
        <a:cs typeface="Arial" charset="0"/>
      </a:defRPr>
    </a:lvl3pPr>
    <a:lvl4pPr marL="1371600" algn="l" rtl="0" fontAlgn="base">
      <a:spcBef>
        <a:spcPct val="0"/>
      </a:spcBef>
      <a:spcAft>
        <a:spcPct val="0"/>
      </a:spcAft>
      <a:defRPr sz="2400" kern="1200">
        <a:solidFill>
          <a:schemeClr val="tx1"/>
        </a:solidFill>
        <a:latin typeface="Times" pitchFamily="18" charset="0"/>
        <a:ea typeface="+mn-ea"/>
        <a:cs typeface="Arial" charset="0"/>
      </a:defRPr>
    </a:lvl4pPr>
    <a:lvl5pPr marL="1828800" algn="l" rtl="0" fontAlgn="base">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349"/>
    <a:srgbClr val="CACA5E"/>
    <a:srgbClr val="969632"/>
    <a:srgbClr val="D2D37B"/>
    <a:srgbClr val="5A412D"/>
    <a:srgbClr val="F0EBE8"/>
    <a:srgbClr val="FFFF9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260" autoAdjust="0"/>
    <p:restoredTop sz="72337" autoAdjust="0"/>
  </p:normalViewPr>
  <p:slideViewPr>
    <p:cSldViewPr snapToGrid="0">
      <p:cViewPr>
        <p:scale>
          <a:sx n="71" d="100"/>
          <a:sy n="71" d="100"/>
        </p:scale>
        <p:origin x="-864" y="-270"/>
      </p:cViewPr>
      <p:guideLst>
        <p:guide orient="horz" pos="2168"/>
        <p:guide pos="286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564"/>
    </p:cViewPr>
  </p:sorterViewPr>
  <p:notesViewPr>
    <p:cSldViewPr snapToGrid="0">
      <p:cViewPr>
        <p:scale>
          <a:sx n="70" d="100"/>
          <a:sy n="70" d="100"/>
        </p:scale>
        <p:origin x="-204" y="-912"/>
      </p:cViewPr>
      <p:guideLst>
        <p:guide orient="horz" pos="2208"/>
        <p:guide pos="292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hdr" sz="quarter"/>
          </p:nvPr>
        </p:nvSpPr>
        <p:spPr bwMode="auto">
          <a:xfrm>
            <a:off x="0" y="0"/>
            <a:ext cx="4029075" cy="3889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defTabSz="931863" eaLnBrk="0" hangingPunct="0">
              <a:defRPr sz="1200"/>
            </a:lvl1pPr>
          </a:lstStyle>
          <a:p>
            <a:pPr>
              <a:defRPr/>
            </a:pPr>
            <a:endParaRPr lang="en-US"/>
          </a:p>
        </p:txBody>
      </p:sp>
      <p:sp>
        <p:nvSpPr>
          <p:cNvPr id="230403" name="Rectangle 3"/>
          <p:cNvSpPr>
            <a:spLocks noGrp="1" noChangeArrowheads="1"/>
          </p:cNvSpPr>
          <p:nvPr>
            <p:ph type="dt" sz="quarter" idx="1"/>
          </p:nvPr>
        </p:nvSpPr>
        <p:spPr bwMode="auto">
          <a:xfrm>
            <a:off x="5267325" y="0"/>
            <a:ext cx="4029075" cy="3889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algn="r" defTabSz="931863" eaLnBrk="0" hangingPunct="0">
              <a:defRPr sz="1200"/>
            </a:lvl1pPr>
          </a:lstStyle>
          <a:p>
            <a:pPr>
              <a:defRPr/>
            </a:pPr>
            <a:fld id="{AA133DB5-A45E-4919-8191-873547021337}" type="datetime1">
              <a:rPr lang="en-US"/>
              <a:pPr>
                <a:defRPr/>
              </a:pPr>
              <a:t>6/10/2013</a:t>
            </a:fld>
            <a:endParaRPr lang="en-US"/>
          </a:p>
        </p:txBody>
      </p:sp>
      <p:sp>
        <p:nvSpPr>
          <p:cNvPr id="230404" name="Rectangle 4"/>
          <p:cNvSpPr>
            <a:spLocks noGrp="1" noChangeArrowheads="1"/>
          </p:cNvSpPr>
          <p:nvPr>
            <p:ph type="ftr" sz="quarter" idx="2"/>
          </p:nvPr>
        </p:nvSpPr>
        <p:spPr bwMode="auto">
          <a:xfrm>
            <a:off x="0" y="6621463"/>
            <a:ext cx="4029075" cy="3889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defTabSz="931863" eaLnBrk="0" hangingPunct="0">
              <a:defRPr sz="1200"/>
            </a:lvl1pPr>
          </a:lstStyle>
          <a:p>
            <a:pPr>
              <a:defRPr/>
            </a:pPr>
            <a:endParaRPr lang="en-US"/>
          </a:p>
        </p:txBody>
      </p:sp>
      <p:sp>
        <p:nvSpPr>
          <p:cNvPr id="230405" name="Rectangle 5"/>
          <p:cNvSpPr>
            <a:spLocks noGrp="1" noChangeArrowheads="1"/>
          </p:cNvSpPr>
          <p:nvPr>
            <p:ph type="sldNum" sz="quarter" idx="3"/>
          </p:nvPr>
        </p:nvSpPr>
        <p:spPr bwMode="auto">
          <a:xfrm>
            <a:off x="5267325" y="6621463"/>
            <a:ext cx="4029075" cy="3889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algn="r" defTabSz="931863" eaLnBrk="0" hangingPunct="0">
              <a:defRPr sz="1200"/>
            </a:lvl1pPr>
          </a:lstStyle>
          <a:p>
            <a:pPr>
              <a:defRPr/>
            </a:pPr>
            <a:fld id="{7F4EFBA3-01D4-4F19-924E-675317D9AA9D}" type="slidenum">
              <a:rPr lang="en-US"/>
              <a:pPr>
                <a:defRPr/>
              </a:pPr>
              <a:t>‹#›</a:t>
            </a:fld>
            <a:endParaRPr lang="en-US"/>
          </a:p>
        </p:txBody>
      </p:sp>
    </p:spTree>
    <p:extLst>
      <p:ext uri="{BB962C8B-B14F-4D97-AF65-F5344CB8AC3E}">
        <p14:creationId xmlns:p14="http://schemas.microsoft.com/office/powerpoint/2010/main" val="1421105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4029075" cy="3508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defTabSz="931863" eaLnBrk="0" hangingPunct="0">
              <a:defRPr sz="1200"/>
            </a:lvl1pPr>
          </a:lstStyle>
          <a:p>
            <a:pPr>
              <a:defRPr/>
            </a:pPr>
            <a:endParaRPr lang="en-US"/>
          </a:p>
        </p:txBody>
      </p:sp>
      <p:sp>
        <p:nvSpPr>
          <p:cNvPr id="7171" name="Rectangle 3"/>
          <p:cNvSpPr>
            <a:spLocks noGrp="1" noChangeArrowheads="1"/>
          </p:cNvSpPr>
          <p:nvPr>
            <p:ph type="dt" idx="1"/>
          </p:nvPr>
        </p:nvSpPr>
        <p:spPr bwMode="auto">
          <a:xfrm>
            <a:off x="5267325" y="0"/>
            <a:ext cx="4029075" cy="3508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algn="r" defTabSz="931863" eaLnBrk="0" hangingPunct="0">
              <a:defRPr sz="1200"/>
            </a:lvl1pPr>
          </a:lstStyle>
          <a:p>
            <a:pPr>
              <a:defRPr/>
            </a:pPr>
            <a:fld id="{5F7EA960-8607-4C0B-A09E-9B4D934E4F90}" type="datetime1">
              <a:rPr lang="en-US"/>
              <a:pPr>
                <a:defRPr/>
              </a:pPr>
              <a:t>6/10/2013</a:t>
            </a:fld>
            <a:endParaRPr lang="en-US"/>
          </a:p>
        </p:txBody>
      </p:sp>
      <p:sp>
        <p:nvSpPr>
          <p:cNvPr id="10244"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1239838" y="3330575"/>
            <a:ext cx="6816725" cy="3154363"/>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6659563"/>
            <a:ext cx="4029075" cy="3508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defTabSz="931863" eaLnBrk="0" hangingPunct="0">
              <a:defRPr sz="1200"/>
            </a:lvl1pPr>
          </a:lstStyle>
          <a:p>
            <a:pPr>
              <a:defRPr/>
            </a:pPr>
            <a:endParaRPr lang="en-US"/>
          </a:p>
        </p:txBody>
      </p:sp>
      <p:sp>
        <p:nvSpPr>
          <p:cNvPr id="7175" name="Rectangle 7"/>
          <p:cNvSpPr>
            <a:spLocks noGrp="1" noChangeArrowheads="1"/>
          </p:cNvSpPr>
          <p:nvPr>
            <p:ph type="sldNum" sz="quarter" idx="5"/>
          </p:nvPr>
        </p:nvSpPr>
        <p:spPr bwMode="auto">
          <a:xfrm>
            <a:off x="5267325" y="6659563"/>
            <a:ext cx="4029075" cy="3508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algn="r" defTabSz="931863" eaLnBrk="0" hangingPunct="0">
              <a:defRPr sz="1200"/>
            </a:lvl1pPr>
          </a:lstStyle>
          <a:p>
            <a:pPr>
              <a:defRPr/>
            </a:pPr>
            <a:fld id="{EC94EFF5-FE39-419D-8970-6C77FA5BD061}" type="slidenum">
              <a:rPr lang="en-US"/>
              <a:pPr>
                <a:defRPr/>
              </a:pPr>
              <a:t>‹#›</a:t>
            </a:fld>
            <a:endParaRPr lang="en-US"/>
          </a:p>
        </p:txBody>
      </p:sp>
    </p:spTree>
    <p:extLst>
      <p:ext uri="{BB962C8B-B14F-4D97-AF65-F5344CB8AC3E}">
        <p14:creationId xmlns:p14="http://schemas.microsoft.com/office/powerpoint/2010/main" val="2169117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p:spPr>
        <p:txBody>
          <a:bodyPr/>
          <a:lstStyle/>
          <a:p>
            <a:fld id="{330293A7-020F-4665-B398-CE514F1EBB57}" type="slidenum">
              <a:rPr lang="en-US" smtClean="0"/>
              <a:pPr/>
              <a:t>1</a:t>
            </a:fld>
            <a:endParaRPr lang="en-US" smtClean="0"/>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Thank you for being here and welcome to “Napa Valley Rocks”</a:t>
            </a:r>
          </a:p>
          <a:p>
            <a:pPr marL="171450" indent="-171450">
              <a:buFont typeface="Arial" pitchFamily="34" charset="0"/>
              <a:buChar char="•"/>
            </a:pPr>
            <a:r>
              <a:rPr lang="en-US" dirty="0" smtClean="0">
                <a:latin typeface="Arial" charset="0"/>
                <a:cs typeface="Arial" charset="0"/>
              </a:rPr>
              <a:t>(INTRODUCE YOURSELF, INCLUDING YOUR TITLE AND YOUR WINERY NAME)</a:t>
            </a:r>
          </a:p>
          <a:p>
            <a:pPr marL="171450" indent="-171450">
              <a:buFont typeface="Arial" pitchFamily="34" charset="0"/>
              <a:buChar char="•"/>
            </a:pPr>
            <a:r>
              <a:rPr lang="en-US" dirty="0" smtClean="0">
                <a:latin typeface="Arial" charset="0"/>
                <a:cs typeface="Arial" charset="0"/>
              </a:rPr>
              <a:t>We’re proud members of the Napa Valley Vintners or N-V-V, the non-profit trade organization dedicated to the promotion, protection, and enhancement of the Napa Valley. </a:t>
            </a:r>
          </a:p>
          <a:p>
            <a:pPr marL="171450" indent="-171450">
              <a:buFont typeface="Arial" pitchFamily="34" charset="0"/>
              <a:buChar char="•"/>
            </a:pPr>
            <a:r>
              <a:rPr lang="en-US" dirty="0" smtClean="0">
                <a:latin typeface="Arial" charset="0"/>
                <a:cs typeface="Arial" charset="0"/>
              </a:rPr>
              <a:t>During this presentation, I’ll share with you</a:t>
            </a:r>
            <a:r>
              <a:rPr lang="en-US" baseline="0" dirty="0" smtClean="0">
                <a:latin typeface="Arial" charset="0"/>
                <a:cs typeface="Arial" charset="0"/>
              </a:rPr>
              <a:t> </a:t>
            </a:r>
            <a:r>
              <a:rPr lang="en-US" dirty="0" smtClean="0">
                <a:latin typeface="Arial" charset="0"/>
                <a:cs typeface="Arial" charset="0"/>
              </a:rPr>
              <a:t>scientific data, fun facts, history, and examples of specific attributes which make the Napa Valley unique in the world of wine. </a:t>
            </a:r>
          </a:p>
          <a:p>
            <a:pPr marL="171450" indent="-171450">
              <a:buFont typeface="Arial" pitchFamily="34" charset="0"/>
              <a:buChar char="•"/>
            </a:pPr>
            <a:r>
              <a:rPr lang="en-US" dirty="0" smtClean="0">
                <a:latin typeface="Arial" charset="0"/>
                <a:cs typeface="Arial" charset="0"/>
              </a:rPr>
              <a:t>We’ll also talk about the leadership of vintners past and present and how the combination of diverse geology, ideal climate, and dedicated</a:t>
            </a:r>
            <a:r>
              <a:rPr lang="en-US" baseline="0" dirty="0" smtClean="0">
                <a:latin typeface="Arial" charset="0"/>
                <a:cs typeface="Arial" charset="0"/>
              </a:rPr>
              <a:t> </a:t>
            </a:r>
            <a:r>
              <a:rPr lang="en-US" dirty="0" smtClean="0">
                <a:latin typeface="Arial" charset="0"/>
                <a:cs typeface="Arial" charset="0"/>
              </a:rPr>
              <a:t>people make the Napa Valley what it is today.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1ED1B63-709E-4096-8957-DD09AD4A80B9}" type="slidenum">
              <a:rPr lang="en-US" sz="1200"/>
              <a:pPr algn="r" defTabSz="931863" eaLnBrk="0" hangingPunct="0"/>
              <a:t>10</a:t>
            </a:fld>
            <a:endParaRPr lang="en-US" sz="1200"/>
          </a:p>
        </p:txBody>
      </p:sp>
      <p:sp>
        <p:nvSpPr>
          <p:cNvPr id="3174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2290B80-DDF4-401D-968A-A6D903E92980}" type="slidenum">
              <a:rPr lang="en-US" sz="1200"/>
              <a:pPr algn="r" defTabSz="931863" eaLnBrk="0" hangingPunct="0"/>
              <a:t>10</a:t>
            </a:fld>
            <a:endParaRPr lang="en-US"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95% of Napa Valley wineries are family owned or operated.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C747B178-295F-47DD-889B-C1328F963187}" type="slidenum">
              <a:rPr lang="en-US" smtClean="0">
                <a:solidFill>
                  <a:prstClr val="black"/>
                </a:solidFill>
              </a:rPr>
              <a:pPr/>
              <a:t>11</a:t>
            </a:fld>
            <a:endParaRPr lang="en-US" smtClean="0">
              <a:solidFill>
                <a:prstClr val="black"/>
              </a:solidFill>
            </a:endParaRPr>
          </a:p>
        </p:txBody>
      </p:sp>
      <p:sp>
        <p:nvSpPr>
          <p:cNvPr id="33794" name="Rectangle 7"/>
          <p:cNvSpPr txBox="1">
            <a:spLocks noGrp="1" noChangeArrowheads="1"/>
          </p:cNvSpPr>
          <p:nvPr/>
        </p:nvSpPr>
        <p:spPr bwMode="auto">
          <a:xfrm>
            <a:off x="5267326" y="6659564"/>
            <a:ext cx="4029074" cy="350837"/>
          </a:xfrm>
          <a:prstGeom prst="rect">
            <a:avLst/>
          </a:prstGeom>
          <a:noFill/>
          <a:ln w="9525">
            <a:noFill/>
            <a:miter lim="800000"/>
            <a:headEnd/>
            <a:tailEnd/>
          </a:ln>
        </p:spPr>
        <p:txBody>
          <a:bodyPr lIns="93170" tIns="46585" rIns="93170" bIns="46585" anchor="b"/>
          <a:lstStyle/>
          <a:p>
            <a:pPr algn="r" defTabSz="931863" eaLnBrk="0" fontAlgn="base" hangingPunct="0">
              <a:spcBef>
                <a:spcPct val="0"/>
              </a:spcBef>
              <a:spcAft>
                <a:spcPct val="0"/>
              </a:spcAft>
            </a:pPr>
            <a:fld id="{88205080-A7F2-457D-9660-938390CC3448}" type="slidenum">
              <a:rPr lang="en-US" sz="1200">
                <a:solidFill>
                  <a:prstClr val="black"/>
                </a:solidFill>
                <a:latin typeface="Times" pitchFamily="18" charset="0"/>
                <a:cs typeface="Arial" charset="0"/>
              </a:rPr>
              <a:pPr algn="r" defTabSz="931863" eaLnBrk="0" fontAlgn="base" hangingPunct="0">
                <a:spcBef>
                  <a:spcPct val="0"/>
                </a:spcBef>
                <a:spcAft>
                  <a:spcPct val="0"/>
                </a:spcAft>
              </a:pPr>
              <a:t>11</a:t>
            </a:fld>
            <a:endParaRPr lang="en-US" sz="1200">
              <a:solidFill>
                <a:prstClr val="black"/>
              </a:solidFill>
              <a:latin typeface="Times" pitchFamily="18" charset="0"/>
              <a:cs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In spite of its small size, the Napa Valley wine industry has a big impact.</a:t>
            </a:r>
          </a:p>
          <a:p>
            <a:pPr marL="171450" indent="-171450">
              <a:buFont typeface="Arial" pitchFamily="34" charset="0"/>
              <a:buChar char="•"/>
            </a:pPr>
            <a:r>
              <a:rPr lang="en-US" dirty="0" smtClean="0">
                <a:latin typeface="Arial" charset="0"/>
                <a:cs typeface="Arial" charset="0"/>
              </a:rPr>
              <a:t>It results in 46,000 jobs in Napa County and an annual local economic impact of more than $13 billion.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fld id="{076CCB74-7163-4372-8D4E-8C53588972E2}" type="slidenum">
              <a:rPr lang="en-US" smtClean="0">
                <a:solidFill>
                  <a:prstClr val="black"/>
                </a:solidFill>
              </a:rPr>
              <a:pPr/>
              <a:t>12</a:t>
            </a:fld>
            <a:endParaRPr lang="en-US" smtClean="0">
              <a:solidFill>
                <a:prstClr val="black"/>
              </a:solidFill>
            </a:endParaRPr>
          </a:p>
        </p:txBody>
      </p:sp>
      <p:sp>
        <p:nvSpPr>
          <p:cNvPr id="35842" name="Rectangle 7"/>
          <p:cNvSpPr txBox="1">
            <a:spLocks noGrp="1" noChangeArrowheads="1"/>
          </p:cNvSpPr>
          <p:nvPr/>
        </p:nvSpPr>
        <p:spPr bwMode="auto">
          <a:xfrm>
            <a:off x="5267326" y="6659564"/>
            <a:ext cx="4029074" cy="350837"/>
          </a:xfrm>
          <a:prstGeom prst="rect">
            <a:avLst/>
          </a:prstGeom>
          <a:noFill/>
          <a:ln w="9525">
            <a:noFill/>
            <a:miter lim="800000"/>
            <a:headEnd/>
            <a:tailEnd/>
          </a:ln>
        </p:spPr>
        <p:txBody>
          <a:bodyPr lIns="93170" tIns="46585" rIns="93170" bIns="46585" anchor="b"/>
          <a:lstStyle/>
          <a:p>
            <a:pPr algn="r" defTabSz="931863" eaLnBrk="0" fontAlgn="base" hangingPunct="0">
              <a:spcBef>
                <a:spcPct val="0"/>
              </a:spcBef>
              <a:spcAft>
                <a:spcPct val="0"/>
              </a:spcAft>
            </a:pPr>
            <a:fld id="{9C7B58CE-C92A-4E75-AF1B-DCBED316D42E}" type="slidenum">
              <a:rPr lang="en-US" sz="1200">
                <a:solidFill>
                  <a:prstClr val="black"/>
                </a:solidFill>
                <a:latin typeface="Times" pitchFamily="18" charset="0"/>
                <a:cs typeface="Arial" charset="0"/>
              </a:rPr>
              <a:pPr algn="r" defTabSz="931863" eaLnBrk="0" fontAlgn="base" hangingPunct="0">
                <a:spcBef>
                  <a:spcPct val="0"/>
                </a:spcBef>
                <a:spcAft>
                  <a:spcPct val="0"/>
                </a:spcAft>
              </a:pPr>
              <a:t>12</a:t>
            </a:fld>
            <a:endParaRPr lang="en-US" sz="1200">
              <a:solidFill>
                <a:prstClr val="black"/>
              </a:solidFill>
              <a:latin typeface="Times" pitchFamily="18" charset="0"/>
              <a:cs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The Napa Valley wine industry has a $50 billion annual impact on the US economy</a:t>
            </a:r>
          </a:p>
          <a:p>
            <a:pPr marL="171450" indent="-171450">
              <a:buFont typeface="Arial" pitchFamily="34" charset="0"/>
              <a:buChar char="•"/>
            </a:pPr>
            <a:r>
              <a:rPr lang="en-US" dirty="0" smtClean="0">
                <a:latin typeface="Arial" charset="0"/>
                <a:cs typeface="Arial" charset="0"/>
              </a:rPr>
              <a:t>This</a:t>
            </a:r>
            <a:r>
              <a:rPr lang="en-US" baseline="0" dirty="0" smtClean="0">
                <a:latin typeface="Arial" charset="0"/>
                <a:cs typeface="Arial" charset="0"/>
              </a:rPr>
              <a:t> accounts for 27</a:t>
            </a:r>
            <a:r>
              <a:rPr lang="en-US" dirty="0" smtClean="0">
                <a:latin typeface="Arial" charset="0"/>
                <a:cs typeface="Arial" charset="0"/>
              </a:rPr>
              <a:t>% of the California wine industry’s total impact on the US</a:t>
            </a:r>
            <a:endParaRPr lang="en-US" dirty="0" smtClean="0">
              <a:solidFill>
                <a:schemeClr val="tx2"/>
              </a:solidFill>
              <a:latin typeface="Arial"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40EAD70-4A88-48AE-839E-2F43DBDB9EC5}" type="slidenum">
              <a:rPr lang="en-US" sz="1200"/>
              <a:pPr algn="r" defTabSz="931863" eaLnBrk="0" hangingPunct="0"/>
              <a:t>13</a:t>
            </a:fld>
            <a:endParaRPr lang="en-US" sz="1200"/>
          </a:p>
        </p:txBody>
      </p:sp>
      <p:sp>
        <p:nvSpPr>
          <p:cNvPr id="3993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50660C1-21E0-44A8-B5EF-5B8254BE75FF}" type="slidenum">
              <a:rPr lang="en-US" sz="1200"/>
              <a:pPr algn="r" defTabSz="931863" eaLnBrk="0" hangingPunct="0"/>
              <a:t>13</a:t>
            </a:fld>
            <a:endParaRPr 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latin typeface="Arial" charset="0"/>
              </a:rPr>
              <a:t>Although the place and the industry are relatively small, Napa Valley is one of the most diverse wine growing regions in the world.</a:t>
            </a:r>
          </a:p>
          <a:p>
            <a:pPr marL="171450" indent="-171450">
              <a:buFont typeface="Arial" pitchFamily="34" charset="0"/>
              <a:buChar char="•"/>
            </a:pPr>
            <a:r>
              <a:rPr lang="en-US" dirty="0" smtClean="0">
                <a:latin typeface="Arial" charset="0"/>
              </a:rPr>
              <a:t>It’s one thing to say a place is special, but it’s another to prove it. </a:t>
            </a:r>
          </a:p>
          <a:p>
            <a:pPr marL="171450" indent="-171450">
              <a:buFont typeface="Arial" pitchFamily="34" charset="0"/>
              <a:buChar char="•"/>
            </a:pPr>
            <a:r>
              <a:rPr lang="en-US" dirty="0" smtClean="0">
                <a:latin typeface="Arial" charset="0"/>
              </a:rPr>
              <a:t>Between 2001 and 2003, the Napa Valley Vintners trade organization commissioned three major studies to verify </a:t>
            </a:r>
            <a:r>
              <a:rPr lang="en-US" dirty="0" smtClean="0">
                <a:latin typeface="Arial" charset="0"/>
              </a:rPr>
              <a:t>how our unique </a:t>
            </a:r>
            <a:r>
              <a:rPr lang="en-US" dirty="0" smtClean="0">
                <a:latin typeface="Arial" charset="0"/>
              </a:rPr>
              <a:t>geology, soils, </a:t>
            </a:r>
            <a:r>
              <a:rPr lang="en-US" dirty="0" smtClean="0">
                <a:latin typeface="Arial" charset="0"/>
              </a:rPr>
              <a:t>climate, weather and </a:t>
            </a:r>
            <a:r>
              <a:rPr lang="en-US" dirty="0" smtClean="0">
                <a:latin typeface="Arial" charset="0"/>
              </a:rPr>
              <a:t>topography all work together to nurture the </a:t>
            </a:r>
            <a:r>
              <a:rPr lang="en-US" dirty="0" err="1" smtClean="0">
                <a:latin typeface="Arial" charset="0"/>
              </a:rPr>
              <a:t>winegrapes</a:t>
            </a:r>
            <a:r>
              <a:rPr lang="en-US" dirty="0" smtClean="0">
                <a:latin typeface="Arial" charset="0"/>
              </a:rPr>
              <a:t>. </a:t>
            </a:r>
          </a:p>
          <a:p>
            <a:pPr marL="171450" indent="-171450">
              <a:buFont typeface="Arial" pitchFamily="34" charset="0"/>
              <a:buChar char="•"/>
            </a:pPr>
            <a:r>
              <a:rPr lang="en-US" dirty="0" smtClean="0">
                <a:latin typeface="Arial" charset="0"/>
              </a:rPr>
              <a:t>The next part of this presentation will explain</a:t>
            </a:r>
            <a:r>
              <a:rPr lang="en-US" baseline="0" dirty="0" smtClean="0">
                <a:latin typeface="Arial" charset="0"/>
              </a:rPr>
              <a:t> more.</a:t>
            </a:r>
            <a:endParaRPr lang="en-US" dirty="0" smtClean="0">
              <a:latin typeface="Arial" charset="0"/>
            </a:endParaRPr>
          </a:p>
          <a:p>
            <a:endParaRPr lang="en-US" dirty="0" smtClean="0">
              <a:latin typeface="Arial" charset="0"/>
            </a:endParaRPr>
          </a:p>
          <a:p>
            <a:r>
              <a:rPr lang="en-US" i="1" dirty="0" smtClean="0">
                <a:latin typeface="Arial" charset="0"/>
              </a:rPr>
              <a:t>(The scientists who conducted the studies were Jonathan </a:t>
            </a:r>
            <a:r>
              <a:rPr lang="en-US" i="1" dirty="0" err="1" smtClean="0">
                <a:latin typeface="Arial" charset="0"/>
              </a:rPr>
              <a:t>Swinchatt</a:t>
            </a:r>
            <a:r>
              <a:rPr lang="en-US" i="1" dirty="0" smtClean="0">
                <a:latin typeface="Arial" charset="0"/>
              </a:rPr>
              <a:t> of </a:t>
            </a:r>
            <a:r>
              <a:rPr lang="en-US" i="1" dirty="0" err="1" smtClean="0">
                <a:latin typeface="Arial" charset="0"/>
              </a:rPr>
              <a:t>EarthVision</a:t>
            </a:r>
            <a:r>
              <a:rPr lang="en-US" i="1" dirty="0" smtClean="0">
                <a:latin typeface="Arial" charset="0"/>
              </a:rPr>
              <a:t> and Paul W. Skinner, PhD. Of Terra </a:t>
            </a:r>
            <a:r>
              <a:rPr lang="en-US" i="1" dirty="0" err="1" smtClean="0">
                <a:latin typeface="Arial" charset="0"/>
              </a:rPr>
              <a:t>Spase</a:t>
            </a:r>
            <a:r>
              <a:rPr lang="en-US" i="1" dirty="0" smtClean="0">
                <a:latin typeface="Arial" charset="0"/>
              </a:rPr>
              <a:t>.) </a:t>
            </a:r>
          </a:p>
          <a:p>
            <a:pPr eaLnBrk="1" hangingPunct="1"/>
            <a:endParaRPr lang="en-US" dirty="0"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C2A41ACA-3CB8-49B4-8EFE-52F0EEDAA45A}" type="slidenum">
              <a:rPr lang="en-US" smtClean="0"/>
              <a:pPr/>
              <a:t>14</a:t>
            </a:fld>
            <a:endParaRPr lang="en-US" smtClean="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We’ll start from the ground</a:t>
            </a:r>
            <a:r>
              <a:rPr lang="en-US" baseline="0" dirty="0" smtClean="0">
                <a:latin typeface="Arial" charset="0"/>
                <a:cs typeface="Arial" charset="0"/>
              </a:rPr>
              <a:t> up - </a:t>
            </a:r>
            <a:r>
              <a:rPr lang="en-US" dirty="0" smtClean="0">
                <a:latin typeface="Arial" charset="0"/>
                <a:cs typeface="Arial" charset="0"/>
              </a:rPr>
              <a:t>with soil.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p>
            <a:fld id="{B69AA714-3607-45B0-8186-933DF4EC46ED}" type="slidenum">
              <a:rPr lang="en-US" smtClean="0"/>
              <a:pPr/>
              <a:t>15</a:t>
            </a:fld>
            <a:endParaRPr lang="en-US" smtClean="0"/>
          </a:p>
        </p:txBody>
      </p:sp>
      <p:sp>
        <p:nvSpPr>
          <p:cNvPr id="4403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A15EEFC-6138-41BA-81A4-B0990F6B8E27}" type="slidenum">
              <a:rPr lang="en-US" sz="1200"/>
              <a:pPr algn="r" defTabSz="931863" eaLnBrk="0" hangingPunct="0"/>
              <a:t>15</a:t>
            </a:fld>
            <a:endParaRPr lang="en-US"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About 150 million years ago, a series of geologic events caused the shifting, sliding, and lifting of land masses in the area that we know of today</a:t>
            </a:r>
            <a:r>
              <a:rPr lang="en-US" baseline="0" dirty="0" smtClean="0">
                <a:latin typeface="Arial" charset="0"/>
                <a:cs typeface="Arial" charset="0"/>
              </a:rPr>
              <a:t> as California.</a:t>
            </a:r>
          </a:p>
          <a:p>
            <a:pPr marL="171450" indent="-171450" eaLnBrk="1" hangingPunct="1">
              <a:buFont typeface="Arial" pitchFamily="34" charset="0"/>
              <a:buChar char="•"/>
            </a:pPr>
            <a:r>
              <a:rPr lang="en-US" dirty="0" smtClean="0">
                <a:latin typeface="Arial" charset="0"/>
                <a:cs typeface="Arial" charset="0"/>
              </a:rPr>
              <a:t>That plastered material onto the edge of North America and formed it into its present, yet ever-changing configuration. </a:t>
            </a:r>
          </a:p>
          <a:p>
            <a:pPr marL="171450" indent="-171450" eaLnBrk="1" hangingPunct="1">
              <a:buFont typeface="Arial" pitchFamily="34" charset="0"/>
              <a:buChar char="•"/>
            </a:pPr>
            <a:r>
              <a:rPr lang="en-US" dirty="0" smtClean="0">
                <a:latin typeface="Arial" charset="0"/>
                <a:cs typeface="Arial" charset="0"/>
              </a:rPr>
              <a:t>This</a:t>
            </a:r>
            <a:r>
              <a:rPr lang="en-US" baseline="0" dirty="0" smtClean="0">
                <a:latin typeface="Arial" charset="0"/>
                <a:cs typeface="Arial" charset="0"/>
              </a:rPr>
              <a:t> is the </a:t>
            </a:r>
            <a:r>
              <a:rPr lang="en-US" dirty="0" smtClean="0">
                <a:latin typeface="Arial" charset="0"/>
                <a:cs typeface="Arial" charset="0"/>
              </a:rPr>
              <a:t>process that created the Napa Valley.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E3A66AAA-91C6-4570-B255-248E96CB934F}" type="slidenum">
              <a:rPr lang="en-US" smtClean="0"/>
              <a:pPr/>
              <a:t>16</a:t>
            </a:fld>
            <a:endParaRPr lang="en-US" smtClean="0"/>
          </a:p>
        </p:txBody>
      </p:sp>
      <p:sp>
        <p:nvSpPr>
          <p:cNvPr id="4608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BB9D69E-87A3-460E-A4D3-6C9C028798FB}" type="slidenum">
              <a:rPr lang="en-US" sz="1200"/>
              <a:pPr algn="r" defTabSz="931863" eaLnBrk="0" hangingPunct="0"/>
              <a:t>16</a:t>
            </a:fld>
            <a:endParaRPr 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Over time the mountains eroded and reformed, helping to create California. </a:t>
            </a:r>
          </a:p>
          <a:p>
            <a:pPr marL="171450" indent="-171450" eaLnBrk="1" hangingPunct="1">
              <a:buFont typeface="Arial" pitchFamily="34" charset="0"/>
              <a:buChar char="•"/>
            </a:pPr>
            <a:r>
              <a:rPr lang="en-US" dirty="0" smtClean="0">
                <a:latin typeface="Arial" charset="0"/>
                <a:cs typeface="Arial" charset="0"/>
              </a:rPr>
              <a:t>Geologists call this the Great Valley Sequence, the remains of which are generally found on the east side of the Napa Valley. </a:t>
            </a:r>
          </a:p>
          <a:p>
            <a:pPr marL="171450" indent="-171450" eaLnBrk="1" hangingPunct="1">
              <a:buFont typeface="Arial" pitchFamily="34" charset="0"/>
              <a:buChar char="•"/>
            </a:pPr>
            <a:r>
              <a:rPr lang="en-US" dirty="0" smtClean="0">
                <a:latin typeface="Arial" charset="0"/>
                <a:cs typeface="Arial" charset="0"/>
              </a:rPr>
              <a:t>As volcanoes were forming inland, the surface of the ocean floor was being </a:t>
            </a:r>
            <a:r>
              <a:rPr lang="en-US" dirty="0" smtClean="0">
                <a:latin typeface="Arial" charset="0"/>
                <a:cs typeface="Arial" charset="0"/>
              </a:rPr>
              <a:t>sheared </a:t>
            </a:r>
            <a:r>
              <a:rPr lang="en-US" dirty="0" smtClean="0">
                <a:latin typeface="Arial" charset="0"/>
                <a:cs typeface="Arial" charset="0"/>
              </a:rPr>
              <a:t>off as it met the coastline, literally plastering all sorts of marine sediment on top of the newly forming landmass, extending California westward. </a:t>
            </a:r>
          </a:p>
          <a:p>
            <a:pPr marL="171450" indent="-171450" eaLnBrk="1" hangingPunct="1">
              <a:buFont typeface="Arial" pitchFamily="34" charset="0"/>
              <a:buChar char="•"/>
            </a:pPr>
            <a:r>
              <a:rPr lang="en-US" dirty="0" smtClean="0">
                <a:latin typeface="Arial" charset="0"/>
                <a:cs typeface="Arial" charset="0"/>
              </a:rPr>
              <a:t>Geologists call this the Franciscan Formation, the remains of which are generally found on the west side of present day Napa Valley.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fld id="{F4BFFF61-F42C-4C9A-8ECA-743FD478066D}" type="slidenum">
              <a:rPr lang="en-US" smtClean="0"/>
              <a:pPr/>
              <a:t>17</a:t>
            </a:fld>
            <a:endParaRPr lang="en-US" smtClean="0"/>
          </a:p>
        </p:txBody>
      </p:sp>
      <p:sp>
        <p:nvSpPr>
          <p:cNvPr id="4813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3C5BB50-8E41-4124-93DA-572821E20732}" type="slidenum">
              <a:rPr lang="en-US" sz="1200"/>
              <a:pPr algn="r" defTabSz="931863" eaLnBrk="0" hangingPunct="0"/>
              <a:t>17</a:t>
            </a:fld>
            <a:endParaRPr lang="en-US"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About 24 million years ago the San Andreas Fault system took shape with the joining of three tectonic plates – the </a:t>
            </a:r>
            <a:r>
              <a:rPr lang="en-US" dirty="0" err="1" smtClean="0">
                <a:latin typeface="Arial" charset="0"/>
                <a:cs typeface="Arial" charset="0"/>
              </a:rPr>
              <a:t>Farallon</a:t>
            </a:r>
            <a:r>
              <a:rPr lang="en-US" dirty="0" smtClean="0">
                <a:latin typeface="Arial" charset="0"/>
                <a:cs typeface="Arial" charset="0"/>
              </a:rPr>
              <a:t>, the Pacific, and the North American. </a:t>
            </a:r>
          </a:p>
          <a:p>
            <a:pPr marL="171450" indent="-171450" eaLnBrk="1" hangingPunct="1">
              <a:buFont typeface="Arial" pitchFamily="34" charset="0"/>
              <a:buChar char="•"/>
            </a:pPr>
            <a:r>
              <a:rPr lang="en-US" dirty="0" smtClean="0">
                <a:latin typeface="Arial" charset="0"/>
                <a:cs typeface="Arial" charset="0"/>
              </a:rPr>
              <a:t>These plates started to move laterally south to north, moving this volcanic and sedimentary bedrock in all directions. </a:t>
            </a:r>
          </a:p>
          <a:p>
            <a:pPr marL="171450" indent="-171450" eaLnBrk="1" hangingPunct="1">
              <a:buFont typeface="Arial" pitchFamily="34" charset="0"/>
              <a:buChar char="•"/>
            </a:pPr>
            <a:r>
              <a:rPr lang="en-US" dirty="0" smtClean="0">
                <a:latin typeface="Arial" charset="0"/>
                <a:cs typeface="Arial" charset="0"/>
              </a:rPr>
              <a:t>As this “triple junction” slowly moved north, dragging the San Andreas fault along, tremendous compression forces pushed up wrinkles in the earth’s crust that eventually became the Coast Range and the </a:t>
            </a:r>
            <a:r>
              <a:rPr lang="en-US" dirty="0" err="1" smtClean="0">
                <a:latin typeface="Arial" charset="0"/>
                <a:cs typeface="Arial" charset="0"/>
              </a:rPr>
              <a:t>Mayacamas</a:t>
            </a:r>
            <a:r>
              <a:rPr lang="en-US" dirty="0" smtClean="0">
                <a:latin typeface="Arial" charset="0"/>
                <a:cs typeface="Arial" charset="0"/>
              </a:rPr>
              <a:t> Mountains.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D35F744D-E6C0-4828-8DAB-903562F1B628}" type="slidenum">
              <a:rPr lang="en-US" smtClean="0"/>
              <a:pPr/>
              <a:t>18</a:t>
            </a:fld>
            <a:endParaRPr lang="en-US" smtClean="0"/>
          </a:p>
        </p:txBody>
      </p:sp>
      <p:sp>
        <p:nvSpPr>
          <p:cNvPr id="5017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B72AF6F-07FD-4DCC-883E-7B1E7B152AF1}" type="slidenum">
              <a:rPr lang="en-US" sz="1200"/>
              <a:pPr algn="r" defTabSz="931863" eaLnBrk="0" hangingPunct="0"/>
              <a:t>18</a:t>
            </a:fld>
            <a:endParaRPr 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Around 3 million years ago plate motion shifted direction again, this time folding the land over on top of itself, creating the </a:t>
            </a:r>
            <a:r>
              <a:rPr lang="en-US" dirty="0" err="1" smtClean="0">
                <a:latin typeface="Arial" charset="0"/>
                <a:cs typeface="Arial" charset="0"/>
              </a:rPr>
              <a:t>Mayacamas</a:t>
            </a:r>
            <a:r>
              <a:rPr lang="en-US" dirty="0" smtClean="0">
                <a:latin typeface="Arial" charset="0"/>
                <a:cs typeface="Arial" charset="0"/>
              </a:rPr>
              <a:t> Mountains, the </a:t>
            </a:r>
            <a:r>
              <a:rPr lang="en-US" dirty="0" err="1" smtClean="0">
                <a:latin typeface="Arial" charset="0"/>
                <a:cs typeface="Arial" charset="0"/>
              </a:rPr>
              <a:t>Vaca</a:t>
            </a:r>
            <a:r>
              <a:rPr lang="en-US" dirty="0" smtClean="0">
                <a:latin typeface="Arial" charset="0"/>
                <a:cs typeface="Arial" charset="0"/>
              </a:rPr>
              <a:t> Range, and Napa Valley in-between. </a:t>
            </a:r>
          </a:p>
          <a:p>
            <a:pPr marL="171450" indent="-171450" eaLnBrk="1" hangingPunct="1">
              <a:buFont typeface="Arial" pitchFamily="34" charset="0"/>
              <a:buChar char="•"/>
            </a:pPr>
            <a:r>
              <a:rPr lang="en-US" dirty="0" smtClean="0">
                <a:latin typeface="Arial" charset="0"/>
                <a:cs typeface="Arial" charset="0"/>
              </a:rPr>
              <a:t>The multiple bedrock sources that would make up Napa Valley’s distinct soils were now in place.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fld id="{0C605A32-1177-4EAF-AE9D-073AF881F8A1}" type="slidenum">
              <a:rPr lang="en-US" smtClean="0"/>
              <a:pPr/>
              <a:t>19</a:t>
            </a:fld>
            <a:endParaRPr lang="en-US" smtClean="0"/>
          </a:p>
        </p:txBody>
      </p:sp>
      <p:sp>
        <p:nvSpPr>
          <p:cNvPr id="5632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D88886EE-FA52-4BDF-A90F-5C5A9C3D2C6D}" type="slidenum">
              <a:rPr lang="en-US" sz="1200"/>
              <a:pPr algn="r" defTabSz="931863" eaLnBrk="0" hangingPunct="0"/>
              <a:t>19</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Napa Valley contains more than 100 soil variations, 33 soil series, and half the soil orders found in the world. </a:t>
            </a:r>
          </a:p>
          <a:p>
            <a:pPr marL="171450" indent="-171450" eaLnBrk="1" hangingPunct="1">
              <a:buFont typeface="Arial" pitchFamily="34" charset="0"/>
              <a:buChar char="•"/>
            </a:pPr>
            <a:r>
              <a:rPr lang="en-US" dirty="0" smtClean="0">
                <a:latin typeface="Arial" charset="0"/>
                <a:cs typeface="Arial" charset="0"/>
              </a:rPr>
              <a:t>This picture </a:t>
            </a:r>
            <a:r>
              <a:rPr lang="en-US" dirty="0" smtClean="0">
                <a:latin typeface="Arial" charset="0"/>
                <a:cs typeface="Arial" charset="0"/>
              </a:rPr>
              <a:t>shows, quite literally</a:t>
            </a:r>
            <a:r>
              <a:rPr lang="en-US" dirty="0" smtClean="0">
                <a:latin typeface="Arial" charset="0"/>
                <a:cs typeface="Arial" charset="0"/>
              </a:rPr>
              <a:t>, </a:t>
            </a:r>
            <a:r>
              <a:rPr lang="en-US" dirty="0" smtClean="0">
                <a:latin typeface="Arial" charset="0"/>
                <a:cs typeface="Arial" charset="0"/>
              </a:rPr>
              <a:t>how you </a:t>
            </a:r>
            <a:r>
              <a:rPr lang="en-US" dirty="0" smtClean="0">
                <a:latin typeface="Arial" charset="0"/>
                <a:cs typeface="Arial" charset="0"/>
              </a:rPr>
              <a:t>can have different </a:t>
            </a:r>
            <a:r>
              <a:rPr lang="en-US" dirty="0" smtClean="0">
                <a:latin typeface="Arial" charset="0"/>
                <a:cs typeface="Arial" charset="0"/>
              </a:rPr>
              <a:t>soil types within </a:t>
            </a:r>
            <a:r>
              <a:rPr lang="en-US" dirty="0" smtClean="0">
                <a:latin typeface="Arial" charset="0"/>
                <a:cs typeface="Arial" charset="0"/>
              </a:rPr>
              <a:t>the same vineyard in Napa Valley. </a:t>
            </a:r>
          </a:p>
          <a:p>
            <a:pPr marL="171450" indent="-171450" eaLnBrk="1" hangingPunct="1">
              <a:buFont typeface="Arial" pitchFamily="34" charset="0"/>
              <a:buChar char="•"/>
            </a:pPr>
            <a:r>
              <a:rPr lang="en-US" dirty="0" smtClean="0">
                <a:latin typeface="Arial" charset="0"/>
                <a:cs typeface="Arial" charset="0"/>
              </a:rPr>
              <a:t>This diversity allows vintners to grow and produce – and to produce well – a great number of different </a:t>
            </a:r>
            <a:r>
              <a:rPr lang="en-US" dirty="0" smtClean="0">
                <a:latin typeface="Arial" charset="0"/>
                <a:cs typeface="Arial" charset="0"/>
              </a:rPr>
              <a:t>grape varieties </a:t>
            </a:r>
            <a:r>
              <a:rPr lang="en-US" dirty="0" smtClean="0">
                <a:latin typeface="Arial" charset="0"/>
                <a:cs typeface="Arial" charset="0"/>
              </a:rPr>
              <a:t>in the Napa Valley. </a:t>
            </a:r>
          </a:p>
          <a:p>
            <a:pPr marL="171450" indent="-171450" eaLnBrk="1" hangingPunct="1">
              <a:buFont typeface="Arial" pitchFamily="34" charset="0"/>
              <a:buChar char="•"/>
            </a:pPr>
            <a:r>
              <a:rPr lang="en-US" dirty="0" smtClean="0">
                <a:latin typeface="Arial" charset="0"/>
                <a:cs typeface="Arial" charset="0"/>
              </a:rPr>
              <a:t>One of the secrets of great winegrowing is in the </a:t>
            </a:r>
            <a:r>
              <a:rPr lang="en-US" dirty="0" smtClean="0">
                <a:latin typeface="Arial" charset="0"/>
                <a:cs typeface="Arial" charset="0"/>
              </a:rPr>
              <a:t>soil,</a:t>
            </a:r>
            <a:r>
              <a:rPr lang="en-US" baseline="0" dirty="0" smtClean="0">
                <a:latin typeface="Arial" charset="0"/>
                <a:cs typeface="Arial" charset="0"/>
              </a:rPr>
              <a:t> </a:t>
            </a:r>
            <a:r>
              <a:rPr lang="en-US" baseline="0" dirty="0" smtClean="0">
                <a:latin typeface="Arial" charset="0"/>
                <a:cs typeface="Arial" charset="0"/>
              </a:rPr>
              <a:t>and Napa Valley has </a:t>
            </a:r>
            <a:r>
              <a:rPr lang="en-US" baseline="0" dirty="0" smtClean="0">
                <a:latin typeface="Arial" charset="0"/>
                <a:cs typeface="Arial" charset="0"/>
              </a:rPr>
              <a:t>perhaps the </a:t>
            </a:r>
            <a:r>
              <a:rPr lang="en-US" baseline="0" dirty="0" smtClean="0">
                <a:latin typeface="Arial" charset="0"/>
                <a:cs typeface="Arial" charset="0"/>
              </a:rPr>
              <a:t>greatest soil diversity found in </a:t>
            </a:r>
            <a:r>
              <a:rPr lang="en-US" baseline="0" dirty="0" smtClean="0">
                <a:latin typeface="Arial" charset="0"/>
                <a:cs typeface="Arial" charset="0"/>
              </a:rPr>
              <a:t>any winegrowing </a:t>
            </a:r>
            <a:r>
              <a:rPr lang="en-US" baseline="0" dirty="0" smtClean="0">
                <a:latin typeface="Arial" charset="0"/>
                <a:cs typeface="Arial" charset="0"/>
              </a:rPr>
              <a:t>regions </a:t>
            </a:r>
            <a:r>
              <a:rPr lang="en-US" baseline="0" dirty="0" smtClean="0">
                <a:latin typeface="Arial" charset="0"/>
                <a:cs typeface="Arial" charset="0"/>
              </a:rPr>
              <a:t>in the </a:t>
            </a:r>
            <a:r>
              <a:rPr lang="en-US" baseline="0" dirty="0" smtClean="0">
                <a:latin typeface="Arial" charset="0"/>
                <a:cs typeface="Arial" charset="0"/>
              </a:rPr>
              <a:t>world.</a:t>
            </a:r>
            <a:endParaRPr lang="en-US" dirty="0" smtClean="0">
              <a:latin typeface="Arial" charset="0"/>
              <a:cs typeface="Arial" charset="0"/>
            </a:endParaRPr>
          </a:p>
          <a:p>
            <a:pPr eaLnBrk="1" hangingPunct="1"/>
            <a:endParaRPr lang="en-US" i="1" dirty="0" smtClean="0">
              <a:latin typeface="Arial" charset="0"/>
              <a:cs typeface="Arial" charset="0"/>
            </a:endParaRPr>
          </a:p>
          <a:p>
            <a:pPr eaLnBrk="1" hangingPunct="1"/>
            <a:r>
              <a:rPr lang="en-US" i="1" dirty="0" smtClean="0">
                <a:latin typeface="Arial" charset="0"/>
                <a:cs typeface="Arial" charset="0"/>
              </a:rPr>
              <a:t>(Note difference between a soil order, series and variation: </a:t>
            </a:r>
            <a:endParaRPr lang="en-US" i="1" dirty="0" smtClean="0">
              <a:latin typeface="Arial" charset="0"/>
              <a:cs typeface="Arial" charset="0"/>
            </a:endParaRPr>
          </a:p>
          <a:p>
            <a:pPr eaLnBrk="1" hangingPunct="1"/>
            <a:r>
              <a:rPr lang="en-US" b="1" i="1" dirty="0">
                <a:latin typeface="Arial" charset="0"/>
                <a:cs typeface="Arial" charset="0"/>
              </a:rPr>
              <a:t>S</a:t>
            </a:r>
            <a:r>
              <a:rPr lang="en-US" b="1" i="1" dirty="0" smtClean="0">
                <a:latin typeface="Arial" charset="0"/>
                <a:cs typeface="Arial" charset="0"/>
              </a:rPr>
              <a:t>oil </a:t>
            </a:r>
            <a:r>
              <a:rPr lang="en-US" b="1" i="1" dirty="0" smtClean="0">
                <a:latin typeface="Arial" charset="0"/>
                <a:cs typeface="Arial" charset="0"/>
              </a:rPr>
              <a:t>orders </a:t>
            </a:r>
            <a:r>
              <a:rPr lang="en-US" i="1" dirty="0" smtClean="0">
                <a:latin typeface="Arial" charset="0"/>
                <a:cs typeface="Arial" charset="0"/>
              </a:rPr>
              <a:t>are based largely on soil forming processes. </a:t>
            </a:r>
            <a:endParaRPr lang="en-US" i="1" dirty="0" smtClean="0">
              <a:latin typeface="Arial" charset="0"/>
              <a:cs typeface="Arial" charset="0"/>
            </a:endParaRPr>
          </a:p>
          <a:p>
            <a:pPr eaLnBrk="1" hangingPunct="1"/>
            <a:r>
              <a:rPr lang="en-US" b="1" i="1" dirty="0" smtClean="0">
                <a:latin typeface="Arial" charset="0"/>
                <a:cs typeface="Arial" charset="0"/>
              </a:rPr>
              <a:t>Soil </a:t>
            </a:r>
            <a:r>
              <a:rPr lang="en-US" b="1" i="1" dirty="0" smtClean="0">
                <a:latin typeface="Arial" charset="0"/>
                <a:cs typeface="Arial" charset="0"/>
              </a:rPr>
              <a:t>series </a:t>
            </a:r>
            <a:r>
              <a:rPr lang="en-US" i="1" dirty="0" smtClean="0">
                <a:latin typeface="Arial" charset="0"/>
                <a:cs typeface="Arial" charset="0"/>
              </a:rPr>
              <a:t>are</a:t>
            </a:r>
            <a:r>
              <a:rPr lang="en-US" i="1" dirty="0" smtClean="0">
                <a:latin typeface="Arial" charset="0"/>
                <a:cs typeface="Arial" charset="0"/>
              </a:rPr>
              <a:t> </a:t>
            </a:r>
            <a:r>
              <a:rPr lang="en-US" i="1" dirty="0" smtClean="0">
                <a:latin typeface="Arial" charset="0"/>
                <a:cs typeface="Arial" charset="0"/>
              </a:rPr>
              <a:t>of a similar evolution or formation, chemistry, and physical property. </a:t>
            </a:r>
            <a:endParaRPr lang="en-US" i="1" dirty="0" smtClean="0">
              <a:latin typeface="Arial" charset="0"/>
              <a:cs typeface="Arial" charset="0"/>
            </a:endParaRPr>
          </a:p>
          <a:p>
            <a:pPr eaLnBrk="1" hangingPunct="1"/>
            <a:r>
              <a:rPr lang="en-US" b="1" i="1" dirty="0" smtClean="0">
                <a:latin typeface="Arial" charset="0"/>
                <a:cs typeface="Arial" charset="0"/>
              </a:rPr>
              <a:t>Soil </a:t>
            </a:r>
            <a:r>
              <a:rPr lang="en-US" b="1" i="1" dirty="0" smtClean="0">
                <a:latin typeface="Arial" charset="0"/>
                <a:cs typeface="Arial" charset="0"/>
              </a:rPr>
              <a:t>variations </a:t>
            </a:r>
            <a:r>
              <a:rPr lang="en-US" i="1" dirty="0" smtClean="0">
                <a:latin typeface="Arial" charset="0"/>
                <a:cs typeface="Arial" charset="0"/>
              </a:rPr>
              <a:t>take into account vegetative material, climate, and topography differences and/or make-up).</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p>
            <a:fld id="{5FF94F24-A6E0-4C40-BF30-B90374CB4231}" type="slidenum">
              <a:rPr lang="en-US" smtClean="0"/>
              <a:pPr/>
              <a:t>2</a:t>
            </a:fld>
            <a:endParaRPr lang="en-US" smtClean="0"/>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There are many great wine regions and Napa Valley is one of them.</a:t>
            </a:r>
          </a:p>
          <a:p>
            <a:pPr marL="171450" indent="-171450">
              <a:buFont typeface="Arial" pitchFamily="34" charset="0"/>
              <a:buChar char="•"/>
            </a:pPr>
            <a:r>
              <a:rPr lang="en-US" dirty="0" smtClean="0">
                <a:latin typeface="Arial" charset="0"/>
                <a:cs typeface="Arial" charset="0"/>
              </a:rPr>
              <a:t>Napa Valley is the home to America’s first  Agricultural Preserve and is a region of incomparable natural beauty. </a:t>
            </a:r>
          </a:p>
          <a:p>
            <a:pPr marL="171450" indent="-171450">
              <a:buFont typeface="Arial" pitchFamily="34" charset="0"/>
              <a:buChar char="•"/>
            </a:pPr>
            <a:r>
              <a:rPr lang="en-US" dirty="0" smtClean="0">
                <a:latin typeface="Arial" charset="0"/>
                <a:cs typeface="Arial" charset="0"/>
              </a:rPr>
              <a:t>Though accounting for just 4% of California’s harvest, Napa Valley is the industry’s undisputed leader in land and community stewardship and is renowned the world over for its extraordinary wines.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B6275FC-83AA-40F7-B697-08BA6987333F}" type="slidenum">
              <a:rPr lang="en-US" sz="1200"/>
              <a:pPr algn="r" defTabSz="931863" eaLnBrk="0" hangingPunct="0"/>
              <a:t>20</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Verdana" pitchFamily="34" charset="0"/>
              </a:rPr>
              <a:t>Climate also has a significant impact on the flavor of the grapes.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AED3689-80E8-415B-8C84-C9E09AC77755}" type="slidenum">
              <a:rPr lang="en-US" sz="1200"/>
              <a:pPr algn="r" defTabSz="931863" eaLnBrk="0" hangingPunct="0"/>
              <a:t>21</a:t>
            </a:fld>
            <a:endParaRPr lang="en-US" sz="1200"/>
          </a:p>
        </p:txBody>
      </p:sp>
      <p:sp>
        <p:nvSpPr>
          <p:cNvPr id="6451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5ED7E09-A59F-49AC-8B45-CB0B7BB80F1B}" type="slidenum">
              <a:rPr lang="en-US" sz="1200"/>
              <a:pPr algn="r" defTabSz="931863" eaLnBrk="0" hangingPunct="0"/>
              <a:t>21</a:t>
            </a:fld>
            <a:endParaRPr 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Napa Valley is located within the rare Mediterranean climate zone, which encompasses just 2% of the earth’s surface. </a:t>
            </a:r>
          </a:p>
          <a:p>
            <a:pPr marL="171450" indent="-171450" eaLnBrk="1" hangingPunct="1">
              <a:buFont typeface="Arial" pitchFamily="34" charset="0"/>
              <a:buChar char="•"/>
            </a:pPr>
            <a:r>
              <a:rPr lang="en-US" dirty="0" smtClean="0">
                <a:latin typeface="Arial" charset="0"/>
              </a:rPr>
              <a:t>The long growing season is marked by warm summer days and cool evenings – ideal for wine grapes to ripen slowly and evenly, with great balance between sugar and acid development. </a:t>
            </a:r>
          </a:p>
          <a:p>
            <a:pPr marL="171450" indent="-171450" eaLnBrk="1" hangingPunct="1">
              <a:buFont typeface="Arial" pitchFamily="34" charset="0"/>
              <a:buChar char="•"/>
            </a:pPr>
            <a:r>
              <a:rPr lang="en-US" dirty="0" smtClean="0">
                <a:latin typeface="Arial" charset="0"/>
              </a:rPr>
              <a:t>Lack of summer rainfall helps to contribute to consistency of vintages and reduces the risk of vineyard diseases. </a:t>
            </a:r>
          </a:p>
          <a:p>
            <a:pPr marL="171450" indent="-171450" eaLnBrk="1" hangingPunct="1">
              <a:buFont typeface="Arial" pitchFamily="34" charset="0"/>
              <a:buChar char="•"/>
            </a:pPr>
            <a:r>
              <a:rPr lang="en-US" dirty="0" smtClean="0">
                <a:latin typeface="Arial" charset="0"/>
              </a:rPr>
              <a:t>Most areas of the appellation can dry farm or tightly manage their irrigation practices. </a:t>
            </a:r>
          </a:p>
          <a:p>
            <a:pPr marL="171450" indent="-171450" eaLnBrk="1" hangingPunct="1">
              <a:buFont typeface="Arial" pitchFamily="34" charset="0"/>
              <a:buChar char="•"/>
            </a:pPr>
            <a:r>
              <a:rPr lang="en-US" dirty="0" smtClean="0">
                <a:latin typeface="Arial" charset="0"/>
              </a:rPr>
              <a:t>Compared to most growing regions in the world, Napa Valley is unique in this regard. </a:t>
            </a:r>
          </a:p>
          <a:p>
            <a:pPr eaLnBrk="1" hangingPunct="1"/>
            <a:endParaRPr lang="en-US" dirty="0" smtClean="0">
              <a:latin typeface="Arial" charset="0"/>
            </a:endParaRPr>
          </a:p>
          <a:p>
            <a:pPr eaLnBrk="1" hangingPunct="1"/>
            <a:endParaRPr lang="en-US" dirty="0" smtClean="0">
              <a:latin typeface="Verdana" pitchFamily="34" charset="0"/>
            </a:endParaRPr>
          </a:p>
          <a:p>
            <a:pPr eaLnBrk="1" hangingPunct="1"/>
            <a:endParaRPr lang="en-US" dirty="0" smtClean="0">
              <a:latin typeface="Verdana"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C6E544B6-20E7-44A8-9F56-DC050AC097B5}" type="slidenum">
              <a:rPr lang="en-US" sz="1200"/>
              <a:pPr algn="r" defTabSz="931863" eaLnBrk="0" hangingPunct="0"/>
              <a:t>22</a:t>
            </a:fld>
            <a:endParaRPr lang="en-US" sz="1200"/>
          </a:p>
        </p:txBody>
      </p:sp>
      <p:sp>
        <p:nvSpPr>
          <p:cNvPr id="6656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D767FE3-F42D-47D0-B45D-D600850CCF3E}" type="slidenum">
              <a:rPr lang="en-US" sz="1200"/>
              <a:pPr algn="r" defTabSz="931863" eaLnBrk="0" hangingPunct="0"/>
              <a:t>22</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When it does rain</a:t>
            </a:r>
            <a:r>
              <a:rPr lang="en-US" baseline="0" dirty="0" smtClean="0">
                <a:latin typeface="Arial" charset="0"/>
              </a:rPr>
              <a:t> in </a:t>
            </a:r>
            <a:r>
              <a:rPr lang="en-US" dirty="0" smtClean="0">
                <a:latin typeface="Arial" charset="0"/>
              </a:rPr>
              <a:t>the winter, the southern reaches of Napa Valley AVA receive just 18 inches of rain each year.</a:t>
            </a:r>
          </a:p>
          <a:p>
            <a:pPr marL="171450" indent="-171450" eaLnBrk="1" hangingPunct="1">
              <a:buFont typeface="Arial" pitchFamily="34" charset="0"/>
              <a:buChar char="•"/>
            </a:pPr>
            <a:r>
              <a:rPr lang="en-US" dirty="0" smtClean="0">
                <a:latin typeface="Arial" charset="0"/>
              </a:rPr>
              <a:t>The mountains at the northern end can record nearly 60 inches. </a:t>
            </a:r>
          </a:p>
          <a:p>
            <a:pPr eaLnBrk="1" hangingPunct="1"/>
            <a:endParaRPr lang="en-US" dirty="0" smtClean="0">
              <a:latin typeface="Verdana"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858CE26-22B1-4AF6-8700-6F5BE47C6335}" type="slidenum">
              <a:rPr lang="en-US" sz="1200"/>
              <a:pPr algn="r" defTabSz="931863" eaLnBrk="0" hangingPunct="0"/>
              <a:t>23</a:t>
            </a:fld>
            <a:endParaRPr lang="en-US" sz="1200"/>
          </a:p>
        </p:txBody>
      </p:sp>
      <p:sp>
        <p:nvSpPr>
          <p:cNvPr id="6861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8CE35C07-B0CF-4226-ACF0-2B20C86A74A1}" type="slidenum">
              <a:rPr lang="en-US" sz="1200"/>
              <a:pPr algn="r" defTabSz="931863"/>
              <a:t>23</a:t>
            </a:fld>
            <a:endParaRPr lang="en-US"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During the summer growing season, conditions exist for creating a recurring pattern of marine fog from the Pacific Ocean. </a:t>
            </a:r>
          </a:p>
          <a:p>
            <a:pPr marL="171450" indent="-171450" eaLnBrk="1" hangingPunct="1">
              <a:buFont typeface="Arial" pitchFamily="34" charset="0"/>
              <a:buChar char="•"/>
            </a:pPr>
            <a:r>
              <a:rPr lang="en-US" dirty="0" smtClean="0">
                <a:latin typeface="Arial" charset="0"/>
              </a:rPr>
              <a:t>As hot air in California’s interior valley rises, it creates a vacuum effect which draws in moist, cool air from the Pacific Ocean, forming fog. </a:t>
            </a:r>
          </a:p>
          <a:p>
            <a:pPr marL="171450" indent="-171450" eaLnBrk="1" hangingPunct="1">
              <a:buFont typeface="Arial" pitchFamily="34" charset="0"/>
              <a:buChar char="•"/>
            </a:pPr>
            <a:r>
              <a:rPr lang="en-US" dirty="0" smtClean="0">
                <a:latin typeface="Arial" charset="0"/>
              </a:rPr>
              <a:t>This pattern repeats most days during the warmer months of the year.</a:t>
            </a:r>
          </a:p>
          <a:p>
            <a:pPr eaLnBrk="1" hangingPunct="1"/>
            <a:endParaRPr lang="en-US" dirty="0"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2898775" y="527050"/>
            <a:ext cx="3503613" cy="2627313"/>
          </a:xfrm>
          <a:ln/>
        </p:spPr>
      </p:sp>
      <p:sp>
        <p:nvSpPr>
          <p:cNvPr id="70658" name="Rectangle 3"/>
          <p:cNvSpPr>
            <a:spLocks noGrp="1" noChangeArrowheads="1"/>
          </p:cNvSpPr>
          <p:nvPr>
            <p:ph type="body" idx="1"/>
          </p:nvPr>
        </p:nvSpPr>
        <p:spPr>
          <a:xfrm>
            <a:off x="1239838" y="3330575"/>
            <a:ext cx="6816725" cy="3152775"/>
          </a:xfrm>
          <a:noFill/>
          <a:ln/>
        </p:spPr>
        <p:txBody>
          <a:bodyPr lIns="92923" tIns="46461" rIns="92923" bIns="46461"/>
          <a:lstStyle/>
          <a:p>
            <a:pPr marL="171450" indent="-171450">
              <a:buFont typeface="Arial" pitchFamily="34" charset="0"/>
              <a:buChar char="•"/>
            </a:pPr>
            <a:r>
              <a:rPr lang="en-US" sz="1400" dirty="0" smtClean="0">
                <a:latin typeface="Times" pitchFamily="18" charset="0"/>
              </a:rPr>
              <a:t>This video shows how the fog advances and retreats in the Napa Valley from early until late morning. </a:t>
            </a:r>
          </a:p>
          <a:p>
            <a:pPr marL="171450" indent="-171450">
              <a:buFont typeface="Arial" pitchFamily="34" charset="0"/>
              <a:buChar char="•"/>
            </a:pPr>
            <a:r>
              <a:rPr lang="en-US" sz="1400" dirty="0" smtClean="0">
                <a:latin typeface="Times" pitchFamily="18" charset="0"/>
              </a:rPr>
              <a:t>Typically</a:t>
            </a:r>
            <a:r>
              <a:rPr lang="en-US" sz="1400" baseline="0" dirty="0" smtClean="0">
                <a:latin typeface="Times" pitchFamily="18" charset="0"/>
              </a:rPr>
              <a:t>, the </a:t>
            </a:r>
            <a:r>
              <a:rPr lang="en-US" sz="1400" dirty="0" smtClean="0">
                <a:latin typeface="Times" pitchFamily="18" charset="0"/>
              </a:rPr>
              <a:t>fog has a greater impact on the valley floor – often the hillsides, like the one where this video was filmed, are not reached by the fog.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E317D9AD-6012-44E6-97D1-CCFDCE9CFFD5}" type="slidenum">
              <a:rPr lang="en-US" sz="1200"/>
              <a:pPr algn="r" defTabSz="931863" eaLnBrk="0" hangingPunct="0"/>
              <a:t>25</a:t>
            </a:fld>
            <a:endParaRPr lang="en-US" sz="1200"/>
          </a:p>
        </p:txBody>
      </p:sp>
      <p:sp>
        <p:nvSpPr>
          <p:cNvPr id="747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2FCF0A60-ABF5-4B09-A73D-915855B7DBE4}" type="slidenum">
              <a:rPr lang="en-US" sz="1200"/>
              <a:pPr algn="r" defTabSz="931863"/>
              <a:t>25</a:t>
            </a:fld>
            <a:endParaRPr 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Daytime temperatures can also vary dramatically throughout the AVA during the growing season. </a:t>
            </a:r>
          </a:p>
          <a:p>
            <a:pPr marL="171450" indent="-171450" eaLnBrk="1" hangingPunct="1">
              <a:buFont typeface="Arial" pitchFamily="34" charset="0"/>
              <a:buChar char="•"/>
            </a:pPr>
            <a:r>
              <a:rPr lang="en-US" dirty="0" smtClean="0">
                <a:latin typeface="Arial" charset="0"/>
              </a:rPr>
              <a:t>The southern part of the valley, particularly Los </a:t>
            </a:r>
            <a:r>
              <a:rPr lang="en-US" dirty="0" err="1" smtClean="0">
                <a:latin typeface="Arial" charset="0"/>
              </a:rPr>
              <a:t>Carneros</a:t>
            </a:r>
            <a:r>
              <a:rPr lang="en-US" dirty="0" smtClean="0">
                <a:latin typeface="Arial" charset="0"/>
              </a:rPr>
              <a:t> AVA, is closer to San Pablo Bay and is cooled by marine breezes. </a:t>
            </a:r>
          </a:p>
          <a:p>
            <a:pPr marL="171450" indent="-171450" eaLnBrk="1" hangingPunct="1">
              <a:buFont typeface="Arial" pitchFamily="34" charset="0"/>
              <a:buChar char="•"/>
            </a:pPr>
            <a:r>
              <a:rPr lang="en-US" dirty="0" smtClean="0">
                <a:latin typeface="Arial" charset="0"/>
              </a:rPr>
              <a:t>In summer, there can be as much as an 10-15°F difference between </a:t>
            </a:r>
            <a:r>
              <a:rPr lang="en-US" dirty="0" err="1" smtClean="0">
                <a:latin typeface="Arial" charset="0"/>
              </a:rPr>
              <a:t>Carneros</a:t>
            </a:r>
            <a:r>
              <a:rPr lang="en-US" dirty="0" smtClean="0">
                <a:latin typeface="Arial" charset="0"/>
              </a:rPr>
              <a:t> and St. Helena, to the north. </a:t>
            </a:r>
          </a:p>
          <a:p>
            <a:pPr marL="171450" indent="-171450" eaLnBrk="1" hangingPunct="1">
              <a:buFont typeface="Arial" pitchFamily="34" charset="0"/>
              <a:buChar char="•"/>
            </a:pPr>
            <a:r>
              <a:rPr lang="en-US" dirty="0" smtClean="0">
                <a:latin typeface="Arial" charset="0"/>
              </a:rPr>
              <a:t>On</a:t>
            </a:r>
            <a:r>
              <a:rPr lang="en-US" baseline="0" dirty="0" smtClean="0">
                <a:latin typeface="Arial" charset="0"/>
              </a:rPr>
              <a:t> many days, due to the cooling effect of the fog, there is a large diurnal (day to night) temperature swing throughout the valley.</a:t>
            </a:r>
            <a:endParaRPr lang="en-US" dirty="0" smtClean="0">
              <a:latin typeface="Arial" charset="0"/>
            </a:endParaRPr>
          </a:p>
          <a:p>
            <a:pPr eaLnBrk="1" hangingPunct="1"/>
            <a:endParaRPr lang="en-US" dirty="0"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D04982A-77F5-464D-B282-63EB3601541D}" type="slidenum">
              <a:rPr lang="en-US" sz="1200"/>
              <a:pPr algn="r" defTabSz="931863" eaLnBrk="0" hangingPunct="0"/>
              <a:t>26</a:t>
            </a:fld>
            <a:endParaRPr lang="en-US" sz="1200"/>
          </a:p>
        </p:txBody>
      </p:sp>
      <p:sp>
        <p:nvSpPr>
          <p:cNvPr id="768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40538291-49CD-440C-9F36-3B09EA70B3F7}" type="slidenum">
              <a:rPr lang="en-US" sz="1200"/>
              <a:pPr algn="r" defTabSz="931863"/>
              <a:t>26</a:t>
            </a:fld>
            <a:endParaRPr lang="en-US"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Adding to the diversity of Napa Valley is its topography. </a:t>
            </a:r>
          </a:p>
          <a:p>
            <a:pPr marL="171450" indent="-171450" eaLnBrk="1" hangingPunct="1">
              <a:buFont typeface="Arial" pitchFamily="34" charset="0"/>
              <a:buChar char="•"/>
            </a:pPr>
            <a:r>
              <a:rPr lang="en-US" dirty="0" smtClean="0">
                <a:latin typeface="Arial" charset="0"/>
              </a:rPr>
              <a:t>It changes with its length, from the flat estuaries in the south near San Pablo Bay to the rolling hills just before 4,000-foot Mount St. Helena in the north. </a:t>
            </a:r>
          </a:p>
          <a:p>
            <a:pPr marL="171450" indent="-171450" eaLnBrk="1" hangingPunct="1">
              <a:buFont typeface="Arial" pitchFamily="34" charset="0"/>
              <a:buChar char="•"/>
            </a:pPr>
            <a:r>
              <a:rPr lang="en-US" dirty="0" smtClean="0">
                <a:latin typeface="Arial" charset="0"/>
              </a:rPr>
              <a:t>And don’t forget the </a:t>
            </a:r>
            <a:r>
              <a:rPr lang="en-US" dirty="0" err="1" smtClean="0">
                <a:latin typeface="Arial" charset="0"/>
              </a:rPr>
              <a:t>Mayacamas</a:t>
            </a:r>
            <a:r>
              <a:rPr lang="en-US" dirty="0" smtClean="0">
                <a:latin typeface="Arial" charset="0"/>
              </a:rPr>
              <a:t> and </a:t>
            </a:r>
            <a:r>
              <a:rPr lang="en-US" dirty="0" err="1" smtClean="0">
                <a:latin typeface="Arial" charset="0"/>
              </a:rPr>
              <a:t>Vacas</a:t>
            </a:r>
            <a:r>
              <a:rPr lang="en-US" dirty="0" smtClean="0">
                <a:latin typeface="Arial" charset="0"/>
              </a:rPr>
              <a:t> to the west and east – each range reaches approximately 2,500 feet above the valley floor. </a:t>
            </a:r>
          </a:p>
          <a:p>
            <a:pPr marL="171450" indent="-171450" eaLnBrk="1" hangingPunct="1">
              <a:buFont typeface="Arial" pitchFamily="34" charset="0"/>
              <a:buChar char="•"/>
            </a:pPr>
            <a:r>
              <a:rPr lang="en-US" dirty="0" smtClean="0">
                <a:latin typeface="Arial" charset="0"/>
              </a:rPr>
              <a:t>There is a strong correlation between topography and climate: slope, aspect, and elevation all influence the many </a:t>
            </a:r>
            <a:r>
              <a:rPr lang="en-US" dirty="0" err="1" smtClean="0">
                <a:latin typeface="Arial" charset="0"/>
              </a:rPr>
              <a:t>mesoclimates</a:t>
            </a:r>
            <a:r>
              <a:rPr lang="en-US" dirty="0" smtClean="0">
                <a:latin typeface="Arial" charset="0"/>
              </a:rPr>
              <a:t> found throughout the Napa Valley.</a:t>
            </a:r>
          </a:p>
          <a:p>
            <a:pPr eaLnBrk="1" hangingPunct="1"/>
            <a:endParaRPr lang="en-US" dirty="0"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2F61AEE-BE65-429F-84A0-ECF6C07A9BE5}" type="slidenum">
              <a:rPr lang="en-US" sz="1200"/>
              <a:pPr algn="r" defTabSz="931863" eaLnBrk="0" hangingPunct="0"/>
              <a:t>27</a:t>
            </a:fld>
            <a:endParaRPr 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marL="171450" indent="-171450">
              <a:spcBef>
                <a:spcPct val="0"/>
              </a:spcBef>
              <a:buFont typeface="Arial" pitchFamily="34" charset="0"/>
              <a:buChar char="•"/>
            </a:pPr>
            <a:r>
              <a:rPr lang="en-US" dirty="0" err="1" smtClean="0">
                <a:latin typeface="Arial" charset="0"/>
              </a:rPr>
              <a:t>Terroir</a:t>
            </a:r>
            <a:r>
              <a:rPr lang="en-US" dirty="0" smtClean="0">
                <a:latin typeface="Arial" charset="0"/>
              </a:rPr>
              <a:t> also includes people – the people who make the decisions about how the grapes will be grown.</a:t>
            </a:r>
            <a:r>
              <a:rPr lang="en-US" dirty="0" smtClean="0">
                <a:latin typeface="Times" pitchFamily="18" charset="0"/>
              </a:rPr>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BEFAD4E-426B-4D67-8CE9-4160493654AA}" type="slidenum">
              <a:rPr lang="en-US" sz="1200"/>
              <a:pPr algn="r" defTabSz="931863" eaLnBrk="0" hangingPunct="0"/>
              <a:t>28</a:t>
            </a:fld>
            <a:endParaRPr lang="en-US" sz="1200"/>
          </a:p>
        </p:txBody>
      </p:sp>
      <p:sp>
        <p:nvSpPr>
          <p:cNvPr id="8909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00FAAC2-31BF-48F9-8638-749859FE29A8}" type="slidenum">
              <a:rPr lang="en-US" sz="1200"/>
              <a:pPr algn="r" defTabSz="931863" eaLnBrk="0" hangingPunct="0"/>
              <a:t>28</a:t>
            </a:fld>
            <a:endParaRPr lang="en-US" sz="120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Napa Valley has become synonymous with Cabernet Sauvignon. </a:t>
            </a:r>
          </a:p>
          <a:p>
            <a:pPr marL="171450" indent="-171450" eaLnBrk="1" hangingPunct="1">
              <a:buFont typeface="Arial" pitchFamily="34" charset="0"/>
              <a:buChar char="•"/>
            </a:pPr>
            <a:r>
              <a:rPr lang="en-US" dirty="0" smtClean="0">
                <a:latin typeface="Arial" charset="0"/>
              </a:rPr>
              <a:t>The</a:t>
            </a:r>
            <a:r>
              <a:rPr lang="en-US" baseline="0" dirty="0" smtClean="0">
                <a:latin typeface="Arial" charset="0"/>
              </a:rPr>
              <a:t> majority of Napa Valley winemakers produce it.</a:t>
            </a:r>
          </a:p>
          <a:p>
            <a:pPr marL="171450" indent="-171450" eaLnBrk="1" hangingPunct="1">
              <a:buFont typeface="Arial" pitchFamily="34" charset="0"/>
              <a:buChar char="•"/>
            </a:pPr>
            <a:r>
              <a:rPr lang="en-US" dirty="0" smtClean="0">
                <a:latin typeface="Arial" charset="0"/>
              </a:rPr>
              <a:t>But,</a:t>
            </a:r>
            <a:r>
              <a:rPr lang="en-US" baseline="0" dirty="0" smtClean="0">
                <a:latin typeface="Arial" charset="0"/>
              </a:rPr>
              <a:t> </a:t>
            </a:r>
            <a:r>
              <a:rPr lang="en-US" dirty="0" smtClean="0">
                <a:latin typeface="Arial" charset="0"/>
              </a:rPr>
              <a:t>thanks to the many diverse growing conditions we’ve talked about, all kinds of varieties flourish. </a:t>
            </a:r>
          </a:p>
          <a:p>
            <a:pPr marL="171450" indent="-171450" eaLnBrk="1" hangingPunct="1">
              <a:buFont typeface="Arial" pitchFamily="34" charset="0"/>
              <a:buChar char="•"/>
            </a:pPr>
            <a:r>
              <a:rPr lang="en-US" dirty="0" smtClean="0">
                <a:latin typeface="Arial" charset="0"/>
              </a:rPr>
              <a:t>Conditions are well-suited for growing both </a:t>
            </a:r>
            <a:r>
              <a:rPr lang="en-US" dirty="0" err="1" smtClean="0">
                <a:latin typeface="Arial" charset="0"/>
              </a:rPr>
              <a:t>Burgundian</a:t>
            </a:r>
            <a:r>
              <a:rPr lang="en-US" dirty="0" smtClean="0">
                <a:latin typeface="Arial" charset="0"/>
              </a:rPr>
              <a:t> (Chardonnay and Pinot Noir) and Bordeaux-style varieties (Cabernet, Merlot, Cabernet Franc, and Sauvignon Blanc).</a:t>
            </a:r>
          </a:p>
          <a:p>
            <a:pPr eaLnBrk="1" hangingPunct="1"/>
            <a:endParaRPr lang="en-US" dirty="0"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F868E1A-BC89-4090-8896-088FAA95B7DC}" type="slidenum">
              <a:rPr lang="en-US" sz="1200"/>
              <a:pPr algn="r" defTabSz="931863" eaLnBrk="0" hangingPunct="0"/>
              <a:t>29</a:t>
            </a:fld>
            <a:endParaRPr lang="en-US" sz="1200"/>
          </a:p>
        </p:txBody>
      </p:sp>
      <p:sp>
        <p:nvSpPr>
          <p:cNvPr id="9933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8352A1D-3BD7-44A7-89F6-7DA98F7EFE0F}" type="slidenum">
              <a:rPr lang="en-US" sz="1200"/>
              <a:pPr algn="r" defTabSz="931863" eaLnBrk="0" hangingPunct="0"/>
              <a:t>29</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Most winemakers will tell you that quality starts in the vineyard. </a:t>
            </a:r>
          </a:p>
          <a:p>
            <a:pPr marL="171450" indent="-171450" eaLnBrk="1" hangingPunct="1">
              <a:buFont typeface="Arial" pitchFamily="34" charset="0"/>
              <a:buChar char="•"/>
            </a:pPr>
            <a:r>
              <a:rPr lang="en-US" dirty="0" smtClean="0">
                <a:latin typeface="Arial" charset="0"/>
              </a:rPr>
              <a:t>Napa Valley vineyards are intentionally farmed to produce low yields to allow only the healthiest of grape clusters to mature. </a:t>
            </a:r>
          </a:p>
          <a:p>
            <a:pPr marL="171450" indent="-171450" eaLnBrk="1" hangingPunct="1">
              <a:buFont typeface="Arial" pitchFamily="34" charset="0"/>
              <a:buChar char="•"/>
            </a:pPr>
            <a:r>
              <a:rPr lang="en-US" dirty="0" smtClean="0">
                <a:latin typeface="Arial" charset="0"/>
              </a:rPr>
              <a:t>Throughout the growing season, the canopy is managed with leaf pruning, shoot pulling, and fruit thinning – all of which is done by hand – resulting in a perfect sunlight to shade ratio and optimal fruit development. </a:t>
            </a:r>
          </a:p>
          <a:p>
            <a:pPr marL="171450" indent="-171450" eaLnBrk="1" hangingPunct="1">
              <a:buFont typeface="Arial" pitchFamily="34" charset="0"/>
              <a:buChar char="•"/>
            </a:pPr>
            <a:r>
              <a:rPr lang="en-US" dirty="0" smtClean="0">
                <a:latin typeface="Arial" charset="0"/>
              </a:rPr>
              <a:t>During the year, vineyard workers will tend to each individual vine at least 20 times. </a:t>
            </a:r>
          </a:p>
          <a:p>
            <a:pPr marL="171450" indent="-171450" eaLnBrk="1" hangingPunct="1">
              <a:buFont typeface="Arial" pitchFamily="34" charset="0"/>
              <a:buChar char="•"/>
            </a:pPr>
            <a:r>
              <a:rPr lang="en-US" dirty="0" smtClean="0">
                <a:latin typeface="Arial" charset="0"/>
              </a:rPr>
              <a:t>This attention to detail in the vineyard is designed to produce wine grapes of the highest quality.</a:t>
            </a:r>
          </a:p>
          <a:p>
            <a:pPr eaLnBrk="1" hangingPunct="1"/>
            <a:endParaRPr lang="en-US" dirty="0"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383CDBF4-5DC4-45E6-BFFB-94033F070212}" type="slidenum">
              <a:rPr lang="en-US" smtClean="0"/>
              <a:pPr/>
              <a:t>3</a:t>
            </a:fld>
            <a:endParaRPr lang="en-US" smtClean="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pPr marL="171450" indent="-171450">
              <a:spcBef>
                <a:spcPct val="0"/>
              </a:spcBef>
              <a:buFont typeface="Arial" pitchFamily="34" charset="0"/>
              <a:buChar char="•"/>
            </a:pPr>
            <a:r>
              <a:rPr lang="en-US" dirty="0" smtClean="0">
                <a:latin typeface="Arial" charset="0"/>
                <a:cs typeface="Arial" charset="0"/>
              </a:rPr>
              <a:t>Napa Valley is located in Northern California, very close to San Francisco and the Pacific Ocean, and several hundred miles from Los Angeles</a:t>
            </a:r>
            <a:r>
              <a:rPr lang="en-US" smtClean="0">
                <a:latin typeface="Arial" charset="0"/>
                <a:cs typeface="Arial" charset="0"/>
              </a:rPr>
              <a:t>. </a:t>
            </a:r>
            <a:endParaRPr lang="en-US" dirty="0" smtClean="0">
              <a:solidFill>
                <a:srgbClr val="000000"/>
              </a:solidFill>
              <a:latin typeface="Arial" charset="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C1B930B-E529-471F-97AA-DDF6A3E45FFE}" type="slidenum">
              <a:rPr lang="en-US" sz="1200"/>
              <a:pPr algn="r" defTabSz="931863" eaLnBrk="0" hangingPunct="0"/>
              <a:t>30</a:t>
            </a:fld>
            <a:endParaRPr lang="en-US" sz="1200"/>
          </a:p>
        </p:txBody>
      </p:sp>
      <p:sp>
        <p:nvSpPr>
          <p:cNvPr id="10547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6B74661-6754-4374-BA31-C0D35A187B6B}" type="slidenum">
              <a:rPr lang="en-US" sz="1200"/>
              <a:pPr algn="r" defTabSz="931863" eaLnBrk="0" hangingPunct="0"/>
              <a:t>30</a:t>
            </a:fld>
            <a:endParaRPr lang="en-US"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Inside the winery, most Napa Valley winemakers agree that “less is more” and their best approach is gentle and “hands off” allowing the grapes to express themselves. </a:t>
            </a:r>
          </a:p>
          <a:p>
            <a:pPr marL="171450" indent="-171450">
              <a:buFont typeface="Arial" pitchFamily="34" charset="0"/>
              <a:buChar char="•"/>
            </a:pPr>
            <a:r>
              <a:rPr lang="en-US" dirty="0" smtClean="0">
                <a:latin typeface="Arial" charset="0"/>
              </a:rPr>
              <a:t>Napa Valley vintners are always trying to improve quality -</a:t>
            </a:r>
            <a:r>
              <a:rPr lang="en-US" baseline="0" dirty="0" smtClean="0">
                <a:latin typeface="Arial" charset="0"/>
              </a:rPr>
              <a:t> </a:t>
            </a:r>
            <a:r>
              <a:rPr lang="en-US" dirty="0" smtClean="0">
                <a:latin typeface="Arial" charset="0"/>
              </a:rPr>
              <a:t>there is a culture of “we can do better.”</a:t>
            </a:r>
          </a:p>
          <a:p>
            <a:pPr marL="171450" indent="-171450">
              <a:buFont typeface="Arial" pitchFamily="34" charset="0"/>
              <a:buChar char="•"/>
            </a:pPr>
            <a:r>
              <a:rPr lang="en-US" dirty="0" smtClean="0">
                <a:latin typeface="Arial" charset="0"/>
              </a:rPr>
              <a:t>Innovative viticulture practices sometimes give a nod to the past, like use of concrete fermenters, gravity flow facilities, or wild yeasts, and also have a vision for the future, like new technology, which can provide an automated godsend to small producers with limited manpower. </a:t>
            </a:r>
          </a:p>
          <a:p>
            <a:pPr marL="171450" indent="-171450">
              <a:buFont typeface="Arial" pitchFamily="34" charset="0"/>
              <a:buChar char="•"/>
            </a:pPr>
            <a:r>
              <a:rPr lang="en-US" dirty="0" smtClean="0">
                <a:latin typeface="Arial" charset="0"/>
              </a:rPr>
              <a:t>Napa</a:t>
            </a:r>
            <a:r>
              <a:rPr lang="en-US" baseline="0" dirty="0" smtClean="0">
                <a:latin typeface="Arial" charset="0"/>
              </a:rPr>
              <a:t> v</a:t>
            </a:r>
            <a:r>
              <a:rPr lang="en-US" dirty="0" smtClean="0">
                <a:latin typeface="Arial" charset="0"/>
              </a:rPr>
              <a:t>intners regularly collaborate</a:t>
            </a:r>
            <a:r>
              <a:rPr lang="en-US" baseline="0" dirty="0" smtClean="0">
                <a:latin typeface="Arial" charset="0"/>
              </a:rPr>
              <a:t> </a:t>
            </a:r>
            <a:r>
              <a:rPr lang="en-US" dirty="0" smtClean="0">
                <a:latin typeface="Arial" charset="0"/>
              </a:rPr>
              <a:t>and participate in local wine technical group meetings and discussions, including the NVV’s winemaker discussion group.</a:t>
            </a:r>
          </a:p>
          <a:p>
            <a:pPr marL="171450" indent="-171450">
              <a:buFont typeface="Arial" pitchFamily="34" charset="0"/>
              <a:buChar char="•"/>
            </a:pPr>
            <a:r>
              <a:rPr lang="en-US" dirty="0" smtClean="0">
                <a:latin typeface="Arial" charset="0"/>
              </a:rPr>
              <a:t>They also</a:t>
            </a:r>
            <a:r>
              <a:rPr lang="en-US" baseline="0" dirty="0" smtClean="0">
                <a:latin typeface="Arial" charset="0"/>
              </a:rPr>
              <a:t> </a:t>
            </a:r>
            <a:r>
              <a:rPr lang="en-US" dirty="0" smtClean="0">
                <a:latin typeface="Arial" charset="0"/>
              </a:rPr>
              <a:t>regularly attend knowledge-building programs at local education institutions, like UC Davis, Sonoma State University, or even the local community college, which has an extensive enology program.</a:t>
            </a:r>
          </a:p>
          <a:p>
            <a:pPr eaLnBrk="1" hangingPunct="1"/>
            <a:endParaRPr lang="en-US" dirty="0"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A45BB2A-F9CB-4A80-A970-9E4AEA5EB9D0}" type="slidenum">
              <a:rPr lang="en-US" sz="1200"/>
              <a:pPr algn="r" defTabSz="931863" eaLnBrk="0" hangingPunct="0"/>
              <a:t>31</a:t>
            </a:fld>
            <a:endParaRPr lang="en-US" sz="120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It</a:t>
            </a:r>
            <a:r>
              <a:rPr lang="en-US" baseline="0" dirty="0" smtClean="0">
                <a:latin typeface="Arial" charset="0"/>
              </a:rPr>
              <a:t> has taken more than 150 years and a long line of great leaders to make the Napa Valley what it is today. </a:t>
            </a:r>
          </a:p>
          <a:p>
            <a:pPr marL="171450" indent="-171450">
              <a:buFont typeface="Arial" pitchFamily="34" charset="0"/>
              <a:buChar char="•"/>
            </a:pPr>
            <a:r>
              <a:rPr lang="en-US" baseline="0" dirty="0" smtClean="0">
                <a:latin typeface="Arial" charset="0"/>
              </a:rPr>
              <a:t>Let’s take a look back at the history of this special place.</a:t>
            </a:r>
            <a:endParaRPr lang="en-US" dirty="0"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31841B6-45B7-4C0F-AB46-DC533FF88D7F}" type="slidenum">
              <a:rPr lang="en-US" sz="1200"/>
              <a:pPr algn="r" defTabSz="931863" eaLnBrk="0" hangingPunct="0"/>
              <a:t>32</a:t>
            </a:fld>
            <a:endParaRPr lang="en-US" sz="1200"/>
          </a:p>
        </p:txBody>
      </p:sp>
      <p:sp>
        <p:nvSpPr>
          <p:cNvPr id="10957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F9BBD86-F6C0-4F67-A4AD-25C4BA25940C}" type="slidenum">
              <a:rPr lang="en-US" sz="1200"/>
              <a:pPr algn="r" defTabSz="931863" eaLnBrk="0" hangingPunct="0"/>
              <a:t>32</a:t>
            </a:fld>
            <a:endParaRPr 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The Napa Valley of the </a:t>
            </a:r>
            <a:r>
              <a:rPr lang="en-US" dirty="0" err="1" smtClean="0">
                <a:latin typeface="Arial" charset="0"/>
              </a:rPr>
              <a:t>Wappo</a:t>
            </a:r>
            <a:r>
              <a:rPr lang="en-US" dirty="0" smtClean="0">
                <a:latin typeface="Arial" charset="0"/>
              </a:rPr>
              <a:t> Indians was home to spawning salmon, wildcats, elk, black bear, grizzlies… and wild grapes.</a:t>
            </a:r>
            <a:r>
              <a:rPr lang="en-US" baseline="0" dirty="0" smtClean="0">
                <a:latin typeface="Arial" charset="0"/>
              </a:rPr>
              <a:t> </a:t>
            </a:r>
          </a:p>
          <a:p>
            <a:pPr marL="171450" indent="-171450" eaLnBrk="1" hangingPunct="1">
              <a:buFont typeface="Arial" pitchFamily="34" charset="0"/>
              <a:buChar char="•"/>
            </a:pPr>
            <a:r>
              <a:rPr lang="en-US" baseline="0" dirty="0" smtClean="0">
                <a:latin typeface="Arial" charset="0"/>
              </a:rPr>
              <a:t>T</a:t>
            </a:r>
            <a:r>
              <a:rPr lang="en-US" dirty="0" smtClean="0">
                <a:latin typeface="Arial" charset="0"/>
              </a:rPr>
              <a:t>he name “Napa” is believed to mean “abundance” in the </a:t>
            </a:r>
            <a:r>
              <a:rPr lang="en-US" dirty="0" err="1" smtClean="0">
                <a:latin typeface="Arial" charset="0"/>
              </a:rPr>
              <a:t>Wappo</a:t>
            </a:r>
            <a:r>
              <a:rPr lang="en-US" dirty="0" smtClean="0">
                <a:latin typeface="Arial" charset="0"/>
              </a:rPr>
              <a:t> language. </a:t>
            </a:r>
          </a:p>
          <a:p>
            <a:pPr marL="171450" indent="-171450" eaLnBrk="1" hangingPunct="1">
              <a:buFont typeface="Arial" pitchFamily="34" charset="0"/>
              <a:buChar char="•"/>
            </a:pPr>
            <a:r>
              <a:rPr lang="en-US" dirty="0" smtClean="0">
                <a:latin typeface="Arial" charset="0"/>
              </a:rPr>
              <a:t>Early settlers like George Calvert </a:t>
            </a:r>
            <a:r>
              <a:rPr lang="en-US" dirty="0" err="1" smtClean="0">
                <a:latin typeface="Arial" charset="0"/>
              </a:rPr>
              <a:t>Yount</a:t>
            </a:r>
            <a:r>
              <a:rPr lang="en-US" dirty="0" smtClean="0">
                <a:latin typeface="Arial" charset="0"/>
              </a:rPr>
              <a:t> were the first to recognize the valley's potential for cultivating wine grapes. </a:t>
            </a:r>
          </a:p>
          <a:p>
            <a:pPr marL="171450" indent="-171450" eaLnBrk="1" hangingPunct="1">
              <a:buFont typeface="Arial" pitchFamily="34" charset="0"/>
              <a:buChar char="•"/>
            </a:pPr>
            <a:r>
              <a:rPr lang="en-US" dirty="0" smtClean="0">
                <a:latin typeface="Arial" charset="0"/>
              </a:rPr>
              <a:t>In 1838-1839, Yountville was established, and </a:t>
            </a:r>
            <a:r>
              <a:rPr lang="en-US" dirty="0" err="1" smtClean="0">
                <a:latin typeface="Arial" charset="0"/>
              </a:rPr>
              <a:t>Yount</a:t>
            </a:r>
            <a:r>
              <a:rPr lang="en-US" dirty="0" smtClean="0">
                <a:latin typeface="Arial" charset="0"/>
              </a:rPr>
              <a:t> was the first to plant vineyards in the valley.</a:t>
            </a:r>
          </a:p>
          <a:p>
            <a:pPr eaLnBrk="1" hangingPunct="1"/>
            <a:endParaRPr lang="en-US" dirty="0"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F8AE7E4-EAC5-4629-B362-014DDA13319B}" type="slidenum">
              <a:rPr lang="en-US" sz="1200"/>
              <a:pPr algn="r" defTabSz="931863" eaLnBrk="0" hangingPunct="0"/>
              <a:t>33</a:t>
            </a:fld>
            <a:endParaRPr lang="en-US" sz="1200"/>
          </a:p>
        </p:txBody>
      </p:sp>
      <p:sp>
        <p:nvSpPr>
          <p:cNvPr id="11366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C0A9F24-0C5B-435A-A75B-FBF063D50DF4}" type="slidenum">
              <a:rPr lang="en-US" sz="1200"/>
              <a:pPr algn="r" defTabSz="931863" eaLnBrk="0" hangingPunct="0"/>
              <a:t>33</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Following</a:t>
            </a:r>
            <a:r>
              <a:rPr lang="en-US" baseline="0" dirty="0" smtClean="0">
                <a:latin typeface="Arial" charset="0"/>
              </a:rPr>
              <a:t> California’s Gold Rush, in</a:t>
            </a:r>
            <a:r>
              <a:rPr lang="en-US" dirty="0" smtClean="0">
                <a:latin typeface="Arial" charset="0"/>
              </a:rPr>
              <a:t> the 1860s and ‘70s,</a:t>
            </a:r>
            <a:r>
              <a:rPr lang="en-US" baseline="0" dirty="0" smtClean="0">
                <a:latin typeface="Arial" charset="0"/>
              </a:rPr>
              <a:t> Europeans </a:t>
            </a:r>
            <a:r>
              <a:rPr lang="en-US" dirty="0" smtClean="0">
                <a:latin typeface="Arial" charset="0"/>
              </a:rPr>
              <a:t>arrived in Napa, eager to try their hand at making wine to rival the wines from their homeland. </a:t>
            </a:r>
          </a:p>
          <a:p>
            <a:pPr marL="171450" indent="-171450" eaLnBrk="1" hangingPunct="1">
              <a:buFont typeface="Arial" pitchFamily="34" charset="0"/>
              <a:buChar char="•"/>
            </a:pPr>
            <a:r>
              <a:rPr lang="en-US" dirty="0" smtClean="0">
                <a:latin typeface="Arial" charset="0"/>
              </a:rPr>
              <a:t>Most of the wine at that time was shipped in bulk to San Francisco for sales and distribution.</a:t>
            </a:r>
          </a:p>
          <a:p>
            <a:pPr marL="171450" indent="-171450" eaLnBrk="1" hangingPunct="1">
              <a:buFont typeface="Arial" pitchFamily="34" charset="0"/>
              <a:buChar char="•"/>
            </a:pPr>
            <a:r>
              <a:rPr lang="en-US" dirty="0" smtClean="0">
                <a:latin typeface="Arial" charset="0"/>
              </a:rPr>
              <a:t>Charles Krug is credited with establishing Napa Valley's first commercial winery in 1861. </a:t>
            </a:r>
          </a:p>
          <a:p>
            <a:pPr marL="171450" indent="-171450" eaLnBrk="1" hangingPunct="1">
              <a:buFont typeface="Arial" pitchFamily="34" charset="0"/>
              <a:buChar char="•"/>
            </a:pPr>
            <a:r>
              <a:rPr lang="en-US" dirty="0" smtClean="0">
                <a:latin typeface="Arial" charset="0"/>
              </a:rPr>
              <a:t>In 1879,</a:t>
            </a:r>
            <a:r>
              <a:rPr lang="en-US" baseline="0" dirty="0" smtClean="0">
                <a:latin typeface="Arial" charset="0"/>
              </a:rPr>
              <a:t> Gustav </a:t>
            </a:r>
            <a:r>
              <a:rPr lang="en-US" baseline="0" dirty="0" err="1" smtClean="0">
                <a:latin typeface="Arial" charset="0"/>
              </a:rPr>
              <a:t>Niebaum</a:t>
            </a:r>
            <a:r>
              <a:rPr lang="en-US" dirty="0" smtClean="0">
                <a:latin typeface="Arial" charset="0"/>
              </a:rPr>
              <a:t> established Inglenook, the first chateau-style winery in the US</a:t>
            </a:r>
            <a:r>
              <a:rPr lang="en-US" baseline="0" dirty="0" smtClean="0">
                <a:latin typeface="Arial" charset="0"/>
              </a:rPr>
              <a:t> and h</a:t>
            </a:r>
            <a:r>
              <a:rPr lang="en-US" dirty="0" smtClean="0">
                <a:latin typeface="Arial" charset="0"/>
              </a:rPr>
              <a:t>e was also the first to sell wine in bottles</a:t>
            </a:r>
            <a:r>
              <a:rPr lang="en-US" dirty="0" smtClean="0">
                <a:latin typeface="Verdana" pitchFamily="34" charset="0"/>
              </a:rPr>
              <a:t>. </a:t>
            </a:r>
          </a:p>
          <a:p>
            <a:pPr marL="171450" indent="-171450" eaLnBrk="1" hangingPunct="1">
              <a:buFont typeface="Arial" pitchFamily="34" charset="0"/>
              <a:buChar char="•"/>
            </a:pPr>
            <a:r>
              <a:rPr lang="en-US" dirty="0" smtClean="0">
                <a:latin typeface="Verdana" pitchFamily="34" charset="0"/>
              </a:rPr>
              <a:t>By 1889,</a:t>
            </a:r>
            <a:r>
              <a:rPr lang="en-US" baseline="0" dirty="0" smtClean="0">
                <a:latin typeface="Verdana" pitchFamily="34" charset="0"/>
              </a:rPr>
              <a:t> Napa Valley had 140 wineries.</a:t>
            </a:r>
            <a:endParaRPr lang="en-US" dirty="0" smtClean="0">
              <a:latin typeface="Verdana" pitchFamily="34" charset="0"/>
            </a:endParaRPr>
          </a:p>
          <a:p>
            <a:pPr eaLnBrk="1" hangingPunct="1"/>
            <a:endParaRPr lang="en-US" dirty="0" smtClean="0">
              <a:latin typeface="Verdana"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F8AE7E4-EAC5-4629-B362-014DDA13319B}" type="slidenum">
              <a:rPr lang="en-US" sz="1200"/>
              <a:pPr algn="r" defTabSz="931863" eaLnBrk="0" hangingPunct="0"/>
              <a:t>34</a:t>
            </a:fld>
            <a:endParaRPr lang="en-US" sz="1200"/>
          </a:p>
        </p:txBody>
      </p:sp>
      <p:sp>
        <p:nvSpPr>
          <p:cNvPr id="11366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C0A9F24-0C5B-435A-A75B-FBF063D50DF4}" type="slidenum">
              <a:rPr lang="en-US" sz="1200"/>
              <a:pPr algn="r" defTabSz="931863" eaLnBrk="0" hangingPunct="0"/>
              <a:t>34</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Verdana" pitchFamily="34" charset="0"/>
              </a:rPr>
              <a:t>Another</a:t>
            </a:r>
            <a:r>
              <a:rPr lang="en-US" baseline="0" dirty="0" smtClean="0">
                <a:latin typeface="Verdana" pitchFamily="34" charset="0"/>
              </a:rPr>
              <a:t> significant group of immigrants to make their way to Napa Valley were Chinese laborers</a:t>
            </a:r>
          </a:p>
          <a:p>
            <a:pPr marL="171450" indent="-171450" eaLnBrk="1" hangingPunct="1">
              <a:buFont typeface="Arial" pitchFamily="34" charset="0"/>
              <a:buChar char="•"/>
            </a:pPr>
            <a:r>
              <a:rPr lang="en-US" baseline="0" dirty="0" smtClean="0">
                <a:latin typeface="Verdana" pitchFamily="34" charset="0"/>
              </a:rPr>
              <a:t>By some accounts, field laborers of the 1870’s and 1880’s were primarily Chinese</a:t>
            </a:r>
          </a:p>
          <a:p>
            <a:pPr marL="171450" indent="-171450" eaLnBrk="1" hangingPunct="1">
              <a:buFont typeface="Arial" pitchFamily="34" charset="0"/>
              <a:buChar char="•"/>
            </a:pPr>
            <a:r>
              <a:rPr lang="en-US" baseline="0" dirty="0" smtClean="0">
                <a:latin typeface="Verdana" pitchFamily="34" charset="0"/>
              </a:rPr>
              <a:t>Later, following the completion of the transcontinental railroad, many Chinese made there way to the Bay Area and continued their hard labor on projects like building underground wine caves in the Napa Valley</a:t>
            </a:r>
            <a:endParaRPr lang="en-US" dirty="0" smtClean="0">
              <a:latin typeface="Verdana"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8062311-862F-40B7-8B0D-21C3F6212ED3}" type="slidenum">
              <a:rPr lang="en-US" sz="1200"/>
              <a:pPr algn="r" defTabSz="931863" eaLnBrk="0" hangingPunct="0"/>
              <a:t>35</a:t>
            </a:fld>
            <a:endParaRPr lang="en-US" sz="1200"/>
          </a:p>
        </p:txBody>
      </p:sp>
      <p:sp>
        <p:nvSpPr>
          <p:cNvPr id="11571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FD74544-8F4D-41ED-81DD-8943E7B72DE7}" type="slidenum">
              <a:rPr lang="en-US" sz="1200"/>
              <a:pPr algn="r" defTabSz="931863" eaLnBrk="0" hangingPunct="0"/>
              <a:t>35</a:t>
            </a:fld>
            <a:endParaRPr lang="en-US"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By 1889, Napa had more than 140 wineries, including </a:t>
            </a:r>
            <a:r>
              <a:rPr lang="en-US" dirty="0" err="1" smtClean="0">
                <a:latin typeface="Arial" charset="0"/>
              </a:rPr>
              <a:t>Schramsberg</a:t>
            </a:r>
            <a:r>
              <a:rPr lang="en-US" dirty="0" smtClean="0">
                <a:latin typeface="Arial" charset="0"/>
              </a:rPr>
              <a:t>, </a:t>
            </a:r>
            <a:r>
              <a:rPr lang="en-US" dirty="0" err="1" smtClean="0">
                <a:latin typeface="Arial" charset="0"/>
              </a:rPr>
              <a:t>Beringer</a:t>
            </a:r>
            <a:r>
              <a:rPr lang="en-US" dirty="0" smtClean="0">
                <a:latin typeface="Arial" charset="0"/>
              </a:rPr>
              <a:t>, and Inglenook. </a:t>
            </a:r>
          </a:p>
          <a:p>
            <a:pPr marL="171450" indent="-171450" eaLnBrk="1" hangingPunct="1">
              <a:buFont typeface="Arial" pitchFamily="34" charset="0"/>
              <a:buChar char="•"/>
            </a:pPr>
            <a:r>
              <a:rPr lang="en-US" dirty="0" smtClean="0">
                <a:latin typeface="Arial" charset="0"/>
              </a:rPr>
              <a:t>Though never a large producer – that description was more apt for other agricultural areas of California, like Los Angeles, Sonoma, and Livermore – Napa was booming.</a:t>
            </a:r>
          </a:p>
          <a:p>
            <a:pPr eaLnBrk="1" hangingPunct="1"/>
            <a:endParaRPr lang="en-US" dirty="0" smtClean="0">
              <a:latin typeface="Arial" charset="0"/>
            </a:endParaRPr>
          </a:p>
          <a:p>
            <a:pPr eaLnBrk="1" hangingPunct="1"/>
            <a:r>
              <a:rPr lang="en-US" i="1" dirty="0" smtClean="0">
                <a:latin typeface="Arial" charset="0"/>
              </a:rPr>
              <a:t>PHOTO:  Avenue of Elms, St. Helena, about c. 1900. Frederick </a:t>
            </a:r>
            <a:r>
              <a:rPr lang="en-US" i="1" dirty="0" err="1" smtClean="0">
                <a:latin typeface="Arial" charset="0"/>
              </a:rPr>
              <a:t>Beringer</a:t>
            </a:r>
            <a:r>
              <a:rPr lang="en-US" i="1" dirty="0" smtClean="0">
                <a:latin typeface="Arial" charset="0"/>
              </a:rPr>
              <a:t> (sitting on his barrel), next to his daughter</a:t>
            </a:r>
          </a:p>
          <a:p>
            <a:pPr eaLnBrk="1" hangingPunct="1"/>
            <a:endParaRPr lang="en-US" i="1" dirty="0"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A0F0713-3059-43A6-BE8C-7380DE767C21}" type="slidenum">
              <a:rPr lang="en-US" sz="1200"/>
              <a:pPr algn="r" defTabSz="931863" eaLnBrk="0" hangingPunct="0"/>
              <a:t>36</a:t>
            </a:fld>
            <a:endParaRPr lang="en-US" sz="1200"/>
          </a:p>
        </p:txBody>
      </p:sp>
      <p:sp>
        <p:nvSpPr>
          <p:cNvPr id="11776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DBAFF9B-1966-4E93-AE44-B174E24E9B19}" type="slidenum">
              <a:rPr lang="en-US" sz="1200"/>
              <a:pPr algn="r" defTabSz="931863" eaLnBrk="0" hangingPunct="0"/>
              <a:t>36</a:t>
            </a:fld>
            <a:endParaRPr 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But, what’s a success story without a stunning setback or two? </a:t>
            </a:r>
          </a:p>
          <a:p>
            <a:pPr marL="171450" indent="-171450" eaLnBrk="1" hangingPunct="1">
              <a:buFont typeface="Arial" pitchFamily="34" charset="0"/>
              <a:buChar char="•"/>
            </a:pPr>
            <a:r>
              <a:rPr lang="en-US" dirty="0" smtClean="0">
                <a:latin typeface="Arial" charset="0"/>
              </a:rPr>
              <a:t>In the late 1890s </a:t>
            </a:r>
            <a:r>
              <a:rPr lang="en-US" dirty="0" err="1" smtClean="0">
                <a:latin typeface="Arial" charset="0"/>
              </a:rPr>
              <a:t>phylloxera</a:t>
            </a:r>
            <a:r>
              <a:rPr lang="en-US" dirty="0" smtClean="0">
                <a:latin typeface="Arial" charset="0"/>
              </a:rPr>
              <a:t>, tiny sap-sucking insects which feed on the roots of grapevines and kill them, hit and nearly decimated Napa’s vineyards. </a:t>
            </a:r>
          </a:p>
          <a:p>
            <a:pPr marL="171450" indent="-171450" eaLnBrk="1" hangingPunct="1">
              <a:buFont typeface="Arial" pitchFamily="34" charset="0"/>
              <a:buChar char="•"/>
            </a:pPr>
            <a:r>
              <a:rPr lang="en-US" dirty="0" smtClean="0">
                <a:latin typeface="Arial" charset="0"/>
              </a:rPr>
              <a:t>Acreage in Napa Valley declined from 15,807 in 1888 to just 2,000 acres by 1900.</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8081BE4-07D6-4CDF-932D-0AE9B31DEFC8}" type="slidenum">
              <a:rPr lang="en-US" sz="1200"/>
              <a:pPr algn="r" defTabSz="931863" eaLnBrk="0" hangingPunct="0"/>
              <a:t>37</a:t>
            </a:fld>
            <a:endParaRPr lang="en-US" sz="1200"/>
          </a:p>
        </p:txBody>
      </p:sp>
      <p:sp>
        <p:nvSpPr>
          <p:cNvPr id="11981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44AF502-2949-44DD-8B71-C5FC119FB9CA}" type="slidenum">
              <a:rPr lang="en-US" sz="1200"/>
              <a:pPr algn="r" defTabSz="931863" eaLnBrk="0" hangingPunct="0"/>
              <a:t>37</a:t>
            </a:fld>
            <a:endParaRPr lang="en-US" sz="120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Then an even greater threat arrived in 1920 with the enactment of Prohibition, which lasted for 13 years. </a:t>
            </a:r>
          </a:p>
          <a:p>
            <a:pPr marL="171450" indent="-171450" eaLnBrk="1" hangingPunct="1">
              <a:buFont typeface="Arial" pitchFamily="34" charset="0"/>
              <a:buChar char="•"/>
            </a:pPr>
            <a:r>
              <a:rPr lang="en-US" dirty="0" smtClean="0">
                <a:latin typeface="Arial" charset="0"/>
              </a:rPr>
              <a:t>The Great Depression didn’t help matters either. </a:t>
            </a:r>
          </a:p>
          <a:p>
            <a:pPr marL="171450" indent="-171450" eaLnBrk="1" hangingPunct="1">
              <a:buFont typeface="Arial" pitchFamily="34" charset="0"/>
              <a:buChar char="•"/>
            </a:pPr>
            <a:r>
              <a:rPr lang="en-US" dirty="0" smtClean="0">
                <a:latin typeface="Arial" charset="0"/>
              </a:rPr>
              <a:t>By the time World War II came along, Napa’s grapevines and wineries were largely abandoned. </a:t>
            </a:r>
          </a:p>
          <a:p>
            <a:pPr marL="171450" indent="-171450" eaLnBrk="1" hangingPunct="1">
              <a:buFont typeface="Arial" pitchFamily="34" charset="0"/>
              <a:buChar char="•"/>
            </a:pPr>
            <a:r>
              <a:rPr lang="en-US" dirty="0" smtClean="0">
                <a:latin typeface="Arial" charset="0"/>
              </a:rPr>
              <a:t>Many vineyards were planted over to plums and walnuts. </a:t>
            </a:r>
          </a:p>
          <a:p>
            <a:pPr marL="171450" indent="-171450" eaLnBrk="1" hangingPunct="1">
              <a:buFont typeface="Arial" pitchFamily="34" charset="0"/>
              <a:buChar char="•"/>
            </a:pPr>
            <a:r>
              <a:rPr lang="en-US" dirty="0" smtClean="0">
                <a:latin typeface="Arial" charset="0"/>
              </a:rPr>
              <a:t>The Napa Valley wine industry was in shambles.</a:t>
            </a:r>
          </a:p>
          <a:p>
            <a:pPr eaLnBrk="1" hangingPunct="1"/>
            <a:endParaRPr lang="en-US" dirty="0"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136CAF6-1685-411D-9EC5-62212F47B199}" type="slidenum">
              <a:rPr lang="en-US" sz="1200"/>
              <a:pPr algn="r" defTabSz="931863" eaLnBrk="0" hangingPunct="0"/>
              <a:t>38</a:t>
            </a:fld>
            <a:endParaRPr lang="en-US" sz="1200"/>
          </a:p>
        </p:txBody>
      </p:sp>
      <p:sp>
        <p:nvSpPr>
          <p:cNvPr id="12185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43D6596-52F3-41A7-9537-9EB80DC2CBE6}" type="slidenum">
              <a:rPr lang="en-US" sz="1200"/>
              <a:pPr algn="r" defTabSz="931863" eaLnBrk="0" hangingPunct="0"/>
              <a:t>38</a:t>
            </a:fld>
            <a:endParaRPr lang="en-US" sz="120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Despite the setbacks, a few vintners persevered. </a:t>
            </a:r>
          </a:p>
          <a:p>
            <a:pPr marL="171450" indent="-171450" eaLnBrk="1" hangingPunct="1">
              <a:buFont typeface="Arial" pitchFamily="34" charset="0"/>
              <a:buChar char="•"/>
            </a:pPr>
            <a:r>
              <a:rPr lang="en-US" dirty="0" smtClean="0">
                <a:latin typeface="Arial" charset="0"/>
              </a:rPr>
              <a:t>With the repeal of Prohibition, Napa Valley began the road to recovery.</a:t>
            </a:r>
          </a:p>
          <a:p>
            <a:pPr eaLnBrk="1" hangingPunct="1"/>
            <a:endParaRPr lang="en-US" dirty="0"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9714D38-8206-4F70-8BEF-DB6B57CAE4D9}" type="slidenum">
              <a:rPr lang="en-US" sz="1200"/>
              <a:pPr algn="r" defTabSz="931863" eaLnBrk="0" hangingPunct="0"/>
              <a:t>39</a:t>
            </a:fld>
            <a:endParaRPr lang="en-US" sz="1200"/>
          </a:p>
        </p:txBody>
      </p:sp>
      <p:sp>
        <p:nvSpPr>
          <p:cNvPr id="12390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ACAC16A-3B40-400D-8716-3B0B0FFD3E87}" type="slidenum">
              <a:rPr lang="en-US" sz="1200"/>
              <a:pPr algn="r" defTabSz="931863" eaLnBrk="0" hangingPunct="0"/>
              <a:t>39</a:t>
            </a:fld>
            <a:endParaRPr lang="en-US" sz="120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But,</a:t>
            </a:r>
            <a:r>
              <a:rPr lang="en-US" baseline="0" dirty="0" smtClean="0">
                <a:latin typeface="Arial" charset="0"/>
              </a:rPr>
              <a:t> many visionaries believed the Napa Valley could return to it’s pre-1900 glory.</a:t>
            </a:r>
          </a:p>
          <a:p>
            <a:pPr marL="171450" indent="-171450" eaLnBrk="1" hangingPunct="1">
              <a:buFont typeface="Arial" pitchFamily="34" charset="0"/>
              <a:buChar char="•"/>
            </a:pPr>
            <a:r>
              <a:rPr lang="en-US" dirty="0" smtClean="0">
                <a:latin typeface="Arial" charset="0"/>
              </a:rPr>
              <a:t>Credit for the post-World War II rebirth of the Napa Valley wine industry goes to a handful of bold and visionary vintners, including Georges de Latour, of Beaulieu Vineyards, who in 1938 recruited Andre </a:t>
            </a:r>
            <a:r>
              <a:rPr lang="en-US" dirty="0" err="1" smtClean="0">
                <a:latin typeface="Arial" charset="0"/>
              </a:rPr>
              <a:t>Tchelistcheff</a:t>
            </a:r>
            <a:r>
              <a:rPr lang="en-US" dirty="0" smtClean="0">
                <a:latin typeface="Arial" charset="0"/>
              </a:rPr>
              <a:t>, research enologist from France's Pasteur Institute.</a:t>
            </a:r>
          </a:p>
          <a:p>
            <a:pPr marL="171450" indent="-171450" eaLnBrk="1" hangingPunct="1">
              <a:buFont typeface="Arial" pitchFamily="34" charset="0"/>
              <a:buChar char="•"/>
            </a:pPr>
            <a:r>
              <a:rPr lang="en-US" dirty="0" smtClean="0">
                <a:latin typeface="Arial" charset="0"/>
              </a:rPr>
              <a:t>In 1939, John Daniel, Jr. inherited Inglenook, the </a:t>
            </a:r>
            <a:r>
              <a:rPr lang="en-US" dirty="0" err="1" smtClean="0">
                <a:latin typeface="Arial" charset="0"/>
              </a:rPr>
              <a:t>Gustave</a:t>
            </a:r>
            <a:r>
              <a:rPr lang="en-US" dirty="0" smtClean="0">
                <a:latin typeface="Arial" charset="0"/>
              </a:rPr>
              <a:t> </a:t>
            </a:r>
            <a:r>
              <a:rPr lang="en-US" dirty="0" err="1" smtClean="0">
                <a:latin typeface="Arial" charset="0"/>
              </a:rPr>
              <a:t>Niebaum</a:t>
            </a:r>
            <a:r>
              <a:rPr lang="en-US" dirty="0" smtClean="0">
                <a:latin typeface="Arial" charset="0"/>
              </a:rPr>
              <a:t> estate, and ran the winery for 25 years. </a:t>
            </a:r>
          </a:p>
          <a:p>
            <a:pPr marL="171450" indent="-171450" eaLnBrk="1" hangingPunct="1">
              <a:buFont typeface="Arial" pitchFamily="34" charset="0"/>
              <a:buChar char="•"/>
            </a:pPr>
            <a:r>
              <a:rPr lang="en-US" dirty="0" smtClean="0">
                <a:latin typeface="Arial" charset="0"/>
              </a:rPr>
              <a:t>Of course, much of the “Napa Valley Renaissance” was led by Robert Mondavi, who championed the idea that fine wine was an integral part of the good life. </a:t>
            </a:r>
          </a:p>
          <a:p>
            <a:pPr eaLnBrk="1" hangingPunct="1"/>
            <a:endParaRPr lang="en-US" dirty="0" smtClean="0">
              <a:latin typeface="Verdan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1A4690B2-9D98-4C3D-B02B-EAD8387C814C}" type="slidenum">
              <a:rPr lang="en-US" smtClean="0"/>
              <a:pPr/>
              <a:t>4</a:t>
            </a:fld>
            <a:endParaRPr lang="en-US" smtClean="0"/>
          </a:p>
        </p:txBody>
      </p:sp>
      <p:sp>
        <p:nvSpPr>
          <p:cNvPr id="1945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25DAF3C-6C72-42C7-8750-4D47B602E253}" type="slidenum">
              <a:rPr lang="en-US" sz="1200"/>
              <a:pPr algn="r" defTabSz="931863" eaLnBrk="0" hangingPunct="0"/>
              <a:t>4</a:t>
            </a:fld>
            <a:endParaRPr lang="en-US"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It’s a fairly young, “new world” wine region where wine has been made for only about 150 years.</a:t>
            </a:r>
            <a:endParaRPr lang="en-US" dirty="0" smtClean="0">
              <a:latin typeface="Verdana"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2593548-5838-4CF6-B98C-DB6DD694E7ED}" type="slidenum">
              <a:rPr lang="en-US" sz="1200"/>
              <a:pPr algn="r" defTabSz="931863" eaLnBrk="0" hangingPunct="0"/>
              <a:t>40</a:t>
            </a:fld>
            <a:endParaRPr lang="en-US" sz="1200"/>
          </a:p>
        </p:txBody>
      </p:sp>
      <p:sp>
        <p:nvSpPr>
          <p:cNvPr id="1259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10D66D2-855F-48AF-8520-30D356922030}" type="slidenum">
              <a:rPr lang="en-US" sz="1200"/>
              <a:pPr algn="r" defTabSz="931863" eaLnBrk="0" hangingPunct="0"/>
              <a:t>40</a:t>
            </a:fld>
            <a:endParaRPr lang="en-US" sz="120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Many of these vintner leaders, like Louis Martini, John Daniel, Jr., and Robert </a:t>
            </a:r>
            <a:r>
              <a:rPr lang="en-US" dirty="0" err="1" smtClean="0">
                <a:latin typeface="Arial" charset="0"/>
              </a:rPr>
              <a:t>Mondavi</a:t>
            </a:r>
            <a:r>
              <a:rPr lang="en-US" dirty="0" smtClean="0">
                <a:latin typeface="Arial" charset="0"/>
              </a:rPr>
              <a:t> knew there were challenges ahead for their fledgling wine industry, not the least the ongoing threat of natural disasters and growing regulation. </a:t>
            </a:r>
          </a:p>
          <a:p>
            <a:pPr marL="171450" indent="-171450" eaLnBrk="1" hangingPunct="1">
              <a:buFont typeface="Arial" pitchFamily="34" charset="0"/>
              <a:buChar char="•"/>
            </a:pPr>
            <a:r>
              <a:rPr lang="en-US" dirty="0" smtClean="0">
                <a:latin typeface="Arial" charset="0"/>
              </a:rPr>
              <a:t>They formed the Napa Valley Vintners trade association in October 1944 with the idea that we are stronger together than individually. </a:t>
            </a:r>
          </a:p>
          <a:p>
            <a:pPr marL="171450" indent="-171450" eaLnBrk="1" hangingPunct="1">
              <a:buFont typeface="Arial" pitchFamily="34" charset="0"/>
              <a:buChar char="•"/>
            </a:pPr>
            <a:endParaRPr lang="en-US" dirty="0" smtClean="0">
              <a:latin typeface="Arial" charset="0"/>
            </a:endParaRPr>
          </a:p>
          <a:p>
            <a:pPr eaLnBrk="1" hangingPunct="1"/>
            <a:r>
              <a:rPr lang="en-US" i="1" dirty="0" smtClean="0">
                <a:latin typeface="Arial" charset="0"/>
              </a:rPr>
              <a:t>Left to Right: Charles </a:t>
            </a:r>
            <a:r>
              <a:rPr lang="en-US" i="1" dirty="0" err="1" smtClean="0">
                <a:latin typeface="Arial" charset="0"/>
              </a:rPr>
              <a:t>Forni</a:t>
            </a:r>
            <a:r>
              <a:rPr lang="en-US" i="1" dirty="0" smtClean="0">
                <a:latin typeface="Arial" charset="0"/>
              </a:rPr>
              <a:t> (Napa Valley Cooperative Winery), Robert </a:t>
            </a:r>
            <a:r>
              <a:rPr lang="en-US" i="1" dirty="0" err="1" smtClean="0">
                <a:latin typeface="Arial" charset="0"/>
              </a:rPr>
              <a:t>Mondavi</a:t>
            </a:r>
            <a:r>
              <a:rPr lang="en-US" i="1" dirty="0" smtClean="0">
                <a:latin typeface="Arial" charset="0"/>
              </a:rPr>
              <a:t> (C. </a:t>
            </a:r>
            <a:r>
              <a:rPr lang="en-US" i="1" dirty="0" err="1" smtClean="0">
                <a:latin typeface="Arial" charset="0"/>
              </a:rPr>
              <a:t>Mondavi</a:t>
            </a:r>
            <a:r>
              <a:rPr lang="en-US" i="1" dirty="0" smtClean="0">
                <a:latin typeface="Arial" charset="0"/>
              </a:rPr>
              <a:t> &amp; Sons), Brother Timothy (Mont La Salle), Al </a:t>
            </a:r>
            <a:r>
              <a:rPr lang="en-US" i="1" dirty="0" err="1" smtClean="0">
                <a:latin typeface="Arial" charset="0"/>
              </a:rPr>
              <a:t>Huntsinger</a:t>
            </a:r>
            <a:r>
              <a:rPr lang="en-US" i="1" dirty="0" smtClean="0">
                <a:latin typeface="Arial" charset="0"/>
              </a:rPr>
              <a:t> (Napa Valley Cooperative Winery), Mike Ahern (</a:t>
            </a:r>
            <a:r>
              <a:rPr lang="en-US" i="1" dirty="0" err="1" smtClean="0">
                <a:latin typeface="Arial" charset="0"/>
              </a:rPr>
              <a:t>Freemark</a:t>
            </a:r>
            <a:r>
              <a:rPr lang="en-US" i="1" dirty="0" smtClean="0">
                <a:latin typeface="Arial" charset="0"/>
              </a:rPr>
              <a:t> Abbey), Charles </a:t>
            </a:r>
            <a:r>
              <a:rPr lang="en-US" i="1" dirty="0" err="1" smtClean="0">
                <a:latin typeface="Arial" charset="0"/>
              </a:rPr>
              <a:t>Beringer</a:t>
            </a:r>
            <a:r>
              <a:rPr lang="en-US" i="1" dirty="0" smtClean="0">
                <a:latin typeface="Arial" charset="0"/>
              </a:rPr>
              <a:t>, Fred </a:t>
            </a:r>
            <a:r>
              <a:rPr lang="en-US" i="1" dirty="0" err="1" smtClean="0">
                <a:latin typeface="Arial" charset="0"/>
              </a:rPr>
              <a:t>Abruzzini</a:t>
            </a:r>
            <a:r>
              <a:rPr lang="en-US" i="1" dirty="0" smtClean="0">
                <a:latin typeface="Arial" charset="0"/>
              </a:rPr>
              <a:t> (</a:t>
            </a:r>
            <a:r>
              <a:rPr lang="en-US" i="1" dirty="0" err="1" smtClean="0">
                <a:latin typeface="Arial" charset="0"/>
              </a:rPr>
              <a:t>Beringer</a:t>
            </a:r>
            <a:r>
              <a:rPr lang="en-US" i="1" dirty="0" smtClean="0">
                <a:latin typeface="Arial" charset="0"/>
              </a:rPr>
              <a:t> Brothers), Louis M. Martini, John Daniel, Jr. (</a:t>
            </a:r>
            <a:r>
              <a:rPr lang="en-US" i="1" dirty="0" err="1" smtClean="0">
                <a:latin typeface="Arial" charset="0"/>
              </a:rPr>
              <a:t>Ingelnook</a:t>
            </a:r>
            <a:r>
              <a:rPr lang="en-US" i="1" dirty="0" smtClean="0">
                <a:latin typeface="Arial" charset="0"/>
              </a:rPr>
              <a:t> Vineyard Co.), and Martin </a:t>
            </a:r>
            <a:r>
              <a:rPr lang="en-US" i="1" dirty="0" err="1" smtClean="0">
                <a:latin typeface="Arial" charset="0"/>
              </a:rPr>
              <a:t>Stelling</a:t>
            </a:r>
            <a:r>
              <a:rPr lang="en-US" i="1" dirty="0" smtClean="0">
                <a:latin typeface="Arial" charset="0"/>
              </a:rPr>
              <a:t>, Jr. (Sunny St. Helena).</a:t>
            </a:r>
          </a:p>
          <a:p>
            <a:pPr eaLnBrk="1" hangingPunct="1"/>
            <a:endParaRPr lang="en-US" dirty="0"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2593548-5838-4CF6-B98C-DB6DD694E7ED}" type="slidenum">
              <a:rPr lang="en-US" sz="1200"/>
              <a:pPr algn="r" defTabSz="931863" eaLnBrk="0" hangingPunct="0"/>
              <a:t>41</a:t>
            </a:fld>
            <a:endParaRPr lang="en-US" sz="1200"/>
          </a:p>
        </p:txBody>
      </p:sp>
      <p:sp>
        <p:nvSpPr>
          <p:cNvPr id="1259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10D66D2-855F-48AF-8520-30D356922030}" type="slidenum">
              <a:rPr lang="en-US" sz="1200"/>
              <a:pPr algn="r" defTabSz="931863" eaLnBrk="0" hangingPunct="0"/>
              <a:t>41</a:t>
            </a:fld>
            <a:endParaRPr lang="en-US" sz="120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Another</a:t>
            </a:r>
            <a:r>
              <a:rPr lang="en-US" baseline="0" dirty="0" smtClean="0">
                <a:latin typeface="Arial" charset="0"/>
              </a:rPr>
              <a:t> important part of Napa Valley’s history is its Hispanic heritage.</a:t>
            </a:r>
          </a:p>
          <a:p>
            <a:pPr marL="171450" indent="-171450" eaLnBrk="1" hangingPunct="1">
              <a:buFont typeface="Arial" pitchFamily="34" charset="0"/>
              <a:buChar char="•"/>
            </a:pPr>
            <a:r>
              <a:rPr lang="en-US" baseline="0" dirty="0" smtClean="0">
                <a:latin typeface="Arial" charset="0"/>
              </a:rPr>
              <a:t>In 1942, facing a labor shortage brought on by World War II, the US and Mexico together created the “Bracero” program bringing guest laborers from south of the border to work in American agriculture.</a:t>
            </a:r>
          </a:p>
          <a:p>
            <a:pPr marL="171450" indent="-171450" eaLnBrk="1" hangingPunct="1">
              <a:buFont typeface="Arial" pitchFamily="34" charset="0"/>
              <a:buChar char="•"/>
            </a:pPr>
            <a:r>
              <a:rPr lang="en-US" baseline="0" dirty="0" smtClean="0">
                <a:latin typeface="Arial" charset="0"/>
              </a:rPr>
              <a:t>Many of these laborers landed in the California and Napa Valley wine industries and, over time, become incredibly skilled in techniques related to premium grape growing.</a:t>
            </a:r>
          </a:p>
          <a:p>
            <a:pPr marL="171450" indent="-171450" eaLnBrk="1" hangingPunct="1">
              <a:buFont typeface="Arial" pitchFamily="34" charset="0"/>
              <a:buChar char="•"/>
            </a:pPr>
            <a:r>
              <a:rPr lang="en-US" baseline="0" dirty="0" smtClean="0">
                <a:latin typeface="Arial" charset="0"/>
              </a:rPr>
              <a:t>Some went on to own their own vineyard management companies, while others have become Napa Valley vintners in their own right, moving from the vineyard to winemaking and winery ownership.</a:t>
            </a:r>
            <a:endParaRPr lang="en-US" dirty="0" smtClean="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123AAA1-B997-4559-84EC-1B276E44090F}" type="slidenum">
              <a:rPr lang="en-US" sz="1200"/>
              <a:pPr algn="r" defTabSz="931863" eaLnBrk="0" hangingPunct="0"/>
              <a:t>42</a:t>
            </a:fld>
            <a:endParaRPr lang="en-US" sz="1200"/>
          </a:p>
        </p:txBody>
      </p:sp>
      <p:sp>
        <p:nvSpPr>
          <p:cNvPr id="1280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FDAF057-BE44-4271-A9D6-CA616452D56B}" type="slidenum">
              <a:rPr lang="en-US" sz="1200"/>
              <a:pPr algn="r" defTabSz="931863" eaLnBrk="0" hangingPunct="0"/>
              <a:t>42</a:t>
            </a:fld>
            <a:endParaRPr 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While these Napa Valley vintners believed in the quality of the appellation, and in the early 1970s Napa Valley’s reputation continued to grow, it was a pivotal endorsement from another part of the world that helped put Napa Valley on the winegrowing map. </a:t>
            </a:r>
          </a:p>
          <a:p>
            <a:pPr marL="171450" indent="-171450" eaLnBrk="1" hangingPunct="1">
              <a:buFont typeface="Arial" pitchFamily="34" charset="0"/>
              <a:buChar char="•"/>
            </a:pPr>
            <a:r>
              <a:rPr lang="en-US" dirty="0" smtClean="0">
                <a:latin typeface="Arial" charset="0"/>
              </a:rPr>
              <a:t>The 1976 Judgment of Paris wine tasting, chronicled recently in the movie “Bottle Shock,” set the wine world on it’s ear: few could have imagined that California wines would win such a competition. </a:t>
            </a:r>
          </a:p>
          <a:p>
            <a:pPr marL="171450" indent="-171450" eaLnBrk="1" hangingPunct="1">
              <a:buFont typeface="Arial" pitchFamily="34" charset="0"/>
              <a:buChar char="•"/>
            </a:pPr>
            <a:r>
              <a:rPr lang="en-US" dirty="0" smtClean="0">
                <a:latin typeface="Arial" charset="0"/>
              </a:rPr>
              <a:t>Yet California rated best in each category. </a:t>
            </a:r>
          </a:p>
          <a:p>
            <a:pPr marL="171450" indent="-171450" eaLnBrk="1" hangingPunct="1">
              <a:buFont typeface="Arial" pitchFamily="34" charset="0"/>
              <a:buChar char="•"/>
            </a:pPr>
            <a:r>
              <a:rPr lang="en-US" dirty="0" smtClean="0">
                <a:latin typeface="Arial" charset="0"/>
              </a:rPr>
              <a:t>The hard work of Napa Valley’s vintners was starting to pay off.</a:t>
            </a:r>
          </a:p>
          <a:p>
            <a:pPr eaLnBrk="1" hangingPunct="1"/>
            <a:endParaRPr lang="en-US" dirty="0" smtClean="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5164A03-CC12-4183-AA6B-47D5874C0AFC}" type="slidenum">
              <a:rPr lang="en-US" sz="1200"/>
              <a:pPr algn="r" defTabSz="931863" eaLnBrk="0" hangingPunct="0"/>
              <a:t>43</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Nearly seven decades after being formed, and more than </a:t>
            </a:r>
            <a:r>
              <a:rPr lang="en-US" dirty="0" smtClean="0">
                <a:latin typeface="Arial" charset="0"/>
              </a:rPr>
              <a:t>450</a:t>
            </a:r>
            <a:r>
              <a:rPr lang="en-US" baseline="0" dirty="0" smtClean="0">
                <a:latin typeface="Arial" charset="0"/>
              </a:rPr>
              <a:t> </a:t>
            </a:r>
            <a:r>
              <a:rPr lang="en-US" dirty="0" smtClean="0">
                <a:latin typeface="Arial" charset="0"/>
              </a:rPr>
              <a:t>wineries strong, the Napa Valley Vintners still work to promote and protect – as well as enhance – the Napa Valley AVA as the premier winegrowing region.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DF66733-4C90-40CE-A52D-44B1D6FE54B2}" type="slidenum">
              <a:rPr lang="en-US" sz="1200"/>
              <a:pPr algn="r" defTabSz="931863" eaLnBrk="0" hangingPunct="0"/>
              <a:t>44</a:t>
            </a:fld>
            <a:endParaRPr lang="en-US" sz="1200"/>
          </a:p>
        </p:txBody>
      </p:sp>
      <p:sp>
        <p:nvSpPr>
          <p:cNvPr id="17920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63A1D959-8B71-4CD2-9402-9B3A42659575}" type="slidenum">
              <a:rPr lang="en-US" sz="1200"/>
              <a:pPr algn="r" defTabSz="931863" eaLnBrk="0" hangingPunct="0"/>
              <a:t>44</a:t>
            </a:fld>
            <a:endParaRPr lang="en-US" sz="1200"/>
          </a:p>
        </p:txBody>
      </p:sp>
      <p:sp>
        <p:nvSpPr>
          <p:cNvPr id="179204" name="Rectangle 2"/>
          <p:cNvSpPr>
            <a:spLocks noGrp="1" noRot="1" noChangeAspect="1" noChangeArrowheads="1" noTextEdit="1"/>
          </p:cNvSpPr>
          <p:nvPr>
            <p:ph type="sldImg"/>
          </p:nvPr>
        </p:nvSpPr>
        <p:spPr>
          <a:ln/>
        </p:spPr>
      </p:sp>
      <p:sp>
        <p:nvSpPr>
          <p:cNvPr id="179205"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NVV</a:t>
            </a:r>
            <a:r>
              <a:rPr lang="en-US" baseline="0" dirty="0" smtClean="0">
                <a:latin typeface="Arial" charset="0"/>
              </a:rPr>
              <a:t> members are</a:t>
            </a:r>
            <a:r>
              <a:rPr lang="en-US" dirty="0" smtClean="0">
                <a:latin typeface="Arial" charset="0"/>
              </a:rPr>
              <a:t> deeply committed to conservation and sustainable farming, and to supporting the</a:t>
            </a:r>
            <a:r>
              <a:rPr lang="en-US" baseline="0" dirty="0" smtClean="0">
                <a:latin typeface="Arial" charset="0"/>
              </a:rPr>
              <a:t> local</a:t>
            </a:r>
            <a:r>
              <a:rPr lang="en-US" dirty="0" smtClean="0">
                <a:latin typeface="Arial" charset="0"/>
              </a:rPr>
              <a:t> community through charitable work. </a:t>
            </a:r>
          </a:p>
          <a:p>
            <a:pPr marL="171450" indent="-171450" eaLnBrk="1" hangingPunct="1">
              <a:buFont typeface="Arial" pitchFamily="34" charset="0"/>
              <a:buChar char="•"/>
            </a:pPr>
            <a:r>
              <a:rPr lang="en-US" dirty="0" smtClean="0">
                <a:latin typeface="Arial" charset="0"/>
              </a:rPr>
              <a:t>The Napa Valley wine industry thrives on a strong culture of collaboration and pride in its agricultural heritage, community, and appellation. </a:t>
            </a:r>
          </a:p>
          <a:p>
            <a:pPr marL="171450" indent="-171450" eaLnBrk="1" hangingPunct="1">
              <a:buFont typeface="Arial" pitchFamily="34" charset="0"/>
              <a:buChar char="•"/>
            </a:pPr>
            <a:r>
              <a:rPr lang="en-US" dirty="0" smtClean="0">
                <a:latin typeface="Arial" charset="0"/>
              </a:rPr>
              <a:t>As the appellation is defined by the soils, climate, geology, and topography, it has also been shaped by the contribution of its people. </a:t>
            </a:r>
          </a:p>
          <a:p>
            <a:pPr marL="171450" indent="-171450" eaLnBrk="1" hangingPunct="1">
              <a:buFont typeface="Arial" pitchFamily="34" charset="0"/>
              <a:buChar char="•"/>
            </a:pPr>
            <a:r>
              <a:rPr lang="en-US" dirty="0" smtClean="0">
                <a:latin typeface="Arial" charset="0"/>
              </a:rPr>
              <a:t>Here are some highlights that demonstrate the leadership of Napa</a:t>
            </a:r>
            <a:r>
              <a:rPr lang="en-US" baseline="0" dirty="0" smtClean="0">
                <a:latin typeface="Arial" charset="0"/>
              </a:rPr>
              <a:t> vintners…</a:t>
            </a:r>
            <a:endParaRPr lang="en-US" dirty="0" smtClean="0">
              <a:latin typeface="Arial" charset="0"/>
            </a:endParaRPr>
          </a:p>
          <a:p>
            <a:pPr eaLnBrk="1" hangingPunct="1"/>
            <a:endParaRPr lang="en-US" dirty="0" smtClean="0">
              <a:latin typeface="Arial" charset="0"/>
            </a:endParaRPr>
          </a:p>
          <a:p>
            <a:pPr eaLnBrk="1" hangingPunct="1"/>
            <a:endParaRPr lang="en-US" dirty="0" smtClean="0">
              <a:latin typeface="Verdana"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85AE155-8CF7-4F93-A577-BF9A77404E32}" type="slidenum">
              <a:rPr lang="en-US" sz="1200"/>
              <a:pPr algn="r" defTabSz="931863" eaLnBrk="0" hangingPunct="0"/>
              <a:t>45</a:t>
            </a:fld>
            <a:endParaRPr lang="en-US" sz="1200"/>
          </a:p>
        </p:txBody>
      </p:sp>
      <p:sp>
        <p:nvSpPr>
          <p:cNvPr id="13414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B9A2FB6-4AB2-4DF8-A633-7D2164E46D21}" type="slidenum">
              <a:rPr lang="en-US" sz="1200"/>
              <a:pPr algn="r" defTabSz="931863" eaLnBrk="0" hangingPunct="0"/>
              <a:t>45</a:t>
            </a:fld>
            <a:endParaRPr lang="en-US" sz="120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Whether on the road or at home, the Napa Valley Vintners work together to promote the Napa Valley appellation through signature marketing programs, like Auction Napa Valley and Taste Napa Valley. </a:t>
            </a:r>
          </a:p>
          <a:p>
            <a:pPr marL="171450" indent="-171450">
              <a:buFont typeface="Arial" pitchFamily="34" charset="0"/>
              <a:buChar char="•"/>
            </a:pPr>
            <a:r>
              <a:rPr lang="en-US" dirty="0" smtClean="0">
                <a:latin typeface="Arial" charset="0"/>
              </a:rPr>
              <a:t>Our barrel tasting and auction, Premiere Napa Valley, encourages vintners to create some of the rarest wines made in Napa Valley.</a:t>
            </a:r>
          </a:p>
          <a:p>
            <a:pPr marL="171450" indent="-171450">
              <a:buFont typeface="Arial" pitchFamily="34" charset="0"/>
              <a:buChar char="•"/>
            </a:pPr>
            <a:r>
              <a:rPr lang="en-US" dirty="0" smtClean="0">
                <a:latin typeface="Arial" charset="0"/>
              </a:rPr>
              <a:t>Every year vintners</a:t>
            </a:r>
            <a:r>
              <a:rPr lang="en-US" baseline="0" dirty="0" smtClean="0">
                <a:latin typeface="Arial" charset="0"/>
              </a:rPr>
              <a:t> bring groups of trade, educators, and writers to Napa Valley to learn more about the appellation and its wines.</a:t>
            </a:r>
            <a:endParaRPr lang="en-US" dirty="0" smtClean="0">
              <a:latin typeface="Arial" charset="0"/>
            </a:endParaRPr>
          </a:p>
          <a:p>
            <a:pPr marL="171450" indent="-171450" eaLnBrk="1" hangingPunct="1">
              <a:buFont typeface="Arial" pitchFamily="34" charset="0"/>
              <a:buChar char="•"/>
            </a:pPr>
            <a:endParaRPr lang="en-US" dirty="0" smtClean="0">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7274006-4D44-40B6-8FEE-25827D552383}" type="slidenum">
              <a:rPr lang="en-US" sz="1200"/>
              <a:pPr algn="r" defTabSz="931863" eaLnBrk="0" hangingPunct="0"/>
              <a:t>46</a:t>
            </a:fld>
            <a:endParaRPr lang="en-US" sz="1200"/>
          </a:p>
        </p:txBody>
      </p:sp>
      <p:sp>
        <p:nvSpPr>
          <p:cNvPr id="14233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4080683-AFF4-491C-832E-61D4E3864DEA}" type="slidenum">
              <a:rPr lang="en-US" sz="1200"/>
              <a:pPr algn="r" defTabSz="931863" eaLnBrk="0" hangingPunct="0"/>
              <a:t>46</a:t>
            </a:fld>
            <a:endParaRPr lang="en-US" sz="120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Another way the NVV is helping</a:t>
            </a:r>
            <a:r>
              <a:rPr lang="en-US" baseline="0" dirty="0" smtClean="0">
                <a:latin typeface="Arial" charset="0"/>
              </a:rPr>
              <a:t> to promote the Napa Valley on a grand scale </a:t>
            </a:r>
            <a:r>
              <a:rPr lang="en-US" dirty="0" smtClean="0">
                <a:latin typeface="Arial" charset="0"/>
              </a:rPr>
              <a:t>is our recent</a:t>
            </a:r>
            <a:r>
              <a:rPr lang="en-US" baseline="0" dirty="0" smtClean="0">
                <a:latin typeface="Arial" charset="0"/>
              </a:rPr>
              <a:t> designation as the official wine region of the 34</a:t>
            </a:r>
            <a:r>
              <a:rPr lang="en-US" baseline="30000" dirty="0" smtClean="0">
                <a:latin typeface="Arial" charset="0"/>
              </a:rPr>
              <a:t>th</a:t>
            </a:r>
            <a:r>
              <a:rPr lang="en-US" baseline="0" dirty="0" smtClean="0">
                <a:latin typeface="Arial" charset="0"/>
              </a:rPr>
              <a:t> America’s Cup, taking place in San Francisco in 2013.</a:t>
            </a:r>
          </a:p>
          <a:p>
            <a:pPr marL="171450" indent="-171450" eaLnBrk="1" hangingPunct="1">
              <a:buFont typeface="Arial" pitchFamily="34" charset="0"/>
              <a:buChar char="•"/>
            </a:pPr>
            <a:r>
              <a:rPr lang="en-US" baseline="0" dirty="0" smtClean="0">
                <a:latin typeface="Arial" charset="0"/>
              </a:rPr>
              <a:t>This kind of marketing partnership illustrates the region’s desire to align our brand with other entities that believe in quality, innovation, and sustainability.</a:t>
            </a:r>
            <a:endParaRPr lang="en-US" dirty="0" smtClean="0">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itchFamily="34" charset="0"/>
              <a:buChar char="•"/>
            </a:pPr>
            <a:r>
              <a:rPr lang="en-US" sz="1200" dirty="0" smtClean="0">
                <a:latin typeface="Verdana" pitchFamily="34" charset="0"/>
              </a:rPr>
              <a:t>We were the first to enact Conjunctive</a:t>
            </a:r>
            <a:r>
              <a:rPr lang="en-US" sz="1200" baseline="0" dirty="0" smtClean="0">
                <a:latin typeface="Verdana" pitchFamily="34" charset="0"/>
              </a:rPr>
              <a:t> Labeling laws for wine in California by ensuring that if a wine lists the name of a nested appellation on the label, like Oakville, it also includes the Napa Valley name on the same label</a:t>
            </a:r>
          </a:p>
          <a:p>
            <a:pPr marL="171450" indent="-171450" eaLnBrk="1" hangingPunct="1">
              <a:buFont typeface="Arial" pitchFamily="34" charset="0"/>
              <a:buChar char="•"/>
            </a:pPr>
            <a:r>
              <a:rPr lang="en-US" sz="1200" dirty="0" smtClean="0">
                <a:latin typeface="Verdana" pitchFamily="34" charset="0"/>
              </a:rPr>
              <a:t>Napa Valley Vintners also believe that for a wine to have “Napa Valley” in the brand name, it should have Napa Valley wine in the bottle. </a:t>
            </a:r>
          </a:p>
          <a:p>
            <a:pPr marL="171450" indent="-171450" eaLnBrk="1" hangingPunct="1">
              <a:buFont typeface="Arial" pitchFamily="34" charset="0"/>
              <a:buChar char="•"/>
            </a:pPr>
            <a:r>
              <a:rPr lang="en-US" sz="1200" dirty="0" smtClean="0">
                <a:latin typeface="Verdana" pitchFamily="34" charset="0"/>
              </a:rPr>
              <a:t>In other words, consumers should know where the wine they’re drinking really comes from.</a:t>
            </a:r>
          </a:p>
          <a:p>
            <a:pPr marL="171450" indent="-171450" eaLnBrk="1" hangingPunct="1">
              <a:buFont typeface="Arial" pitchFamily="34" charset="0"/>
              <a:buChar char="•"/>
            </a:pPr>
            <a:r>
              <a:rPr lang="en-US" sz="1200" dirty="0" smtClean="0">
                <a:latin typeface="Verdana" pitchFamily="34" charset="0"/>
              </a:rPr>
              <a:t>The Napa Valley Vintners work to ensure that truth in wine labeling laws are adhered to around the globe – and have taken the fight all the way to the US Supreme Court,</a:t>
            </a:r>
            <a:r>
              <a:rPr lang="en-US" sz="1200" baseline="0" dirty="0" smtClean="0">
                <a:latin typeface="Verdana" pitchFamily="34" charset="0"/>
              </a:rPr>
              <a:t> China, </a:t>
            </a:r>
            <a:r>
              <a:rPr lang="en-US" sz="1200" dirty="0" smtClean="0">
                <a:latin typeface="Verdana" pitchFamily="34" charset="0"/>
              </a:rPr>
              <a:t>the European Union,</a:t>
            </a:r>
            <a:r>
              <a:rPr lang="en-US" sz="1200" baseline="0" dirty="0" smtClean="0">
                <a:latin typeface="Verdana" pitchFamily="34" charset="0"/>
              </a:rPr>
              <a:t> and other major countries.</a:t>
            </a:r>
            <a:endParaRPr lang="en-US" sz="1200" dirty="0" smtClean="0">
              <a:latin typeface="Verdana" pitchFamily="34" charset="0"/>
            </a:endParaRPr>
          </a:p>
          <a:p>
            <a:pPr marL="171450" indent="-171450" eaLnBrk="1" hangingPunct="1">
              <a:buFont typeface="Arial" pitchFamily="34" charset="0"/>
              <a:buChar char="•"/>
            </a:pPr>
            <a:r>
              <a:rPr lang="en-US" sz="1200" dirty="0" smtClean="0">
                <a:latin typeface="Verdana" pitchFamily="34" charset="0"/>
              </a:rPr>
              <a:t>We also continuously monitor trademark applications</a:t>
            </a:r>
            <a:r>
              <a:rPr lang="en-US" sz="1200" baseline="0" dirty="0" smtClean="0">
                <a:latin typeface="Verdana" pitchFamily="34" charset="0"/>
              </a:rPr>
              <a:t> around the globe to ensure these principles are </a:t>
            </a:r>
            <a:r>
              <a:rPr lang="en-US" sz="1200" baseline="0" dirty="0" smtClean="0">
                <a:latin typeface="Verdana" pitchFamily="34" charset="0"/>
              </a:rPr>
              <a:t>followed.</a:t>
            </a:r>
            <a:endParaRPr lang="en-US" sz="1200" dirty="0" smtClean="0">
              <a:latin typeface="Verdana" pitchFamily="34" charset="0"/>
            </a:endParaRPr>
          </a:p>
        </p:txBody>
      </p:sp>
      <p:sp>
        <p:nvSpPr>
          <p:cNvPr id="4" name="Slide Number Placeholder 3"/>
          <p:cNvSpPr>
            <a:spLocks noGrp="1"/>
          </p:cNvSpPr>
          <p:nvPr>
            <p:ph type="sldNum" sz="quarter" idx="10"/>
          </p:nvPr>
        </p:nvSpPr>
        <p:spPr/>
        <p:txBody>
          <a:bodyPr/>
          <a:lstStyle/>
          <a:p>
            <a:pPr>
              <a:defRPr/>
            </a:pPr>
            <a:fld id="{EC94EFF5-FE39-419D-8970-6C77FA5BD061}" type="slidenum">
              <a:rPr lang="en-US" smtClean="0">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3713645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0C7EEB7-5370-4309-81A1-D70B992CBA4E}" type="slidenum">
              <a:rPr lang="en-US" sz="1200"/>
              <a:pPr algn="r" defTabSz="931863" eaLnBrk="0" hangingPunct="0"/>
              <a:t>48</a:t>
            </a:fld>
            <a:endParaRPr lang="en-US" sz="1200"/>
          </a:p>
        </p:txBody>
      </p:sp>
      <p:sp>
        <p:nvSpPr>
          <p:cNvPr id="15872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A2FDD0A-9CDB-496B-B4ED-ED23E43C63F0}" type="slidenum">
              <a:rPr lang="en-US" sz="1200"/>
              <a:pPr algn="r" defTabSz="931863" eaLnBrk="0" hangingPunct="0"/>
              <a:t>48</a:t>
            </a:fld>
            <a:endParaRPr lang="en-US" sz="12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Vintners also pay attention to what’s happening in the wine industry in general. </a:t>
            </a:r>
          </a:p>
          <a:p>
            <a:pPr marL="171450" indent="-171450">
              <a:buFont typeface="Arial" pitchFamily="34" charset="0"/>
              <a:buChar char="•"/>
            </a:pPr>
            <a:r>
              <a:rPr lang="en-US" dirty="0" smtClean="0">
                <a:latin typeface="Arial" charset="0"/>
              </a:rPr>
              <a:t>Much like the founding members of the NVV in the 1940’s, vintners today understand that they can do more together than on their own. </a:t>
            </a:r>
          </a:p>
          <a:p>
            <a:pPr marL="171450" indent="-171450">
              <a:buFont typeface="Arial" pitchFamily="34" charset="0"/>
              <a:buChar char="•"/>
            </a:pPr>
            <a:r>
              <a:rPr lang="en-US" dirty="0" smtClean="0">
                <a:latin typeface="Arial" charset="0"/>
              </a:rPr>
              <a:t>The NVV actively monitors winery and viticulture issues and takes action collectively when needed. </a:t>
            </a:r>
          </a:p>
          <a:p>
            <a:pPr marL="171450" indent="-171450">
              <a:buFont typeface="Arial" pitchFamily="34" charset="0"/>
              <a:buChar char="•"/>
            </a:pPr>
            <a:r>
              <a:rPr lang="en-US" dirty="0" smtClean="0">
                <a:latin typeface="Arial" charset="0"/>
              </a:rPr>
              <a:t>For example, the Napa Valley wine industry has twice over the past 10 years imposed ongoing taxes on itself – the first enhances local efforts to monitor and eradicate vineyard pests and diseases, and the other helps fund housing for the workers who tend to our vineyards. </a:t>
            </a:r>
          </a:p>
          <a:p>
            <a:pPr marL="171450" indent="-171450">
              <a:buFont typeface="Arial" pitchFamily="34" charset="0"/>
              <a:buChar char="•"/>
            </a:pPr>
            <a:r>
              <a:rPr lang="en-US" dirty="0" smtClean="0">
                <a:latin typeface="Arial" charset="0"/>
              </a:rPr>
              <a:t>This photo is of the River Ranch Farmworker Housing Center near St. Helena.</a:t>
            </a:r>
          </a:p>
          <a:p>
            <a:pPr eaLnBrk="1" hangingPunct="1"/>
            <a:endParaRPr lang="en-US" dirty="0" smtClean="0">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8CADBAA-4644-46BF-B455-0197BA02B139}" type="slidenum">
              <a:rPr lang="en-US" sz="1200"/>
              <a:pPr algn="r" defTabSz="931863" eaLnBrk="0" hangingPunct="0"/>
              <a:t>49</a:t>
            </a:fld>
            <a:endParaRPr lang="en-US" sz="1200"/>
          </a:p>
        </p:txBody>
      </p:sp>
      <p:sp>
        <p:nvSpPr>
          <p:cNvPr id="14438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F1FE3E4-70EA-4E42-9042-C0B1C3305D23}" type="slidenum">
              <a:rPr lang="en-US" sz="1200"/>
              <a:pPr algn="r" defTabSz="931863" eaLnBrk="0" hangingPunct="0"/>
              <a:t>49</a:t>
            </a:fld>
            <a:endParaRPr lang="en-US" sz="120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The other valuable asset that must be protected: the Napa Valley itself. </a:t>
            </a:r>
          </a:p>
          <a:p>
            <a:pPr marL="171450" indent="-171450">
              <a:buFont typeface="Arial" pitchFamily="34" charset="0"/>
              <a:buChar char="•"/>
            </a:pPr>
            <a:r>
              <a:rPr lang="en-US" dirty="0" smtClean="0">
                <a:latin typeface="Arial" charset="0"/>
              </a:rPr>
              <a:t>For more than 40 years, long before green and sustainable became buzzwords, vintners have supported the tradition of environmental leadership by</a:t>
            </a:r>
            <a:r>
              <a:rPr lang="en-US" baseline="0" dirty="0" smtClean="0">
                <a:latin typeface="Arial" charset="0"/>
              </a:rPr>
              <a:t> focusing</a:t>
            </a:r>
            <a:r>
              <a:rPr lang="en-US" dirty="0" smtClean="0">
                <a:latin typeface="Arial" charset="0"/>
              </a:rPr>
              <a:t> on environmentally sound practices. </a:t>
            </a:r>
          </a:p>
          <a:p>
            <a:pPr marL="171450" indent="-171450">
              <a:buFont typeface="Arial" pitchFamily="34" charset="0"/>
              <a:buChar char="•"/>
            </a:pPr>
            <a:r>
              <a:rPr lang="en-US" dirty="0" smtClean="0">
                <a:latin typeface="Arial" charset="0"/>
              </a:rPr>
              <a:t>Rather than waiting for government to enact rules and guidelines, Napa Valley Vintners often find themselves at the table helping to craft these policies. </a:t>
            </a:r>
          </a:p>
          <a:p>
            <a:pPr marL="171450" indent="-171450">
              <a:buFont typeface="Arial" pitchFamily="34" charset="0"/>
              <a:buChar char="•"/>
            </a:pPr>
            <a:r>
              <a:rPr lang="en-US" dirty="0" smtClean="0">
                <a:latin typeface="Arial" charset="0"/>
              </a:rPr>
              <a:t>Napa Valley’s vintners farm under the most stringent land use and environmental guidelines of any winegrowing region</a:t>
            </a:r>
            <a:r>
              <a:rPr lang="en-US" baseline="0" dirty="0" smtClean="0">
                <a:latin typeface="Arial" charset="0"/>
              </a:rPr>
              <a:t> and have often created these strict rules themselves to protect what is important to them.</a:t>
            </a:r>
            <a:endParaRPr lang="en-US" dirty="0"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CB699B28-3210-4AD8-A86D-2CC02ECC2EF1}" type="slidenum">
              <a:rPr lang="en-US" smtClean="0"/>
              <a:pPr/>
              <a:t>5</a:t>
            </a:fld>
            <a:endParaRPr lang="en-US" smtClean="0"/>
          </a:p>
        </p:txBody>
      </p:sp>
      <p:sp>
        <p:nvSpPr>
          <p:cNvPr id="2150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C5A379A-36A5-4499-8BC3-F17A78B6B5EB}" type="slidenum">
              <a:rPr lang="en-US" sz="1200"/>
              <a:pPr algn="r" defTabSz="931863" eaLnBrk="0" hangingPunct="0"/>
              <a:t>5</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Napa Valley is small: the valley floor, located between the </a:t>
            </a:r>
            <a:r>
              <a:rPr lang="en-US" dirty="0" err="1" smtClean="0">
                <a:latin typeface="Arial" charset="0"/>
                <a:cs typeface="Arial" charset="0"/>
              </a:rPr>
              <a:t>Mayacamas</a:t>
            </a:r>
            <a:r>
              <a:rPr lang="en-US" dirty="0" smtClean="0">
                <a:latin typeface="Arial" charset="0"/>
                <a:cs typeface="Arial" charset="0"/>
              </a:rPr>
              <a:t> Mountains and </a:t>
            </a:r>
            <a:r>
              <a:rPr lang="en-US" dirty="0" err="1" smtClean="0">
                <a:latin typeface="Arial" charset="0"/>
                <a:cs typeface="Arial" charset="0"/>
              </a:rPr>
              <a:t>Vaca</a:t>
            </a:r>
            <a:r>
              <a:rPr lang="en-US" dirty="0" smtClean="0">
                <a:latin typeface="Arial" charset="0"/>
                <a:cs typeface="Arial" charset="0"/>
              </a:rPr>
              <a:t> Range, is just about 5 miles across at its widest point and 30 miles at its longest.  </a:t>
            </a:r>
          </a:p>
          <a:p>
            <a:pPr marL="171450" indent="-171450">
              <a:buFont typeface="Arial" pitchFamily="34" charset="0"/>
              <a:buChar char="•"/>
            </a:pPr>
            <a:r>
              <a:rPr lang="en-US" dirty="0" smtClean="0">
                <a:latin typeface="Arial" charset="0"/>
                <a:cs typeface="Arial" charset="0"/>
              </a:rPr>
              <a:t>The Napa Valley became</a:t>
            </a:r>
            <a:r>
              <a:rPr lang="en-US" baseline="0" dirty="0" smtClean="0">
                <a:latin typeface="Arial" charset="0"/>
                <a:cs typeface="Arial" charset="0"/>
              </a:rPr>
              <a:t> California’s first recognized</a:t>
            </a:r>
            <a:r>
              <a:rPr lang="en-US" dirty="0" smtClean="0">
                <a:latin typeface="Arial" charset="0"/>
                <a:cs typeface="Arial" charset="0"/>
              </a:rPr>
              <a:t> AVA or American </a:t>
            </a:r>
            <a:r>
              <a:rPr lang="en-US" dirty="0" err="1" smtClean="0">
                <a:latin typeface="Arial" charset="0"/>
                <a:cs typeface="Arial" charset="0"/>
              </a:rPr>
              <a:t>Viticultural</a:t>
            </a:r>
            <a:r>
              <a:rPr lang="en-US" dirty="0" smtClean="0">
                <a:latin typeface="Arial" charset="0"/>
                <a:cs typeface="Arial" charset="0"/>
              </a:rPr>
              <a:t> Area in 1981.</a:t>
            </a:r>
          </a:p>
          <a:p>
            <a:pPr marL="171450" indent="-171450">
              <a:buFont typeface="Arial" pitchFamily="34" charset="0"/>
              <a:buChar char="•"/>
            </a:pPr>
            <a:r>
              <a:rPr lang="en-US" dirty="0" smtClean="0">
                <a:latin typeface="Arial" charset="0"/>
                <a:cs typeface="Arial" charset="0"/>
              </a:rPr>
              <a:t> Within the Napa Valley AVA there are currently </a:t>
            </a:r>
            <a:r>
              <a:rPr lang="en-US" dirty="0" smtClean="0">
                <a:latin typeface="Arial" charset="0"/>
                <a:cs typeface="Arial" charset="0"/>
              </a:rPr>
              <a:t>16 </a:t>
            </a:r>
            <a:r>
              <a:rPr lang="en-US" dirty="0" smtClean="0">
                <a:latin typeface="Arial" charset="0"/>
                <a:cs typeface="Arial" charset="0"/>
              </a:rPr>
              <a:t>recognized sub- or “nested” AVAs.</a:t>
            </a:r>
          </a:p>
          <a:p>
            <a:endParaRPr lang="en-US" sz="800" dirty="0" smtClean="0">
              <a:latin typeface="Verdana"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A0C4ABB-3B9C-41C3-87A4-867B0B6DF940}" type="slidenum">
              <a:rPr lang="en-US" sz="1200"/>
              <a:pPr algn="r" defTabSz="931863" eaLnBrk="0" hangingPunct="0"/>
              <a:t>50</a:t>
            </a:fld>
            <a:endParaRPr lang="en-US" sz="1200"/>
          </a:p>
        </p:txBody>
      </p:sp>
      <p:sp>
        <p:nvSpPr>
          <p:cNvPr id="14848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156D032-FC1C-4F4E-8440-D219E907C0EF}" type="slidenum">
              <a:rPr lang="en-US" sz="1200"/>
              <a:pPr algn="r" defTabSz="931863" eaLnBrk="0" hangingPunct="0"/>
              <a:t>50</a:t>
            </a:fld>
            <a:endParaRPr lang="en-US" sz="120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For</a:t>
            </a:r>
            <a:r>
              <a:rPr lang="en-US" baseline="0" dirty="0" smtClean="0">
                <a:latin typeface="Arial" charset="0"/>
              </a:rPr>
              <a:t> example, t</a:t>
            </a:r>
            <a:r>
              <a:rPr lang="en-US" dirty="0" smtClean="0">
                <a:latin typeface="Arial" charset="0"/>
              </a:rPr>
              <a:t>he Napa Valley Ag Preserve,</a:t>
            </a:r>
            <a:r>
              <a:rPr lang="en-US" baseline="0" dirty="0" smtClean="0">
                <a:latin typeface="Arial" charset="0"/>
              </a:rPr>
              <a:t> founded in 1968, </a:t>
            </a:r>
            <a:r>
              <a:rPr lang="en-US" dirty="0" smtClean="0">
                <a:latin typeface="Arial" charset="0"/>
              </a:rPr>
              <a:t>was the first in the U.S. to set aside land specifically for agriculture.</a:t>
            </a:r>
          </a:p>
          <a:p>
            <a:pPr marL="171450" indent="-171450" eaLnBrk="1" hangingPunct="1">
              <a:buFont typeface="Arial" pitchFamily="34" charset="0"/>
              <a:buChar char="•"/>
            </a:pPr>
            <a:r>
              <a:rPr lang="en-US" dirty="0" smtClean="0">
                <a:latin typeface="Arial" charset="0"/>
              </a:rPr>
              <a:t>Founded in 1968, it’s been going strong more than 40 years without compromise, and now protects 38,000 acres of valley floor farmland. </a:t>
            </a:r>
          </a:p>
          <a:p>
            <a:pPr marL="171450" indent="-171450" eaLnBrk="1" hangingPunct="1">
              <a:buFont typeface="Arial" pitchFamily="34" charset="0"/>
              <a:buChar char="•"/>
            </a:pPr>
            <a:r>
              <a:rPr lang="en-US" dirty="0" smtClean="0">
                <a:latin typeface="Arial" charset="0"/>
              </a:rPr>
              <a:t>Another 20,000 acres of Napa Valley land has been placed into permanent conservation easements. </a:t>
            </a:r>
          </a:p>
          <a:p>
            <a:pPr marL="171450" indent="-171450" eaLnBrk="1" hangingPunct="1">
              <a:buFont typeface="Arial" pitchFamily="34" charset="0"/>
              <a:buChar char="•"/>
            </a:pPr>
            <a:r>
              <a:rPr lang="en-US" dirty="0" smtClean="0">
                <a:latin typeface="Arial" charset="0"/>
              </a:rPr>
              <a:t>This slide and the next show the impact of the Ag Preserve on our county…and our way of life.</a:t>
            </a:r>
          </a:p>
          <a:p>
            <a:pPr marL="171450" indent="-171450" eaLnBrk="1" hangingPunct="1">
              <a:buFont typeface="Arial" pitchFamily="34" charset="0"/>
              <a:buChar char="•"/>
            </a:pPr>
            <a:r>
              <a:rPr lang="en-US" dirty="0" smtClean="0">
                <a:latin typeface="Arial" charset="0"/>
              </a:rPr>
              <a:t>Here’s an aerial photo of Napa Valley and the Santa Clara Valley taken around 1940 – both of these communities are about an hour from San Francisco…</a:t>
            </a:r>
          </a:p>
          <a:p>
            <a:pPr eaLnBrk="1" hangingPunct="1"/>
            <a:endParaRPr lang="en-US" dirty="0" smtClean="0">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DE8AC4F-7D5B-45CE-8744-71EF331D9F9D}" type="slidenum">
              <a:rPr lang="en-US" sz="1200"/>
              <a:pPr algn="r" defTabSz="931863" eaLnBrk="0" hangingPunct="0"/>
              <a:t>51</a:t>
            </a:fld>
            <a:endParaRPr lang="en-US" sz="1200"/>
          </a:p>
        </p:txBody>
      </p:sp>
      <p:sp>
        <p:nvSpPr>
          <p:cNvPr id="15053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69FA402-ED84-47EA-8D57-442B4D949963}" type="slidenum">
              <a:rPr lang="en-US" sz="1200"/>
              <a:pPr algn="r" defTabSz="931863" eaLnBrk="0" hangingPunct="0"/>
              <a:t>51</a:t>
            </a:fld>
            <a:endParaRPr lang="en-US" sz="120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A photo was taken again of the same two places in 2005 – a couple of pictures here are worth more than 1,000 words!</a:t>
            </a:r>
          </a:p>
          <a:p>
            <a:pPr eaLnBrk="1" hangingPunct="1"/>
            <a:endParaRPr lang="en-US" dirty="0" smtClean="0">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CC23A12C-1AEC-4D88-94A3-647E645B90AC}" type="slidenum">
              <a:rPr lang="en-US" sz="1200"/>
              <a:pPr algn="r" defTabSz="931863" eaLnBrk="0" hangingPunct="0"/>
              <a:t>52</a:t>
            </a:fld>
            <a:endParaRPr lang="en-US" sz="1200"/>
          </a:p>
        </p:txBody>
      </p:sp>
      <p:sp>
        <p:nvSpPr>
          <p:cNvPr id="15257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6912A1BE-670A-4834-9E63-B65A0FB69695}" type="slidenum">
              <a:rPr lang="en-US" sz="1200"/>
              <a:pPr algn="r" defTabSz="931863" eaLnBrk="0" hangingPunct="0"/>
              <a:t>52</a:t>
            </a:fld>
            <a:endParaRPr lang="en-US" sz="120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To further protect the environment, the Napa Valley Vintners, along with several other local, regional, and state agencies and organizations, developed the Napa Green Certified Land program in 2003. </a:t>
            </a:r>
          </a:p>
          <a:p>
            <a:pPr marL="171450" indent="-171450" eaLnBrk="1" hangingPunct="1">
              <a:buFont typeface="Arial" pitchFamily="34" charset="0"/>
              <a:buChar char="•"/>
            </a:pPr>
            <a:r>
              <a:rPr lang="en-US" dirty="0" smtClean="0">
                <a:latin typeface="Arial" charset="0"/>
              </a:rPr>
              <a:t>The program uses sustainable agricultural practices while enhancing the watershed and restoring natural habitat, including soil and water conservation. </a:t>
            </a:r>
          </a:p>
          <a:p>
            <a:pPr marL="171450" indent="-171450" eaLnBrk="1" hangingPunct="1">
              <a:buFont typeface="Arial" pitchFamily="34" charset="0"/>
              <a:buChar char="•"/>
            </a:pPr>
            <a:r>
              <a:rPr lang="en-US" dirty="0" smtClean="0">
                <a:latin typeface="Arial" charset="0"/>
              </a:rPr>
              <a:t>It’s the wine industry’s most rigorous land-use program, meeting and exceeding nearly 20 local, state, and federal “best practices.” </a:t>
            </a:r>
          </a:p>
          <a:p>
            <a:pPr marL="171450" indent="-171450" eaLnBrk="1" hangingPunct="1">
              <a:buFont typeface="Arial" pitchFamily="34" charset="0"/>
              <a:buChar char="•"/>
            </a:pPr>
            <a:r>
              <a:rPr lang="en-US" dirty="0" smtClean="0">
                <a:latin typeface="Arial" charset="0"/>
              </a:rPr>
              <a:t>To date, 47,000 acres are enrolled in the Napa Green Land program and 26,000 acres have been certified.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127342A-EF0D-4DA7-B6C8-E19ED2444914}" type="slidenum">
              <a:rPr lang="en-US" sz="1200"/>
              <a:pPr algn="r" defTabSz="931863" eaLnBrk="0" hangingPunct="0"/>
              <a:t>53</a:t>
            </a:fld>
            <a:endParaRPr lang="en-US" sz="1200"/>
          </a:p>
        </p:txBody>
      </p:sp>
      <p:sp>
        <p:nvSpPr>
          <p:cNvPr id="15462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CED28714-F187-464D-B69E-7DCD7FED8E53}" type="slidenum">
              <a:rPr lang="en-US" sz="1200"/>
              <a:pPr algn="r" defTabSz="931863" eaLnBrk="0" hangingPunct="0"/>
              <a:t>53</a:t>
            </a:fld>
            <a:endParaRPr lang="en-US" sz="120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Napa Green Certified Winery is a companion certification program launched in 2008 that implements best practices for wineries to reduce, reuse, and recycle energy, water, and waste to eliminate greenhouse gasses. </a:t>
            </a:r>
          </a:p>
          <a:p>
            <a:pPr marL="171450" indent="-171450" eaLnBrk="1" hangingPunct="1">
              <a:buFont typeface="Arial" pitchFamily="34" charset="0"/>
              <a:buChar char="•"/>
            </a:pPr>
            <a:r>
              <a:rPr lang="en-US" dirty="0" smtClean="0">
                <a:latin typeface="Arial" charset="0"/>
              </a:rPr>
              <a:t>35 </a:t>
            </a:r>
            <a:r>
              <a:rPr lang="en-US" dirty="0" smtClean="0">
                <a:latin typeface="Arial" charset="0"/>
              </a:rPr>
              <a:t>wineries are certified Napa Green with dozens more in progress.</a:t>
            </a:r>
          </a:p>
          <a:p>
            <a:pPr eaLnBrk="1" hangingPunct="1"/>
            <a:endParaRPr lang="en-US" dirty="0" smtClean="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DBC483E5-9156-4A90-9C0A-75AB7C2B1C4C}" type="slidenum">
              <a:rPr lang="en-US" sz="1200"/>
              <a:pPr algn="r" defTabSz="931863" eaLnBrk="0" hangingPunct="0"/>
              <a:t>54</a:t>
            </a:fld>
            <a:endParaRPr lang="en-US" sz="1200"/>
          </a:p>
        </p:txBody>
      </p:sp>
      <p:sp>
        <p:nvSpPr>
          <p:cNvPr id="18125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C5ED27F-BB5C-4DAF-8922-487ADB47C502}" type="slidenum">
              <a:rPr lang="en-US" sz="1200"/>
              <a:pPr algn="r" defTabSz="931863" eaLnBrk="0" hangingPunct="0"/>
              <a:t>54</a:t>
            </a:fld>
            <a:endParaRPr lang="en-US" sz="1200"/>
          </a:p>
        </p:txBody>
      </p:sp>
      <p:sp>
        <p:nvSpPr>
          <p:cNvPr id="181252" name="Rectangle 2"/>
          <p:cNvSpPr>
            <a:spLocks noGrp="1" noRot="1" noChangeAspect="1" noChangeArrowheads="1" noTextEdit="1"/>
          </p:cNvSpPr>
          <p:nvPr>
            <p:ph type="sldImg"/>
          </p:nvPr>
        </p:nvSpPr>
        <p:spPr>
          <a:ln/>
        </p:spPr>
      </p:sp>
      <p:sp>
        <p:nvSpPr>
          <p:cNvPr id="181253"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And, through our annual community fundraiser, Auction Napa Valley, the NVV has given </a:t>
            </a:r>
            <a:r>
              <a:rPr lang="en-US" dirty="0" smtClean="0">
                <a:latin typeface="Arial" charset="0"/>
              </a:rPr>
              <a:t>almost $130 </a:t>
            </a:r>
            <a:r>
              <a:rPr lang="en-US" dirty="0" smtClean="0">
                <a:latin typeface="Arial" charset="0"/>
              </a:rPr>
              <a:t>million to date to dozens of local health, youth, and housing non-profits. </a:t>
            </a:r>
          </a:p>
          <a:p>
            <a:pPr marL="171450" indent="-171450">
              <a:buFont typeface="Arial" pitchFamily="34" charset="0"/>
              <a:buChar char="•"/>
            </a:pPr>
            <a:r>
              <a:rPr lang="en-US" dirty="0" smtClean="0">
                <a:latin typeface="Arial" charset="0"/>
              </a:rPr>
              <a:t>And vintner generosity extends well beyond the local </a:t>
            </a:r>
            <a:r>
              <a:rPr lang="en-US" dirty="0" smtClean="0">
                <a:latin typeface="Arial" charset="0"/>
              </a:rPr>
              <a:t>community, </a:t>
            </a:r>
            <a:r>
              <a:rPr lang="en-US" dirty="0" smtClean="0">
                <a:latin typeface="Arial" charset="0"/>
              </a:rPr>
              <a:t>as Napa Valley wines are the backbone of charity wine auctions across the US.</a:t>
            </a:r>
          </a:p>
          <a:p>
            <a:pPr eaLnBrk="1" hangingPunct="1"/>
            <a:endParaRPr lang="en-US" dirty="0" smtClean="0">
              <a:latin typeface="Arial" charset="0"/>
            </a:endParaRPr>
          </a:p>
          <a:p>
            <a:pPr eaLnBrk="1" hangingPunct="1"/>
            <a:endParaRPr lang="en-US" dirty="0" smtClean="0">
              <a:latin typeface="Verdana"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748C2DA-1F48-43CB-9CE1-E3D4C7436365}" type="slidenum">
              <a:rPr lang="en-US" sz="1200"/>
              <a:pPr algn="r" defTabSz="931863" eaLnBrk="0" hangingPunct="0"/>
              <a:t>55</a:t>
            </a:fld>
            <a:endParaRPr lang="en-US" sz="1200"/>
          </a:p>
        </p:txBody>
      </p:sp>
      <p:sp>
        <p:nvSpPr>
          <p:cNvPr id="18329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33FF008-1772-4725-8477-01DA26F2E205}" type="slidenum">
              <a:rPr lang="en-US" sz="1200"/>
              <a:pPr algn="r" defTabSz="931863" eaLnBrk="0" hangingPunct="0"/>
              <a:t>55</a:t>
            </a:fld>
            <a:endParaRPr lang="en-US" sz="1200"/>
          </a:p>
        </p:txBody>
      </p:sp>
      <p:sp>
        <p:nvSpPr>
          <p:cNvPr id="183300" name="Rectangle 2"/>
          <p:cNvSpPr>
            <a:spLocks noGrp="1" noRot="1" noChangeAspect="1" noChangeArrowheads="1" noTextEdit="1"/>
          </p:cNvSpPr>
          <p:nvPr>
            <p:ph type="sldImg"/>
          </p:nvPr>
        </p:nvSpPr>
        <p:spPr>
          <a:ln/>
        </p:spPr>
      </p:sp>
      <p:sp>
        <p:nvSpPr>
          <p:cNvPr id="183301"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Millions of years of </a:t>
            </a:r>
            <a:r>
              <a:rPr lang="en-US" dirty="0" smtClean="0">
                <a:latin typeface="Arial" charset="0"/>
              </a:rPr>
              <a:t>science…170 </a:t>
            </a:r>
            <a:r>
              <a:rPr lang="en-US" dirty="0" smtClean="0">
                <a:latin typeface="Arial" charset="0"/>
              </a:rPr>
              <a:t>years of grape </a:t>
            </a:r>
            <a:r>
              <a:rPr lang="en-US" dirty="0" smtClean="0">
                <a:latin typeface="Arial" charset="0"/>
              </a:rPr>
              <a:t>growing…80 </a:t>
            </a:r>
            <a:r>
              <a:rPr lang="en-US" dirty="0" smtClean="0">
                <a:latin typeface="Arial" charset="0"/>
              </a:rPr>
              <a:t>years of cooperation and camaraderie. </a:t>
            </a:r>
          </a:p>
          <a:p>
            <a:pPr marL="171450" indent="-171450" eaLnBrk="1" hangingPunct="1">
              <a:buFont typeface="Arial" pitchFamily="34" charset="0"/>
              <a:buChar char="•"/>
            </a:pPr>
            <a:r>
              <a:rPr lang="en-US" dirty="0" smtClean="0">
                <a:latin typeface="Arial" charset="0"/>
              </a:rPr>
              <a:t>Today, Napa Valley is the most recognized appellation in America, </a:t>
            </a:r>
            <a:r>
              <a:rPr lang="en-US" dirty="0" smtClean="0">
                <a:latin typeface="Arial" charset="0"/>
              </a:rPr>
              <a:t>and its </a:t>
            </a:r>
            <a:r>
              <a:rPr lang="en-US" dirty="0" smtClean="0">
                <a:latin typeface="Arial" charset="0"/>
              </a:rPr>
              <a:t>wines are considered some of the finest and most age-worthy in the world.</a:t>
            </a:r>
          </a:p>
          <a:p>
            <a:pPr marL="171450" indent="-171450" eaLnBrk="1" hangingPunct="1">
              <a:buFont typeface="Arial" pitchFamily="34" charset="0"/>
              <a:buChar char="•"/>
            </a:pPr>
            <a:r>
              <a:rPr lang="en-US" dirty="0" smtClean="0">
                <a:latin typeface="Arial" charset="0"/>
              </a:rPr>
              <a:t>No other winegrowing region offers more diversity or a greater tradition of leadership. </a:t>
            </a:r>
          </a:p>
          <a:p>
            <a:pPr marL="171450" indent="-171450" eaLnBrk="1" hangingPunct="1">
              <a:buFont typeface="Arial" pitchFamily="34" charset="0"/>
              <a:buChar char="•"/>
            </a:pPr>
            <a:r>
              <a:rPr lang="en-US" dirty="0" smtClean="0">
                <a:latin typeface="Arial" charset="0"/>
              </a:rPr>
              <a:t>Thank you for listening to our story.</a:t>
            </a:r>
          </a:p>
          <a:p>
            <a:pPr eaLnBrk="1" hangingPunct="1"/>
            <a:endParaRPr lang="en-US" dirty="0" smtClean="0">
              <a:latin typeface="Verdana"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BD53882A-6959-46F9-A618-AD5C13963AF8}" type="slidenum">
              <a:rPr lang="en-US" smtClean="0"/>
              <a:pPr/>
              <a:t>6</a:t>
            </a:fld>
            <a:endParaRPr lang="en-US" smtClean="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An AVA is a geographic grape growing area that possesses distinguishable characteristics, including microclimate and terrain, and cultural and historic distinction. </a:t>
            </a:r>
          </a:p>
          <a:p>
            <a:pPr marL="171450" indent="-171450">
              <a:buFont typeface="Arial" pitchFamily="34" charset="0"/>
              <a:buChar char="•"/>
            </a:pPr>
            <a:r>
              <a:rPr lang="en-US" dirty="0" smtClean="0">
                <a:latin typeface="Arial" charset="0"/>
                <a:cs typeface="Arial" charset="0"/>
              </a:rPr>
              <a:t>Vintners and growers within these regions determine the boundaries of the growing area and give it a name that reflects the regional designation.</a:t>
            </a:r>
          </a:p>
          <a:p>
            <a:pPr marL="171450" indent="-171450">
              <a:buFont typeface="Arial" pitchFamily="34" charset="0"/>
              <a:buChar char="•"/>
            </a:pPr>
            <a:r>
              <a:rPr lang="en-US" dirty="0" smtClean="0">
                <a:latin typeface="Arial" charset="0"/>
                <a:cs typeface="Arial" charset="0"/>
              </a:rPr>
              <a:t>This data is then submitted to the U.S. government, which decides whether the proposed appellation designation will be granted.</a:t>
            </a:r>
          </a:p>
          <a:p>
            <a:pPr marL="171450" indent="-171450">
              <a:buFont typeface="Arial" pitchFamily="34" charset="0"/>
              <a:buChar char="•"/>
            </a:pPr>
            <a:r>
              <a:rPr lang="en-US" dirty="0" smtClean="0">
                <a:latin typeface="Arial" charset="0"/>
                <a:cs typeface="Arial" charset="0"/>
              </a:rPr>
              <a:t>Unlike Europe, these designations do not limit the type of grapes grown, the method of </a:t>
            </a:r>
            <a:r>
              <a:rPr lang="en-US" dirty="0" err="1" smtClean="0">
                <a:latin typeface="Arial" charset="0"/>
                <a:cs typeface="Arial" charset="0"/>
              </a:rPr>
              <a:t>vinification</a:t>
            </a:r>
            <a:r>
              <a:rPr lang="en-US" dirty="0" smtClean="0">
                <a:latin typeface="Arial" charset="0"/>
                <a:cs typeface="Arial" charset="0"/>
              </a:rPr>
              <a:t>, or the crop yield. </a:t>
            </a:r>
          </a:p>
          <a:p>
            <a:pPr marL="171450" indent="-171450">
              <a:buFont typeface="Arial" pitchFamily="34" charset="0"/>
              <a:buChar char="•"/>
            </a:pPr>
            <a:r>
              <a:rPr lang="en-US" dirty="0" smtClean="0">
                <a:latin typeface="Arial" charset="0"/>
                <a:cs typeface="Arial" charset="0"/>
              </a:rPr>
              <a:t>An AVA specifies only a geographical location from which at least</a:t>
            </a:r>
            <a:r>
              <a:rPr lang="en-US" baseline="0" dirty="0" smtClean="0">
                <a:latin typeface="Arial" charset="0"/>
                <a:cs typeface="Arial" charset="0"/>
              </a:rPr>
              <a:t> </a:t>
            </a:r>
            <a:r>
              <a:rPr lang="en-US" dirty="0" smtClean="0">
                <a:latin typeface="Arial" charset="0"/>
                <a:cs typeface="Arial" charset="0"/>
              </a:rPr>
              <a:t>85% of the grapes used to make a wine must have been grown.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4BEEFA2B-1F9C-4328-8F5B-DE54BBC3E1B2}" type="slidenum">
              <a:rPr lang="en-US" smtClean="0"/>
              <a:pPr/>
              <a:t>7</a:t>
            </a:fld>
            <a:endParaRPr lang="en-US" smtClean="0"/>
          </a:p>
        </p:txBody>
      </p:sp>
      <p:sp>
        <p:nvSpPr>
          <p:cNvPr id="256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BC226C9-6C5E-4801-9DDD-7A8C9A645664}" type="slidenum">
              <a:rPr lang="en-US" sz="1200"/>
              <a:pPr algn="r" defTabSz="931863" eaLnBrk="0" hangingPunct="0"/>
              <a:t>7</a:t>
            </a:fld>
            <a:endParaRPr lang="en-US"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If there’s one message we could leave you with today, it’s that the Napa Valley may be one of the most renowned wine growing regions in the world, but it is also one of the smallest. </a:t>
            </a:r>
          </a:p>
          <a:p>
            <a:pPr marL="171450" indent="-171450" eaLnBrk="1" hangingPunct="1">
              <a:buFont typeface="Arial" pitchFamily="34" charset="0"/>
              <a:buChar char="•"/>
            </a:pPr>
            <a:r>
              <a:rPr lang="en-US" dirty="0" smtClean="0">
                <a:latin typeface="Arial" charset="0"/>
                <a:cs typeface="Arial" charset="0"/>
              </a:rPr>
              <a:t>Napa Valley produces just 4% of California’s wine and a mere four-tenths of one percent of the world’s wine.</a:t>
            </a:r>
          </a:p>
          <a:p>
            <a:pPr eaLnBrk="1" hangingPunct="1"/>
            <a:endParaRPr lang="en-US" dirty="0" smtClean="0">
              <a:latin typeface="Arial" charset="0"/>
              <a:cs typeface="Arial" charset="0"/>
            </a:endParaRPr>
          </a:p>
          <a:p>
            <a:pPr eaLnBrk="1" hangingPunct="1"/>
            <a:endParaRPr lang="en-US" sz="1000" dirty="0" smtClean="0">
              <a:latin typeface="Verdana"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D8C554E5-F973-4F92-8EF9-762E5F56A257}" type="slidenum">
              <a:rPr lang="en-US" smtClean="0"/>
              <a:pPr/>
              <a:t>8</a:t>
            </a:fld>
            <a:endParaRPr lang="en-US" smtClean="0"/>
          </a:p>
        </p:txBody>
      </p:sp>
      <p:sp>
        <p:nvSpPr>
          <p:cNvPr id="2765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977DB36-11E1-4D3C-AD40-ACEDD74AEC1F}" type="slidenum">
              <a:rPr lang="en-US" sz="1200"/>
              <a:pPr algn="r" defTabSz="931863" eaLnBrk="0" hangingPunct="0"/>
              <a:t>8</a:t>
            </a:fld>
            <a:endParaRPr 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a:latin typeface="Arial" charset="0"/>
                <a:cs typeface="Arial" charset="0"/>
              </a:rPr>
              <a:t>It is roughly the same size of the Medoc in Bordeaux and Burgundy’s Côte d’Or, and has about one-eighth the planted acreage of the entire Bordeaux AOP. </a:t>
            </a:r>
          </a:p>
          <a:p>
            <a:pPr marL="171450" indent="-171450" eaLnBrk="1" hangingPunct="1">
              <a:buFont typeface="Arial" pitchFamily="34" charset="0"/>
              <a:buChar char="•"/>
            </a:pPr>
            <a:r>
              <a:rPr lang="en-US" dirty="0" smtClean="0">
                <a:latin typeface="Arial" charset="0"/>
                <a:cs typeface="Arial" charset="0"/>
              </a:rPr>
              <a:t>There </a:t>
            </a:r>
            <a:r>
              <a:rPr lang="en-US" dirty="0" smtClean="0">
                <a:latin typeface="Arial" charset="0"/>
                <a:cs typeface="Arial" charset="0"/>
              </a:rPr>
              <a:t>are approximately 45,000 acres under vine, about 9% of all of Napa County.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4B023BB9-9DBE-4644-9757-1BBB4657CC87}" type="slidenum">
              <a:rPr lang="en-US" smtClean="0"/>
              <a:pPr/>
              <a:t>9</a:t>
            </a:fld>
            <a:endParaRPr lang="en-US" smtClean="0"/>
          </a:p>
        </p:txBody>
      </p:sp>
      <p:sp>
        <p:nvSpPr>
          <p:cNvPr id="29698" name="Rectangle 7"/>
          <p:cNvSpPr txBox="1">
            <a:spLocks noGrp="1" noChangeArrowheads="1"/>
          </p:cNvSpPr>
          <p:nvPr/>
        </p:nvSpPr>
        <p:spPr bwMode="auto">
          <a:xfrm>
            <a:off x="5267326" y="6659564"/>
            <a:ext cx="4029074" cy="350837"/>
          </a:xfrm>
          <a:prstGeom prst="rect">
            <a:avLst/>
          </a:prstGeom>
          <a:noFill/>
          <a:ln w="9525">
            <a:noFill/>
            <a:miter lim="800000"/>
            <a:headEnd/>
            <a:tailEnd/>
          </a:ln>
        </p:spPr>
        <p:txBody>
          <a:bodyPr lIns="93170" tIns="46585" rIns="93170" bIns="46585" anchor="b"/>
          <a:lstStyle/>
          <a:p>
            <a:pPr algn="r" defTabSz="931863" eaLnBrk="0" hangingPunct="0"/>
            <a:fld id="{9E92F130-75C0-488D-8014-0476740EF5E3}" type="slidenum">
              <a:rPr lang="en-US" sz="1200"/>
              <a:pPr algn="r" defTabSz="931863" eaLnBrk="0" hangingPunct="0"/>
              <a:t>9</a:t>
            </a:fld>
            <a:endParaRPr 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The majority of Napa Valley’s producers are also small: </a:t>
            </a:r>
          </a:p>
          <a:p>
            <a:pPr marL="171450" indent="-171450">
              <a:buFont typeface="Arial" pitchFamily="34" charset="0"/>
              <a:buChar char="•"/>
            </a:pPr>
            <a:r>
              <a:rPr lang="en-US" dirty="0" smtClean="0">
                <a:latin typeface="Arial" charset="0"/>
                <a:cs typeface="Arial" charset="0"/>
              </a:rPr>
              <a:t>Nearly</a:t>
            </a:r>
            <a:r>
              <a:rPr lang="en-US" baseline="0" dirty="0" smtClean="0">
                <a:latin typeface="Arial" charset="0"/>
                <a:cs typeface="Arial" charset="0"/>
              </a:rPr>
              <a:t> 8</a:t>
            </a:r>
            <a:r>
              <a:rPr lang="en-US" dirty="0" smtClean="0">
                <a:latin typeface="Arial" charset="0"/>
                <a:cs typeface="Arial" charset="0"/>
              </a:rPr>
              <a:t>0% of the NVV’s </a:t>
            </a:r>
            <a:r>
              <a:rPr lang="en-US" dirty="0" smtClean="0">
                <a:latin typeface="Arial" charset="0"/>
                <a:cs typeface="Arial" charset="0"/>
              </a:rPr>
              <a:t>450 </a:t>
            </a:r>
            <a:r>
              <a:rPr lang="en-US" dirty="0" smtClean="0">
                <a:latin typeface="Arial" charset="0"/>
                <a:cs typeface="Arial" charset="0"/>
              </a:rPr>
              <a:t>member wineries make less than 10,000 cases of a wine a year. </a:t>
            </a:r>
          </a:p>
          <a:p>
            <a:pPr marL="171450" indent="-171450">
              <a:buFont typeface="Arial" pitchFamily="34" charset="0"/>
              <a:buChar char="•"/>
            </a:pPr>
            <a:r>
              <a:rPr lang="en-US" dirty="0" smtClean="0">
                <a:latin typeface="Arial" charset="0"/>
                <a:cs typeface="Arial" charset="0"/>
              </a:rPr>
              <a:t>More</a:t>
            </a:r>
            <a:r>
              <a:rPr lang="en-US" baseline="0" dirty="0" smtClean="0">
                <a:latin typeface="Arial" charset="0"/>
                <a:cs typeface="Arial" charset="0"/>
              </a:rPr>
              <a:t> than </a:t>
            </a:r>
            <a:r>
              <a:rPr lang="en-US" dirty="0" smtClean="0">
                <a:latin typeface="Arial" charset="0"/>
                <a:cs typeface="Arial" charset="0"/>
              </a:rPr>
              <a:t>60% produce fewer than 5,000 cases annually.</a:t>
            </a:r>
          </a:p>
          <a:p>
            <a:pPr eaLnBrk="1" hangingPunct="1"/>
            <a:endParaRPr lang="en-US" sz="1000" dirty="0" smtClean="0">
              <a:latin typeface="Verdan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title_nvr.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bwMode="auto">
          <a:xfrm>
            <a:off x="0" y="0"/>
            <a:ext cx="8064500" cy="65151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2" name="Title 1"/>
          <p:cNvSpPr>
            <a:spLocks noGrp="1"/>
          </p:cNvSpPr>
          <p:nvPr>
            <p:ph type="title"/>
          </p:nvPr>
        </p:nvSpPr>
        <p:spPr>
          <a:xfrm>
            <a:off x="363512" y="134911"/>
            <a:ext cx="6322102" cy="873178"/>
          </a:xfrm>
        </p:spPr>
        <p:txBody>
          <a:bodyPr/>
          <a:lstStyle>
            <a:lvl1pPr>
              <a:defRPr sz="3000" b="0">
                <a:solidFill>
                  <a:schemeClr val="bg2">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3512" y="1259174"/>
            <a:ext cx="6322102" cy="4631960"/>
          </a:xfrm>
        </p:spPr>
        <p:txBody>
          <a:bodyPr/>
          <a:lstStyle>
            <a:lvl1pPr>
              <a:buNone/>
              <a:defRPr/>
            </a:lvl1pPr>
            <a:lvl2pPr marL="569913" indent="-231775">
              <a:buClr>
                <a:srgbClr val="972154"/>
              </a:buClr>
              <a:buFont typeface="Arial" pitchFamily="34" charset="0"/>
              <a:buChar char="•"/>
              <a:defRPr/>
            </a:lvl2pPr>
            <a:lvl3pPr>
              <a:buNone/>
              <a:defRPr/>
            </a:lvl3pPr>
            <a:lvl4pPr>
              <a:buNone/>
              <a:defRPr/>
            </a:lvl4pPr>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8424" y="1079292"/>
            <a:ext cx="3923674" cy="5016708"/>
          </a:xfrm>
        </p:spPr>
        <p:txBody>
          <a:bodyPr/>
          <a:lstStyle>
            <a:lvl1pPr marL="0" indent="0">
              <a:buNone/>
              <a:defRPr/>
            </a:lvl1pPr>
            <a:lvl2pPr marL="457200" indent="-231775">
              <a:buClr>
                <a:srgbClr val="972154"/>
              </a:buClr>
              <a:buFont typeface="Arial" pitchFamily="34" charset="0"/>
              <a:buChar char="•"/>
              <a:defRPr/>
            </a:lvl2pPr>
            <a:lvl3pPr>
              <a:buNone/>
              <a:defRPr/>
            </a:lvl3pPr>
            <a:lvl4pPr>
              <a:buNone/>
              <a:defRPr/>
            </a:lvl4pPr>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2668" y="134910"/>
            <a:ext cx="4354643" cy="1266669"/>
          </a:xfrm>
        </p:spPr>
        <p:txBody>
          <a:bodyPr/>
          <a:lstStyle>
            <a:lvl1pPr>
              <a:defRPr sz="2400" b="1"/>
            </a:lvl1pPr>
          </a:lstStyle>
          <a:p>
            <a:r>
              <a:rPr lang="en-US" smtClean="0"/>
              <a:t>Click to edit Master title style</a:t>
            </a:r>
            <a:endParaRPr lang="en-US"/>
          </a:p>
        </p:txBody>
      </p:sp>
      <p:sp>
        <p:nvSpPr>
          <p:cNvPr id="3" name="Content Placeholder 2"/>
          <p:cNvSpPr>
            <a:spLocks noGrp="1"/>
          </p:cNvSpPr>
          <p:nvPr>
            <p:ph idx="1"/>
          </p:nvPr>
        </p:nvSpPr>
        <p:spPr>
          <a:xfrm>
            <a:off x="3552668" y="1641423"/>
            <a:ext cx="4354643" cy="4631960"/>
          </a:xfrm>
        </p:spPr>
        <p:txBody>
          <a:bodyPr/>
          <a:lstStyle>
            <a:lvl1pPr>
              <a:buNone/>
              <a:defRPr/>
            </a:lvl1pPr>
            <a:lvl2pPr>
              <a:buNone/>
              <a:defRPr/>
            </a:lvl2pPr>
            <a:lvl3pPr>
              <a:buNone/>
              <a:defRPr/>
            </a:lvl3pPr>
            <a:lvl4pPr>
              <a:buNone/>
              <a:defRPr/>
            </a:lvl4pPr>
            <a:lvl5pPr>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2668" y="1139252"/>
            <a:ext cx="4354643" cy="5134131"/>
          </a:xfrm>
        </p:spPr>
        <p:txBody>
          <a:bodyPr/>
          <a:lstStyle>
            <a:lvl1pPr>
              <a:buNone/>
              <a:defRPr/>
            </a:lvl1pPr>
            <a:lvl2pPr>
              <a:buNone/>
              <a:defRPr/>
            </a:lvl2pPr>
            <a:lvl3pPr>
              <a:buNone/>
              <a:defRPr/>
            </a:lvl3pPr>
            <a:lvl4pPr>
              <a:buNone/>
              <a:defRPr/>
            </a:lvl4pPr>
            <a:lvl5pPr>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a:lstStyle>
            <a:lvl1pPr>
              <a:defRPr lang="en-US" sz="2400" b="1">
                <a:solidFill>
                  <a:schemeClr val="tx2"/>
                </a:solidFill>
                <a:latin typeface="Arial" pitchFamily="34" charset="0"/>
                <a:ea typeface="+mj-ea"/>
                <a:cs typeface="Arial" pitchFamily="34" charset="0"/>
              </a:defRPr>
            </a:lvl1pPr>
          </a:lstStyle>
          <a:p>
            <a:pPr lvl="0"/>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13906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43899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85872" y="1981200"/>
            <a:ext cx="343899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blank.jpg"/>
          <p:cNvPicPr>
            <a:picLocks noChangeAspect="1"/>
          </p:cNvPicPr>
          <p:nvPr/>
        </p:nvPicPr>
        <p:blipFill>
          <a:blip r:embed="rId10"/>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363538" y="204788"/>
            <a:ext cx="63214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363538" y="1536700"/>
            <a:ext cx="6321425" cy="4632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1" r:id="rId3"/>
    <p:sldLayoutId id="2147483652" r:id="rId4"/>
    <p:sldLayoutId id="2147483653" r:id="rId5"/>
    <p:sldLayoutId id="2147483654" r:id="rId6"/>
    <p:sldLayoutId id="2147483655" r:id="rId7"/>
    <p:sldLayoutId id="2147483656" r:id="rId8"/>
  </p:sldLayoutIdLst>
  <p:txStyles>
    <p:titleStyle>
      <a:lvl1pPr algn="l" rtl="0" eaLnBrk="0" fontAlgn="base" hangingPunct="0">
        <a:spcBef>
          <a:spcPct val="0"/>
        </a:spcBef>
        <a:spcAft>
          <a:spcPct val="0"/>
        </a:spcAft>
        <a:defRPr sz="2400" b="1">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2400" b="1">
          <a:solidFill>
            <a:schemeClr val="tx2"/>
          </a:solidFill>
          <a:latin typeface="Arial" charset="0"/>
          <a:cs typeface="Arial" charset="0"/>
        </a:defRPr>
      </a:lvl2pPr>
      <a:lvl3pPr algn="l" rtl="0" eaLnBrk="0" fontAlgn="base" hangingPunct="0">
        <a:spcBef>
          <a:spcPct val="0"/>
        </a:spcBef>
        <a:spcAft>
          <a:spcPct val="0"/>
        </a:spcAft>
        <a:defRPr sz="2400" b="1">
          <a:solidFill>
            <a:schemeClr val="tx2"/>
          </a:solidFill>
          <a:latin typeface="Arial" charset="0"/>
          <a:cs typeface="Arial" charset="0"/>
        </a:defRPr>
      </a:lvl3pPr>
      <a:lvl4pPr algn="l" rtl="0" eaLnBrk="0" fontAlgn="base" hangingPunct="0">
        <a:spcBef>
          <a:spcPct val="0"/>
        </a:spcBef>
        <a:spcAft>
          <a:spcPct val="0"/>
        </a:spcAft>
        <a:defRPr sz="2400" b="1">
          <a:solidFill>
            <a:schemeClr val="tx2"/>
          </a:solidFill>
          <a:latin typeface="Arial" charset="0"/>
          <a:cs typeface="Arial" charset="0"/>
        </a:defRPr>
      </a:lvl4pPr>
      <a:lvl5pPr algn="l" rtl="0" eaLnBrk="0" fontAlgn="base" hangingPunct="0">
        <a:spcBef>
          <a:spcPct val="0"/>
        </a:spcBef>
        <a:spcAft>
          <a:spcPct val="0"/>
        </a:spcAft>
        <a:defRPr sz="2400" b="1">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284163" indent="-284163"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1pPr>
      <a:lvl2pPr marL="688975" indent="-231775" algn="l" rtl="0" eaLnBrk="0" fontAlgn="base" hangingPunct="0">
        <a:spcBef>
          <a:spcPct val="20000"/>
        </a:spcBef>
        <a:spcAft>
          <a:spcPct val="0"/>
        </a:spcAft>
        <a:buChar char="–"/>
        <a:defRPr>
          <a:solidFill>
            <a:schemeClr val="tx1"/>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1600">
          <a:solidFill>
            <a:schemeClr val="tx1"/>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chemeClr val="tx1"/>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400">
          <a:solidFill>
            <a:schemeClr val="tx1"/>
          </a:solidFill>
          <a:latin typeface="Arial" pitchFamily="34" charset="0"/>
          <a:cs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8.wmf"/></Relationships>
</file>

<file path=ppt/slides/_rels/slide1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wmf"/><Relationship Id="rId4" Type="http://schemas.openxmlformats.org/officeDocument/2006/relationships/image" Target="../media/image7.gif"/></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hyperlink" Target="http://www.napavintners.com/photos/Napa_Valley_photo_gallery/300dpi/Tinacci_051026_1079.jpg"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hyperlink" Target="http://www.facebook.com/NapaVintners" TargetMode="External"/><Relationship Id="rId7" Type="http://schemas.openxmlformats.org/officeDocument/2006/relationships/image" Target="../media/image79.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hyperlink" Target="http://www.napavintners.com/blog" TargetMode="External"/><Relationship Id="rId4" Type="http://schemas.openxmlformats.org/officeDocument/2006/relationships/hyperlink" Target="http://www.twitter.com/NapaVintners" TargetMode="External"/><Relationship Id="rId9" Type="http://schemas.openxmlformats.org/officeDocument/2006/relationships/image" Target="../media/image8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832600" y="1039813"/>
            <a:ext cx="1725613" cy="1016000"/>
          </a:xfrm>
          <a:prstGeom prst="rect">
            <a:avLst/>
          </a:prstGeom>
          <a:noFill/>
        </p:spPr>
        <p:txBody>
          <a:bodyPr wrap="none"/>
          <a:lstStyle/>
          <a:p>
            <a:pPr algn="r" eaLnBrk="0" hangingPunct="0">
              <a:defRPr/>
            </a:pPr>
            <a:r>
              <a:rPr lang="en-US" sz="6600" dirty="0">
                <a:solidFill>
                  <a:schemeClr val="tx1">
                    <a:lumMod val="65000"/>
                    <a:lumOff val="35000"/>
                  </a:schemeClr>
                </a:solidFill>
                <a:latin typeface="Arial" pitchFamily="34" charset="0"/>
                <a:cs typeface="Arial" pitchFamily="34" charset="0"/>
              </a:rPr>
              <a:t>95%</a:t>
            </a:r>
          </a:p>
        </p:txBody>
      </p:sp>
      <p:sp>
        <p:nvSpPr>
          <p:cNvPr id="13" name="TextBox 12"/>
          <p:cNvSpPr txBox="1"/>
          <p:nvPr/>
        </p:nvSpPr>
        <p:spPr>
          <a:xfrm>
            <a:off x="5473700" y="2411413"/>
            <a:ext cx="3095625" cy="2548390"/>
          </a:xfrm>
          <a:prstGeom prst="rect">
            <a:avLst/>
          </a:prstGeom>
          <a:noFill/>
        </p:spPr>
        <p:txBody>
          <a:bodyPr>
            <a:spAutoFit/>
          </a:bodyPr>
          <a:lstStyle/>
          <a:p>
            <a:pPr eaLnBrk="0" hangingPunct="0">
              <a:lnSpc>
                <a:spcPct val="95000"/>
              </a:lnSpc>
              <a:defRPr/>
            </a:pPr>
            <a:r>
              <a:rPr lang="en-US" sz="2800" dirty="0">
                <a:solidFill>
                  <a:schemeClr val="tx1">
                    <a:lumMod val="65000"/>
                    <a:lumOff val="35000"/>
                  </a:schemeClr>
                </a:solidFill>
                <a:latin typeface="Helvetica" pitchFamily="50" charset="0"/>
                <a:cs typeface="+mn-cs"/>
              </a:rPr>
              <a:t>Small </a:t>
            </a:r>
            <a:r>
              <a:rPr lang="en-US" sz="2800" dirty="0" smtClean="0">
                <a:solidFill>
                  <a:schemeClr val="tx1">
                    <a:lumMod val="65000"/>
                    <a:lumOff val="35000"/>
                  </a:schemeClr>
                </a:solidFill>
                <a:latin typeface="Helvetica" pitchFamily="50" charset="0"/>
                <a:cs typeface="+mn-cs"/>
              </a:rPr>
              <a:t>producers</a:t>
            </a:r>
          </a:p>
          <a:p>
            <a:pPr eaLnBrk="0" hangingPunct="0">
              <a:lnSpc>
                <a:spcPct val="95000"/>
              </a:lnSpc>
              <a:defRPr/>
            </a:pPr>
            <a:r>
              <a:rPr lang="zh-CN" altLang="en-US" sz="2200" dirty="0" smtClean="0">
                <a:solidFill>
                  <a:schemeClr val="tx1">
                    <a:lumMod val="65000"/>
                    <a:lumOff val="35000"/>
                  </a:schemeClr>
                </a:solidFill>
                <a:latin typeface="Helvetica" pitchFamily="50" charset="0"/>
              </a:rPr>
              <a:t>小型酒庄</a:t>
            </a:r>
            <a:r>
              <a:rPr lang="en-US" altLang="zh-CN" sz="2200" dirty="0" smtClean="0">
                <a:solidFill>
                  <a:schemeClr val="tx1">
                    <a:lumMod val="65000"/>
                    <a:lumOff val="35000"/>
                  </a:schemeClr>
                </a:solidFill>
                <a:latin typeface="Helvetica" pitchFamily="50" charset="0"/>
              </a:rPr>
              <a:t>/</a:t>
            </a:r>
            <a:r>
              <a:rPr lang="zh-CN" altLang="en-US" sz="2200" dirty="0" smtClean="0">
                <a:solidFill>
                  <a:schemeClr val="tx1">
                    <a:lumMod val="65000"/>
                    <a:lumOff val="35000"/>
                  </a:schemeClr>
                </a:solidFill>
                <a:latin typeface="Helvetica" pitchFamily="50" charset="0"/>
              </a:rPr>
              <a:t>生产者</a:t>
            </a:r>
          </a:p>
          <a:p>
            <a:pP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r>
              <a:rPr lang="en-US" dirty="0">
                <a:solidFill>
                  <a:schemeClr val="tx1">
                    <a:lumMod val="65000"/>
                    <a:lumOff val="35000"/>
                  </a:schemeClr>
                </a:solidFill>
                <a:latin typeface="Helvetica" pitchFamily="50" charset="0"/>
                <a:cs typeface="+mn-cs"/>
              </a:rPr>
              <a:t>95% of Napa Valley wineries are family owned or </a:t>
            </a:r>
            <a:r>
              <a:rPr lang="en-US" dirty="0" smtClean="0">
                <a:solidFill>
                  <a:schemeClr val="tx1">
                    <a:lumMod val="65000"/>
                    <a:lumOff val="35000"/>
                  </a:schemeClr>
                </a:solidFill>
                <a:latin typeface="Helvetica" pitchFamily="50" charset="0"/>
                <a:cs typeface="+mn-cs"/>
              </a:rPr>
              <a:t>operated</a:t>
            </a:r>
          </a:p>
          <a:p>
            <a:pPr eaLnBrk="0" hangingPunct="0">
              <a:lnSpc>
                <a:spcPct val="95000"/>
              </a:lnSpc>
              <a:defRPr/>
            </a:pPr>
            <a:r>
              <a:rPr lang="en-US" sz="2200" dirty="0" smtClean="0">
                <a:solidFill>
                  <a:schemeClr val="tx1">
                    <a:lumMod val="65000"/>
                    <a:lumOff val="35000"/>
                  </a:schemeClr>
                </a:solidFill>
                <a:latin typeface="Helvetica" pitchFamily="50" charset="0"/>
                <a:cs typeface="+mn-cs"/>
              </a:rPr>
              <a:t>95%</a:t>
            </a:r>
            <a:r>
              <a:rPr lang="zh-CN" altLang="en-US" sz="2200" dirty="0" smtClean="0">
                <a:solidFill>
                  <a:schemeClr val="tx1">
                    <a:lumMod val="65000"/>
                    <a:lumOff val="35000"/>
                  </a:schemeClr>
                </a:solidFill>
                <a:latin typeface="Helvetica" pitchFamily="50" charset="0"/>
                <a:cs typeface="+mn-cs"/>
              </a:rPr>
              <a:t>的酒庄是家族酒庄</a:t>
            </a:r>
            <a:endParaRPr lang="en-US" sz="2200" dirty="0">
              <a:solidFill>
                <a:schemeClr val="tx1">
                  <a:lumMod val="65000"/>
                  <a:lumOff val="35000"/>
                </a:schemeClr>
              </a:solidFill>
              <a:latin typeface="Helvetica" pitchFamily="50" charset="0"/>
              <a:cs typeface="+mn-cs"/>
            </a:endParaRPr>
          </a:p>
        </p:txBody>
      </p:sp>
      <p:pic>
        <p:nvPicPr>
          <p:cNvPr id="7" name="Picture 2"/>
          <p:cNvPicPr>
            <a:picLocks noChangeAspect="1" noChangeArrowheads="1"/>
          </p:cNvPicPr>
          <p:nvPr/>
        </p:nvPicPr>
        <p:blipFill>
          <a:blip r:embed="rId3" cstate="email">
            <a:lum bright="20000" contrast="10000"/>
            <a:duotone>
              <a:prstClr val="black"/>
              <a:srgbClr val="D2D37B">
                <a:tint val="45000"/>
                <a:satMod val="400000"/>
              </a:srgbClr>
            </a:duotone>
            <a:clrChange>
              <a:clrFrom>
                <a:srgbClr val="FFFFFF"/>
              </a:clrFrom>
              <a:clrTo>
                <a:srgbClr val="FFFFFF">
                  <a:alpha val="0"/>
                </a:srgbClr>
              </a:clrTo>
            </a:clrChange>
          </a:blip>
          <a:srcRect/>
          <a:stretch>
            <a:fillRect/>
          </a:stretch>
        </p:blipFill>
        <p:spPr bwMode="auto">
          <a:xfrm>
            <a:off x="5481946" y="391447"/>
            <a:ext cx="1247775" cy="1562100"/>
          </a:xfrm>
          <a:prstGeom prst="rect">
            <a:avLst/>
          </a:prstGeom>
          <a:noFill/>
          <a:ln w="9525">
            <a:noFill/>
            <a:miter lim="800000"/>
            <a:headEnd/>
            <a:tailEnd/>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r="2556" b="2617"/>
          <a:stretch>
            <a:fillRect/>
          </a:stretch>
        </p:blipFill>
        <p:spPr bwMode="auto">
          <a:xfrm>
            <a:off x="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13"/>
          <p:cNvGrpSpPr>
            <a:grpSpLocks/>
          </p:cNvGrpSpPr>
          <p:nvPr/>
        </p:nvGrpSpPr>
        <p:grpSpPr bwMode="auto">
          <a:xfrm>
            <a:off x="4881563" y="1279525"/>
            <a:ext cx="4041775" cy="4610100"/>
            <a:chOff x="4881717" y="1279575"/>
            <a:chExt cx="4041059" cy="4609847"/>
          </a:xfrm>
        </p:grpSpPr>
        <p:pic>
          <p:nvPicPr>
            <p:cNvPr id="32773" name="Picture 3"/>
            <p:cNvPicPr>
              <a:picLocks noChangeAspect="1" noChangeArrowheads="1"/>
            </p:cNvPicPr>
            <p:nvPr/>
          </p:nvPicPr>
          <p:blipFill>
            <a:blip r:embed="rId3"/>
            <a:srcRect/>
            <a:stretch>
              <a:fillRect/>
            </a:stretch>
          </p:blipFill>
          <p:spPr bwMode="auto">
            <a:xfrm>
              <a:off x="5138670" y="1279575"/>
              <a:ext cx="3683358" cy="4609847"/>
            </a:xfrm>
            <a:prstGeom prst="rect">
              <a:avLst/>
            </a:prstGeom>
            <a:noFill/>
            <a:ln w="9525">
              <a:noFill/>
              <a:miter lim="800000"/>
              <a:headEnd/>
              <a:tailEnd/>
            </a:ln>
          </p:spPr>
        </p:pic>
        <p:sp>
          <p:nvSpPr>
            <p:cNvPr id="32774" name="Rectangle 15"/>
            <p:cNvSpPr>
              <a:spLocks noChangeArrowheads="1"/>
            </p:cNvSpPr>
            <p:nvPr/>
          </p:nvSpPr>
          <p:spPr bwMode="auto">
            <a:xfrm>
              <a:off x="4881717" y="1304473"/>
              <a:ext cx="4041059" cy="4331110"/>
            </a:xfrm>
            <a:prstGeom prst="rect">
              <a:avLst/>
            </a:prstGeom>
            <a:solidFill>
              <a:schemeClr val="bg1">
                <a:alpha val="50195"/>
              </a:schemeClr>
            </a:solidFill>
            <a:ln w="9525" algn="ctr">
              <a:noFill/>
              <a:round/>
              <a:headEnd/>
              <a:tailEnd/>
            </a:ln>
          </p:spPr>
          <p:txBody>
            <a:bodyPr/>
            <a:lstStyle/>
            <a:p>
              <a:pPr algn="ctr" eaLnBrk="0" fontAlgn="base" hangingPunct="0">
                <a:spcBef>
                  <a:spcPct val="0"/>
                </a:spcBef>
                <a:spcAft>
                  <a:spcPct val="0"/>
                </a:spcAft>
              </a:pPr>
              <a:endParaRPr lang="en-US" sz="2400">
                <a:solidFill>
                  <a:srgbClr val="000000"/>
                </a:solidFill>
                <a:cs typeface="Arial" charset="0"/>
              </a:endParaRPr>
            </a:p>
          </p:txBody>
        </p:sp>
      </p:grpSp>
      <p:sp>
        <p:nvSpPr>
          <p:cNvPr id="12" name="TextBox 11"/>
          <p:cNvSpPr txBox="1"/>
          <p:nvPr/>
        </p:nvSpPr>
        <p:spPr>
          <a:xfrm>
            <a:off x="5473700" y="936625"/>
            <a:ext cx="2298700" cy="1120775"/>
          </a:xfrm>
          <a:prstGeom prst="rect">
            <a:avLst/>
          </a:prstGeom>
          <a:noFill/>
        </p:spPr>
        <p:txBody>
          <a:bodyPr wrap="none">
            <a:normAutofit fontScale="62500" lnSpcReduction="20000"/>
          </a:bodyPr>
          <a:lstStyle/>
          <a:p>
            <a:pPr eaLnBrk="0" fontAlgn="base" hangingPunct="0">
              <a:spcBef>
                <a:spcPct val="0"/>
              </a:spcBef>
              <a:spcAft>
                <a:spcPct val="0"/>
              </a:spcAft>
              <a:defRPr/>
            </a:pPr>
            <a:r>
              <a:rPr lang="en-US" sz="6600" dirty="0">
                <a:solidFill>
                  <a:srgbClr val="000000">
                    <a:lumMod val="65000"/>
                    <a:lumOff val="35000"/>
                  </a:srgbClr>
                </a:solidFill>
                <a:latin typeface="Arial" pitchFamily="34" charset="0"/>
                <a:cs typeface="Arial" pitchFamily="34" charset="0"/>
              </a:rPr>
              <a:t>$</a:t>
            </a:r>
            <a:r>
              <a:rPr lang="en-US" sz="6600" dirty="0" smtClean="0">
                <a:solidFill>
                  <a:srgbClr val="000000">
                    <a:lumMod val="65000"/>
                    <a:lumOff val="35000"/>
                  </a:srgbClr>
                </a:solidFill>
                <a:latin typeface="Arial" pitchFamily="34" charset="0"/>
                <a:cs typeface="Arial" pitchFamily="34" charset="0"/>
              </a:rPr>
              <a:t>13B </a:t>
            </a:r>
          </a:p>
          <a:p>
            <a:pPr eaLnBrk="0" fontAlgn="base" hangingPunct="0">
              <a:spcBef>
                <a:spcPct val="0"/>
              </a:spcBef>
              <a:spcAft>
                <a:spcPct val="0"/>
              </a:spcAft>
              <a:defRPr/>
            </a:pPr>
            <a:r>
              <a:rPr lang="en-US" sz="6600" dirty="0" smtClean="0">
                <a:solidFill>
                  <a:srgbClr val="000000">
                    <a:lumMod val="65000"/>
                    <a:lumOff val="35000"/>
                  </a:srgbClr>
                </a:solidFill>
                <a:latin typeface="Arial" pitchFamily="34" charset="0"/>
                <a:cs typeface="Arial" pitchFamily="34" charset="0"/>
              </a:rPr>
              <a:t>130</a:t>
            </a:r>
            <a:r>
              <a:rPr lang="zh-CN" altLang="en-US" sz="6600" dirty="0" smtClean="0">
                <a:solidFill>
                  <a:srgbClr val="000000">
                    <a:lumMod val="65000"/>
                    <a:lumOff val="35000"/>
                  </a:srgbClr>
                </a:solidFill>
                <a:latin typeface="Arial" pitchFamily="34" charset="0"/>
                <a:cs typeface="Arial" pitchFamily="34" charset="0"/>
              </a:rPr>
              <a:t>亿美元</a:t>
            </a:r>
            <a:endParaRPr lang="en-US" altLang="zh-CN" sz="6600" dirty="0" smtClean="0">
              <a:solidFill>
                <a:srgbClr val="000000">
                  <a:lumMod val="65000"/>
                  <a:lumOff val="35000"/>
                </a:srgbClr>
              </a:solidFill>
              <a:latin typeface="Arial" pitchFamily="34" charset="0"/>
              <a:cs typeface="Arial" pitchFamily="34" charset="0"/>
            </a:endParaRPr>
          </a:p>
        </p:txBody>
      </p:sp>
      <p:sp>
        <p:nvSpPr>
          <p:cNvPr id="13" name="TextBox 12"/>
          <p:cNvSpPr txBox="1"/>
          <p:nvPr/>
        </p:nvSpPr>
        <p:spPr>
          <a:xfrm>
            <a:off x="4881563" y="2187650"/>
            <a:ext cx="4041775" cy="3701975"/>
          </a:xfrm>
          <a:prstGeom prst="rect">
            <a:avLst/>
          </a:prstGeom>
          <a:noFill/>
        </p:spPr>
        <p:txBody>
          <a:bodyPr>
            <a:normAutofit fontScale="92500" lnSpcReduction="10000"/>
          </a:bodyPr>
          <a:lstStyle/>
          <a:p>
            <a:pPr eaLnBrk="0" fontAlgn="base" hangingPunct="0">
              <a:lnSpc>
                <a:spcPct val="120000"/>
              </a:lnSpc>
              <a:spcBef>
                <a:spcPct val="0"/>
              </a:spcBef>
              <a:spcAft>
                <a:spcPct val="0"/>
              </a:spcAft>
              <a:defRPr/>
            </a:pPr>
            <a:r>
              <a:rPr lang="en-US" sz="2800" dirty="0">
                <a:solidFill>
                  <a:srgbClr val="000000">
                    <a:lumMod val="65000"/>
                    <a:lumOff val="35000"/>
                  </a:srgbClr>
                </a:solidFill>
                <a:latin typeface="Helvetica" pitchFamily="50" charset="0"/>
                <a:cs typeface="Arial" charset="0"/>
              </a:rPr>
              <a:t>Big impact in Napa </a:t>
            </a:r>
            <a:r>
              <a:rPr lang="en-US" sz="2800" dirty="0" smtClean="0">
                <a:solidFill>
                  <a:srgbClr val="000000">
                    <a:lumMod val="65000"/>
                    <a:lumOff val="35000"/>
                  </a:srgbClr>
                </a:solidFill>
                <a:latin typeface="Helvetica" pitchFamily="50" charset="0"/>
                <a:cs typeface="Arial" charset="0"/>
              </a:rPr>
              <a:t>County </a:t>
            </a:r>
            <a:r>
              <a:rPr lang="zh-CN" altLang="en-US" sz="2400" dirty="0" smtClean="0">
                <a:solidFill>
                  <a:schemeClr val="tx1">
                    <a:lumMod val="65000"/>
                    <a:lumOff val="35000"/>
                  </a:schemeClr>
                </a:solidFill>
                <a:latin typeface="Helvetica" pitchFamily="50" charset="0"/>
              </a:rPr>
              <a:t>在纳帕郡有很大影响</a:t>
            </a:r>
            <a:endParaRPr lang="en-US" altLang="zh-CN" sz="2400" dirty="0" smtClean="0">
              <a:solidFill>
                <a:schemeClr val="tx1">
                  <a:lumMod val="65000"/>
                  <a:lumOff val="35000"/>
                </a:schemeClr>
              </a:solidFill>
              <a:latin typeface="Helvetica" pitchFamily="50" charset="0"/>
            </a:endParaRPr>
          </a:p>
          <a:p>
            <a:pPr eaLnBrk="0" fontAlgn="base" hangingPunct="0">
              <a:lnSpc>
                <a:spcPct val="120000"/>
              </a:lnSpc>
              <a:spcBef>
                <a:spcPct val="0"/>
              </a:spcBef>
              <a:spcAft>
                <a:spcPct val="0"/>
              </a:spcAft>
              <a:defRPr/>
            </a:pPr>
            <a:endParaRPr lang="en-US" sz="2400" dirty="0">
              <a:solidFill>
                <a:srgbClr val="000000">
                  <a:lumMod val="65000"/>
                  <a:lumOff val="35000"/>
                </a:srgbClr>
              </a:solidFill>
              <a:latin typeface="Helvetica" pitchFamily="50" charset="0"/>
              <a:cs typeface="Arial" charset="0"/>
            </a:endParaRPr>
          </a:p>
          <a:p>
            <a:pPr eaLnBrk="0" fontAlgn="base" hangingPunct="0">
              <a:lnSpc>
                <a:spcPct val="120000"/>
              </a:lnSpc>
              <a:spcBef>
                <a:spcPct val="0"/>
              </a:spcBef>
              <a:spcAft>
                <a:spcPct val="0"/>
              </a:spcAft>
              <a:defRPr/>
            </a:pPr>
            <a:r>
              <a:rPr lang="en-US" sz="2400" dirty="0">
                <a:solidFill>
                  <a:srgbClr val="000000">
                    <a:lumMod val="65000"/>
                    <a:lumOff val="35000"/>
                  </a:srgbClr>
                </a:solidFill>
                <a:latin typeface="Helvetica" pitchFamily="50" charset="0"/>
                <a:cs typeface="Arial" charset="0"/>
              </a:rPr>
              <a:t>46,000 </a:t>
            </a:r>
            <a:r>
              <a:rPr lang="en-US" sz="2400" dirty="0" smtClean="0">
                <a:solidFill>
                  <a:srgbClr val="000000">
                    <a:lumMod val="65000"/>
                    <a:lumOff val="35000"/>
                  </a:srgbClr>
                </a:solidFill>
                <a:latin typeface="Helvetica" pitchFamily="50" charset="0"/>
                <a:cs typeface="Arial" charset="0"/>
              </a:rPr>
              <a:t>jobs</a:t>
            </a:r>
          </a:p>
          <a:p>
            <a:pPr eaLnBrk="0" fontAlgn="base" hangingPunct="0">
              <a:lnSpc>
                <a:spcPct val="120000"/>
              </a:lnSpc>
              <a:spcBef>
                <a:spcPct val="0"/>
              </a:spcBef>
              <a:spcAft>
                <a:spcPct val="0"/>
              </a:spcAft>
              <a:defRPr/>
            </a:pPr>
            <a:r>
              <a:rPr lang="en-US" sz="2400" dirty="0" smtClean="0">
                <a:solidFill>
                  <a:srgbClr val="000000">
                    <a:lumMod val="65000"/>
                    <a:lumOff val="35000"/>
                  </a:srgbClr>
                </a:solidFill>
                <a:latin typeface="Helvetica" pitchFamily="50" charset="0"/>
                <a:cs typeface="Arial" charset="0"/>
              </a:rPr>
              <a:t>46,000</a:t>
            </a:r>
            <a:r>
              <a:rPr lang="zh-CN" altLang="en-US" sz="2400" dirty="0" smtClean="0">
                <a:solidFill>
                  <a:srgbClr val="000000">
                    <a:lumMod val="65000"/>
                    <a:lumOff val="35000"/>
                  </a:srgbClr>
                </a:solidFill>
                <a:latin typeface="Helvetica" pitchFamily="50" charset="0"/>
                <a:cs typeface="Arial" charset="0"/>
              </a:rPr>
              <a:t>份工作机会</a:t>
            </a:r>
            <a:endParaRPr lang="en-US" sz="2400" dirty="0">
              <a:solidFill>
                <a:srgbClr val="000000">
                  <a:lumMod val="65000"/>
                  <a:lumOff val="35000"/>
                </a:srgbClr>
              </a:solidFill>
              <a:latin typeface="Helvetica" pitchFamily="50" charset="0"/>
              <a:cs typeface="Arial" charset="0"/>
            </a:endParaRPr>
          </a:p>
          <a:p>
            <a:pPr eaLnBrk="0" fontAlgn="base" hangingPunct="0">
              <a:lnSpc>
                <a:spcPct val="120000"/>
              </a:lnSpc>
              <a:spcBef>
                <a:spcPct val="0"/>
              </a:spcBef>
              <a:spcAft>
                <a:spcPct val="0"/>
              </a:spcAft>
              <a:defRPr/>
            </a:pPr>
            <a:endParaRPr lang="en-US" sz="2400" dirty="0">
              <a:solidFill>
                <a:srgbClr val="000000">
                  <a:lumMod val="65000"/>
                  <a:lumOff val="35000"/>
                </a:srgbClr>
              </a:solidFill>
              <a:latin typeface="Helvetica" pitchFamily="50" charset="0"/>
              <a:cs typeface="Arial" charset="0"/>
            </a:endParaRPr>
          </a:p>
          <a:p>
            <a:pPr eaLnBrk="0" fontAlgn="base" hangingPunct="0">
              <a:lnSpc>
                <a:spcPct val="120000"/>
              </a:lnSpc>
              <a:spcBef>
                <a:spcPct val="0"/>
              </a:spcBef>
              <a:spcAft>
                <a:spcPct val="0"/>
              </a:spcAft>
              <a:defRPr/>
            </a:pPr>
            <a:r>
              <a:rPr lang="en-US" sz="2400" dirty="0">
                <a:solidFill>
                  <a:srgbClr val="000000">
                    <a:lumMod val="65000"/>
                    <a:lumOff val="35000"/>
                  </a:srgbClr>
                </a:solidFill>
                <a:latin typeface="Helvetica" pitchFamily="50" charset="0"/>
                <a:cs typeface="Arial" charset="0"/>
              </a:rPr>
              <a:t>$13 billion annual economic </a:t>
            </a:r>
            <a:r>
              <a:rPr lang="en-US" sz="2400" dirty="0" smtClean="0">
                <a:solidFill>
                  <a:srgbClr val="000000">
                    <a:lumMod val="65000"/>
                    <a:lumOff val="35000"/>
                  </a:srgbClr>
                </a:solidFill>
                <a:latin typeface="Helvetica" pitchFamily="50" charset="0"/>
                <a:cs typeface="Arial" charset="0"/>
              </a:rPr>
              <a:t>impact </a:t>
            </a:r>
            <a:r>
              <a:rPr lang="zh-CN" altLang="en-US" sz="2400" dirty="0" smtClean="0">
                <a:solidFill>
                  <a:srgbClr val="000000">
                    <a:lumMod val="65000"/>
                    <a:lumOff val="35000"/>
                  </a:srgbClr>
                </a:solidFill>
                <a:latin typeface="Helvetica" pitchFamily="50" charset="0"/>
                <a:cs typeface="Arial" charset="0"/>
              </a:rPr>
              <a:t>每年带来</a:t>
            </a:r>
            <a:r>
              <a:rPr lang="en-US" altLang="zh-CN" sz="2400" dirty="0" smtClean="0">
                <a:solidFill>
                  <a:srgbClr val="000000">
                    <a:lumMod val="65000"/>
                    <a:lumOff val="35000"/>
                  </a:srgbClr>
                </a:solidFill>
                <a:latin typeface="Helvetica" pitchFamily="50" charset="0"/>
                <a:cs typeface="Arial" charset="0"/>
              </a:rPr>
              <a:t>130</a:t>
            </a:r>
            <a:r>
              <a:rPr lang="zh-CN" altLang="en-US" sz="2400" dirty="0" smtClean="0">
                <a:solidFill>
                  <a:srgbClr val="000000">
                    <a:lumMod val="65000"/>
                    <a:lumOff val="35000"/>
                  </a:srgbClr>
                </a:solidFill>
                <a:latin typeface="Helvetica" pitchFamily="50" charset="0"/>
                <a:cs typeface="Arial" charset="0"/>
              </a:rPr>
              <a:t>亿美元的经济影响</a:t>
            </a:r>
            <a:endParaRPr lang="en-US" sz="2400" dirty="0">
              <a:solidFill>
                <a:srgbClr val="000000">
                  <a:lumMod val="65000"/>
                  <a:lumOff val="35000"/>
                </a:srgbClr>
              </a:solidFill>
              <a:latin typeface="Helvetica" pitchFamily="50" charset="0"/>
              <a:cs typeface="Arial" charset="0"/>
            </a:endParaRPr>
          </a:p>
          <a:p>
            <a:pPr eaLnBrk="0" fontAlgn="base" hangingPunct="0">
              <a:lnSpc>
                <a:spcPct val="120000"/>
              </a:lnSpc>
              <a:spcBef>
                <a:spcPct val="0"/>
              </a:spcBef>
              <a:spcAft>
                <a:spcPct val="0"/>
              </a:spcAft>
              <a:defRPr/>
            </a:pPr>
            <a:endParaRPr lang="en-US" sz="2400" dirty="0">
              <a:solidFill>
                <a:srgbClr val="000000">
                  <a:lumMod val="65000"/>
                  <a:lumOff val="35000"/>
                </a:srgbClr>
              </a:solidFill>
              <a:latin typeface="Helvetica" pitchFamily="50" charset="0"/>
              <a:cs typeface="Arial" charset="0"/>
            </a:endParaRPr>
          </a:p>
        </p:txBody>
      </p:sp>
      <p:pic>
        <p:nvPicPr>
          <p:cNvPr id="9" name="Picture 8" descr="80408289.jpg"/>
          <p:cNvPicPr>
            <a:picLocks noChangeAspect="1"/>
          </p:cNvPicPr>
          <p:nvPr/>
        </p:nvPicPr>
        <p:blipFill>
          <a:blip r:embed="rId4"/>
          <a:stretch>
            <a:fillRect/>
          </a:stretch>
        </p:blipFill>
        <p:spPr>
          <a:xfrm>
            <a:off x="0" y="0"/>
            <a:ext cx="4572000" cy="6858000"/>
          </a:xfrm>
          <a:prstGeom prst="rect">
            <a:avLst/>
          </a:prstGeom>
        </p:spPr>
      </p:pic>
    </p:spTree>
    <p:extLst>
      <p:ext uri="{BB962C8B-B14F-4D97-AF65-F5344CB8AC3E}">
        <p14:creationId xmlns:p14="http://schemas.microsoft.com/office/powerpoint/2010/main" val="204585366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7"/>
          <p:cNvGrpSpPr>
            <a:grpSpLocks/>
          </p:cNvGrpSpPr>
          <p:nvPr/>
        </p:nvGrpSpPr>
        <p:grpSpPr bwMode="auto">
          <a:xfrm>
            <a:off x="4881563" y="1279525"/>
            <a:ext cx="4041775" cy="4610100"/>
            <a:chOff x="4881717" y="1279575"/>
            <a:chExt cx="4041059" cy="4609847"/>
          </a:xfrm>
        </p:grpSpPr>
        <p:pic>
          <p:nvPicPr>
            <p:cNvPr id="34821" name="Picture 3"/>
            <p:cNvPicPr>
              <a:picLocks noChangeAspect="1" noChangeArrowheads="1"/>
            </p:cNvPicPr>
            <p:nvPr/>
          </p:nvPicPr>
          <p:blipFill>
            <a:blip r:embed="rId3"/>
            <a:srcRect/>
            <a:stretch>
              <a:fillRect/>
            </a:stretch>
          </p:blipFill>
          <p:spPr bwMode="auto">
            <a:xfrm>
              <a:off x="5138670" y="1279575"/>
              <a:ext cx="3683358" cy="4609847"/>
            </a:xfrm>
            <a:prstGeom prst="rect">
              <a:avLst/>
            </a:prstGeom>
            <a:noFill/>
            <a:ln w="9525">
              <a:noFill/>
              <a:miter lim="800000"/>
              <a:headEnd/>
              <a:tailEnd/>
            </a:ln>
          </p:spPr>
        </p:pic>
        <p:sp>
          <p:nvSpPr>
            <p:cNvPr id="34822" name="Rectangle 9"/>
            <p:cNvSpPr>
              <a:spLocks noChangeArrowheads="1"/>
            </p:cNvSpPr>
            <p:nvPr/>
          </p:nvSpPr>
          <p:spPr bwMode="auto">
            <a:xfrm>
              <a:off x="4881717" y="1304473"/>
              <a:ext cx="4041059" cy="4331110"/>
            </a:xfrm>
            <a:prstGeom prst="rect">
              <a:avLst/>
            </a:prstGeom>
            <a:solidFill>
              <a:schemeClr val="bg1">
                <a:alpha val="50195"/>
              </a:schemeClr>
            </a:solidFill>
            <a:ln w="9525" algn="ctr">
              <a:noFill/>
              <a:round/>
              <a:headEnd/>
              <a:tailEnd/>
            </a:ln>
          </p:spPr>
          <p:txBody>
            <a:bodyPr/>
            <a:lstStyle/>
            <a:p>
              <a:pPr algn="ctr" eaLnBrk="0" fontAlgn="base" hangingPunct="0">
                <a:spcBef>
                  <a:spcPct val="0"/>
                </a:spcBef>
                <a:spcAft>
                  <a:spcPct val="0"/>
                </a:spcAft>
              </a:pPr>
              <a:endParaRPr lang="en-US" sz="2400">
                <a:solidFill>
                  <a:srgbClr val="000000"/>
                </a:solidFill>
                <a:cs typeface="Arial" charset="0"/>
              </a:endParaRPr>
            </a:p>
          </p:txBody>
        </p:sp>
      </p:grpSp>
      <p:pic>
        <p:nvPicPr>
          <p:cNvPr id="34818" name="52e4d81d-2c78-427b-898c-bbb639f02fdc" descr="7DE897C7-3D96-477A-8A9B-CA98CE5A3672"/>
          <p:cNvPicPr>
            <a:picLocks noChangeAspect="1" noChangeArrowheads="1"/>
          </p:cNvPicPr>
          <p:nvPr/>
        </p:nvPicPr>
        <p:blipFill>
          <a:blip r:embed="rId4"/>
          <a:srcRect/>
          <a:stretch>
            <a:fillRect/>
          </a:stretch>
        </p:blipFill>
        <p:spPr bwMode="auto">
          <a:xfrm>
            <a:off x="0" y="0"/>
            <a:ext cx="4572000" cy="6864350"/>
          </a:xfrm>
          <a:prstGeom prst="rect">
            <a:avLst/>
          </a:prstGeom>
          <a:noFill/>
          <a:ln w="9525">
            <a:noFill/>
            <a:miter lim="800000"/>
            <a:headEnd/>
            <a:tailEnd/>
          </a:ln>
        </p:spPr>
      </p:pic>
      <p:sp>
        <p:nvSpPr>
          <p:cNvPr id="12" name="TextBox 11"/>
          <p:cNvSpPr txBox="1"/>
          <p:nvPr/>
        </p:nvSpPr>
        <p:spPr>
          <a:xfrm>
            <a:off x="5473700" y="936625"/>
            <a:ext cx="1725613" cy="1016000"/>
          </a:xfrm>
          <a:prstGeom prst="rect">
            <a:avLst/>
          </a:prstGeom>
          <a:noFill/>
        </p:spPr>
        <p:txBody>
          <a:bodyPr wrap="none">
            <a:normAutofit fontScale="55000" lnSpcReduction="20000"/>
          </a:bodyPr>
          <a:lstStyle/>
          <a:p>
            <a:pPr eaLnBrk="0" fontAlgn="base" hangingPunct="0">
              <a:spcBef>
                <a:spcPct val="0"/>
              </a:spcBef>
              <a:spcAft>
                <a:spcPct val="0"/>
              </a:spcAft>
              <a:defRPr/>
            </a:pPr>
            <a:r>
              <a:rPr lang="en-US" sz="6600" dirty="0">
                <a:solidFill>
                  <a:srgbClr val="000000">
                    <a:lumMod val="65000"/>
                    <a:lumOff val="35000"/>
                  </a:srgbClr>
                </a:solidFill>
                <a:latin typeface="Arial" pitchFamily="34" charset="0"/>
                <a:cs typeface="Arial" pitchFamily="34" charset="0"/>
              </a:rPr>
              <a:t>$</a:t>
            </a:r>
            <a:r>
              <a:rPr lang="en-US" sz="6600" dirty="0" smtClean="0">
                <a:solidFill>
                  <a:srgbClr val="000000">
                    <a:lumMod val="65000"/>
                    <a:lumOff val="35000"/>
                  </a:srgbClr>
                </a:solidFill>
                <a:latin typeface="Arial" pitchFamily="34" charset="0"/>
                <a:cs typeface="Arial" pitchFamily="34" charset="0"/>
              </a:rPr>
              <a:t>50B</a:t>
            </a:r>
          </a:p>
          <a:p>
            <a:pPr eaLnBrk="0" fontAlgn="base" hangingPunct="0">
              <a:spcBef>
                <a:spcPct val="0"/>
              </a:spcBef>
              <a:spcAft>
                <a:spcPct val="0"/>
              </a:spcAft>
              <a:defRPr/>
            </a:pPr>
            <a:r>
              <a:rPr lang="en-US" altLang="zh-CN" sz="6600" dirty="0" smtClean="0">
                <a:solidFill>
                  <a:srgbClr val="000000">
                    <a:lumMod val="65000"/>
                    <a:lumOff val="35000"/>
                  </a:srgbClr>
                </a:solidFill>
                <a:latin typeface="Arial" pitchFamily="34" charset="0"/>
                <a:cs typeface="Arial" pitchFamily="34" charset="0"/>
              </a:rPr>
              <a:t>500</a:t>
            </a:r>
            <a:r>
              <a:rPr lang="zh-CN" altLang="en-US" sz="6600" dirty="0" smtClean="0">
                <a:solidFill>
                  <a:srgbClr val="000000">
                    <a:lumMod val="65000"/>
                    <a:lumOff val="35000"/>
                  </a:srgbClr>
                </a:solidFill>
                <a:latin typeface="Arial" pitchFamily="34" charset="0"/>
                <a:cs typeface="Arial" pitchFamily="34" charset="0"/>
              </a:rPr>
              <a:t>亿美元</a:t>
            </a:r>
            <a:endParaRPr lang="en-US" sz="6600" dirty="0">
              <a:solidFill>
                <a:srgbClr val="000000">
                  <a:lumMod val="65000"/>
                  <a:lumOff val="35000"/>
                </a:srgbClr>
              </a:solidFill>
              <a:latin typeface="Arial" pitchFamily="34" charset="0"/>
              <a:cs typeface="Arial" pitchFamily="34" charset="0"/>
            </a:endParaRPr>
          </a:p>
        </p:txBody>
      </p:sp>
      <p:sp>
        <p:nvSpPr>
          <p:cNvPr id="13" name="TextBox 12"/>
          <p:cNvSpPr txBox="1"/>
          <p:nvPr/>
        </p:nvSpPr>
        <p:spPr>
          <a:xfrm>
            <a:off x="5432754" y="2215161"/>
            <a:ext cx="3095625" cy="3118839"/>
          </a:xfrm>
          <a:prstGeom prst="rect">
            <a:avLst/>
          </a:prstGeom>
          <a:noFill/>
        </p:spPr>
        <p:txBody>
          <a:bodyPr>
            <a:normAutofit fontScale="92500"/>
          </a:bodyPr>
          <a:lstStyle/>
          <a:p>
            <a:pPr eaLnBrk="0" fontAlgn="base" hangingPunct="0">
              <a:lnSpc>
                <a:spcPct val="95000"/>
              </a:lnSpc>
              <a:spcBef>
                <a:spcPct val="0"/>
              </a:spcBef>
              <a:spcAft>
                <a:spcPct val="0"/>
              </a:spcAft>
              <a:defRPr/>
            </a:pPr>
            <a:r>
              <a:rPr lang="en-US" sz="2800" dirty="0">
                <a:solidFill>
                  <a:srgbClr val="000000">
                    <a:lumMod val="65000"/>
                    <a:lumOff val="35000"/>
                  </a:srgbClr>
                </a:solidFill>
                <a:latin typeface="Helvetica" pitchFamily="50" charset="0"/>
                <a:cs typeface="Arial" charset="0"/>
              </a:rPr>
              <a:t>Big impact beyond Napa </a:t>
            </a:r>
            <a:r>
              <a:rPr lang="en-US" sz="2800" dirty="0" smtClean="0">
                <a:solidFill>
                  <a:srgbClr val="000000">
                    <a:lumMod val="65000"/>
                    <a:lumOff val="35000"/>
                  </a:srgbClr>
                </a:solidFill>
                <a:latin typeface="Helvetica" pitchFamily="50" charset="0"/>
                <a:cs typeface="Arial" charset="0"/>
              </a:rPr>
              <a:t>County </a:t>
            </a:r>
            <a:r>
              <a:rPr lang="zh-CN" altLang="en-US" sz="2400" dirty="0" smtClean="0">
                <a:solidFill>
                  <a:schemeClr val="tx1">
                    <a:lumMod val="65000"/>
                    <a:lumOff val="35000"/>
                  </a:schemeClr>
                </a:solidFill>
                <a:latin typeface="Helvetica" pitchFamily="50" charset="0"/>
              </a:rPr>
              <a:t>在纳帕郡之外的巨大影响力</a:t>
            </a:r>
            <a:endParaRPr lang="en-US" sz="2400" dirty="0">
              <a:solidFill>
                <a:srgbClr val="000000">
                  <a:lumMod val="65000"/>
                  <a:lumOff val="35000"/>
                </a:srgbClr>
              </a:solidFill>
              <a:latin typeface="Helvetica" pitchFamily="50" charset="0"/>
              <a:cs typeface="Arial" charset="0"/>
            </a:endParaRPr>
          </a:p>
          <a:p>
            <a:pPr eaLnBrk="0" fontAlgn="base" hangingPunct="0">
              <a:lnSpc>
                <a:spcPct val="95000"/>
              </a:lnSpc>
              <a:spcBef>
                <a:spcPct val="0"/>
              </a:spcBef>
              <a:spcAft>
                <a:spcPct val="0"/>
              </a:spcAft>
              <a:defRPr/>
            </a:pPr>
            <a:endParaRPr lang="en-US" sz="2400" dirty="0">
              <a:solidFill>
                <a:srgbClr val="000000">
                  <a:lumMod val="65000"/>
                  <a:lumOff val="35000"/>
                </a:srgbClr>
              </a:solidFill>
              <a:latin typeface="Helvetica" pitchFamily="50" charset="0"/>
              <a:cs typeface="Arial" charset="0"/>
            </a:endParaRPr>
          </a:p>
          <a:p>
            <a:pPr eaLnBrk="0" fontAlgn="base" hangingPunct="0">
              <a:lnSpc>
                <a:spcPct val="95000"/>
              </a:lnSpc>
              <a:spcBef>
                <a:spcPct val="0"/>
              </a:spcBef>
              <a:spcAft>
                <a:spcPct val="0"/>
              </a:spcAft>
              <a:defRPr/>
            </a:pPr>
            <a:r>
              <a:rPr lang="en-US" sz="2400" dirty="0">
                <a:solidFill>
                  <a:srgbClr val="000000">
                    <a:lumMod val="65000"/>
                    <a:lumOff val="35000"/>
                  </a:srgbClr>
                </a:solidFill>
                <a:latin typeface="Helvetica" pitchFamily="50" charset="0"/>
                <a:cs typeface="Arial" charset="0"/>
              </a:rPr>
              <a:t>$</a:t>
            </a:r>
            <a:r>
              <a:rPr lang="en-US" sz="2400" dirty="0" smtClean="0">
                <a:solidFill>
                  <a:srgbClr val="000000">
                    <a:lumMod val="65000"/>
                    <a:lumOff val="35000"/>
                  </a:srgbClr>
                </a:solidFill>
                <a:latin typeface="Helvetica" pitchFamily="50" charset="0"/>
                <a:cs typeface="Arial" charset="0"/>
              </a:rPr>
              <a:t>50 </a:t>
            </a:r>
            <a:r>
              <a:rPr lang="en-US" sz="2400" dirty="0">
                <a:solidFill>
                  <a:srgbClr val="000000">
                    <a:lumMod val="65000"/>
                    <a:lumOff val="35000"/>
                  </a:srgbClr>
                </a:solidFill>
                <a:latin typeface="Helvetica" pitchFamily="50" charset="0"/>
                <a:cs typeface="Arial" charset="0"/>
              </a:rPr>
              <a:t>billion annual impact on the US </a:t>
            </a:r>
            <a:r>
              <a:rPr lang="en-US" sz="2400" dirty="0" smtClean="0">
                <a:solidFill>
                  <a:srgbClr val="000000">
                    <a:lumMod val="65000"/>
                    <a:lumOff val="35000"/>
                  </a:srgbClr>
                </a:solidFill>
                <a:latin typeface="Helvetica" pitchFamily="50" charset="0"/>
                <a:cs typeface="Arial" charset="0"/>
              </a:rPr>
              <a:t>economy </a:t>
            </a:r>
            <a:r>
              <a:rPr lang="zh-CN" altLang="en-US" sz="2400" dirty="0" smtClean="0">
                <a:solidFill>
                  <a:schemeClr val="tx1">
                    <a:lumMod val="65000"/>
                    <a:lumOff val="35000"/>
                  </a:schemeClr>
                </a:solidFill>
                <a:latin typeface="Helvetica" pitchFamily="50" charset="0"/>
              </a:rPr>
              <a:t>每年对整个美国经济产生</a:t>
            </a:r>
            <a:r>
              <a:rPr lang="en-US" altLang="zh-CN" sz="2400" dirty="0" smtClean="0">
                <a:solidFill>
                  <a:schemeClr val="tx1">
                    <a:lumMod val="65000"/>
                    <a:lumOff val="35000"/>
                  </a:schemeClr>
                </a:solidFill>
                <a:latin typeface="Helvetica" pitchFamily="50" charset="0"/>
              </a:rPr>
              <a:t>500</a:t>
            </a:r>
            <a:r>
              <a:rPr lang="zh-CN" altLang="en-US" sz="2400" dirty="0" smtClean="0">
                <a:solidFill>
                  <a:schemeClr val="tx1">
                    <a:lumMod val="65000"/>
                    <a:lumOff val="35000"/>
                  </a:schemeClr>
                </a:solidFill>
                <a:latin typeface="Helvetica" pitchFamily="50" charset="0"/>
              </a:rPr>
              <a:t>亿美元的影响</a:t>
            </a:r>
            <a:endParaRPr lang="en-US" sz="2400" dirty="0" smtClean="0">
              <a:solidFill>
                <a:srgbClr val="000000">
                  <a:lumMod val="65000"/>
                  <a:lumOff val="35000"/>
                </a:srgbClr>
              </a:solidFill>
              <a:latin typeface="Helvetica" pitchFamily="50" charset="0"/>
              <a:cs typeface="Arial" charset="0"/>
            </a:endParaRPr>
          </a:p>
          <a:p>
            <a:pPr eaLnBrk="0" fontAlgn="base" hangingPunct="0">
              <a:lnSpc>
                <a:spcPct val="95000"/>
              </a:lnSpc>
              <a:spcBef>
                <a:spcPct val="0"/>
              </a:spcBef>
              <a:spcAft>
                <a:spcPct val="0"/>
              </a:spcAft>
              <a:defRPr/>
            </a:pPr>
            <a:endParaRPr lang="en-US" sz="2400" dirty="0">
              <a:solidFill>
                <a:srgbClr val="000000">
                  <a:lumMod val="65000"/>
                  <a:lumOff val="35000"/>
                </a:srgbClr>
              </a:solidFill>
              <a:latin typeface="Helvetica" pitchFamily="50" charset="0"/>
              <a:cs typeface="Arial" charset="0"/>
            </a:endParaRPr>
          </a:p>
          <a:p>
            <a:pPr eaLnBrk="0" fontAlgn="base" hangingPunct="0">
              <a:lnSpc>
                <a:spcPct val="95000"/>
              </a:lnSpc>
              <a:spcBef>
                <a:spcPct val="0"/>
              </a:spcBef>
              <a:spcAft>
                <a:spcPct val="0"/>
              </a:spcAft>
              <a:defRPr/>
            </a:pPr>
            <a:endParaRPr lang="en-US" sz="2400" dirty="0">
              <a:solidFill>
                <a:srgbClr val="000000">
                  <a:lumMod val="65000"/>
                  <a:lumOff val="35000"/>
                </a:srgbClr>
              </a:solidFill>
              <a:latin typeface="Helvetica" pitchFamily="50" charset="0"/>
              <a:cs typeface="Arial" charset="0"/>
            </a:endParaRPr>
          </a:p>
        </p:txBody>
      </p:sp>
    </p:spTree>
    <p:extLst>
      <p:ext uri="{BB962C8B-B14F-4D97-AF65-F5344CB8AC3E}">
        <p14:creationId xmlns:p14="http://schemas.microsoft.com/office/powerpoint/2010/main" val="89384431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Tinacci_110107_4548.jpg"/>
          <p:cNvPicPr>
            <a:picLocks noChangeAspect="1"/>
          </p:cNvPicPr>
          <p:nvPr/>
        </p:nvPicPr>
        <p:blipFill>
          <a:blip r:embed="rId3"/>
          <a:srcRect/>
          <a:stretch>
            <a:fillRect/>
          </a:stretch>
        </p:blipFill>
        <p:spPr bwMode="auto">
          <a:xfrm>
            <a:off x="804863" y="0"/>
            <a:ext cx="8339137" cy="6858000"/>
          </a:xfrm>
          <a:prstGeom prst="rect">
            <a:avLst/>
          </a:prstGeom>
          <a:noFill/>
          <a:ln w="9525">
            <a:noFill/>
            <a:miter lim="800000"/>
            <a:headEnd/>
            <a:tailEnd/>
          </a:ln>
        </p:spPr>
      </p:pic>
      <p:sp>
        <p:nvSpPr>
          <p:cNvPr id="38914" name="Rectangle 5"/>
          <p:cNvSpPr>
            <a:spLocks noChangeArrowheads="1"/>
          </p:cNvSpPr>
          <p:nvPr/>
        </p:nvSpPr>
        <p:spPr bwMode="auto">
          <a:xfrm>
            <a:off x="747713" y="0"/>
            <a:ext cx="1660525" cy="6858000"/>
          </a:xfrm>
          <a:prstGeom prst="rect">
            <a:avLst/>
          </a:prstGeom>
          <a:gradFill rotWithShape="1">
            <a:gsLst>
              <a:gs pos="0">
                <a:schemeClr val="bg1"/>
              </a:gs>
              <a:gs pos="100000">
                <a:schemeClr val="bg1">
                  <a:alpha val="0"/>
                </a:schemeClr>
              </a:gs>
            </a:gsLst>
            <a:lin ang="0" scaled="1"/>
          </a:gradFill>
          <a:ln w="9525" algn="ctr">
            <a:noFill/>
            <a:round/>
            <a:headEnd/>
            <a:tailEnd/>
          </a:ln>
        </p:spPr>
        <p:txBody>
          <a:bodyPr/>
          <a:lstStyle/>
          <a:p>
            <a:pPr algn="ctr" eaLnBrk="0" hangingPunct="0"/>
            <a:endParaRPr lang="en-US"/>
          </a:p>
        </p:txBody>
      </p:sp>
      <p:sp>
        <p:nvSpPr>
          <p:cNvPr id="38915" name="Oval 10"/>
          <p:cNvSpPr>
            <a:spLocks noChangeArrowheads="1"/>
          </p:cNvSpPr>
          <p:nvPr/>
        </p:nvSpPr>
        <p:spPr bwMode="auto">
          <a:xfrm>
            <a:off x="917575" y="2943225"/>
            <a:ext cx="3125788" cy="3127375"/>
          </a:xfrm>
          <a:prstGeom prst="ellipse">
            <a:avLst/>
          </a:prstGeom>
          <a:solidFill>
            <a:srgbClr val="5A412D"/>
          </a:solidFill>
          <a:ln w="9525" algn="ctr">
            <a:noFill/>
            <a:round/>
            <a:headEnd/>
            <a:tailEnd/>
          </a:ln>
        </p:spPr>
        <p:txBody>
          <a:bodyPr/>
          <a:lstStyle/>
          <a:p>
            <a:pPr algn="ctr" eaLnBrk="0" hangingPunct="0"/>
            <a:endParaRPr lang="en-US"/>
          </a:p>
        </p:txBody>
      </p:sp>
      <p:sp>
        <p:nvSpPr>
          <p:cNvPr id="38916" name="TextBox 11"/>
          <p:cNvSpPr txBox="1">
            <a:spLocks noChangeArrowheads="1"/>
          </p:cNvSpPr>
          <p:nvPr/>
        </p:nvSpPr>
        <p:spPr bwMode="auto">
          <a:xfrm>
            <a:off x="1671451" y="3687110"/>
            <a:ext cx="1725612" cy="1016000"/>
          </a:xfrm>
          <a:prstGeom prst="rect">
            <a:avLst/>
          </a:prstGeom>
          <a:noFill/>
          <a:ln w="9525">
            <a:noFill/>
            <a:miter lim="800000"/>
            <a:headEnd/>
            <a:tailEnd/>
          </a:ln>
        </p:spPr>
        <p:txBody>
          <a:bodyPr wrap="none"/>
          <a:lstStyle/>
          <a:p>
            <a:pPr algn="ctr" eaLnBrk="0" hangingPunct="0"/>
            <a:r>
              <a:rPr lang="en-US" dirty="0">
                <a:solidFill>
                  <a:schemeClr val="bg1"/>
                </a:solidFill>
                <a:latin typeface="Helvetica" pitchFamily="34" charset="0"/>
              </a:rPr>
              <a:t>We have </a:t>
            </a:r>
            <a:br>
              <a:rPr lang="en-US" dirty="0">
                <a:solidFill>
                  <a:schemeClr val="bg1"/>
                </a:solidFill>
                <a:latin typeface="Helvetica" pitchFamily="34" charset="0"/>
              </a:rPr>
            </a:br>
            <a:r>
              <a:rPr lang="en-US" dirty="0">
                <a:solidFill>
                  <a:schemeClr val="bg1"/>
                </a:solidFill>
                <a:latin typeface="Helvetica" pitchFamily="34" charset="0"/>
              </a:rPr>
              <a:t>the research </a:t>
            </a:r>
            <a:br>
              <a:rPr lang="en-US" dirty="0">
                <a:solidFill>
                  <a:schemeClr val="bg1"/>
                </a:solidFill>
                <a:latin typeface="Helvetica" pitchFamily="34" charset="0"/>
              </a:rPr>
            </a:br>
            <a:r>
              <a:rPr lang="en-US" dirty="0">
                <a:solidFill>
                  <a:schemeClr val="bg1"/>
                </a:solidFill>
                <a:latin typeface="Helvetica" pitchFamily="34" charset="0"/>
              </a:rPr>
              <a:t>behind </a:t>
            </a:r>
            <a:r>
              <a:rPr lang="en-US" dirty="0" smtClean="0">
                <a:solidFill>
                  <a:schemeClr val="bg1"/>
                </a:solidFill>
                <a:latin typeface="Helvetica" pitchFamily="34" charset="0"/>
              </a:rPr>
              <a:t>it</a:t>
            </a:r>
          </a:p>
          <a:p>
            <a:pPr algn="ctr" eaLnBrk="0" hangingPunct="0"/>
            <a:r>
              <a:rPr lang="zh-CN" altLang="en-US" sz="2000" dirty="0" smtClean="0">
                <a:solidFill>
                  <a:schemeClr val="bg1"/>
                </a:solidFill>
                <a:latin typeface="Helvetica" pitchFamily="34" charset="0"/>
              </a:rPr>
              <a:t>我们有科研的支持</a:t>
            </a:r>
            <a:r>
              <a:rPr lang="en-US" dirty="0" smtClean="0">
                <a:solidFill>
                  <a:schemeClr val="bg1"/>
                </a:solidFill>
                <a:latin typeface="Helvetica" pitchFamily="34" charset="0"/>
              </a:rPr>
              <a:t> </a:t>
            </a:r>
            <a:endParaRPr lang="en-US" dirty="0">
              <a:solidFill>
                <a:schemeClr val="bg1"/>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transitionNVR.jpg"/>
          <p:cNvPicPr>
            <a:picLocks noChangeAspect="1"/>
          </p:cNvPicPr>
          <p:nvPr/>
        </p:nvPicPr>
        <p:blipFill>
          <a:blip r:embed="rId3"/>
          <a:srcRect/>
          <a:stretch>
            <a:fillRect/>
          </a:stretch>
        </p:blipFill>
        <p:spPr bwMode="auto">
          <a:xfrm>
            <a:off x="0" y="1588"/>
            <a:ext cx="9144000" cy="6854825"/>
          </a:xfrm>
          <a:prstGeom prst="rect">
            <a:avLst/>
          </a:prstGeom>
          <a:noFill/>
          <a:ln w="9525">
            <a:noFill/>
            <a:miter lim="800000"/>
            <a:headEnd/>
            <a:tailEnd/>
          </a:ln>
        </p:spPr>
      </p:pic>
      <p:sp>
        <p:nvSpPr>
          <p:cNvPr id="6" name="TextBox 5"/>
          <p:cNvSpPr txBox="1"/>
          <p:nvPr/>
        </p:nvSpPr>
        <p:spPr>
          <a:xfrm>
            <a:off x="5545417" y="3913094"/>
            <a:ext cx="3023585" cy="553998"/>
          </a:xfrm>
          <a:prstGeom prst="rect">
            <a:avLst/>
          </a:prstGeom>
          <a:noFill/>
        </p:spPr>
        <p:txBody>
          <a:bodyPr wrap="none">
            <a:spAutoFit/>
          </a:bodyPr>
          <a:lstStyle/>
          <a:p>
            <a:pPr eaLnBrk="0" hangingPunct="0">
              <a:defRPr/>
            </a:pPr>
            <a:r>
              <a:rPr lang="en-US" sz="1600" dirty="0">
                <a:solidFill>
                  <a:schemeClr val="tx1">
                    <a:lumMod val="65000"/>
                    <a:lumOff val="35000"/>
                  </a:schemeClr>
                </a:solidFill>
                <a:latin typeface="Helvetica" pitchFamily="50" charset="0"/>
                <a:cs typeface="+mn-cs"/>
              </a:rPr>
              <a:t>a great place for wine</a:t>
            </a:r>
            <a:r>
              <a:rPr lang="en-US" sz="1600" dirty="0" smtClean="0">
                <a:solidFill>
                  <a:schemeClr val="tx1">
                    <a:lumMod val="65000"/>
                    <a:lumOff val="35000"/>
                  </a:schemeClr>
                </a:solidFill>
                <a:latin typeface="Helvetica" pitchFamily="50" charset="0"/>
                <a:cs typeface="+mn-cs"/>
              </a:rPr>
              <a:t>:</a:t>
            </a:r>
          </a:p>
          <a:p>
            <a:pPr eaLnBrk="0" hangingPunct="0">
              <a:defRPr/>
            </a:pPr>
            <a:r>
              <a:rPr lang="zh-CN" altLang="en-US" sz="1400" dirty="0" smtClean="0">
                <a:solidFill>
                  <a:schemeClr val="tx1">
                    <a:lumMod val="65000"/>
                    <a:lumOff val="35000"/>
                  </a:schemeClr>
                </a:solidFill>
                <a:latin typeface="Helvetica" pitchFamily="50" charset="0"/>
                <a:cs typeface="+mn-cs"/>
              </a:rPr>
              <a:t>一个葡萄酒的伟大产区：</a:t>
            </a:r>
            <a:endParaRPr lang="en-US" sz="1400" dirty="0">
              <a:solidFill>
                <a:schemeClr val="tx1">
                  <a:lumMod val="65000"/>
                  <a:lumOff val="35000"/>
                </a:schemeClr>
              </a:solidFill>
              <a:latin typeface="Helvetica" pitchFamily="50" charset="0"/>
              <a:cs typeface="+mn-cs"/>
            </a:endParaRPr>
          </a:p>
        </p:txBody>
      </p:sp>
      <p:sp>
        <p:nvSpPr>
          <p:cNvPr id="7" name="TextBox 6"/>
          <p:cNvSpPr txBox="1"/>
          <p:nvPr/>
        </p:nvSpPr>
        <p:spPr>
          <a:xfrm>
            <a:off x="5535613" y="4362450"/>
            <a:ext cx="1050288" cy="892552"/>
          </a:xfrm>
          <a:prstGeom prst="rect">
            <a:avLst/>
          </a:prstGeom>
          <a:noFill/>
        </p:spPr>
        <p:txBody>
          <a:bodyPr wrap="none">
            <a:spAutoFit/>
          </a:bodyPr>
          <a:lstStyle/>
          <a:p>
            <a:pPr eaLnBrk="0" hangingPunct="0">
              <a:defRPr/>
            </a:pPr>
            <a:r>
              <a:rPr lang="en-US" sz="2800" dirty="0" smtClean="0">
                <a:solidFill>
                  <a:schemeClr val="tx1">
                    <a:lumMod val="65000"/>
                    <a:lumOff val="35000"/>
                  </a:schemeClr>
                </a:solidFill>
                <a:latin typeface="Helvetica" pitchFamily="50" charset="0"/>
                <a:cs typeface="+mn-cs"/>
              </a:rPr>
              <a:t>SOIL</a:t>
            </a:r>
          </a:p>
          <a:p>
            <a:pPr eaLnBrk="0" hangingPunct="0">
              <a:defRPr/>
            </a:pPr>
            <a:r>
              <a:rPr lang="zh-CN" altLang="en-US" dirty="0" smtClean="0">
                <a:solidFill>
                  <a:schemeClr val="tx1">
                    <a:lumMod val="65000"/>
                    <a:lumOff val="35000"/>
                  </a:schemeClr>
                </a:solidFill>
                <a:latin typeface="Helvetica" pitchFamily="50" charset="0"/>
                <a:cs typeface="+mn-cs"/>
              </a:rPr>
              <a:t>土地</a:t>
            </a:r>
            <a:endParaRPr lang="en-US"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8" descr="Screen shot 2011-01-07 at 10.07.49 AM.png"/>
          <p:cNvPicPr>
            <a:picLocks noChangeAspect="1"/>
          </p:cNvPicPr>
          <p:nvPr/>
        </p:nvPicPr>
        <p:blipFill>
          <a:blip r:embed="rId3"/>
          <a:srcRect/>
          <a:stretch>
            <a:fillRect/>
          </a:stretch>
        </p:blipFill>
        <p:spPr bwMode="auto">
          <a:xfrm>
            <a:off x="0" y="0"/>
            <a:ext cx="4572000" cy="6858000"/>
          </a:xfrm>
          <a:prstGeom prst="rect">
            <a:avLst/>
          </a:prstGeom>
          <a:noFill/>
          <a:ln w="9525">
            <a:noFill/>
            <a:miter lim="800000"/>
            <a:headEnd/>
            <a:tailEnd/>
          </a:ln>
        </p:spPr>
      </p:pic>
      <p:sp>
        <p:nvSpPr>
          <p:cNvPr id="13" name="TextBox 12"/>
          <p:cNvSpPr txBox="1"/>
          <p:nvPr/>
        </p:nvSpPr>
        <p:spPr>
          <a:xfrm>
            <a:off x="5056094" y="1438834"/>
            <a:ext cx="3513231" cy="2943113"/>
          </a:xfrm>
          <a:prstGeom prst="rect">
            <a:avLst/>
          </a:prstGeom>
          <a:noFill/>
        </p:spPr>
        <p:txBody>
          <a:bodyPr wrap="square">
            <a:spAutoFit/>
          </a:bodyPr>
          <a:lstStyle/>
          <a:p>
            <a:pPr eaLnBrk="0" hangingPunct="0">
              <a:lnSpc>
                <a:spcPct val="95000"/>
              </a:lnSpc>
              <a:defRPr/>
            </a:pPr>
            <a:r>
              <a:rPr lang="en-US" sz="2800" dirty="0">
                <a:solidFill>
                  <a:schemeClr val="tx1">
                    <a:lumMod val="65000"/>
                    <a:lumOff val="35000"/>
                  </a:schemeClr>
                </a:solidFill>
                <a:latin typeface="Helvetica" pitchFamily="50" charset="0"/>
                <a:cs typeface="+mn-cs"/>
              </a:rPr>
              <a:t>About 150 million years ago a domino-like chain</a:t>
            </a:r>
          </a:p>
          <a:p>
            <a:pPr eaLnBrk="0" hangingPunct="0">
              <a:lnSpc>
                <a:spcPct val="95000"/>
              </a:lnSpc>
              <a:defRPr/>
            </a:pPr>
            <a:r>
              <a:rPr lang="en-US" sz="2800" dirty="0">
                <a:solidFill>
                  <a:schemeClr val="tx1">
                    <a:lumMod val="65000"/>
                    <a:lumOff val="35000"/>
                  </a:schemeClr>
                </a:solidFill>
                <a:latin typeface="Helvetica" pitchFamily="50" charset="0"/>
                <a:cs typeface="+mn-cs"/>
              </a:rPr>
              <a:t>of events began</a:t>
            </a:r>
            <a:r>
              <a:rPr lang="en-US" sz="2800" dirty="0" smtClean="0">
                <a:solidFill>
                  <a:schemeClr val="tx1">
                    <a:lumMod val="65000"/>
                    <a:lumOff val="35000"/>
                  </a:schemeClr>
                </a:solidFill>
                <a:latin typeface="Helvetica" pitchFamily="50" charset="0"/>
                <a:cs typeface="+mn-cs"/>
              </a:rPr>
              <a:t>.</a:t>
            </a:r>
          </a:p>
          <a:p>
            <a:pPr eaLnBrk="0" hangingPunct="0">
              <a:lnSpc>
                <a:spcPct val="95000"/>
              </a:lnSpc>
              <a:defRPr/>
            </a:pPr>
            <a:endParaRPr lang="en-US" sz="1100" dirty="0" smtClean="0">
              <a:solidFill>
                <a:schemeClr val="tx1">
                  <a:lumMod val="65000"/>
                  <a:lumOff val="35000"/>
                </a:schemeClr>
              </a:solidFill>
              <a:latin typeface="Helvetica" pitchFamily="50" charset="0"/>
              <a:cs typeface="+mn-cs"/>
            </a:endParaRPr>
          </a:p>
          <a:p>
            <a:pPr eaLnBrk="0" hangingPunct="0">
              <a:lnSpc>
                <a:spcPct val="95000"/>
              </a:lnSpc>
              <a:defRPr/>
            </a:pPr>
            <a:r>
              <a:rPr lang="zh-CN" altLang="en-US" dirty="0" smtClean="0">
                <a:solidFill>
                  <a:schemeClr val="tx1">
                    <a:lumMod val="65000"/>
                    <a:lumOff val="35000"/>
                  </a:schemeClr>
                </a:solidFill>
                <a:latin typeface="Helvetica" pitchFamily="50" charset="0"/>
                <a:cs typeface="+mn-cs"/>
              </a:rPr>
              <a:t>约在</a:t>
            </a:r>
            <a:r>
              <a:rPr lang="en-US" altLang="zh-CN" dirty="0" smtClean="0">
                <a:solidFill>
                  <a:schemeClr val="tx1">
                    <a:lumMod val="65000"/>
                    <a:lumOff val="35000"/>
                  </a:schemeClr>
                </a:solidFill>
                <a:latin typeface="Helvetica" pitchFamily="50" charset="0"/>
                <a:cs typeface="+mn-cs"/>
              </a:rPr>
              <a:t>1</a:t>
            </a:r>
            <a:r>
              <a:rPr lang="zh-CN" altLang="en-US" dirty="0" smtClean="0">
                <a:solidFill>
                  <a:schemeClr val="tx1">
                    <a:lumMod val="65000"/>
                    <a:lumOff val="35000"/>
                  </a:schemeClr>
                </a:solidFill>
                <a:latin typeface="Helvetica" pitchFamily="50" charset="0"/>
                <a:cs typeface="+mn-cs"/>
              </a:rPr>
              <a:t>亿</a:t>
            </a:r>
            <a:r>
              <a:rPr lang="en-US" altLang="zh-CN" dirty="0" smtClean="0">
                <a:solidFill>
                  <a:schemeClr val="tx1">
                    <a:lumMod val="65000"/>
                    <a:lumOff val="35000"/>
                  </a:schemeClr>
                </a:solidFill>
                <a:latin typeface="Helvetica" pitchFamily="50" charset="0"/>
                <a:cs typeface="+mn-cs"/>
              </a:rPr>
              <a:t>5</a:t>
            </a:r>
            <a:r>
              <a:rPr lang="zh-CN" altLang="en-US" dirty="0" smtClean="0">
                <a:solidFill>
                  <a:schemeClr val="tx1">
                    <a:lumMod val="65000"/>
                    <a:lumOff val="35000"/>
                  </a:schemeClr>
                </a:solidFill>
                <a:latin typeface="Helvetica" pitchFamily="50" charset="0"/>
                <a:cs typeface="+mn-cs"/>
              </a:rPr>
              <a:t>千万年前，</a:t>
            </a:r>
            <a:endParaRPr lang="en-US" altLang="zh-CN" dirty="0" smtClean="0">
              <a:solidFill>
                <a:schemeClr val="tx1">
                  <a:lumMod val="65000"/>
                  <a:lumOff val="35000"/>
                </a:schemeClr>
              </a:solidFill>
              <a:latin typeface="Helvetica" pitchFamily="50" charset="0"/>
              <a:cs typeface="+mn-cs"/>
            </a:endParaRPr>
          </a:p>
          <a:p>
            <a:pPr eaLnBrk="0" hangingPunct="0">
              <a:lnSpc>
                <a:spcPct val="95000"/>
              </a:lnSpc>
              <a:defRPr/>
            </a:pPr>
            <a:r>
              <a:rPr lang="zh-CN" altLang="en-US" dirty="0" smtClean="0">
                <a:solidFill>
                  <a:schemeClr val="tx1">
                    <a:lumMod val="65000"/>
                    <a:lumOff val="35000"/>
                  </a:schemeClr>
                </a:solidFill>
                <a:latin typeface="Helvetica" pitchFamily="50" charset="0"/>
                <a:cs typeface="+mn-cs"/>
              </a:rPr>
              <a:t>一连串多米诺骨牌式的连锁地质反应开始了。</a:t>
            </a:r>
            <a:endParaRPr lang="en-US"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late2.png"/>
          <p:cNvPicPr>
            <a:picLocks noChangeAspect="1"/>
          </p:cNvPicPr>
          <p:nvPr/>
        </p:nvPicPr>
        <p:blipFill>
          <a:blip r:embed="rId3"/>
          <a:srcRect/>
          <a:stretch>
            <a:fillRect/>
          </a:stretch>
        </p:blipFill>
        <p:spPr bwMode="auto">
          <a:xfrm>
            <a:off x="571500" y="2187575"/>
            <a:ext cx="6623050" cy="2921000"/>
          </a:xfrm>
          <a:prstGeom prst="rect">
            <a:avLst/>
          </a:prstGeom>
          <a:noFill/>
          <a:ln w="9525">
            <a:noFill/>
            <a:miter lim="800000"/>
            <a:headEnd/>
            <a:tailEnd/>
          </a:ln>
        </p:spPr>
      </p:pic>
      <p:sp>
        <p:nvSpPr>
          <p:cNvPr id="13" name="TextBox 12"/>
          <p:cNvSpPr txBox="1"/>
          <p:nvPr/>
        </p:nvSpPr>
        <p:spPr>
          <a:xfrm>
            <a:off x="504825" y="2430463"/>
            <a:ext cx="4201646" cy="677108"/>
          </a:xfrm>
          <a:prstGeom prst="rect">
            <a:avLst/>
          </a:prstGeom>
          <a:noFill/>
        </p:spPr>
        <p:txBody>
          <a:bodyPr wrap="square">
            <a:spAutoFit/>
          </a:bodyPr>
          <a:lstStyle/>
          <a:p>
            <a:pPr eaLnBrk="0" hangingPunct="0">
              <a:lnSpc>
                <a:spcPct val="95000"/>
              </a:lnSpc>
              <a:defRPr/>
            </a:pPr>
            <a:r>
              <a:rPr lang="en-US" sz="2000" dirty="0">
                <a:solidFill>
                  <a:schemeClr val="tx1">
                    <a:lumMod val="65000"/>
                    <a:lumOff val="35000"/>
                  </a:schemeClr>
                </a:solidFill>
                <a:latin typeface="Helvetica" pitchFamily="50" charset="0"/>
                <a:cs typeface="+mn-cs"/>
              </a:rPr>
              <a:t>Pacific </a:t>
            </a:r>
            <a:r>
              <a:rPr lang="en-US" sz="2000" dirty="0" smtClean="0">
                <a:solidFill>
                  <a:schemeClr val="tx1">
                    <a:lumMod val="65000"/>
                    <a:lumOff val="35000"/>
                  </a:schemeClr>
                </a:solidFill>
                <a:latin typeface="Helvetica" pitchFamily="50" charset="0"/>
                <a:cs typeface="+mn-cs"/>
              </a:rPr>
              <a:t>Plate</a:t>
            </a:r>
            <a:r>
              <a:rPr lang="en-US" sz="1800" dirty="0" smtClean="0">
                <a:solidFill>
                  <a:schemeClr val="tx1">
                    <a:lumMod val="65000"/>
                    <a:lumOff val="35000"/>
                  </a:schemeClr>
                </a:solidFill>
                <a:latin typeface="Helvetica" pitchFamily="50" charset="0"/>
                <a:cs typeface="+mn-cs"/>
              </a:rPr>
              <a:t> </a:t>
            </a:r>
            <a:r>
              <a:rPr lang="zh-CN" altLang="en-US" sz="1800" dirty="0" smtClean="0">
                <a:solidFill>
                  <a:schemeClr val="tx1">
                    <a:lumMod val="65000"/>
                    <a:lumOff val="35000"/>
                  </a:schemeClr>
                </a:solidFill>
                <a:latin typeface="Helvetica" pitchFamily="50" charset="0"/>
                <a:cs typeface="+mn-cs"/>
              </a:rPr>
              <a:t>大西洋板块</a:t>
            </a:r>
            <a:r>
              <a:rPr lang="en-US" sz="2000" dirty="0" smtClean="0">
                <a:solidFill>
                  <a:schemeClr val="tx1">
                    <a:lumMod val="65000"/>
                    <a:lumOff val="35000"/>
                  </a:schemeClr>
                </a:solidFill>
                <a:latin typeface="Helvetica" pitchFamily="50" charset="0"/>
                <a:cs typeface="+mn-cs"/>
              </a:rPr>
              <a:t> </a:t>
            </a:r>
            <a:r>
              <a:rPr lang="en-US" sz="2000" dirty="0" err="1" smtClean="0">
                <a:solidFill>
                  <a:schemeClr val="tx1">
                    <a:lumMod val="65000"/>
                    <a:lumOff val="35000"/>
                  </a:schemeClr>
                </a:solidFill>
                <a:latin typeface="Helvetica" pitchFamily="50" charset="0"/>
                <a:cs typeface="+mn-cs"/>
              </a:rPr>
              <a:t>Subduction</a:t>
            </a:r>
            <a:r>
              <a:rPr lang="en-US" sz="2000" dirty="0" smtClean="0">
                <a:solidFill>
                  <a:schemeClr val="tx1">
                    <a:lumMod val="65000"/>
                    <a:lumOff val="35000"/>
                  </a:schemeClr>
                </a:solidFill>
                <a:latin typeface="Helvetica" pitchFamily="50" charset="0"/>
                <a:cs typeface="+mn-cs"/>
              </a:rPr>
              <a:t> </a:t>
            </a:r>
            <a:r>
              <a:rPr lang="zh-CN" altLang="en-US" sz="2000" dirty="0" smtClean="0">
                <a:solidFill>
                  <a:schemeClr val="tx1">
                    <a:lumMod val="65000"/>
                    <a:lumOff val="35000"/>
                  </a:schemeClr>
                </a:solidFill>
                <a:latin typeface="Helvetica" pitchFamily="50" charset="0"/>
                <a:cs typeface="+mn-cs"/>
              </a:rPr>
              <a:t>消亡带</a:t>
            </a:r>
            <a:endParaRPr lang="en-US" sz="1800" dirty="0">
              <a:solidFill>
                <a:schemeClr val="tx1">
                  <a:lumMod val="65000"/>
                  <a:lumOff val="35000"/>
                </a:schemeClr>
              </a:solidFill>
              <a:latin typeface="Helvetica" pitchFamily="50" charset="0"/>
              <a:cs typeface="+mn-cs"/>
            </a:endParaRPr>
          </a:p>
        </p:txBody>
      </p:sp>
      <p:sp>
        <p:nvSpPr>
          <p:cNvPr id="4" name="Title 3"/>
          <p:cNvSpPr>
            <a:spLocks noGrp="1"/>
          </p:cNvSpPr>
          <p:nvPr>
            <p:ph type="title"/>
          </p:nvPr>
        </p:nvSpPr>
        <p:spPr>
          <a:xfrm>
            <a:off x="363538" y="315913"/>
            <a:ext cx="6321425" cy="873125"/>
          </a:xfrm>
        </p:spPr>
        <p:txBody>
          <a:bodyPr/>
          <a:lstStyle/>
          <a:p>
            <a:pPr>
              <a:defRPr/>
            </a:pPr>
            <a:r>
              <a:rPr lang="en-US" dirty="0" smtClean="0"/>
              <a:t>The Great Valley Sequence and The Franciscan Formation</a:t>
            </a:r>
            <a:br>
              <a:rPr lang="en-US" dirty="0" smtClean="0"/>
            </a:br>
            <a:r>
              <a:rPr lang="zh-CN" altLang="en-US" sz="2400" dirty="0" smtClean="0"/>
              <a:t>大峡谷的连续反应以及弗朗西斯层的形成</a:t>
            </a:r>
            <a:endParaRPr lang="en-US" dirty="0"/>
          </a:p>
        </p:txBody>
      </p:sp>
      <p:pic>
        <p:nvPicPr>
          <p:cNvPr id="14" name="Picture 13" descr="plate1.png"/>
          <p:cNvPicPr>
            <a:picLocks noChangeAspect="1"/>
          </p:cNvPicPr>
          <p:nvPr/>
        </p:nvPicPr>
        <p:blipFill>
          <a:blip r:embed="rId4"/>
          <a:srcRect/>
          <a:stretch>
            <a:fillRect/>
          </a:stretch>
        </p:blipFill>
        <p:spPr bwMode="auto">
          <a:xfrm>
            <a:off x="571500" y="3041650"/>
            <a:ext cx="6623050" cy="2066925"/>
          </a:xfrm>
          <a:prstGeom prst="rect">
            <a:avLst/>
          </a:prstGeom>
          <a:noFill/>
          <a:ln w="9525">
            <a:noFill/>
            <a:miter lim="800000"/>
            <a:headEnd/>
            <a:tailEnd/>
          </a:ln>
        </p:spPr>
      </p:pic>
      <p:pic>
        <p:nvPicPr>
          <p:cNvPr id="16" name="Picture 15" descr="platearrow1.png"/>
          <p:cNvPicPr>
            <a:picLocks noChangeAspect="1"/>
          </p:cNvPicPr>
          <p:nvPr/>
        </p:nvPicPr>
        <p:blipFill>
          <a:blip r:embed="rId5"/>
          <a:srcRect/>
          <a:stretch>
            <a:fillRect/>
          </a:stretch>
        </p:blipFill>
        <p:spPr bwMode="auto">
          <a:xfrm>
            <a:off x="571500" y="4133850"/>
            <a:ext cx="1939925" cy="974725"/>
          </a:xfrm>
          <a:prstGeom prst="rect">
            <a:avLst/>
          </a:prstGeom>
          <a:noFill/>
          <a:ln w="9525">
            <a:noFill/>
            <a:miter lim="800000"/>
            <a:headEnd/>
            <a:tailEnd/>
          </a:ln>
        </p:spPr>
      </p:pic>
      <p:pic>
        <p:nvPicPr>
          <p:cNvPr id="17" name="Picture 16" descr="platearrow2.png"/>
          <p:cNvPicPr>
            <a:picLocks noChangeAspect="1"/>
          </p:cNvPicPr>
          <p:nvPr/>
        </p:nvPicPr>
        <p:blipFill>
          <a:blip r:embed="rId6"/>
          <a:srcRect/>
          <a:stretch>
            <a:fillRect/>
          </a:stretch>
        </p:blipFill>
        <p:spPr bwMode="auto">
          <a:xfrm>
            <a:off x="571500" y="3375025"/>
            <a:ext cx="4116388" cy="1733550"/>
          </a:xfrm>
          <a:prstGeom prst="rect">
            <a:avLst/>
          </a:prstGeom>
          <a:noFill/>
          <a:ln w="9525">
            <a:noFill/>
            <a:miter lim="800000"/>
            <a:headEnd/>
            <a:tailEnd/>
          </a:ln>
        </p:spPr>
      </p:pic>
      <p:pic>
        <p:nvPicPr>
          <p:cNvPr id="18" name="Picture 17" descr="platearrow3.png"/>
          <p:cNvPicPr>
            <a:picLocks noChangeAspect="1"/>
          </p:cNvPicPr>
          <p:nvPr/>
        </p:nvPicPr>
        <p:blipFill>
          <a:blip r:embed="rId7"/>
          <a:srcRect/>
          <a:stretch>
            <a:fillRect/>
          </a:stretch>
        </p:blipFill>
        <p:spPr bwMode="auto">
          <a:xfrm>
            <a:off x="4725988" y="3297238"/>
            <a:ext cx="2468562" cy="1811337"/>
          </a:xfrm>
          <a:prstGeom prst="rect">
            <a:avLst/>
          </a:prstGeom>
          <a:noFill/>
          <a:ln w="9525">
            <a:noFill/>
            <a:miter lim="800000"/>
            <a:headEnd/>
            <a:tailEnd/>
          </a:ln>
        </p:spPr>
      </p:pic>
      <p:pic>
        <p:nvPicPr>
          <p:cNvPr id="19" name="Picture 18" descr="volcanocloud.png"/>
          <p:cNvPicPr>
            <a:picLocks noChangeAspect="1"/>
          </p:cNvPicPr>
          <p:nvPr/>
        </p:nvPicPr>
        <p:blipFill>
          <a:blip r:embed="rId8"/>
          <a:srcRect/>
          <a:stretch>
            <a:fillRect/>
          </a:stretch>
        </p:blipFill>
        <p:spPr bwMode="auto">
          <a:xfrm>
            <a:off x="4906963" y="2160588"/>
            <a:ext cx="2306637" cy="930275"/>
          </a:xfrm>
          <a:prstGeom prst="rect">
            <a:avLst/>
          </a:prstGeom>
          <a:noFill/>
          <a:ln w="9525">
            <a:noFill/>
            <a:miter lim="800000"/>
            <a:headEnd/>
            <a:tailEnd/>
          </a:ln>
        </p:spPr>
      </p:pic>
      <p:sp>
        <p:nvSpPr>
          <p:cNvPr id="20" name="TextBox 19"/>
          <p:cNvSpPr txBox="1"/>
          <p:nvPr/>
        </p:nvSpPr>
        <p:spPr>
          <a:xfrm>
            <a:off x="558613" y="2385358"/>
            <a:ext cx="4618505" cy="677108"/>
          </a:xfrm>
          <a:prstGeom prst="rect">
            <a:avLst/>
          </a:prstGeom>
          <a:solidFill>
            <a:schemeClr val="bg1"/>
          </a:solidFill>
        </p:spPr>
        <p:txBody>
          <a:bodyPr wrap="square">
            <a:spAutoFit/>
          </a:bodyPr>
          <a:lstStyle/>
          <a:p>
            <a:pPr eaLnBrk="0" hangingPunct="0">
              <a:lnSpc>
                <a:spcPct val="95000"/>
              </a:lnSpc>
              <a:defRPr/>
            </a:pPr>
            <a:r>
              <a:rPr lang="en-US" sz="2000" dirty="0">
                <a:solidFill>
                  <a:schemeClr val="tx1">
                    <a:lumMod val="65000"/>
                    <a:lumOff val="35000"/>
                  </a:schemeClr>
                </a:solidFill>
                <a:latin typeface="Helvetica" pitchFamily="50" charset="0"/>
                <a:cs typeface="+mn-cs"/>
              </a:rPr>
              <a:t>Franciscan </a:t>
            </a:r>
            <a:r>
              <a:rPr lang="en-US" sz="2000" dirty="0" smtClean="0">
                <a:solidFill>
                  <a:schemeClr val="tx1">
                    <a:lumMod val="65000"/>
                    <a:lumOff val="35000"/>
                  </a:schemeClr>
                </a:solidFill>
                <a:latin typeface="Helvetica" pitchFamily="50" charset="0"/>
                <a:cs typeface="+mn-cs"/>
              </a:rPr>
              <a:t>Formation</a:t>
            </a:r>
            <a:r>
              <a:rPr lang="en-US" sz="1800" dirty="0" smtClean="0">
                <a:solidFill>
                  <a:schemeClr val="tx1">
                    <a:lumMod val="65000"/>
                    <a:lumOff val="35000"/>
                  </a:schemeClr>
                </a:solidFill>
                <a:latin typeface="Helvetica" pitchFamily="50" charset="0"/>
                <a:cs typeface="+mn-cs"/>
              </a:rPr>
              <a:t> </a:t>
            </a:r>
            <a:r>
              <a:rPr lang="zh-CN" altLang="en-US" sz="1800" dirty="0" smtClean="0">
                <a:solidFill>
                  <a:schemeClr val="tx1">
                    <a:lumMod val="65000"/>
                    <a:lumOff val="35000"/>
                  </a:schemeClr>
                </a:solidFill>
                <a:latin typeface="Helvetica" pitchFamily="50" charset="0"/>
                <a:cs typeface="+mn-cs"/>
              </a:rPr>
              <a:t>弗朗西斯层</a:t>
            </a:r>
            <a:endParaRPr lang="en-US" altLang="zh-CN" sz="1800" dirty="0" smtClean="0">
              <a:solidFill>
                <a:schemeClr val="tx1">
                  <a:lumMod val="65000"/>
                  <a:lumOff val="35000"/>
                </a:schemeClr>
              </a:solidFill>
              <a:latin typeface="Helvetica" pitchFamily="50" charset="0"/>
              <a:cs typeface="+mn-cs"/>
            </a:endParaRPr>
          </a:p>
          <a:p>
            <a:pPr eaLnBrk="0" hangingPunct="0">
              <a:lnSpc>
                <a:spcPct val="95000"/>
              </a:lnSpc>
              <a:defRPr/>
            </a:pPr>
            <a:r>
              <a:rPr lang="en-US" sz="2000" dirty="0" smtClean="0">
                <a:solidFill>
                  <a:schemeClr val="tx1">
                    <a:lumMod val="65000"/>
                    <a:lumOff val="35000"/>
                  </a:schemeClr>
                </a:solidFill>
                <a:latin typeface="Helvetica" pitchFamily="50" charset="0"/>
                <a:cs typeface="+mn-cs"/>
              </a:rPr>
              <a:t>(</a:t>
            </a:r>
            <a:r>
              <a:rPr lang="en-US" sz="2000" dirty="0">
                <a:solidFill>
                  <a:schemeClr val="tx1">
                    <a:lumMod val="65000"/>
                    <a:lumOff val="35000"/>
                  </a:schemeClr>
                </a:solidFill>
                <a:latin typeface="Helvetica" pitchFamily="50" charset="0"/>
                <a:cs typeface="+mn-cs"/>
              </a:rPr>
              <a:t>ocean floor</a:t>
            </a:r>
            <a:r>
              <a:rPr lang="en-US" sz="2000" dirty="0" smtClean="0">
                <a:solidFill>
                  <a:schemeClr val="tx1">
                    <a:lumMod val="65000"/>
                    <a:lumOff val="35000"/>
                  </a:schemeClr>
                </a:solidFill>
                <a:latin typeface="Helvetica" pitchFamily="50" charset="0"/>
                <a:cs typeface="+mn-cs"/>
              </a:rPr>
              <a:t>)</a:t>
            </a:r>
            <a:r>
              <a:rPr lang="en-US" sz="1800" dirty="0" smtClean="0">
                <a:solidFill>
                  <a:schemeClr val="tx1">
                    <a:lumMod val="65000"/>
                    <a:lumOff val="35000"/>
                  </a:schemeClr>
                </a:solidFill>
                <a:latin typeface="Helvetica" pitchFamily="50" charset="0"/>
                <a:cs typeface="+mn-cs"/>
              </a:rPr>
              <a:t>(</a:t>
            </a:r>
            <a:r>
              <a:rPr lang="zh-CN" altLang="en-US" sz="1800" dirty="0" smtClean="0">
                <a:solidFill>
                  <a:schemeClr val="tx1">
                    <a:lumMod val="65000"/>
                    <a:lumOff val="35000"/>
                  </a:schemeClr>
                </a:solidFill>
                <a:latin typeface="Helvetica" pitchFamily="50" charset="0"/>
                <a:cs typeface="+mn-cs"/>
              </a:rPr>
              <a:t>产生于洋底</a:t>
            </a:r>
            <a:r>
              <a:rPr lang="en-US" sz="1800" dirty="0" smtClean="0">
                <a:solidFill>
                  <a:schemeClr val="tx1">
                    <a:lumMod val="65000"/>
                    <a:lumOff val="35000"/>
                  </a:schemeClr>
                </a:solidFill>
                <a:latin typeface="Helvetica" pitchFamily="50" charset="0"/>
                <a:cs typeface="+mn-cs"/>
              </a:rPr>
              <a:t>)</a:t>
            </a:r>
            <a:endParaRPr lang="en-US" sz="2000" dirty="0">
              <a:solidFill>
                <a:schemeClr val="tx1">
                  <a:lumMod val="65000"/>
                  <a:lumOff val="35000"/>
                </a:schemeClr>
              </a:solidFill>
              <a:latin typeface="Helvetica" pitchFamily="50" charset="0"/>
              <a:cs typeface="+mn-cs"/>
            </a:endParaRPr>
          </a:p>
        </p:txBody>
      </p:sp>
      <p:grpSp>
        <p:nvGrpSpPr>
          <p:cNvPr id="2" name="Group 20"/>
          <p:cNvGrpSpPr>
            <a:grpSpLocks/>
          </p:cNvGrpSpPr>
          <p:nvPr/>
        </p:nvGrpSpPr>
        <p:grpSpPr bwMode="auto">
          <a:xfrm>
            <a:off x="7161213" y="3624356"/>
            <a:ext cx="2048329" cy="1107996"/>
            <a:chOff x="1349811" y="3067882"/>
            <a:chExt cx="2047907" cy="1108710"/>
          </a:xfrm>
        </p:grpSpPr>
        <p:pic>
          <p:nvPicPr>
            <p:cNvPr id="45070" name="Picture 21" descr="DOTTED_ARROW.wmf"/>
            <p:cNvPicPr>
              <a:picLocks noChangeAspect="1"/>
            </p:cNvPicPr>
            <p:nvPr/>
          </p:nvPicPr>
          <p:blipFill>
            <a:blip r:embed="rId9"/>
            <a:srcRect/>
            <a:stretch>
              <a:fillRect/>
            </a:stretch>
          </p:blipFill>
          <p:spPr bwMode="auto">
            <a:xfrm>
              <a:off x="1349811" y="3174171"/>
              <a:ext cx="215900" cy="165100"/>
            </a:xfrm>
            <a:prstGeom prst="rect">
              <a:avLst/>
            </a:prstGeom>
            <a:noFill/>
            <a:ln w="9525">
              <a:noFill/>
              <a:miter lim="800000"/>
              <a:headEnd/>
              <a:tailEnd/>
            </a:ln>
          </p:spPr>
        </p:pic>
        <p:sp>
          <p:nvSpPr>
            <p:cNvPr id="24" name="TextBox 23"/>
            <p:cNvSpPr txBox="1"/>
            <p:nvPr/>
          </p:nvSpPr>
          <p:spPr>
            <a:xfrm>
              <a:off x="1578364" y="3067882"/>
              <a:ext cx="1819354" cy="1108710"/>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Magma rises to </a:t>
              </a:r>
              <a:br>
                <a:rPr lang="en-US" sz="1400" dirty="0">
                  <a:solidFill>
                    <a:schemeClr val="tx1">
                      <a:lumMod val="65000"/>
                      <a:lumOff val="35000"/>
                    </a:schemeClr>
                  </a:solidFill>
                  <a:latin typeface="Helvetica" pitchFamily="50" charset="0"/>
                  <a:cs typeface="+mn-cs"/>
                </a:rPr>
              </a:br>
              <a:r>
                <a:rPr lang="en-US" sz="1400" dirty="0">
                  <a:solidFill>
                    <a:schemeClr val="tx1">
                      <a:lumMod val="65000"/>
                      <a:lumOff val="35000"/>
                    </a:schemeClr>
                  </a:solidFill>
                  <a:latin typeface="Helvetica" pitchFamily="50" charset="0"/>
                  <a:cs typeface="+mn-cs"/>
                </a:rPr>
                <a:t>form volcanoes</a:t>
              </a:r>
              <a:br>
                <a:rPr lang="en-US" sz="1400" dirty="0">
                  <a:solidFill>
                    <a:schemeClr val="tx1">
                      <a:lumMod val="65000"/>
                      <a:lumOff val="35000"/>
                    </a:schemeClr>
                  </a:solidFill>
                  <a:latin typeface="Helvetica" pitchFamily="50" charset="0"/>
                  <a:cs typeface="+mn-cs"/>
                </a:rPr>
              </a:br>
              <a:r>
                <a:rPr lang="en-US" sz="1400" dirty="0">
                  <a:solidFill>
                    <a:schemeClr val="tx1">
                      <a:lumMod val="65000"/>
                      <a:lumOff val="35000"/>
                    </a:schemeClr>
                  </a:solidFill>
                  <a:latin typeface="Helvetica" pitchFamily="50" charset="0"/>
                  <a:cs typeface="+mn-cs"/>
                </a:rPr>
                <a:t>and </a:t>
              </a:r>
              <a:r>
                <a:rPr lang="en-US" sz="1400" dirty="0" smtClean="0">
                  <a:solidFill>
                    <a:schemeClr val="tx1">
                      <a:lumMod val="65000"/>
                      <a:lumOff val="35000"/>
                    </a:schemeClr>
                  </a:solidFill>
                  <a:latin typeface="Helvetica" pitchFamily="50" charset="0"/>
                  <a:cs typeface="+mn-cs"/>
                </a:rPr>
                <a:t>mountains</a:t>
              </a:r>
            </a:p>
            <a:p>
              <a:pPr eaLnBrk="0" hangingPunct="0">
                <a:defRPr/>
              </a:pPr>
              <a:r>
                <a:rPr lang="zh-CN" altLang="en-US" sz="1200" dirty="0" smtClean="0">
                  <a:solidFill>
                    <a:schemeClr val="tx1">
                      <a:lumMod val="65000"/>
                      <a:lumOff val="35000"/>
                    </a:schemeClr>
                  </a:solidFill>
                  <a:latin typeface="Helvetica" pitchFamily="50" charset="0"/>
                  <a:cs typeface="+mn-cs"/>
                </a:rPr>
                <a:t>岩浆冒出形成</a:t>
              </a:r>
              <a:endParaRPr lang="en-US" altLang="zh-CN" sz="1200" dirty="0" smtClean="0">
                <a:solidFill>
                  <a:schemeClr val="tx1">
                    <a:lumMod val="65000"/>
                    <a:lumOff val="35000"/>
                  </a:schemeClr>
                </a:solidFill>
                <a:latin typeface="Helvetica" pitchFamily="50" charset="0"/>
                <a:cs typeface="+mn-cs"/>
              </a:endParaRPr>
            </a:p>
            <a:p>
              <a:pPr eaLnBrk="0" hangingPunct="0">
                <a:defRPr/>
              </a:pPr>
              <a:r>
                <a:rPr lang="zh-CN" altLang="en-US" sz="1200" dirty="0" smtClean="0">
                  <a:solidFill>
                    <a:schemeClr val="tx1">
                      <a:lumMod val="65000"/>
                      <a:lumOff val="35000"/>
                    </a:schemeClr>
                  </a:solidFill>
                  <a:latin typeface="Helvetica" pitchFamily="50" charset="0"/>
                  <a:cs typeface="+mn-cs"/>
                </a:rPr>
                <a:t>火山与山脉</a:t>
              </a:r>
              <a:endParaRPr lang="en-US" sz="1200" dirty="0">
                <a:solidFill>
                  <a:schemeClr val="tx1">
                    <a:lumMod val="65000"/>
                    <a:lumOff val="35000"/>
                  </a:schemeClr>
                </a:solidFill>
                <a:latin typeface="Helvetica" pitchFamily="50" charset="0"/>
                <a:cs typeface="+mn-cs"/>
              </a:endParaRPr>
            </a:p>
          </p:txBody>
        </p:sp>
      </p:grpSp>
      <p:grpSp>
        <p:nvGrpSpPr>
          <p:cNvPr id="3" name="Group 24"/>
          <p:cNvGrpSpPr>
            <a:grpSpLocks/>
          </p:cNvGrpSpPr>
          <p:nvPr/>
        </p:nvGrpSpPr>
        <p:grpSpPr bwMode="auto">
          <a:xfrm>
            <a:off x="7161213" y="2816227"/>
            <a:ext cx="1721316" cy="707887"/>
            <a:chOff x="1349811" y="3067882"/>
            <a:chExt cx="1721013" cy="707001"/>
          </a:xfrm>
        </p:grpSpPr>
        <p:pic>
          <p:nvPicPr>
            <p:cNvPr id="45068" name="Picture 25" descr="DOTTED_ARROW.wmf"/>
            <p:cNvPicPr>
              <a:picLocks noChangeAspect="1"/>
            </p:cNvPicPr>
            <p:nvPr/>
          </p:nvPicPr>
          <p:blipFill>
            <a:blip r:embed="rId9"/>
            <a:srcRect/>
            <a:stretch>
              <a:fillRect/>
            </a:stretch>
          </p:blipFill>
          <p:spPr bwMode="auto">
            <a:xfrm>
              <a:off x="1349811" y="3174171"/>
              <a:ext cx="215900" cy="165100"/>
            </a:xfrm>
            <a:prstGeom prst="rect">
              <a:avLst/>
            </a:prstGeom>
            <a:noFill/>
            <a:ln w="9525">
              <a:noFill/>
              <a:miter lim="800000"/>
              <a:headEnd/>
              <a:tailEnd/>
            </a:ln>
          </p:spPr>
        </p:pic>
        <p:sp>
          <p:nvSpPr>
            <p:cNvPr id="27" name="TextBox 26"/>
            <p:cNvSpPr txBox="1"/>
            <p:nvPr/>
          </p:nvSpPr>
          <p:spPr>
            <a:xfrm>
              <a:off x="1578371" y="3067882"/>
              <a:ext cx="1492453" cy="707001"/>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Great valley</a:t>
              </a:r>
              <a:br>
                <a:rPr lang="en-US" sz="1400" dirty="0">
                  <a:solidFill>
                    <a:schemeClr val="tx1">
                      <a:lumMod val="65000"/>
                      <a:lumOff val="35000"/>
                    </a:schemeClr>
                  </a:solidFill>
                  <a:latin typeface="Helvetica" pitchFamily="50" charset="0"/>
                  <a:cs typeface="+mn-cs"/>
                </a:rPr>
              </a:br>
              <a:r>
                <a:rPr lang="en-US" sz="1400" dirty="0" smtClean="0">
                  <a:solidFill>
                    <a:schemeClr val="tx1">
                      <a:lumMod val="65000"/>
                      <a:lumOff val="35000"/>
                    </a:schemeClr>
                  </a:solidFill>
                  <a:latin typeface="Helvetica" pitchFamily="50" charset="0"/>
                  <a:cs typeface="+mn-cs"/>
                </a:rPr>
                <a:t>sequence</a:t>
              </a:r>
            </a:p>
            <a:p>
              <a:pPr eaLnBrk="0" hangingPunct="0">
                <a:defRPr/>
              </a:pPr>
              <a:r>
                <a:rPr lang="zh-CN" altLang="en-US" sz="1200" dirty="0" smtClean="0">
                  <a:solidFill>
                    <a:schemeClr val="tx1">
                      <a:lumMod val="65000"/>
                      <a:lumOff val="35000"/>
                    </a:schemeClr>
                  </a:solidFill>
                  <a:latin typeface="Helvetica" pitchFamily="50" charset="0"/>
                  <a:cs typeface="+mn-cs"/>
                </a:rPr>
                <a:t>大峡谷的连续反应</a:t>
              </a:r>
              <a:endParaRPr lang="en-US" sz="1200" dirty="0">
                <a:solidFill>
                  <a:schemeClr val="tx1">
                    <a:lumMod val="65000"/>
                    <a:lumOff val="35000"/>
                  </a:schemeClr>
                </a:solidFill>
                <a:latin typeface="Helvetica" pitchFamily="50" charset="0"/>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2000"/>
                                        <p:tgtEl>
                                          <p:spTgt spid="17"/>
                                        </p:tgtEl>
                                      </p:cBhvr>
                                    </p:animEffect>
                                  </p:childTnLst>
                                </p:cTn>
                              </p:par>
                              <p:par>
                                <p:cTn id="17" presetID="10" presetClass="exit" presetSubtype="0" fill="hold" nodeType="with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xit" presetSubtype="0" fill="hold" nodeType="withEffect">
                                  <p:stCondLst>
                                    <p:cond delay="0"/>
                                  </p:stCondLst>
                                  <p:childTnLst>
                                    <p:animEffect transition="out" filter="fade">
                                      <p:cBhvr>
                                        <p:cTn id="30" dur="1000"/>
                                        <p:tgtEl>
                                          <p:spTgt spid="14"/>
                                        </p:tgtEl>
                                      </p:cBhvr>
                                    </p:animEffect>
                                    <p:set>
                                      <p:cBhvr>
                                        <p:cTn id="31" dur="1" fill="hold">
                                          <p:stCondLst>
                                            <p:cond delay="999"/>
                                          </p:stCondLst>
                                        </p:cTn>
                                        <p:tgtEl>
                                          <p:spTgt spid="14"/>
                                        </p:tgtEl>
                                        <p:attrNameLst>
                                          <p:attrName>style.visibility</p:attrName>
                                        </p:attrNameLst>
                                      </p:cBhvr>
                                      <p:to>
                                        <p:strVal val="hidden"/>
                                      </p:to>
                                    </p:set>
                                  </p:childTnLst>
                                </p:cTn>
                              </p:par>
                            </p:childTnLst>
                          </p:cTn>
                        </p:par>
                        <p:par>
                          <p:cTn id="32" fill="hold">
                            <p:stCondLst>
                              <p:cond delay="2000"/>
                            </p:stCondLst>
                            <p:childTnLst>
                              <p:par>
                                <p:cTn id="33" presetID="22" presetClass="entr" presetSubtype="4"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3538" y="134938"/>
            <a:ext cx="6321425" cy="873125"/>
          </a:xfrm>
        </p:spPr>
        <p:txBody>
          <a:bodyPr/>
          <a:lstStyle/>
          <a:p>
            <a:pPr>
              <a:defRPr/>
            </a:pPr>
            <a:r>
              <a:rPr lang="en-US" dirty="0" smtClean="0"/>
              <a:t>The San Andreas Fault System</a:t>
            </a:r>
            <a:br>
              <a:rPr lang="en-US" dirty="0" smtClean="0"/>
            </a:br>
            <a:r>
              <a:rPr lang="zh-CN" altLang="en-US" sz="2400" dirty="0" smtClean="0"/>
              <a:t>圣安德烈亚斯断层系统</a:t>
            </a:r>
            <a:endParaRPr lang="en-US" dirty="0"/>
          </a:p>
        </p:txBody>
      </p:sp>
      <p:pic>
        <p:nvPicPr>
          <p:cNvPr id="47106" name="Picture 20" descr="Pac-NoAm_Tech_Big"/>
          <p:cNvPicPr>
            <a:picLocks noChangeAspect="1" noChangeArrowheads="1" noCrop="1"/>
          </p:cNvPicPr>
          <p:nvPr/>
        </p:nvPicPr>
        <p:blipFill>
          <a:blip r:embed="rId3"/>
          <a:srcRect/>
          <a:stretch>
            <a:fillRect/>
          </a:stretch>
        </p:blipFill>
        <p:spPr bwMode="auto">
          <a:xfrm>
            <a:off x="1370013" y="1209675"/>
            <a:ext cx="5727700" cy="4294188"/>
          </a:xfrm>
          <a:prstGeom prst="rect">
            <a:avLst/>
          </a:prstGeom>
          <a:noFill/>
          <a:ln w="9525">
            <a:noFill/>
            <a:miter lim="800000"/>
            <a:headEnd/>
            <a:tailEnd/>
          </a:ln>
        </p:spPr>
      </p:pic>
      <p:sp>
        <p:nvSpPr>
          <p:cNvPr id="23" name="TextBox 22"/>
          <p:cNvSpPr txBox="1"/>
          <p:nvPr/>
        </p:nvSpPr>
        <p:spPr>
          <a:xfrm>
            <a:off x="1076324" y="5624513"/>
            <a:ext cx="6588499" cy="954107"/>
          </a:xfrm>
          <a:prstGeom prst="rect">
            <a:avLst/>
          </a:prstGeom>
          <a:noFill/>
        </p:spPr>
        <p:txBody>
          <a:bodyPr wrap="square">
            <a:spAutoFit/>
          </a:bodyPr>
          <a:lstStyle/>
          <a:p>
            <a:pPr eaLnBrk="0" hangingPunct="0">
              <a:defRPr/>
            </a:pPr>
            <a:r>
              <a:rPr lang="en-US" sz="1400" dirty="0" err="1">
                <a:solidFill>
                  <a:schemeClr val="tx1">
                    <a:lumMod val="65000"/>
                    <a:lumOff val="35000"/>
                  </a:schemeClr>
                </a:solidFill>
                <a:latin typeface="Helvetica" pitchFamily="50" charset="0"/>
                <a:cs typeface="+mn-cs"/>
              </a:rPr>
              <a:t>Farallon</a:t>
            </a:r>
            <a:r>
              <a:rPr lang="en-US" sz="1400" dirty="0">
                <a:solidFill>
                  <a:schemeClr val="tx1">
                    <a:lumMod val="65000"/>
                    <a:lumOff val="35000"/>
                  </a:schemeClr>
                </a:solidFill>
                <a:latin typeface="Helvetica" pitchFamily="50" charset="0"/>
                <a:cs typeface="+mn-cs"/>
              </a:rPr>
              <a:t> Plate, Pacific Plate, North American Plate meet </a:t>
            </a:r>
            <a:r>
              <a:rPr lang="en-US" sz="1400" dirty="0" smtClean="0">
                <a:solidFill>
                  <a:schemeClr val="tx1">
                    <a:lumMod val="65000"/>
                    <a:lumOff val="35000"/>
                  </a:schemeClr>
                </a:solidFill>
                <a:latin typeface="Helvetica" pitchFamily="50" charset="0"/>
                <a:cs typeface="+mn-cs"/>
              </a:rPr>
              <a:t>at </a:t>
            </a:r>
            <a:r>
              <a:rPr lang="en-US" sz="1400" dirty="0">
                <a:solidFill>
                  <a:schemeClr val="tx1">
                    <a:lumMod val="65000"/>
                    <a:lumOff val="35000"/>
                  </a:schemeClr>
                </a:solidFill>
                <a:latin typeface="Helvetica" pitchFamily="50" charset="0"/>
                <a:cs typeface="+mn-cs"/>
              </a:rPr>
              <a:t>a “Triple Junction</a:t>
            </a:r>
            <a:r>
              <a:rPr lang="en-US" sz="1400" dirty="0" smtClean="0">
                <a:solidFill>
                  <a:schemeClr val="tx1">
                    <a:lumMod val="65000"/>
                    <a:lumOff val="35000"/>
                  </a:schemeClr>
                </a:solidFill>
                <a:latin typeface="Helvetica" pitchFamily="50" charset="0"/>
                <a:cs typeface="+mn-cs"/>
              </a:rPr>
              <a:t>.” </a:t>
            </a:r>
            <a:r>
              <a:rPr lang="zh-CN" altLang="en-US" sz="1200" dirty="0" smtClean="0">
                <a:solidFill>
                  <a:schemeClr val="tx1">
                    <a:lumMod val="65000"/>
                    <a:lumOff val="35000"/>
                  </a:schemeClr>
                </a:solidFill>
                <a:latin typeface="Helvetica" pitchFamily="50" charset="0"/>
                <a:cs typeface="+mn-cs"/>
              </a:rPr>
              <a:t>费瑞龙板块，太平洋板块，北美版块在一个三联点互相作用</a:t>
            </a:r>
            <a:endParaRPr lang="en-US" sz="1400" dirty="0">
              <a:solidFill>
                <a:schemeClr val="tx1">
                  <a:lumMod val="65000"/>
                  <a:lumOff val="35000"/>
                </a:schemeClr>
              </a:solidFill>
              <a:latin typeface="Helvetica" pitchFamily="50" charset="0"/>
              <a:cs typeface="+mn-cs"/>
            </a:endParaRPr>
          </a:p>
          <a:p>
            <a:pPr eaLnBrk="0" hangingPunct="0">
              <a:defRPr/>
            </a:pPr>
            <a:r>
              <a:rPr lang="en-US" sz="1400" dirty="0">
                <a:solidFill>
                  <a:schemeClr val="tx1">
                    <a:lumMod val="65000"/>
                    <a:lumOff val="35000"/>
                  </a:schemeClr>
                </a:solidFill>
                <a:latin typeface="Helvetica" pitchFamily="50" charset="0"/>
                <a:cs typeface="+mn-cs"/>
              </a:rPr>
              <a:t>Plates change to lateral northern direction creating San Andreas </a:t>
            </a:r>
            <a:r>
              <a:rPr lang="en-US" sz="1400" dirty="0" smtClean="0">
                <a:solidFill>
                  <a:schemeClr val="tx1">
                    <a:lumMod val="65000"/>
                    <a:lumOff val="35000"/>
                  </a:schemeClr>
                </a:solidFill>
                <a:latin typeface="Helvetica" pitchFamily="50" charset="0"/>
                <a:cs typeface="+mn-cs"/>
              </a:rPr>
              <a:t>Fault</a:t>
            </a:r>
            <a:r>
              <a:rPr lang="en-US" sz="1200" dirty="0" smtClean="0">
                <a:solidFill>
                  <a:schemeClr val="tx1">
                    <a:lumMod val="65000"/>
                    <a:lumOff val="35000"/>
                  </a:schemeClr>
                </a:solidFill>
                <a:latin typeface="Helvetica" pitchFamily="50" charset="0"/>
                <a:cs typeface="+mn-cs"/>
              </a:rPr>
              <a:t> </a:t>
            </a:r>
            <a:r>
              <a:rPr lang="zh-CN" altLang="en-US" sz="1200" dirty="0" smtClean="0">
                <a:solidFill>
                  <a:schemeClr val="tx1">
                    <a:lumMod val="65000"/>
                    <a:lumOff val="35000"/>
                  </a:schemeClr>
                </a:solidFill>
                <a:latin typeface="Helvetica" pitchFamily="50" charset="0"/>
                <a:cs typeface="+mn-cs"/>
              </a:rPr>
              <a:t>板块因而平级向北移动从而形成了圣安德烈亚斯断层</a:t>
            </a:r>
            <a:endParaRPr lang="en-US" sz="1400"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descr="Screen shot 2011-01-03 at 1.38.29 PM.png"/>
          <p:cNvPicPr>
            <a:picLocks noChangeAspect="1"/>
          </p:cNvPicPr>
          <p:nvPr/>
        </p:nvPicPr>
        <p:blipFill>
          <a:blip r:embed="rId3"/>
          <a:srcRect/>
          <a:stretch>
            <a:fillRect/>
          </a:stretch>
        </p:blipFill>
        <p:spPr bwMode="auto">
          <a:xfrm>
            <a:off x="889000" y="669925"/>
            <a:ext cx="6400800" cy="2232025"/>
          </a:xfrm>
          <a:prstGeom prst="rect">
            <a:avLst/>
          </a:prstGeom>
          <a:noFill/>
          <a:ln w="9525">
            <a:noFill/>
            <a:miter lim="800000"/>
            <a:headEnd/>
            <a:tailEnd/>
          </a:ln>
        </p:spPr>
      </p:pic>
      <p:pic>
        <p:nvPicPr>
          <p:cNvPr id="49154" name="Picture 6" descr="Screen shot 2011-01-03 at 1.38.38 PM.png"/>
          <p:cNvPicPr>
            <a:picLocks noChangeAspect="1"/>
          </p:cNvPicPr>
          <p:nvPr/>
        </p:nvPicPr>
        <p:blipFill>
          <a:blip r:embed="rId4"/>
          <a:srcRect/>
          <a:stretch>
            <a:fillRect/>
          </a:stretch>
        </p:blipFill>
        <p:spPr bwMode="auto">
          <a:xfrm>
            <a:off x="889000" y="3708400"/>
            <a:ext cx="6400800" cy="2230438"/>
          </a:xfrm>
          <a:prstGeom prst="rect">
            <a:avLst/>
          </a:prstGeom>
          <a:noFill/>
          <a:ln w="9525">
            <a:noFill/>
            <a:miter lim="800000"/>
            <a:headEnd/>
            <a:tailEnd/>
          </a:ln>
        </p:spPr>
      </p:pic>
      <p:sp>
        <p:nvSpPr>
          <p:cNvPr id="8" name="TextBox 7"/>
          <p:cNvSpPr txBox="1"/>
          <p:nvPr/>
        </p:nvSpPr>
        <p:spPr>
          <a:xfrm>
            <a:off x="865187" y="2901950"/>
            <a:ext cx="4890153" cy="560153"/>
          </a:xfrm>
          <a:prstGeom prst="rect">
            <a:avLst/>
          </a:prstGeom>
          <a:noFill/>
        </p:spPr>
        <p:txBody>
          <a:bodyPr wrap="square">
            <a:spAutoFit/>
          </a:bodyPr>
          <a:lstStyle/>
          <a:p>
            <a:pPr eaLnBrk="0" hangingPunct="0">
              <a:lnSpc>
                <a:spcPct val="95000"/>
              </a:lnSpc>
              <a:defRPr/>
            </a:pPr>
            <a:r>
              <a:rPr lang="en-US" sz="1600" dirty="0" err="1">
                <a:solidFill>
                  <a:schemeClr val="tx1">
                    <a:lumMod val="65000"/>
                    <a:lumOff val="35000"/>
                  </a:schemeClr>
                </a:solidFill>
                <a:latin typeface="Helvetica" pitchFamily="50" charset="0"/>
                <a:cs typeface="+mn-cs"/>
              </a:rPr>
              <a:t>Mayacamas</a:t>
            </a:r>
            <a:r>
              <a:rPr lang="en-US" sz="1600" dirty="0">
                <a:solidFill>
                  <a:schemeClr val="tx1">
                    <a:lumMod val="65000"/>
                    <a:lumOff val="35000"/>
                  </a:schemeClr>
                </a:solidFill>
                <a:latin typeface="Helvetica" pitchFamily="50" charset="0"/>
                <a:cs typeface="+mn-cs"/>
              </a:rPr>
              <a:t> </a:t>
            </a:r>
            <a:r>
              <a:rPr lang="en-US" sz="1600" dirty="0" smtClean="0">
                <a:solidFill>
                  <a:schemeClr val="tx1">
                    <a:lumMod val="65000"/>
                    <a:lumOff val="35000"/>
                  </a:schemeClr>
                </a:solidFill>
                <a:latin typeface="Helvetica" pitchFamily="50" charset="0"/>
                <a:cs typeface="+mn-cs"/>
              </a:rPr>
              <a:t>Mountains </a:t>
            </a:r>
            <a:r>
              <a:rPr lang="zh-CN" altLang="en-US" sz="1600" dirty="0" smtClean="0">
                <a:solidFill>
                  <a:schemeClr val="tx1">
                    <a:lumMod val="65000"/>
                    <a:lumOff val="35000"/>
                  </a:schemeClr>
                </a:solidFill>
                <a:latin typeface="Helvetica" pitchFamily="50" charset="0"/>
                <a:cs typeface="+mn-cs"/>
              </a:rPr>
              <a:t>梅亚卡玛斯山脉</a:t>
            </a:r>
            <a:endParaRPr lang="en-US" sz="1600" dirty="0">
              <a:solidFill>
                <a:schemeClr val="tx1">
                  <a:lumMod val="65000"/>
                  <a:lumOff val="35000"/>
                </a:schemeClr>
              </a:solidFill>
              <a:latin typeface="Helvetica" pitchFamily="50" charset="0"/>
              <a:cs typeface="+mn-cs"/>
            </a:endParaRPr>
          </a:p>
          <a:p>
            <a:pPr eaLnBrk="0" hangingPunct="0">
              <a:lnSpc>
                <a:spcPct val="95000"/>
              </a:lnSpc>
              <a:defRPr/>
            </a:pPr>
            <a:r>
              <a:rPr lang="en-US" sz="1600" dirty="0">
                <a:solidFill>
                  <a:schemeClr val="tx1">
                    <a:lumMod val="65000"/>
                    <a:lumOff val="35000"/>
                  </a:schemeClr>
                </a:solidFill>
                <a:latin typeface="Helvetica" pitchFamily="50" charset="0"/>
                <a:cs typeface="+mn-cs"/>
              </a:rPr>
              <a:t>Looking west, </a:t>
            </a:r>
            <a:r>
              <a:rPr lang="en-US" sz="1600" dirty="0" smtClean="0">
                <a:solidFill>
                  <a:schemeClr val="tx1">
                    <a:lumMod val="65000"/>
                    <a:lumOff val="35000"/>
                  </a:schemeClr>
                </a:solidFill>
                <a:latin typeface="Helvetica" pitchFamily="50" charset="0"/>
                <a:cs typeface="+mn-cs"/>
              </a:rPr>
              <a:t>Yountville </a:t>
            </a:r>
            <a:r>
              <a:rPr lang="zh-CN" altLang="en-US" sz="1400" dirty="0" smtClean="0">
                <a:solidFill>
                  <a:schemeClr val="tx1">
                    <a:lumMod val="65000"/>
                    <a:lumOff val="35000"/>
                  </a:schemeClr>
                </a:solidFill>
                <a:latin typeface="Helvetica" pitchFamily="50" charset="0"/>
                <a:cs typeface="+mn-cs"/>
              </a:rPr>
              <a:t>从 </a:t>
            </a:r>
            <a:r>
              <a:rPr lang="en-GB" altLang="zh-CN" sz="1400" dirty="0" smtClean="0">
                <a:solidFill>
                  <a:schemeClr val="tx1">
                    <a:lumMod val="65000"/>
                    <a:lumOff val="35000"/>
                  </a:schemeClr>
                </a:solidFill>
                <a:latin typeface="Helvetica" pitchFamily="50" charset="0"/>
                <a:cs typeface="+mn-cs"/>
              </a:rPr>
              <a:t>Yountville </a:t>
            </a:r>
            <a:r>
              <a:rPr lang="zh-CN" altLang="en-US" sz="1400" dirty="0" smtClean="0">
                <a:solidFill>
                  <a:schemeClr val="tx1">
                    <a:lumMod val="65000"/>
                    <a:lumOff val="35000"/>
                  </a:schemeClr>
                </a:solidFill>
                <a:latin typeface="Helvetica" pitchFamily="50" charset="0"/>
                <a:cs typeface="+mn-cs"/>
              </a:rPr>
              <a:t>向西看</a:t>
            </a:r>
            <a:endParaRPr lang="en-US" sz="1600" dirty="0">
              <a:solidFill>
                <a:schemeClr val="tx1">
                  <a:lumMod val="65000"/>
                  <a:lumOff val="35000"/>
                </a:schemeClr>
              </a:solidFill>
              <a:latin typeface="Helvetica" pitchFamily="50" charset="0"/>
              <a:cs typeface="+mn-cs"/>
            </a:endParaRPr>
          </a:p>
        </p:txBody>
      </p:sp>
      <p:sp>
        <p:nvSpPr>
          <p:cNvPr id="9" name="TextBox 8"/>
          <p:cNvSpPr txBox="1"/>
          <p:nvPr/>
        </p:nvSpPr>
        <p:spPr>
          <a:xfrm>
            <a:off x="865188" y="5945188"/>
            <a:ext cx="4195762" cy="794064"/>
          </a:xfrm>
          <a:prstGeom prst="rect">
            <a:avLst/>
          </a:prstGeom>
          <a:noFill/>
        </p:spPr>
        <p:txBody>
          <a:bodyPr>
            <a:spAutoFit/>
          </a:bodyPr>
          <a:lstStyle/>
          <a:p>
            <a:pPr eaLnBrk="0" hangingPunct="0">
              <a:lnSpc>
                <a:spcPct val="95000"/>
              </a:lnSpc>
              <a:defRPr/>
            </a:pPr>
            <a:r>
              <a:rPr lang="en-US" sz="1600" dirty="0" err="1">
                <a:solidFill>
                  <a:schemeClr val="tx1">
                    <a:lumMod val="65000"/>
                    <a:lumOff val="35000"/>
                  </a:schemeClr>
                </a:solidFill>
                <a:latin typeface="Helvetica" pitchFamily="50" charset="0"/>
                <a:cs typeface="+mn-cs"/>
              </a:rPr>
              <a:t>Vaca</a:t>
            </a:r>
            <a:r>
              <a:rPr lang="en-US" sz="1600" dirty="0">
                <a:solidFill>
                  <a:schemeClr val="tx1">
                    <a:lumMod val="65000"/>
                    <a:lumOff val="35000"/>
                  </a:schemeClr>
                </a:solidFill>
                <a:latin typeface="Helvetica" pitchFamily="50" charset="0"/>
                <a:cs typeface="+mn-cs"/>
              </a:rPr>
              <a:t> </a:t>
            </a:r>
            <a:r>
              <a:rPr lang="en-US" sz="1600" dirty="0" smtClean="0">
                <a:solidFill>
                  <a:schemeClr val="tx1">
                    <a:lumMod val="65000"/>
                    <a:lumOff val="35000"/>
                  </a:schemeClr>
                </a:solidFill>
                <a:latin typeface="Helvetica" pitchFamily="50" charset="0"/>
                <a:cs typeface="+mn-cs"/>
              </a:rPr>
              <a:t>Range</a:t>
            </a:r>
            <a:r>
              <a:rPr lang="en-US" sz="1400" dirty="0" smtClean="0">
                <a:solidFill>
                  <a:schemeClr val="tx1">
                    <a:lumMod val="65000"/>
                    <a:lumOff val="35000"/>
                  </a:schemeClr>
                </a:solidFill>
                <a:latin typeface="Helvetica" pitchFamily="50" charset="0"/>
                <a:cs typeface="+mn-cs"/>
              </a:rPr>
              <a:t> </a:t>
            </a:r>
            <a:r>
              <a:rPr lang="zh-CN" altLang="en-US" sz="1400" dirty="0" smtClean="0">
                <a:solidFill>
                  <a:schemeClr val="tx1">
                    <a:lumMod val="65000"/>
                    <a:lumOff val="35000"/>
                  </a:schemeClr>
                </a:solidFill>
                <a:latin typeface="Helvetica" pitchFamily="50" charset="0"/>
                <a:cs typeface="+mn-cs"/>
              </a:rPr>
              <a:t>瓦卡山脉</a:t>
            </a:r>
            <a:endParaRPr lang="en-US" sz="1600" dirty="0">
              <a:solidFill>
                <a:schemeClr val="tx1">
                  <a:lumMod val="65000"/>
                  <a:lumOff val="35000"/>
                </a:schemeClr>
              </a:solidFill>
              <a:latin typeface="Helvetica" pitchFamily="50" charset="0"/>
              <a:cs typeface="+mn-cs"/>
            </a:endParaRPr>
          </a:p>
          <a:p>
            <a:pPr eaLnBrk="0" hangingPunct="0">
              <a:lnSpc>
                <a:spcPct val="95000"/>
              </a:lnSpc>
              <a:defRPr/>
            </a:pPr>
            <a:r>
              <a:rPr lang="en-US" sz="1600" dirty="0">
                <a:solidFill>
                  <a:schemeClr val="tx1">
                    <a:lumMod val="65000"/>
                    <a:lumOff val="35000"/>
                  </a:schemeClr>
                </a:solidFill>
                <a:latin typeface="Helvetica" pitchFamily="50" charset="0"/>
                <a:cs typeface="+mn-cs"/>
              </a:rPr>
              <a:t>Looking east, Stags Leap </a:t>
            </a:r>
            <a:r>
              <a:rPr lang="en-US" sz="1600" dirty="0" smtClean="0">
                <a:solidFill>
                  <a:schemeClr val="tx1">
                    <a:lumMod val="65000"/>
                    <a:lumOff val="35000"/>
                  </a:schemeClr>
                </a:solidFill>
                <a:latin typeface="Helvetica" pitchFamily="50" charset="0"/>
                <a:cs typeface="+mn-cs"/>
              </a:rPr>
              <a:t>District</a:t>
            </a:r>
            <a:r>
              <a:rPr lang="en-US" sz="1400" dirty="0" smtClean="0">
                <a:solidFill>
                  <a:schemeClr val="tx1">
                    <a:lumMod val="65000"/>
                    <a:lumOff val="35000"/>
                  </a:schemeClr>
                </a:solidFill>
                <a:latin typeface="Helvetica" pitchFamily="50" charset="0"/>
                <a:cs typeface="+mn-cs"/>
              </a:rPr>
              <a:t> </a:t>
            </a:r>
            <a:r>
              <a:rPr lang="zh-CN" altLang="en-US" sz="1400" dirty="0" smtClean="0">
                <a:solidFill>
                  <a:schemeClr val="tx1">
                    <a:lumMod val="65000"/>
                    <a:lumOff val="35000"/>
                  </a:schemeClr>
                </a:solidFill>
                <a:latin typeface="Helvetica" pitchFamily="50" charset="0"/>
                <a:cs typeface="+mn-cs"/>
              </a:rPr>
              <a:t>从 </a:t>
            </a:r>
            <a:r>
              <a:rPr lang="en-GB" altLang="zh-CN" sz="1400" dirty="0" smtClean="0">
                <a:solidFill>
                  <a:schemeClr val="tx1">
                    <a:lumMod val="65000"/>
                    <a:lumOff val="35000"/>
                  </a:schemeClr>
                </a:solidFill>
                <a:latin typeface="Helvetica" pitchFamily="50" charset="0"/>
                <a:cs typeface="+mn-cs"/>
              </a:rPr>
              <a:t>Stags Leap District </a:t>
            </a:r>
            <a:r>
              <a:rPr lang="zh-CN" altLang="en-US" sz="1400" dirty="0" smtClean="0">
                <a:solidFill>
                  <a:schemeClr val="tx1">
                    <a:lumMod val="65000"/>
                    <a:lumOff val="35000"/>
                  </a:schemeClr>
                </a:solidFill>
                <a:latin typeface="Helvetica" pitchFamily="50" charset="0"/>
                <a:cs typeface="+mn-cs"/>
              </a:rPr>
              <a:t>往东看</a:t>
            </a:r>
            <a:endParaRPr lang="en-US" sz="1600"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357906" y="1637740"/>
            <a:ext cx="3094038" cy="4536627"/>
          </a:xfrm>
          <a:prstGeom prst="rect">
            <a:avLst/>
          </a:prstGeom>
          <a:noFill/>
        </p:spPr>
        <p:txBody>
          <a:bodyPr>
            <a:spAutoFit/>
          </a:bodyPr>
          <a:lstStyle/>
          <a:p>
            <a:pPr eaLnBrk="0" hangingPunct="0">
              <a:lnSpc>
                <a:spcPct val="95000"/>
              </a:lnSpc>
              <a:defRPr/>
            </a:pPr>
            <a:r>
              <a:rPr lang="en-US" sz="2800" dirty="0">
                <a:solidFill>
                  <a:schemeClr val="tx1">
                    <a:lumMod val="65000"/>
                    <a:lumOff val="35000"/>
                  </a:schemeClr>
                </a:solidFill>
                <a:latin typeface="Helvetica" pitchFamily="50" charset="0"/>
                <a:cs typeface="+mn-cs"/>
              </a:rPr>
              <a:t>Over 100 Soil </a:t>
            </a:r>
            <a:r>
              <a:rPr lang="en-US" sz="2800" dirty="0" smtClean="0">
                <a:solidFill>
                  <a:schemeClr val="tx1">
                    <a:lumMod val="65000"/>
                    <a:lumOff val="35000"/>
                  </a:schemeClr>
                </a:solidFill>
                <a:latin typeface="Helvetica" pitchFamily="50" charset="0"/>
                <a:cs typeface="+mn-cs"/>
              </a:rPr>
              <a:t>variations</a:t>
            </a:r>
          </a:p>
          <a:p>
            <a:pPr eaLnBrk="0" hangingPunct="0">
              <a:lnSpc>
                <a:spcPct val="95000"/>
              </a:lnSpc>
              <a:defRPr/>
            </a:pPr>
            <a:r>
              <a:rPr lang="zh-CN" altLang="en-US" sz="2000" dirty="0" smtClean="0">
                <a:solidFill>
                  <a:schemeClr val="tx1">
                    <a:lumMod val="65000"/>
                    <a:lumOff val="35000"/>
                  </a:schemeClr>
                </a:solidFill>
                <a:latin typeface="Helvetica" pitchFamily="50" charset="0"/>
                <a:cs typeface="+mn-cs"/>
              </a:rPr>
              <a:t>超过</a:t>
            </a:r>
            <a:r>
              <a:rPr lang="en-US" altLang="zh-CN" sz="2000" dirty="0" smtClean="0">
                <a:solidFill>
                  <a:schemeClr val="tx1">
                    <a:lumMod val="65000"/>
                    <a:lumOff val="35000"/>
                  </a:schemeClr>
                </a:solidFill>
                <a:latin typeface="Helvetica" pitchFamily="50" charset="0"/>
                <a:cs typeface="+mn-cs"/>
              </a:rPr>
              <a:t>100</a:t>
            </a:r>
            <a:r>
              <a:rPr lang="zh-CN" altLang="en-US" sz="2000" dirty="0" smtClean="0">
                <a:solidFill>
                  <a:schemeClr val="tx1">
                    <a:lumMod val="65000"/>
                    <a:lumOff val="35000"/>
                  </a:schemeClr>
                </a:solidFill>
                <a:latin typeface="Helvetica" pitchFamily="50" charset="0"/>
                <a:cs typeface="+mn-cs"/>
              </a:rPr>
              <a:t>种土壤品种</a:t>
            </a:r>
            <a:endParaRPr lang="en-US" sz="2000" dirty="0">
              <a:solidFill>
                <a:schemeClr val="tx1">
                  <a:lumMod val="65000"/>
                  <a:lumOff val="35000"/>
                </a:schemeClr>
              </a:solidFill>
              <a:latin typeface="Helvetica" pitchFamily="50" charset="0"/>
              <a:cs typeface="+mn-cs"/>
            </a:endParaRPr>
          </a:p>
          <a:p>
            <a:pPr eaLnBrk="0" hangingPunct="0">
              <a:lnSpc>
                <a:spcPct val="95000"/>
              </a:lnSpc>
              <a:defRPr/>
            </a:pPr>
            <a:endParaRPr lang="en-US" sz="2000" dirty="0">
              <a:solidFill>
                <a:schemeClr val="tx1">
                  <a:lumMod val="65000"/>
                  <a:lumOff val="35000"/>
                </a:schemeClr>
              </a:solidFill>
              <a:latin typeface="Helvetica" pitchFamily="50" charset="0"/>
              <a:cs typeface="+mn-cs"/>
            </a:endParaRPr>
          </a:p>
          <a:p>
            <a:pPr eaLnBrk="0" hangingPunct="0">
              <a:lnSpc>
                <a:spcPct val="95000"/>
              </a:lnSpc>
              <a:defRPr/>
            </a:pPr>
            <a:r>
              <a:rPr lang="en-US" sz="2800" dirty="0">
                <a:solidFill>
                  <a:schemeClr val="tx1">
                    <a:lumMod val="65000"/>
                    <a:lumOff val="35000"/>
                  </a:schemeClr>
                </a:solidFill>
                <a:latin typeface="Helvetica" pitchFamily="50" charset="0"/>
                <a:cs typeface="+mn-cs"/>
              </a:rPr>
              <a:t>33 soil </a:t>
            </a:r>
            <a:r>
              <a:rPr lang="en-US" sz="2800" dirty="0" smtClean="0">
                <a:solidFill>
                  <a:schemeClr val="tx1">
                    <a:lumMod val="65000"/>
                    <a:lumOff val="35000"/>
                  </a:schemeClr>
                </a:solidFill>
                <a:latin typeface="Helvetica" pitchFamily="50" charset="0"/>
                <a:cs typeface="+mn-cs"/>
              </a:rPr>
              <a:t>series</a:t>
            </a:r>
          </a:p>
          <a:p>
            <a:pPr eaLnBrk="0" hangingPunct="0">
              <a:lnSpc>
                <a:spcPct val="95000"/>
              </a:lnSpc>
              <a:defRPr/>
            </a:pPr>
            <a:r>
              <a:rPr lang="en-US" sz="2000" dirty="0" smtClean="0">
                <a:solidFill>
                  <a:schemeClr val="tx1">
                    <a:lumMod val="65000"/>
                    <a:lumOff val="35000"/>
                  </a:schemeClr>
                </a:solidFill>
                <a:latin typeface="Helvetica" pitchFamily="50" charset="0"/>
                <a:cs typeface="+mn-cs"/>
              </a:rPr>
              <a:t>33</a:t>
            </a:r>
            <a:r>
              <a:rPr lang="zh-CN" altLang="en-US" sz="2000" dirty="0" smtClean="0">
                <a:solidFill>
                  <a:schemeClr val="tx1">
                    <a:lumMod val="65000"/>
                    <a:lumOff val="35000"/>
                  </a:schemeClr>
                </a:solidFill>
                <a:latin typeface="Helvetica" pitchFamily="50" charset="0"/>
                <a:cs typeface="+mn-cs"/>
              </a:rPr>
              <a:t>种土系</a:t>
            </a:r>
            <a:endParaRPr lang="en-US" sz="2000" dirty="0">
              <a:solidFill>
                <a:schemeClr val="tx1">
                  <a:lumMod val="65000"/>
                  <a:lumOff val="35000"/>
                </a:schemeClr>
              </a:solidFill>
              <a:latin typeface="Helvetica" pitchFamily="50" charset="0"/>
              <a:cs typeface="+mn-cs"/>
            </a:endParaRPr>
          </a:p>
          <a:p>
            <a:pPr eaLnBrk="0" hangingPunct="0">
              <a:lnSpc>
                <a:spcPct val="95000"/>
              </a:lnSpc>
              <a:defRPr/>
            </a:pPr>
            <a:endParaRPr lang="en-US" sz="2000" dirty="0">
              <a:solidFill>
                <a:schemeClr val="tx1">
                  <a:lumMod val="65000"/>
                  <a:lumOff val="35000"/>
                </a:schemeClr>
              </a:solidFill>
              <a:latin typeface="Helvetica" pitchFamily="50" charset="0"/>
              <a:cs typeface="+mn-cs"/>
            </a:endParaRPr>
          </a:p>
          <a:p>
            <a:pPr eaLnBrk="0" hangingPunct="0">
              <a:lnSpc>
                <a:spcPct val="95000"/>
              </a:lnSpc>
              <a:defRPr/>
            </a:pPr>
            <a:r>
              <a:rPr lang="en-US" sz="2800" dirty="0">
                <a:solidFill>
                  <a:schemeClr val="tx1">
                    <a:lumMod val="65000"/>
                    <a:lumOff val="35000"/>
                  </a:schemeClr>
                </a:solidFill>
                <a:latin typeface="Helvetica" pitchFamily="50" charset="0"/>
                <a:cs typeface="+mn-cs"/>
              </a:rPr>
              <a:t>Half the world’s</a:t>
            </a:r>
          </a:p>
          <a:p>
            <a:pPr eaLnBrk="0" hangingPunct="0">
              <a:lnSpc>
                <a:spcPct val="95000"/>
              </a:lnSpc>
              <a:defRPr/>
            </a:pPr>
            <a:r>
              <a:rPr lang="en-US" sz="2800" dirty="0">
                <a:solidFill>
                  <a:schemeClr val="tx1">
                    <a:lumMod val="65000"/>
                    <a:lumOff val="35000"/>
                  </a:schemeClr>
                </a:solidFill>
                <a:latin typeface="Helvetica" pitchFamily="50" charset="0"/>
                <a:cs typeface="+mn-cs"/>
              </a:rPr>
              <a:t>soil </a:t>
            </a:r>
            <a:r>
              <a:rPr lang="en-US" sz="2800" dirty="0" smtClean="0">
                <a:solidFill>
                  <a:schemeClr val="tx1">
                    <a:lumMod val="65000"/>
                    <a:lumOff val="35000"/>
                  </a:schemeClr>
                </a:solidFill>
                <a:latin typeface="Helvetica" pitchFamily="50" charset="0"/>
                <a:cs typeface="+mn-cs"/>
              </a:rPr>
              <a:t>orders</a:t>
            </a:r>
          </a:p>
          <a:p>
            <a:pPr eaLnBrk="0" hangingPunct="0">
              <a:lnSpc>
                <a:spcPct val="95000"/>
              </a:lnSpc>
              <a:defRPr/>
            </a:pPr>
            <a:r>
              <a:rPr lang="zh-CN" altLang="en-US" sz="2000" dirty="0" smtClean="0">
                <a:solidFill>
                  <a:schemeClr val="tx1">
                    <a:lumMod val="65000"/>
                    <a:lumOff val="35000"/>
                  </a:schemeClr>
                </a:solidFill>
                <a:latin typeface="Helvetica" pitchFamily="50" charset="0"/>
                <a:cs typeface="+mn-cs"/>
              </a:rPr>
              <a:t>拥有全球土纲的一半</a:t>
            </a:r>
            <a:endParaRPr lang="en-US" sz="2000" dirty="0">
              <a:solidFill>
                <a:schemeClr val="tx1">
                  <a:lumMod val="65000"/>
                  <a:lumOff val="35000"/>
                </a:schemeClr>
              </a:solidFill>
              <a:latin typeface="Helvetica" pitchFamily="50" charset="0"/>
              <a:cs typeface="+mn-cs"/>
            </a:endParaRPr>
          </a:p>
        </p:txBody>
      </p:sp>
      <p:grpSp>
        <p:nvGrpSpPr>
          <p:cNvPr id="2" name="Group 5"/>
          <p:cNvGrpSpPr>
            <a:grpSpLocks/>
          </p:cNvGrpSpPr>
          <p:nvPr/>
        </p:nvGrpSpPr>
        <p:grpSpPr bwMode="auto">
          <a:xfrm>
            <a:off x="269875" y="244475"/>
            <a:ext cx="4705350" cy="6324600"/>
            <a:chOff x="270459" y="244701"/>
            <a:chExt cx="4705350" cy="6324600"/>
          </a:xfrm>
        </p:grpSpPr>
        <p:pic>
          <p:nvPicPr>
            <p:cNvPr id="55300" name="Picture 2"/>
            <p:cNvPicPr>
              <a:picLocks noChangeAspect="1" noChangeArrowheads="1"/>
            </p:cNvPicPr>
            <p:nvPr/>
          </p:nvPicPr>
          <p:blipFill>
            <a:blip r:embed="rId3"/>
            <a:srcRect/>
            <a:stretch>
              <a:fillRect/>
            </a:stretch>
          </p:blipFill>
          <p:spPr bwMode="auto">
            <a:xfrm>
              <a:off x="270459" y="244701"/>
              <a:ext cx="4705350" cy="6324600"/>
            </a:xfrm>
            <a:prstGeom prst="rect">
              <a:avLst/>
            </a:prstGeom>
            <a:noFill/>
            <a:ln w="9525">
              <a:noFill/>
              <a:miter lim="800000"/>
              <a:headEnd/>
              <a:tailEnd/>
            </a:ln>
          </p:spPr>
        </p:pic>
        <p:sp>
          <p:nvSpPr>
            <p:cNvPr id="55301" name="Rectangle 4"/>
            <p:cNvSpPr>
              <a:spLocks noChangeArrowheads="1"/>
            </p:cNvSpPr>
            <p:nvPr/>
          </p:nvSpPr>
          <p:spPr bwMode="auto">
            <a:xfrm>
              <a:off x="3863662" y="4997003"/>
              <a:ext cx="759853" cy="888642"/>
            </a:xfrm>
            <a:prstGeom prst="rect">
              <a:avLst/>
            </a:prstGeom>
            <a:solidFill>
              <a:schemeClr val="bg1"/>
            </a:solidFill>
            <a:ln w="9525" algn="ctr">
              <a:noFill/>
              <a:round/>
              <a:headEnd/>
              <a:tailEnd/>
            </a:ln>
          </p:spPr>
          <p:txBody>
            <a:bodyPr/>
            <a:lstStyle/>
            <a:p>
              <a:pPr algn="ctr" eaLnBrk="0" hangingPunct="0"/>
              <a:endParaRPr lang="en-US"/>
            </a:p>
          </p:txBody>
        </p:sp>
      </p:grpSp>
      <p:sp>
        <p:nvSpPr>
          <p:cNvPr id="7" name="Rectangle 6"/>
          <p:cNvSpPr/>
          <p:nvPr/>
        </p:nvSpPr>
        <p:spPr>
          <a:xfrm>
            <a:off x="2955925" y="798513"/>
            <a:ext cx="4628216" cy="584775"/>
          </a:xfrm>
          <a:prstGeom prst="rect">
            <a:avLst/>
          </a:prstGeom>
        </p:spPr>
        <p:txBody>
          <a:bodyPr wrap="square">
            <a:spAutoFit/>
          </a:bodyPr>
          <a:lstStyle/>
          <a:p>
            <a:pPr eaLnBrk="0" hangingPunct="0">
              <a:defRPr/>
            </a:pPr>
            <a:r>
              <a:rPr lang="fi-FI" sz="1600" dirty="0">
                <a:solidFill>
                  <a:schemeClr val="bg2">
                    <a:lumMod val="50000"/>
                  </a:schemeClr>
                </a:solidFill>
                <a:latin typeface="Helvetica" pitchFamily="50" charset="0"/>
                <a:cs typeface="+mn-cs"/>
              </a:rPr>
              <a:t>Napa </a:t>
            </a:r>
            <a:r>
              <a:rPr lang="fi-FI" sz="1600" dirty="0" smtClean="0">
                <a:solidFill>
                  <a:schemeClr val="bg2">
                    <a:lumMod val="50000"/>
                  </a:schemeClr>
                </a:solidFill>
                <a:latin typeface="Helvetica" pitchFamily="50" charset="0"/>
                <a:cs typeface="+mn-cs"/>
              </a:rPr>
              <a:t>Valley</a:t>
            </a:r>
            <a:endParaRPr lang="fi-FI" sz="1600" dirty="0">
              <a:solidFill>
                <a:schemeClr val="bg2">
                  <a:lumMod val="50000"/>
                </a:schemeClr>
              </a:solidFill>
              <a:latin typeface="Helvetica" pitchFamily="50" charset="0"/>
              <a:cs typeface="+mn-cs"/>
            </a:endParaRPr>
          </a:p>
          <a:p>
            <a:pPr eaLnBrk="0" hangingPunct="0">
              <a:defRPr/>
            </a:pPr>
            <a:r>
              <a:rPr lang="fi-FI" sz="1600" dirty="0" smtClean="0">
                <a:solidFill>
                  <a:schemeClr val="bg2">
                    <a:lumMod val="50000"/>
                  </a:schemeClr>
                </a:solidFill>
                <a:latin typeface="Helvetica" pitchFamily="50" charset="0"/>
                <a:cs typeface="+mn-cs"/>
              </a:rPr>
              <a:t>AVA </a:t>
            </a:r>
            <a:r>
              <a:rPr lang="fi-FI" sz="1600" dirty="0">
                <a:solidFill>
                  <a:schemeClr val="bg2">
                    <a:lumMod val="50000"/>
                  </a:schemeClr>
                </a:solidFill>
                <a:latin typeface="Helvetica" pitchFamily="50" charset="0"/>
                <a:cs typeface="+mn-cs"/>
              </a:rPr>
              <a:t>Soil </a:t>
            </a:r>
            <a:r>
              <a:rPr lang="fi-FI" sz="1600" dirty="0" smtClean="0">
                <a:solidFill>
                  <a:schemeClr val="bg2">
                    <a:lumMod val="50000"/>
                  </a:schemeClr>
                </a:solidFill>
                <a:latin typeface="Helvetica" pitchFamily="50" charset="0"/>
                <a:cs typeface="+mn-cs"/>
              </a:rPr>
              <a:t>Series </a:t>
            </a:r>
            <a:r>
              <a:rPr lang="zh-CN" altLang="en-US" sz="1600" dirty="0" smtClean="0">
                <a:solidFill>
                  <a:schemeClr val="bg2">
                    <a:lumMod val="50000"/>
                  </a:schemeClr>
                </a:solidFill>
                <a:latin typeface="Helvetica" pitchFamily="50" charset="0"/>
              </a:rPr>
              <a:t>纳帕谷法定产区的土壤类型</a:t>
            </a:r>
            <a:endParaRPr lang="fi-FI" sz="1600" dirty="0">
              <a:solidFill>
                <a:schemeClr val="bg2">
                  <a:lumMod val="50000"/>
                </a:schemeClr>
              </a:solidFill>
              <a:latin typeface="Helvetica" pitchFamily="50" charset="0"/>
              <a:cs typeface="+mn-cs"/>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transitionNVR.jpg"/>
          <p:cNvPicPr>
            <a:picLocks noChangeAspect="1"/>
          </p:cNvPicPr>
          <p:nvPr/>
        </p:nvPicPr>
        <p:blipFill>
          <a:blip r:embed="rId3"/>
          <a:srcRect/>
          <a:stretch>
            <a:fillRect/>
          </a:stretch>
        </p:blipFill>
        <p:spPr bwMode="auto">
          <a:xfrm>
            <a:off x="0" y="1588"/>
            <a:ext cx="9144000" cy="6854825"/>
          </a:xfrm>
          <a:prstGeom prst="rect">
            <a:avLst/>
          </a:prstGeom>
          <a:noFill/>
          <a:ln w="9525">
            <a:noFill/>
            <a:miter lim="800000"/>
            <a:headEnd/>
            <a:tailEnd/>
          </a:ln>
        </p:spPr>
      </p:pic>
      <p:sp>
        <p:nvSpPr>
          <p:cNvPr id="6" name="TextBox 5"/>
          <p:cNvSpPr txBox="1"/>
          <p:nvPr/>
        </p:nvSpPr>
        <p:spPr>
          <a:xfrm>
            <a:off x="5397500" y="4114800"/>
            <a:ext cx="1222375" cy="338138"/>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overview of</a:t>
            </a:r>
          </a:p>
        </p:txBody>
      </p:sp>
      <p:sp>
        <p:nvSpPr>
          <p:cNvPr id="7" name="TextBox 6"/>
          <p:cNvSpPr txBox="1"/>
          <p:nvPr/>
        </p:nvSpPr>
        <p:spPr>
          <a:xfrm>
            <a:off x="5549900" y="4362450"/>
            <a:ext cx="2543175" cy="522288"/>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VALLEY</a:t>
            </a:r>
          </a:p>
        </p:txBody>
      </p:sp>
      <p:sp>
        <p:nvSpPr>
          <p:cNvPr id="5" name="TextBox 4"/>
          <p:cNvSpPr txBox="1"/>
          <p:nvPr/>
        </p:nvSpPr>
        <p:spPr>
          <a:xfrm>
            <a:off x="6800477" y="4831976"/>
            <a:ext cx="1210588" cy="338554"/>
          </a:xfrm>
          <a:prstGeom prst="rect">
            <a:avLst/>
          </a:prstGeom>
          <a:noFill/>
        </p:spPr>
        <p:txBody>
          <a:bodyPr wrap="none">
            <a:spAutoFit/>
          </a:bodyPr>
          <a:lstStyle/>
          <a:p>
            <a:pPr algn="ctr" eaLnBrk="0" hangingPunct="0">
              <a:defRPr/>
            </a:pPr>
            <a:r>
              <a:rPr lang="zh-CN" altLang="en-US" sz="1600" dirty="0" smtClean="0">
                <a:solidFill>
                  <a:schemeClr val="tx1">
                    <a:lumMod val="65000"/>
                    <a:lumOff val="35000"/>
                  </a:schemeClr>
                </a:solidFill>
                <a:latin typeface="Helvetica" pitchFamily="50" charset="0"/>
                <a:cs typeface="+mn-cs"/>
              </a:rPr>
              <a:t>纳帕谷概述</a:t>
            </a:r>
            <a:endParaRPr lang="en-US" sz="1600"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transitionNVR.jpg"/>
          <p:cNvPicPr>
            <a:picLocks noChangeAspect="1"/>
          </p:cNvPicPr>
          <p:nvPr/>
        </p:nvPicPr>
        <p:blipFill>
          <a:blip r:embed="rId3"/>
          <a:srcRect/>
          <a:stretch>
            <a:fillRect/>
          </a:stretch>
        </p:blipFill>
        <p:spPr bwMode="auto">
          <a:xfrm>
            <a:off x="3175" y="1588"/>
            <a:ext cx="9137650" cy="6854825"/>
          </a:xfrm>
          <a:prstGeom prst="rect">
            <a:avLst/>
          </a:prstGeom>
          <a:noFill/>
          <a:ln w="9525">
            <a:noFill/>
            <a:miter lim="800000"/>
            <a:headEnd/>
            <a:tailEnd/>
          </a:ln>
        </p:spPr>
      </p:pic>
      <p:sp>
        <p:nvSpPr>
          <p:cNvPr id="6" name="TextBox 5"/>
          <p:cNvSpPr txBox="1"/>
          <p:nvPr/>
        </p:nvSpPr>
        <p:spPr>
          <a:xfrm>
            <a:off x="6120416" y="3886200"/>
            <a:ext cx="3023584" cy="830997"/>
          </a:xfrm>
          <a:prstGeom prst="rect">
            <a:avLst/>
          </a:prstGeom>
          <a:noFill/>
        </p:spPr>
        <p:txBody>
          <a:bodyPr wrap="none">
            <a:spAutoFit/>
          </a:bodyPr>
          <a:lstStyle/>
          <a:p>
            <a:pPr eaLnBrk="0" hangingPunct="0">
              <a:defRPr/>
            </a:pPr>
            <a:r>
              <a:rPr lang="en-US" sz="1600" dirty="0">
                <a:solidFill>
                  <a:schemeClr val="tx1">
                    <a:lumMod val="65000"/>
                    <a:lumOff val="35000"/>
                  </a:schemeClr>
                </a:solidFill>
                <a:latin typeface="Helvetica" pitchFamily="50" charset="0"/>
                <a:cs typeface="+mn-cs"/>
              </a:rPr>
              <a:t>a great place for wine</a:t>
            </a:r>
            <a:r>
              <a:rPr lang="en-US" sz="1600" dirty="0" smtClean="0">
                <a:solidFill>
                  <a:schemeClr val="tx1">
                    <a:lumMod val="65000"/>
                    <a:lumOff val="35000"/>
                  </a:schemeClr>
                </a:solidFill>
                <a:latin typeface="Helvetica" pitchFamily="50" charset="0"/>
                <a:cs typeface="+mn-cs"/>
              </a:rPr>
              <a:t>:</a:t>
            </a:r>
          </a:p>
          <a:p>
            <a:pPr eaLnBrk="0" hangingPunct="0">
              <a:defRPr/>
            </a:pPr>
            <a:r>
              <a:rPr lang="zh-CN" altLang="en-US" sz="1600" dirty="0" smtClean="0">
                <a:solidFill>
                  <a:schemeClr val="tx1">
                    <a:lumMod val="65000"/>
                    <a:lumOff val="35000"/>
                  </a:schemeClr>
                </a:solidFill>
                <a:latin typeface="Helvetica" pitchFamily="50" charset="0"/>
              </a:rPr>
              <a:t>一个葡萄酒的伟大产区：</a:t>
            </a:r>
            <a:endParaRPr lang="en-US" sz="1600" dirty="0" smtClean="0">
              <a:solidFill>
                <a:schemeClr val="tx1">
                  <a:lumMod val="65000"/>
                  <a:lumOff val="35000"/>
                </a:schemeClr>
              </a:solidFill>
              <a:latin typeface="Helvetica" pitchFamily="50" charset="0"/>
            </a:endParaRPr>
          </a:p>
          <a:p>
            <a:pPr eaLnBrk="0" hangingPunct="0">
              <a:defRPr/>
            </a:pPr>
            <a:endParaRPr lang="en-US" sz="1600" dirty="0">
              <a:solidFill>
                <a:schemeClr val="tx1">
                  <a:lumMod val="65000"/>
                  <a:lumOff val="35000"/>
                </a:schemeClr>
              </a:solidFill>
              <a:latin typeface="Helvetica" pitchFamily="50" charset="0"/>
              <a:cs typeface="+mn-cs"/>
            </a:endParaRPr>
          </a:p>
        </p:txBody>
      </p:sp>
      <p:sp>
        <p:nvSpPr>
          <p:cNvPr id="7" name="TextBox 6"/>
          <p:cNvSpPr txBox="1"/>
          <p:nvPr/>
        </p:nvSpPr>
        <p:spPr>
          <a:xfrm>
            <a:off x="6129338" y="4362450"/>
            <a:ext cx="1713098" cy="892552"/>
          </a:xfrm>
          <a:prstGeom prst="rect">
            <a:avLst/>
          </a:prstGeom>
          <a:noFill/>
        </p:spPr>
        <p:txBody>
          <a:bodyPr wrap="none">
            <a:spAutoFit/>
          </a:bodyPr>
          <a:lstStyle/>
          <a:p>
            <a:pPr algn="ctr" eaLnBrk="0" hangingPunct="0">
              <a:defRPr/>
            </a:pPr>
            <a:r>
              <a:rPr lang="en-US" sz="2800" dirty="0" smtClean="0">
                <a:solidFill>
                  <a:schemeClr val="tx1">
                    <a:lumMod val="65000"/>
                    <a:lumOff val="35000"/>
                  </a:schemeClr>
                </a:solidFill>
                <a:latin typeface="Helvetica" pitchFamily="50" charset="0"/>
                <a:cs typeface="+mn-cs"/>
              </a:rPr>
              <a:t>CLIMATE</a:t>
            </a:r>
          </a:p>
          <a:p>
            <a:pPr eaLnBrk="0" hangingPunct="0">
              <a:defRPr/>
            </a:pPr>
            <a:r>
              <a:rPr lang="zh-CN" altLang="en-US" dirty="0" smtClean="0">
                <a:solidFill>
                  <a:schemeClr val="tx1">
                    <a:lumMod val="65000"/>
                    <a:lumOff val="35000"/>
                  </a:schemeClr>
                </a:solidFill>
                <a:latin typeface="Helvetica" pitchFamily="50" charset="0"/>
                <a:cs typeface="+mn-cs"/>
              </a:rPr>
              <a:t>气候</a:t>
            </a:r>
            <a:endParaRPr lang="en-US" sz="2000"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Box 12"/>
          <p:cNvSpPr txBox="1">
            <a:spLocks noChangeArrowheads="1"/>
          </p:cNvSpPr>
          <p:nvPr/>
        </p:nvSpPr>
        <p:spPr bwMode="auto">
          <a:xfrm>
            <a:off x="5177864" y="199372"/>
            <a:ext cx="3194050" cy="6203237"/>
          </a:xfrm>
          <a:prstGeom prst="rect">
            <a:avLst/>
          </a:prstGeom>
          <a:noFill/>
          <a:ln w="9525">
            <a:noFill/>
            <a:miter lim="800000"/>
            <a:headEnd/>
            <a:tailEnd/>
          </a:ln>
        </p:spPr>
        <p:txBody>
          <a:bodyPr>
            <a:spAutoFit/>
          </a:bodyPr>
          <a:lstStyle/>
          <a:p>
            <a:pPr eaLnBrk="0" hangingPunct="0">
              <a:lnSpc>
                <a:spcPct val="95000"/>
              </a:lnSpc>
            </a:pPr>
            <a:r>
              <a:rPr lang="en-US" dirty="0">
                <a:solidFill>
                  <a:srgbClr val="595959"/>
                </a:solidFill>
                <a:latin typeface="Helvetica" pitchFamily="34" charset="0"/>
              </a:rPr>
              <a:t>Mediterranean climate zone</a:t>
            </a:r>
            <a:br>
              <a:rPr lang="en-US" dirty="0">
                <a:solidFill>
                  <a:srgbClr val="595959"/>
                </a:solidFill>
                <a:latin typeface="Helvetica" pitchFamily="34" charset="0"/>
              </a:rPr>
            </a:br>
            <a:r>
              <a:rPr lang="zh-CN" altLang="en-US" sz="2000" dirty="0" smtClean="0">
                <a:solidFill>
                  <a:srgbClr val="595959"/>
                </a:solidFill>
                <a:latin typeface="Helvetica" pitchFamily="34" charset="0"/>
              </a:rPr>
              <a:t>地中海气候区</a:t>
            </a:r>
            <a:endParaRPr lang="en-US" altLang="zh-CN" sz="2000" dirty="0" smtClean="0">
              <a:solidFill>
                <a:srgbClr val="595959"/>
              </a:solidFill>
              <a:latin typeface="Helvetica" pitchFamily="34" charset="0"/>
            </a:endParaRPr>
          </a:p>
          <a:p>
            <a:pPr eaLnBrk="0" hangingPunct="0">
              <a:lnSpc>
                <a:spcPct val="95000"/>
              </a:lnSpc>
            </a:pPr>
            <a:endParaRPr lang="en-US" sz="1800" dirty="0">
              <a:solidFill>
                <a:srgbClr val="595959"/>
              </a:solidFill>
              <a:latin typeface="Helvetica" pitchFamily="34" charset="0"/>
            </a:endParaRPr>
          </a:p>
          <a:p>
            <a:pPr eaLnBrk="0" hangingPunct="0">
              <a:lnSpc>
                <a:spcPct val="95000"/>
              </a:lnSpc>
            </a:pPr>
            <a:r>
              <a:rPr lang="en-US" dirty="0">
                <a:solidFill>
                  <a:srgbClr val="595959"/>
                </a:solidFill>
                <a:latin typeface="Helvetica" pitchFamily="34" charset="0"/>
              </a:rPr>
              <a:t>Long growing season</a:t>
            </a:r>
          </a:p>
          <a:p>
            <a:pPr eaLnBrk="0" hangingPunct="0">
              <a:lnSpc>
                <a:spcPct val="95000"/>
              </a:lnSpc>
            </a:pPr>
            <a:r>
              <a:rPr lang="zh-CN" altLang="en-US" sz="2000" dirty="0" smtClean="0">
                <a:solidFill>
                  <a:srgbClr val="595959"/>
                </a:solidFill>
                <a:latin typeface="Helvetica" pitchFamily="34" charset="0"/>
              </a:rPr>
              <a:t>漫长的生长季</a:t>
            </a:r>
            <a:endParaRPr lang="en-US" altLang="zh-CN" sz="2000" dirty="0" smtClean="0">
              <a:solidFill>
                <a:srgbClr val="595959"/>
              </a:solidFill>
              <a:latin typeface="Helvetica" pitchFamily="34" charset="0"/>
            </a:endParaRPr>
          </a:p>
          <a:p>
            <a:pPr eaLnBrk="0" hangingPunct="0">
              <a:lnSpc>
                <a:spcPct val="95000"/>
              </a:lnSpc>
            </a:pPr>
            <a:endParaRPr lang="en-US" sz="1800" dirty="0">
              <a:solidFill>
                <a:srgbClr val="595959"/>
              </a:solidFill>
              <a:latin typeface="Helvetica" pitchFamily="34" charset="0"/>
            </a:endParaRPr>
          </a:p>
          <a:p>
            <a:pPr eaLnBrk="0" hangingPunct="0">
              <a:lnSpc>
                <a:spcPct val="95000"/>
              </a:lnSpc>
            </a:pPr>
            <a:r>
              <a:rPr lang="en-US" dirty="0">
                <a:solidFill>
                  <a:srgbClr val="595959"/>
                </a:solidFill>
                <a:latin typeface="Helvetica" pitchFamily="34" charset="0"/>
              </a:rPr>
              <a:t>Lack of summer rainfall</a:t>
            </a:r>
          </a:p>
          <a:p>
            <a:pPr eaLnBrk="0" hangingPunct="0">
              <a:lnSpc>
                <a:spcPct val="95000"/>
              </a:lnSpc>
            </a:pPr>
            <a:r>
              <a:rPr lang="zh-CN" altLang="en-US" sz="2000" dirty="0" smtClean="0">
                <a:solidFill>
                  <a:srgbClr val="595959"/>
                </a:solidFill>
                <a:latin typeface="Helvetica" pitchFamily="34" charset="0"/>
              </a:rPr>
              <a:t>夏天雨水缺乏</a:t>
            </a:r>
            <a:endParaRPr lang="en-US" altLang="zh-CN" sz="2000" dirty="0" smtClean="0">
              <a:solidFill>
                <a:srgbClr val="595959"/>
              </a:solidFill>
              <a:latin typeface="Helvetica" pitchFamily="34" charset="0"/>
            </a:endParaRPr>
          </a:p>
          <a:p>
            <a:pPr eaLnBrk="0" hangingPunct="0">
              <a:lnSpc>
                <a:spcPct val="95000"/>
              </a:lnSpc>
            </a:pPr>
            <a:endParaRPr lang="en-US" sz="1800" dirty="0">
              <a:solidFill>
                <a:srgbClr val="595959"/>
              </a:solidFill>
              <a:latin typeface="Helvetica" pitchFamily="34" charset="0"/>
            </a:endParaRPr>
          </a:p>
          <a:p>
            <a:pPr eaLnBrk="0" hangingPunct="0">
              <a:lnSpc>
                <a:spcPct val="95000"/>
              </a:lnSpc>
            </a:pPr>
            <a:r>
              <a:rPr lang="en-US" dirty="0">
                <a:solidFill>
                  <a:srgbClr val="595959"/>
                </a:solidFill>
                <a:latin typeface="Helvetica" pitchFamily="34" charset="0"/>
              </a:rPr>
              <a:t>Vintage to vintage consistency and reduced risk for vineyard </a:t>
            </a:r>
            <a:r>
              <a:rPr lang="en-US" dirty="0" smtClean="0">
                <a:solidFill>
                  <a:srgbClr val="595959"/>
                </a:solidFill>
                <a:latin typeface="Helvetica" pitchFamily="34" charset="0"/>
              </a:rPr>
              <a:t>disease</a:t>
            </a:r>
          </a:p>
          <a:p>
            <a:pPr eaLnBrk="0" hangingPunct="0">
              <a:lnSpc>
                <a:spcPct val="95000"/>
              </a:lnSpc>
            </a:pPr>
            <a:r>
              <a:rPr lang="zh-CN" altLang="en-US" sz="2000" dirty="0" smtClean="0">
                <a:solidFill>
                  <a:srgbClr val="595959"/>
                </a:solidFill>
                <a:latin typeface="Helvetica" pitchFamily="34" charset="0"/>
              </a:rPr>
              <a:t>年份之间的稳定性</a:t>
            </a:r>
            <a:endParaRPr lang="en-US" altLang="zh-CN" sz="2000" dirty="0" smtClean="0">
              <a:solidFill>
                <a:srgbClr val="595959"/>
              </a:solidFill>
              <a:latin typeface="Helvetica" pitchFamily="34" charset="0"/>
            </a:endParaRPr>
          </a:p>
          <a:p>
            <a:pPr eaLnBrk="0" hangingPunct="0">
              <a:lnSpc>
                <a:spcPct val="95000"/>
              </a:lnSpc>
            </a:pPr>
            <a:r>
              <a:rPr lang="zh-CN" altLang="en-US" sz="2000" dirty="0" smtClean="0">
                <a:solidFill>
                  <a:srgbClr val="595959"/>
                </a:solidFill>
                <a:latin typeface="Helvetica" pitchFamily="34" charset="0"/>
              </a:rPr>
              <a:t>降低了葡萄园染病的风险</a:t>
            </a:r>
            <a:endParaRPr lang="en-US" sz="2000" dirty="0">
              <a:solidFill>
                <a:srgbClr val="595959"/>
              </a:solidFill>
              <a:latin typeface="Helvetica" pitchFamily="34" charset="0"/>
            </a:endParaRPr>
          </a:p>
        </p:txBody>
      </p:sp>
      <p:pic>
        <p:nvPicPr>
          <p:cNvPr id="5" name="Picture 4" descr="Tinacci_080904_4390.jpg"/>
          <p:cNvPicPr>
            <a:picLocks noChangeAspect="1"/>
          </p:cNvPicPr>
          <p:nvPr/>
        </p:nvPicPr>
        <p:blipFill>
          <a:blip r:embed="rId3" cstate="screen"/>
          <a:srcRect/>
          <a:stretch>
            <a:fillRect/>
          </a:stretch>
        </p:blipFill>
        <p:spPr>
          <a:xfrm>
            <a:off x="1" y="0"/>
            <a:ext cx="4572000" cy="6858000"/>
          </a:xfrm>
          <a:prstGeom prst="rect">
            <a:avLst/>
          </a:prstGeom>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18620" y="566738"/>
            <a:ext cx="4349373" cy="5846762"/>
          </a:xfrm>
          <a:prstGeom prst="rect">
            <a:avLst/>
          </a:prstGeom>
          <a:noFill/>
          <a:ln w="9525">
            <a:noFill/>
            <a:miter lim="800000"/>
            <a:headEnd/>
            <a:tailEnd/>
          </a:ln>
        </p:spPr>
      </p:pic>
      <p:sp>
        <p:nvSpPr>
          <p:cNvPr id="13" name="TextBox 12"/>
          <p:cNvSpPr txBox="1"/>
          <p:nvPr/>
        </p:nvSpPr>
        <p:spPr>
          <a:xfrm>
            <a:off x="5062538" y="668338"/>
            <a:ext cx="3579812" cy="1612749"/>
          </a:xfrm>
          <a:prstGeom prst="rect">
            <a:avLst/>
          </a:prstGeom>
          <a:noFill/>
        </p:spPr>
        <p:txBody>
          <a:bodyPr>
            <a:spAutoFit/>
          </a:bodyPr>
          <a:lstStyle/>
          <a:p>
            <a:pPr eaLnBrk="0" hangingPunct="0">
              <a:lnSpc>
                <a:spcPct val="95000"/>
              </a:lnSpc>
              <a:defRPr/>
            </a:pPr>
            <a:r>
              <a:rPr lang="it-IT" sz="2800" dirty="0">
                <a:solidFill>
                  <a:schemeClr val="tx1">
                    <a:lumMod val="65000"/>
                    <a:lumOff val="35000"/>
                  </a:schemeClr>
                </a:solidFill>
                <a:latin typeface="Helvetica" pitchFamily="50" charset="0"/>
                <a:cs typeface="+mn-cs"/>
              </a:rPr>
              <a:t>NAPA VALLEY </a:t>
            </a:r>
            <a:r>
              <a:rPr lang="it-IT" sz="2800" dirty="0" smtClean="0">
                <a:solidFill>
                  <a:schemeClr val="tx1">
                    <a:lumMod val="65000"/>
                    <a:lumOff val="35000"/>
                  </a:schemeClr>
                </a:solidFill>
                <a:latin typeface="Helvetica" pitchFamily="50" charset="0"/>
                <a:cs typeface="+mn-cs"/>
              </a:rPr>
              <a:t>AVA</a:t>
            </a:r>
          </a:p>
          <a:p>
            <a:pPr eaLnBrk="0" hangingPunct="0">
              <a:lnSpc>
                <a:spcPct val="95000"/>
              </a:lnSpc>
              <a:defRPr/>
            </a:pPr>
            <a:r>
              <a:rPr lang="zh-CN" altLang="en-US" sz="2800" dirty="0" smtClean="0">
                <a:solidFill>
                  <a:schemeClr val="tx1">
                    <a:lumMod val="65000"/>
                    <a:lumOff val="35000"/>
                  </a:schemeClr>
                </a:solidFill>
                <a:latin typeface="Helvetica" pitchFamily="50" charset="0"/>
                <a:cs typeface="+mn-cs"/>
              </a:rPr>
              <a:t>纳帕谷葡萄栽培区</a:t>
            </a:r>
            <a:endParaRPr lang="it-IT" sz="2800" dirty="0">
              <a:solidFill>
                <a:schemeClr val="tx1">
                  <a:lumMod val="65000"/>
                  <a:lumOff val="35000"/>
                </a:schemeClr>
              </a:solidFill>
              <a:latin typeface="Helvetica" pitchFamily="50" charset="0"/>
              <a:cs typeface="+mn-cs"/>
            </a:endParaRPr>
          </a:p>
          <a:p>
            <a:pPr eaLnBrk="0" hangingPunct="0">
              <a:lnSpc>
                <a:spcPct val="95000"/>
              </a:lnSpc>
              <a:defRPr/>
            </a:pPr>
            <a:r>
              <a:rPr lang="it-IT" dirty="0">
                <a:solidFill>
                  <a:schemeClr val="tx1">
                    <a:lumMod val="65000"/>
                    <a:lumOff val="35000"/>
                  </a:schemeClr>
                </a:solidFill>
                <a:latin typeface="Helvetica" pitchFamily="50" charset="0"/>
                <a:cs typeface="+mn-cs"/>
              </a:rPr>
              <a:t>Average </a:t>
            </a:r>
            <a:r>
              <a:rPr lang="it-IT" dirty="0" smtClean="0">
                <a:solidFill>
                  <a:schemeClr val="tx1">
                    <a:lumMod val="65000"/>
                    <a:lumOff val="35000"/>
                  </a:schemeClr>
                </a:solidFill>
                <a:latin typeface="Helvetica" pitchFamily="50" charset="0"/>
                <a:cs typeface="+mn-cs"/>
              </a:rPr>
              <a:t>rainfall </a:t>
            </a:r>
          </a:p>
          <a:p>
            <a:pPr eaLnBrk="0" hangingPunct="0">
              <a:lnSpc>
                <a:spcPct val="95000"/>
              </a:lnSpc>
              <a:defRPr/>
            </a:pPr>
            <a:r>
              <a:rPr lang="zh-CN" altLang="en-US" dirty="0" smtClean="0">
                <a:solidFill>
                  <a:schemeClr val="tx1">
                    <a:lumMod val="65000"/>
                    <a:lumOff val="35000"/>
                  </a:schemeClr>
                </a:solidFill>
                <a:latin typeface="Helvetica" pitchFamily="50" charset="0"/>
                <a:cs typeface="+mn-cs"/>
              </a:rPr>
              <a:t>平均降雨量</a:t>
            </a:r>
            <a:endParaRPr lang="en-US" dirty="0">
              <a:solidFill>
                <a:schemeClr val="tx1">
                  <a:lumMod val="65000"/>
                  <a:lumOff val="35000"/>
                </a:schemeClr>
              </a:solidFill>
              <a:latin typeface="Helvetica" pitchFamily="50" charset="0"/>
              <a:cs typeface="+mn-cs"/>
            </a:endParaRPr>
          </a:p>
        </p:txBody>
      </p:sp>
      <p:sp>
        <p:nvSpPr>
          <p:cNvPr id="32" name="Rectangle 31"/>
          <p:cNvSpPr/>
          <p:nvPr/>
        </p:nvSpPr>
        <p:spPr>
          <a:xfrm>
            <a:off x="4724119" y="5100358"/>
            <a:ext cx="4083705" cy="461665"/>
          </a:xfrm>
          <a:prstGeom prst="rect">
            <a:avLst/>
          </a:prstGeom>
        </p:spPr>
        <p:txBody>
          <a:bodyPr wrap="square">
            <a:spAutoFit/>
          </a:bodyPr>
          <a:lstStyle/>
          <a:p>
            <a:pPr eaLnBrk="0" hangingPunct="0">
              <a:defRPr/>
            </a:pPr>
            <a:r>
              <a:rPr lang="fi-FI" dirty="0">
                <a:solidFill>
                  <a:srgbClr val="0070C0"/>
                </a:solidFill>
                <a:latin typeface="Helvetica" pitchFamily="50" charset="0"/>
                <a:cs typeface="+mn-cs"/>
              </a:rPr>
              <a:t>18-24 </a:t>
            </a:r>
            <a:r>
              <a:rPr lang="fi-FI" dirty="0" smtClean="0">
                <a:solidFill>
                  <a:srgbClr val="0070C0"/>
                </a:solidFill>
                <a:latin typeface="Helvetica" pitchFamily="50" charset="0"/>
                <a:cs typeface="+mn-cs"/>
              </a:rPr>
              <a:t>in </a:t>
            </a:r>
            <a:r>
              <a:rPr lang="zh-CN" altLang="en-US" dirty="0" smtClean="0">
                <a:solidFill>
                  <a:srgbClr val="0070C0"/>
                </a:solidFill>
                <a:latin typeface="Helvetica" pitchFamily="50" charset="0"/>
                <a:cs typeface="+mn-cs"/>
              </a:rPr>
              <a:t>英寸</a:t>
            </a:r>
            <a:r>
              <a:rPr lang="fi-FI" dirty="0" smtClean="0">
                <a:solidFill>
                  <a:srgbClr val="0070C0"/>
                </a:solidFill>
                <a:latin typeface="Helvetica" pitchFamily="50" charset="0"/>
                <a:cs typeface="+mn-cs"/>
              </a:rPr>
              <a:t>/</a:t>
            </a:r>
            <a:r>
              <a:rPr lang="fi-FI" dirty="0">
                <a:solidFill>
                  <a:srgbClr val="0070C0"/>
                </a:solidFill>
                <a:latin typeface="Helvetica" pitchFamily="50" charset="0"/>
                <a:cs typeface="+mn-cs"/>
              </a:rPr>
              <a:t>46-61 </a:t>
            </a:r>
            <a:r>
              <a:rPr lang="fi-FI" dirty="0" smtClean="0">
                <a:solidFill>
                  <a:srgbClr val="0070C0"/>
                </a:solidFill>
                <a:latin typeface="Helvetica" pitchFamily="50" charset="0"/>
                <a:cs typeface="+mn-cs"/>
              </a:rPr>
              <a:t>cm </a:t>
            </a:r>
            <a:r>
              <a:rPr lang="zh-CN" altLang="en-US" dirty="0" smtClean="0">
                <a:solidFill>
                  <a:srgbClr val="0070C0"/>
                </a:solidFill>
                <a:latin typeface="Helvetica" pitchFamily="50" charset="0"/>
                <a:cs typeface="+mn-cs"/>
              </a:rPr>
              <a:t>厘米</a:t>
            </a:r>
            <a:endParaRPr lang="fi-FI" dirty="0">
              <a:solidFill>
                <a:srgbClr val="0070C0"/>
              </a:solidFill>
              <a:latin typeface="Helvetica" pitchFamily="50" charset="0"/>
              <a:cs typeface="+mn-cs"/>
            </a:endParaRPr>
          </a:p>
        </p:txBody>
      </p:sp>
      <p:sp>
        <p:nvSpPr>
          <p:cNvPr id="33" name="Rectangle 32"/>
          <p:cNvSpPr/>
          <p:nvPr/>
        </p:nvSpPr>
        <p:spPr>
          <a:xfrm>
            <a:off x="121023" y="1075997"/>
            <a:ext cx="3119718" cy="830997"/>
          </a:xfrm>
          <a:prstGeom prst="rect">
            <a:avLst/>
          </a:prstGeom>
        </p:spPr>
        <p:txBody>
          <a:bodyPr wrap="square">
            <a:spAutoFit/>
          </a:bodyPr>
          <a:lstStyle/>
          <a:p>
            <a:pPr eaLnBrk="0" hangingPunct="0">
              <a:defRPr/>
            </a:pPr>
            <a:r>
              <a:rPr lang="fi-FI" dirty="0">
                <a:solidFill>
                  <a:srgbClr val="0070C0"/>
                </a:solidFill>
                <a:latin typeface="Helvetica" pitchFamily="50" charset="0"/>
                <a:cs typeface="+mn-cs"/>
              </a:rPr>
              <a:t>40-55 </a:t>
            </a:r>
            <a:r>
              <a:rPr lang="fi-FI" dirty="0" smtClean="0">
                <a:solidFill>
                  <a:srgbClr val="0070C0"/>
                </a:solidFill>
                <a:latin typeface="Helvetica" pitchFamily="50" charset="0"/>
                <a:cs typeface="+mn-cs"/>
              </a:rPr>
              <a:t>in </a:t>
            </a:r>
            <a:r>
              <a:rPr lang="zh-CN" altLang="en-US" dirty="0" smtClean="0">
                <a:solidFill>
                  <a:srgbClr val="0070C0"/>
                </a:solidFill>
                <a:latin typeface="Helvetica" pitchFamily="50" charset="0"/>
                <a:cs typeface="+mn-cs"/>
              </a:rPr>
              <a:t>英寸</a:t>
            </a:r>
            <a:r>
              <a:rPr lang="fi-FI" dirty="0" smtClean="0">
                <a:solidFill>
                  <a:srgbClr val="0070C0"/>
                </a:solidFill>
                <a:latin typeface="Helvetica" pitchFamily="50" charset="0"/>
                <a:cs typeface="+mn-cs"/>
              </a:rPr>
              <a:t>/</a:t>
            </a:r>
            <a:r>
              <a:rPr lang="fi-FI" dirty="0">
                <a:solidFill>
                  <a:srgbClr val="0070C0"/>
                </a:solidFill>
                <a:latin typeface="Helvetica" pitchFamily="50" charset="0"/>
                <a:cs typeface="+mn-cs"/>
              </a:rPr>
              <a:t>102-140 </a:t>
            </a:r>
            <a:r>
              <a:rPr lang="fi-FI" dirty="0" smtClean="0">
                <a:solidFill>
                  <a:srgbClr val="0070C0"/>
                </a:solidFill>
                <a:latin typeface="Helvetica" pitchFamily="50" charset="0"/>
                <a:cs typeface="+mn-cs"/>
              </a:rPr>
              <a:t>cm </a:t>
            </a:r>
            <a:r>
              <a:rPr lang="zh-CN" altLang="en-US" dirty="0" smtClean="0">
                <a:solidFill>
                  <a:srgbClr val="0070C0"/>
                </a:solidFill>
                <a:latin typeface="Helvetica" pitchFamily="50" charset="0"/>
                <a:cs typeface="+mn-cs"/>
              </a:rPr>
              <a:t>厘米</a:t>
            </a:r>
            <a:endParaRPr lang="fi-FI" dirty="0">
              <a:solidFill>
                <a:srgbClr val="0070C0"/>
              </a:solidFill>
              <a:latin typeface="Helvetica" pitchFamily="50" charset="0"/>
              <a:cs typeface="+mn-cs"/>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9" descr="iStock_000012665514Medium.jpg"/>
          <p:cNvPicPr>
            <a:picLocks noChangeAspect="1"/>
          </p:cNvPicPr>
          <p:nvPr/>
        </p:nvPicPr>
        <p:blipFill>
          <a:blip r:embed="rId3"/>
          <a:srcRect/>
          <a:stretch>
            <a:fillRect/>
          </a:stretch>
        </p:blipFill>
        <p:spPr bwMode="auto">
          <a:xfrm>
            <a:off x="2571750" y="360363"/>
            <a:ext cx="5670550" cy="6219825"/>
          </a:xfrm>
          <a:prstGeom prst="rect">
            <a:avLst/>
          </a:prstGeom>
          <a:noFill/>
          <a:ln w="9525">
            <a:noFill/>
            <a:miter lim="800000"/>
            <a:headEnd/>
            <a:tailEnd/>
          </a:ln>
        </p:spPr>
      </p:pic>
      <p:pic>
        <p:nvPicPr>
          <p:cNvPr id="56" name="Picture 55" descr="fog.png"/>
          <p:cNvPicPr>
            <a:picLocks noChangeAspect="1"/>
          </p:cNvPicPr>
          <p:nvPr/>
        </p:nvPicPr>
        <p:blipFill>
          <a:blip r:embed="rId4"/>
          <a:srcRect/>
          <a:stretch>
            <a:fillRect/>
          </a:stretch>
        </p:blipFill>
        <p:spPr bwMode="auto">
          <a:xfrm rot="21085207">
            <a:off x="-7676029" y="2750951"/>
            <a:ext cx="8859371" cy="5303837"/>
          </a:xfrm>
          <a:prstGeom prst="rect">
            <a:avLst/>
          </a:prstGeom>
          <a:noFill/>
          <a:ln w="9525">
            <a:noFill/>
            <a:miter lim="800000"/>
            <a:headEnd/>
            <a:tailEnd/>
          </a:ln>
        </p:spPr>
      </p:pic>
      <p:pic>
        <p:nvPicPr>
          <p:cNvPr id="52" name="Picture 51" descr="fog.png"/>
          <p:cNvPicPr>
            <a:picLocks noChangeAspect="1"/>
          </p:cNvPicPr>
          <p:nvPr/>
        </p:nvPicPr>
        <p:blipFill>
          <a:blip r:embed="rId4"/>
          <a:srcRect/>
          <a:stretch>
            <a:fillRect/>
          </a:stretch>
        </p:blipFill>
        <p:spPr bwMode="auto">
          <a:xfrm rot="21085207">
            <a:off x="-7676029" y="2750951"/>
            <a:ext cx="8859371" cy="5303837"/>
          </a:xfrm>
          <a:prstGeom prst="rect">
            <a:avLst/>
          </a:prstGeom>
          <a:noFill/>
          <a:ln w="9525">
            <a:noFill/>
            <a:miter lim="800000"/>
            <a:headEnd/>
            <a:tailEnd/>
          </a:ln>
        </p:spPr>
      </p:pic>
      <p:sp>
        <p:nvSpPr>
          <p:cNvPr id="13" name="TextBox 12"/>
          <p:cNvSpPr txBox="1"/>
          <p:nvPr/>
        </p:nvSpPr>
        <p:spPr>
          <a:xfrm>
            <a:off x="309562" y="1106488"/>
            <a:ext cx="2823603" cy="1788182"/>
          </a:xfrm>
          <a:prstGeom prst="rect">
            <a:avLst/>
          </a:prstGeom>
          <a:noFill/>
        </p:spPr>
        <p:txBody>
          <a:bodyPr wrap="square">
            <a:spAutoFit/>
          </a:bodyPr>
          <a:lstStyle/>
          <a:p>
            <a:pPr>
              <a:lnSpc>
                <a:spcPct val="95000"/>
              </a:lnSpc>
              <a:defRPr/>
            </a:pPr>
            <a:r>
              <a:rPr lang="en-US" sz="2000" dirty="0">
                <a:solidFill>
                  <a:schemeClr val="tx1">
                    <a:lumMod val="65000"/>
                    <a:lumOff val="35000"/>
                  </a:schemeClr>
                </a:solidFill>
                <a:latin typeface="Helvetica" pitchFamily="50" charset="0"/>
                <a:cs typeface="+mn-cs"/>
              </a:rPr>
              <a:t>Conditions exist for creating a recurring pattern of marine </a:t>
            </a:r>
            <a:r>
              <a:rPr lang="en-US" sz="2000" dirty="0" smtClean="0">
                <a:solidFill>
                  <a:schemeClr val="tx1">
                    <a:lumMod val="65000"/>
                    <a:lumOff val="35000"/>
                  </a:schemeClr>
                </a:solidFill>
                <a:latin typeface="Helvetica" pitchFamily="50" charset="0"/>
                <a:cs typeface="+mn-cs"/>
              </a:rPr>
              <a:t>fog</a:t>
            </a:r>
          </a:p>
          <a:p>
            <a:pPr>
              <a:lnSpc>
                <a:spcPct val="95000"/>
              </a:lnSpc>
              <a:defRPr/>
            </a:pPr>
            <a:r>
              <a:rPr lang="zh-CN" altLang="en-US" sz="1800" dirty="0" smtClean="0">
                <a:solidFill>
                  <a:schemeClr val="tx1">
                    <a:lumMod val="65000"/>
                    <a:lumOff val="35000"/>
                  </a:schemeClr>
                </a:solidFill>
                <a:latin typeface="Helvetica" pitchFamily="50" charset="0"/>
                <a:cs typeface="+mn-cs"/>
              </a:rPr>
              <a:t>适合海洋雾循环模式形成的现存条件</a:t>
            </a:r>
            <a:endParaRPr lang="en-US" sz="1800" dirty="0">
              <a:solidFill>
                <a:schemeClr val="tx1">
                  <a:lumMod val="65000"/>
                  <a:lumOff val="35000"/>
                </a:schemeClr>
              </a:solidFill>
              <a:latin typeface="Helvetica" pitchFamily="50" charset="0"/>
              <a:cs typeface="+mn-cs"/>
            </a:endParaRPr>
          </a:p>
        </p:txBody>
      </p:sp>
      <p:sp>
        <p:nvSpPr>
          <p:cNvPr id="67590" name="TextBox 56"/>
          <p:cNvSpPr txBox="1">
            <a:spLocks noChangeArrowheads="1"/>
          </p:cNvSpPr>
          <p:nvPr/>
        </p:nvSpPr>
        <p:spPr bwMode="auto">
          <a:xfrm>
            <a:off x="497821" y="4797052"/>
            <a:ext cx="3141662" cy="735586"/>
          </a:xfrm>
          <a:prstGeom prst="rect">
            <a:avLst/>
          </a:prstGeom>
          <a:noFill/>
          <a:ln w="9525">
            <a:noFill/>
            <a:miter lim="800000"/>
            <a:headEnd/>
            <a:tailEnd/>
          </a:ln>
        </p:spPr>
        <p:txBody>
          <a:bodyPr>
            <a:spAutoFit/>
          </a:bodyPr>
          <a:lstStyle/>
          <a:p>
            <a:pPr algn="ctr">
              <a:lnSpc>
                <a:spcPct val="95000"/>
              </a:lnSpc>
            </a:pPr>
            <a:r>
              <a:rPr lang="en-US" dirty="0">
                <a:solidFill>
                  <a:srgbClr val="0070C0"/>
                </a:solidFill>
                <a:latin typeface="Helvetica" pitchFamily="34" charset="0"/>
              </a:rPr>
              <a:t>Pacific </a:t>
            </a:r>
            <a:r>
              <a:rPr lang="en-US" dirty="0" smtClean="0">
                <a:solidFill>
                  <a:srgbClr val="0070C0"/>
                </a:solidFill>
                <a:latin typeface="Helvetica" pitchFamily="34" charset="0"/>
              </a:rPr>
              <a:t>Ocean</a:t>
            </a:r>
          </a:p>
          <a:p>
            <a:pPr algn="ctr">
              <a:lnSpc>
                <a:spcPct val="95000"/>
              </a:lnSpc>
            </a:pPr>
            <a:r>
              <a:rPr lang="zh-CN" altLang="en-US" sz="2000" dirty="0" smtClean="0">
                <a:solidFill>
                  <a:srgbClr val="0070C0"/>
                </a:solidFill>
                <a:latin typeface="Helvetica" pitchFamily="34" charset="0"/>
              </a:rPr>
              <a:t>太平洋冷空气</a:t>
            </a:r>
            <a:endParaRPr lang="en-US" sz="2000" dirty="0">
              <a:solidFill>
                <a:srgbClr val="0070C0"/>
              </a:solidFill>
              <a:latin typeface="Helvetica" pitchFamily="34" charset="0"/>
            </a:endParaRPr>
          </a:p>
        </p:txBody>
      </p:sp>
      <p:sp>
        <p:nvSpPr>
          <p:cNvPr id="54" name="Oval 53"/>
          <p:cNvSpPr/>
          <p:nvPr/>
        </p:nvSpPr>
        <p:spPr bwMode="auto">
          <a:xfrm>
            <a:off x="5181600" y="3097306"/>
            <a:ext cx="1524000" cy="1524000"/>
          </a:xfrm>
          <a:prstGeom prst="ellipse">
            <a:avLst/>
          </a:prstGeom>
          <a:noFill/>
          <a:ln w="76200" cap="flat" cmpd="sng" algn="ctr">
            <a:solidFill>
              <a:srgbClr val="FF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6000" i="0" u="none" strike="noStrike" cap="none" normalizeH="0" baseline="0" dirty="0" smtClean="0">
                <a:ln>
                  <a:noFill/>
                </a:ln>
                <a:solidFill>
                  <a:srgbClr val="FF0000"/>
                </a:solidFill>
                <a:effectLst/>
                <a:latin typeface="Helvetica" pitchFamily="50" charset="0"/>
              </a:rPr>
              <a:t>H</a:t>
            </a:r>
          </a:p>
        </p:txBody>
      </p:sp>
      <p:grpSp>
        <p:nvGrpSpPr>
          <p:cNvPr id="2" name="Group 57"/>
          <p:cNvGrpSpPr/>
          <p:nvPr/>
        </p:nvGrpSpPr>
        <p:grpSpPr>
          <a:xfrm>
            <a:off x="1734670" y="3039036"/>
            <a:ext cx="1994648" cy="1524000"/>
            <a:chOff x="1734670" y="3092824"/>
            <a:chExt cx="1994648" cy="1524000"/>
          </a:xfrm>
        </p:grpSpPr>
        <p:sp>
          <p:nvSpPr>
            <p:cNvPr id="55" name="Oval 54"/>
            <p:cNvSpPr/>
            <p:nvPr/>
          </p:nvSpPr>
          <p:spPr bwMode="auto">
            <a:xfrm>
              <a:off x="1734670" y="3092824"/>
              <a:ext cx="1524000" cy="1524000"/>
            </a:xfrm>
            <a:prstGeom prst="ellipse">
              <a:avLst/>
            </a:prstGeom>
            <a:noFill/>
            <a:ln w="7620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6000" i="0" u="none" strike="noStrike" cap="none" normalizeH="0" baseline="0" dirty="0" smtClean="0">
                  <a:ln>
                    <a:noFill/>
                  </a:ln>
                  <a:solidFill>
                    <a:srgbClr val="0070C0"/>
                  </a:solidFill>
                  <a:effectLst/>
                  <a:latin typeface="Helvetica" pitchFamily="50" charset="0"/>
                </a:rPr>
                <a:t>C</a:t>
              </a:r>
            </a:p>
          </p:txBody>
        </p:sp>
        <p:sp>
          <p:nvSpPr>
            <p:cNvPr id="57" name="Freeform 48"/>
            <p:cNvSpPr>
              <a:spLocks noEditPoints="1"/>
            </p:cNvSpPr>
            <p:nvPr/>
          </p:nvSpPr>
          <p:spPr bwMode="auto">
            <a:xfrm>
              <a:off x="3300694" y="3242567"/>
              <a:ext cx="428624" cy="369504"/>
            </a:xfrm>
            <a:custGeom>
              <a:avLst/>
              <a:gdLst>
                <a:gd name="T0" fmla="*/ 277217214 w 116"/>
                <a:gd name="T1" fmla="*/ 55443445 h 100"/>
                <a:gd name="T2" fmla="*/ 292338147 w 116"/>
                <a:gd name="T3" fmla="*/ 75604689 h 100"/>
                <a:gd name="T4" fmla="*/ 272176903 w 116"/>
                <a:gd name="T5" fmla="*/ 85685311 h 100"/>
                <a:gd name="T6" fmla="*/ 257055969 w 116"/>
                <a:gd name="T7" fmla="*/ 65524067 h 100"/>
                <a:gd name="T8" fmla="*/ 221773791 w 116"/>
                <a:gd name="T9" fmla="*/ 40322500 h 100"/>
                <a:gd name="T10" fmla="*/ 246975347 w 116"/>
                <a:gd name="T11" fmla="*/ 45362811 h 100"/>
                <a:gd name="T12" fmla="*/ 241935036 w 116"/>
                <a:gd name="T13" fmla="*/ 65524067 h 100"/>
                <a:gd name="T14" fmla="*/ 216733480 w 116"/>
                <a:gd name="T15" fmla="*/ 60483756 h 100"/>
                <a:gd name="T16" fmla="*/ 221773791 w 116"/>
                <a:gd name="T17" fmla="*/ 40322500 h 100"/>
                <a:gd name="T18" fmla="*/ 267136591 w 116"/>
                <a:gd name="T19" fmla="*/ 100806244 h 100"/>
                <a:gd name="T20" fmla="*/ 287297836 w 116"/>
                <a:gd name="T21" fmla="*/ 105846580 h 100"/>
                <a:gd name="T22" fmla="*/ 282257525 w 116"/>
                <a:gd name="T23" fmla="*/ 131048135 h 100"/>
                <a:gd name="T24" fmla="*/ 257055969 w 116"/>
                <a:gd name="T25" fmla="*/ 126007824 h 100"/>
                <a:gd name="T26" fmla="*/ 267136591 w 116"/>
                <a:gd name="T27" fmla="*/ 100806244 h 100"/>
                <a:gd name="T28" fmla="*/ 236894724 w 116"/>
                <a:gd name="T29" fmla="*/ 80645000 h 100"/>
                <a:gd name="T30" fmla="*/ 246975347 w 116"/>
                <a:gd name="T31" fmla="*/ 100806244 h 100"/>
                <a:gd name="T32" fmla="*/ 226814102 w 116"/>
                <a:gd name="T33" fmla="*/ 115927202 h 100"/>
                <a:gd name="T34" fmla="*/ 216733480 w 116"/>
                <a:gd name="T35" fmla="*/ 95765933 h 100"/>
                <a:gd name="T36" fmla="*/ 181451252 w 116"/>
                <a:gd name="T37" fmla="*/ 20161250 h 100"/>
                <a:gd name="T38" fmla="*/ 206652808 w 116"/>
                <a:gd name="T39" fmla="*/ 25201561 h 100"/>
                <a:gd name="T40" fmla="*/ 201612497 w 116"/>
                <a:gd name="T41" fmla="*/ 50403122 h 100"/>
                <a:gd name="T42" fmla="*/ 176410941 w 116"/>
                <a:gd name="T43" fmla="*/ 45362811 h 100"/>
                <a:gd name="T44" fmla="*/ 181451252 w 116"/>
                <a:gd name="T45" fmla="*/ 20161250 h 100"/>
                <a:gd name="T46" fmla="*/ 262096280 w 116"/>
                <a:gd name="T47" fmla="*/ 146169068 h 100"/>
                <a:gd name="T48" fmla="*/ 287297836 w 116"/>
                <a:gd name="T49" fmla="*/ 151209378 h 100"/>
                <a:gd name="T50" fmla="*/ 282257525 w 116"/>
                <a:gd name="T51" fmla="*/ 176410933 h 100"/>
                <a:gd name="T52" fmla="*/ 257055969 w 116"/>
                <a:gd name="T53" fmla="*/ 171370622 h 100"/>
                <a:gd name="T54" fmla="*/ 262096280 w 116"/>
                <a:gd name="T55" fmla="*/ 146169068 h 100"/>
                <a:gd name="T56" fmla="*/ 151209385 w 116"/>
                <a:gd name="T57" fmla="*/ 0 h 100"/>
                <a:gd name="T58" fmla="*/ 166330318 w 116"/>
                <a:gd name="T59" fmla="*/ 20161250 h 100"/>
                <a:gd name="T60" fmla="*/ 146169074 w 116"/>
                <a:gd name="T61" fmla="*/ 35282189 h 100"/>
                <a:gd name="T62" fmla="*/ 131048140 w 116"/>
                <a:gd name="T63" fmla="*/ 15120939 h 100"/>
                <a:gd name="T64" fmla="*/ 262096280 w 116"/>
                <a:gd name="T65" fmla="*/ 196572177 h 100"/>
                <a:gd name="T66" fmla="*/ 287297836 w 116"/>
                <a:gd name="T67" fmla="*/ 201612488 h 100"/>
                <a:gd name="T68" fmla="*/ 282257525 w 116"/>
                <a:gd name="T69" fmla="*/ 221773782 h 100"/>
                <a:gd name="T70" fmla="*/ 257055969 w 116"/>
                <a:gd name="T71" fmla="*/ 216733471 h 100"/>
                <a:gd name="T72" fmla="*/ 262096280 w 116"/>
                <a:gd name="T73" fmla="*/ 196572177 h 100"/>
                <a:gd name="T74" fmla="*/ 181451252 w 116"/>
                <a:gd name="T75" fmla="*/ 110886891 h 100"/>
                <a:gd name="T76" fmla="*/ 201612497 w 116"/>
                <a:gd name="T77" fmla="*/ 115927202 h 100"/>
                <a:gd name="T78" fmla="*/ 196572185 w 116"/>
                <a:gd name="T79" fmla="*/ 141128757 h 100"/>
                <a:gd name="T80" fmla="*/ 176410941 w 116"/>
                <a:gd name="T81" fmla="*/ 136088446 h 100"/>
                <a:gd name="T82" fmla="*/ 181451252 w 116"/>
                <a:gd name="T83" fmla="*/ 110886891 h 100"/>
                <a:gd name="T84" fmla="*/ 151209385 w 116"/>
                <a:gd name="T85" fmla="*/ 136088446 h 100"/>
                <a:gd name="T86" fmla="*/ 161290007 w 116"/>
                <a:gd name="T87" fmla="*/ 156249689 h 100"/>
                <a:gd name="T88" fmla="*/ 141128762 w 116"/>
                <a:gd name="T89" fmla="*/ 171370622 h 100"/>
                <a:gd name="T90" fmla="*/ 131048140 w 116"/>
                <a:gd name="T91" fmla="*/ 151209378 h 100"/>
                <a:gd name="T92" fmla="*/ 95765937 w 116"/>
                <a:gd name="T93" fmla="*/ 166330311 h 100"/>
                <a:gd name="T94" fmla="*/ 115927207 w 116"/>
                <a:gd name="T95" fmla="*/ 171370622 h 100"/>
                <a:gd name="T96" fmla="*/ 110886895 w 116"/>
                <a:gd name="T97" fmla="*/ 196572177 h 100"/>
                <a:gd name="T98" fmla="*/ 85685315 w 116"/>
                <a:gd name="T99" fmla="*/ 191531866 h 100"/>
                <a:gd name="T100" fmla="*/ 95765937 w 116"/>
                <a:gd name="T101" fmla="*/ 166330311 h 100"/>
                <a:gd name="T102" fmla="*/ 50403124 w 116"/>
                <a:gd name="T103" fmla="*/ 196572177 h 100"/>
                <a:gd name="T104" fmla="*/ 75604692 w 116"/>
                <a:gd name="T105" fmla="*/ 201612488 h 100"/>
                <a:gd name="T106" fmla="*/ 70564381 w 116"/>
                <a:gd name="T107" fmla="*/ 221773782 h 100"/>
                <a:gd name="T108" fmla="*/ 45362813 w 116"/>
                <a:gd name="T109" fmla="*/ 216733471 h 100"/>
                <a:gd name="T110" fmla="*/ 50403124 w 116"/>
                <a:gd name="T111" fmla="*/ 196572177 h 100"/>
                <a:gd name="T112" fmla="*/ 20161251 w 116"/>
                <a:gd name="T113" fmla="*/ 221773782 h 100"/>
                <a:gd name="T114" fmla="*/ 35282191 w 116"/>
                <a:gd name="T115" fmla="*/ 241935025 h 100"/>
                <a:gd name="T116" fmla="*/ 15120940 w 116"/>
                <a:gd name="T117" fmla="*/ 252015647 h 100"/>
                <a:gd name="T118" fmla="*/ 0 w 116"/>
                <a:gd name="T119" fmla="*/ 231854403 h 1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6"/>
                <a:gd name="T181" fmla="*/ 0 h 100"/>
                <a:gd name="T182" fmla="*/ 116 w 116"/>
                <a:gd name="T183" fmla="*/ 100 h 1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6" h="100">
                  <a:moveTo>
                    <a:pt x="106" y="22"/>
                  </a:moveTo>
                  <a:lnTo>
                    <a:pt x="106" y="22"/>
                  </a:lnTo>
                  <a:lnTo>
                    <a:pt x="110" y="22"/>
                  </a:lnTo>
                  <a:lnTo>
                    <a:pt x="116" y="24"/>
                  </a:lnTo>
                  <a:lnTo>
                    <a:pt x="116" y="30"/>
                  </a:lnTo>
                  <a:lnTo>
                    <a:pt x="114" y="34"/>
                  </a:lnTo>
                  <a:lnTo>
                    <a:pt x="108" y="34"/>
                  </a:lnTo>
                  <a:lnTo>
                    <a:pt x="104" y="32"/>
                  </a:lnTo>
                  <a:lnTo>
                    <a:pt x="102" y="26"/>
                  </a:lnTo>
                  <a:lnTo>
                    <a:pt x="106" y="22"/>
                  </a:lnTo>
                  <a:close/>
                  <a:moveTo>
                    <a:pt x="88" y="16"/>
                  </a:moveTo>
                  <a:lnTo>
                    <a:pt x="88" y="16"/>
                  </a:lnTo>
                  <a:lnTo>
                    <a:pt x="94" y="14"/>
                  </a:lnTo>
                  <a:lnTo>
                    <a:pt x="98" y="18"/>
                  </a:lnTo>
                  <a:lnTo>
                    <a:pt x="100" y="22"/>
                  </a:lnTo>
                  <a:lnTo>
                    <a:pt x="96" y="26"/>
                  </a:lnTo>
                  <a:lnTo>
                    <a:pt x="92" y="28"/>
                  </a:lnTo>
                  <a:lnTo>
                    <a:pt x="86" y="24"/>
                  </a:lnTo>
                  <a:lnTo>
                    <a:pt x="86" y="20"/>
                  </a:lnTo>
                  <a:lnTo>
                    <a:pt x="88" y="16"/>
                  </a:lnTo>
                  <a:close/>
                  <a:moveTo>
                    <a:pt x="106" y="40"/>
                  </a:moveTo>
                  <a:lnTo>
                    <a:pt x="106" y="40"/>
                  </a:lnTo>
                  <a:lnTo>
                    <a:pt x="110" y="40"/>
                  </a:lnTo>
                  <a:lnTo>
                    <a:pt x="114" y="42"/>
                  </a:lnTo>
                  <a:lnTo>
                    <a:pt x="116" y="48"/>
                  </a:lnTo>
                  <a:lnTo>
                    <a:pt x="112" y="52"/>
                  </a:lnTo>
                  <a:lnTo>
                    <a:pt x="108" y="52"/>
                  </a:lnTo>
                  <a:lnTo>
                    <a:pt x="102" y="50"/>
                  </a:lnTo>
                  <a:lnTo>
                    <a:pt x="102" y="44"/>
                  </a:lnTo>
                  <a:lnTo>
                    <a:pt x="106" y="40"/>
                  </a:lnTo>
                  <a:close/>
                  <a:moveTo>
                    <a:pt x="88" y="34"/>
                  </a:moveTo>
                  <a:lnTo>
                    <a:pt x="88" y="34"/>
                  </a:lnTo>
                  <a:lnTo>
                    <a:pt x="94" y="32"/>
                  </a:lnTo>
                  <a:lnTo>
                    <a:pt x="98" y="36"/>
                  </a:lnTo>
                  <a:lnTo>
                    <a:pt x="98" y="40"/>
                  </a:lnTo>
                  <a:lnTo>
                    <a:pt x="96" y="44"/>
                  </a:lnTo>
                  <a:lnTo>
                    <a:pt x="90" y="46"/>
                  </a:lnTo>
                  <a:lnTo>
                    <a:pt x="86" y="42"/>
                  </a:lnTo>
                  <a:lnTo>
                    <a:pt x="86" y="38"/>
                  </a:lnTo>
                  <a:lnTo>
                    <a:pt x="88" y="34"/>
                  </a:lnTo>
                  <a:close/>
                  <a:moveTo>
                    <a:pt x="72" y="8"/>
                  </a:moveTo>
                  <a:lnTo>
                    <a:pt x="72" y="8"/>
                  </a:lnTo>
                  <a:lnTo>
                    <a:pt x="78" y="8"/>
                  </a:lnTo>
                  <a:lnTo>
                    <a:pt x="82" y="10"/>
                  </a:lnTo>
                  <a:lnTo>
                    <a:pt x="82" y="16"/>
                  </a:lnTo>
                  <a:lnTo>
                    <a:pt x="80" y="20"/>
                  </a:lnTo>
                  <a:lnTo>
                    <a:pt x="74" y="20"/>
                  </a:lnTo>
                  <a:lnTo>
                    <a:pt x="70" y="18"/>
                  </a:lnTo>
                  <a:lnTo>
                    <a:pt x="68" y="12"/>
                  </a:lnTo>
                  <a:lnTo>
                    <a:pt x="72" y="8"/>
                  </a:lnTo>
                  <a:close/>
                  <a:moveTo>
                    <a:pt x="104" y="58"/>
                  </a:moveTo>
                  <a:lnTo>
                    <a:pt x="104" y="58"/>
                  </a:lnTo>
                  <a:lnTo>
                    <a:pt x="110" y="58"/>
                  </a:lnTo>
                  <a:lnTo>
                    <a:pt x="114" y="60"/>
                  </a:lnTo>
                  <a:lnTo>
                    <a:pt x="114" y="66"/>
                  </a:lnTo>
                  <a:lnTo>
                    <a:pt x="112" y="70"/>
                  </a:lnTo>
                  <a:lnTo>
                    <a:pt x="106" y="72"/>
                  </a:lnTo>
                  <a:lnTo>
                    <a:pt x="102" y="68"/>
                  </a:lnTo>
                  <a:lnTo>
                    <a:pt x="102" y="62"/>
                  </a:lnTo>
                  <a:lnTo>
                    <a:pt x="104" y="58"/>
                  </a:lnTo>
                  <a:close/>
                  <a:moveTo>
                    <a:pt x="56" y="2"/>
                  </a:moveTo>
                  <a:lnTo>
                    <a:pt x="56" y="2"/>
                  </a:lnTo>
                  <a:lnTo>
                    <a:pt x="60" y="0"/>
                  </a:lnTo>
                  <a:lnTo>
                    <a:pt x="64" y="4"/>
                  </a:lnTo>
                  <a:lnTo>
                    <a:pt x="66" y="8"/>
                  </a:lnTo>
                  <a:lnTo>
                    <a:pt x="62" y="12"/>
                  </a:lnTo>
                  <a:lnTo>
                    <a:pt x="58" y="14"/>
                  </a:lnTo>
                  <a:lnTo>
                    <a:pt x="52" y="10"/>
                  </a:lnTo>
                  <a:lnTo>
                    <a:pt x="52" y="6"/>
                  </a:lnTo>
                  <a:lnTo>
                    <a:pt x="56" y="2"/>
                  </a:lnTo>
                  <a:close/>
                  <a:moveTo>
                    <a:pt x="104" y="78"/>
                  </a:moveTo>
                  <a:lnTo>
                    <a:pt x="104" y="78"/>
                  </a:lnTo>
                  <a:lnTo>
                    <a:pt x="108" y="76"/>
                  </a:lnTo>
                  <a:lnTo>
                    <a:pt x="114" y="80"/>
                  </a:lnTo>
                  <a:lnTo>
                    <a:pt x="114" y="84"/>
                  </a:lnTo>
                  <a:lnTo>
                    <a:pt x="112" y="88"/>
                  </a:lnTo>
                  <a:lnTo>
                    <a:pt x="106" y="90"/>
                  </a:lnTo>
                  <a:lnTo>
                    <a:pt x="102" y="86"/>
                  </a:lnTo>
                  <a:lnTo>
                    <a:pt x="100" y="82"/>
                  </a:lnTo>
                  <a:lnTo>
                    <a:pt x="104" y="78"/>
                  </a:lnTo>
                  <a:close/>
                  <a:moveTo>
                    <a:pt x="72" y="44"/>
                  </a:moveTo>
                  <a:lnTo>
                    <a:pt x="72" y="44"/>
                  </a:lnTo>
                  <a:lnTo>
                    <a:pt x="76" y="44"/>
                  </a:lnTo>
                  <a:lnTo>
                    <a:pt x="80" y="46"/>
                  </a:lnTo>
                  <a:lnTo>
                    <a:pt x="82" y="52"/>
                  </a:lnTo>
                  <a:lnTo>
                    <a:pt x="78" y="56"/>
                  </a:lnTo>
                  <a:lnTo>
                    <a:pt x="74" y="56"/>
                  </a:lnTo>
                  <a:lnTo>
                    <a:pt x="70" y="54"/>
                  </a:lnTo>
                  <a:lnTo>
                    <a:pt x="68" y="48"/>
                  </a:lnTo>
                  <a:lnTo>
                    <a:pt x="72" y="44"/>
                  </a:lnTo>
                  <a:close/>
                  <a:moveTo>
                    <a:pt x="54" y="56"/>
                  </a:moveTo>
                  <a:lnTo>
                    <a:pt x="54" y="56"/>
                  </a:lnTo>
                  <a:lnTo>
                    <a:pt x="60" y="54"/>
                  </a:lnTo>
                  <a:lnTo>
                    <a:pt x="64" y="58"/>
                  </a:lnTo>
                  <a:lnTo>
                    <a:pt x="64" y="62"/>
                  </a:lnTo>
                  <a:lnTo>
                    <a:pt x="62" y="66"/>
                  </a:lnTo>
                  <a:lnTo>
                    <a:pt x="56" y="68"/>
                  </a:lnTo>
                  <a:lnTo>
                    <a:pt x="52" y="64"/>
                  </a:lnTo>
                  <a:lnTo>
                    <a:pt x="52" y="60"/>
                  </a:lnTo>
                  <a:lnTo>
                    <a:pt x="54" y="56"/>
                  </a:lnTo>
                  <a:close/>
                  <a:moveTo>
                    <a:pt x="38" y="66"/>
                  </a:moveTo>
                  <a:lnTo>
                    <a:pt x="38" y="66"/>
                  </a:lnTo>
                  <a:lnTo>
                    <a:pt x="42" y="66"/>
                  </a:lnTo>
                  <a:lnTo>
                    <a:pt x="46" y="68"/>
                  </a:lnTo>
                  <a:lnTo>
                    <a:pt x="48" y="74"/>
                  </a:lnTo>
                  <a:lnTo>
                    <a:pt x="44" y="78"/>
                  </a:lnTo>
                  <a:lnTo>
                    <a:pt x="40" y="78"/>
                  </a:lnTo>
                  <a:lnTo>
                    <a:pt x="34" y="76"/>
                  </a:lnTo>
                  <a:lnTo>
                    <a:pt x="34" y="70"/>
                  </a:lnTo>
                  <a:lnTo>
                    <a:pt x="38" y="66"/>
                  </a:lnTo>
                  <a:close/>
                  <a:moveTo>
                    <a:pt x="20" y="78"/>
                  </a:moveTo>
                  <a:lnTo>
                    <a:pt x="20" y="78"/>
                  </a:lnTo>
                  <a:lnTo>
                    <a:pt x="26" y="76"/>
                  </a:lnTo>
                  <a:lnTo>
                    <a:pt x="30" y="80"/>
                  </a:lnTo>
                  <a:lnTo>
                    <a:pt x="30" y="84"/>
                  </a:lnTo>
                  <a:lnTo>
                    <a:pt x="28" y="88"/>
                  </a:lnTo>
                  <a:lnTo>
                    <a:pt x="22" y="90"/>
                  </a:lnTo>
                  <a:lnTo>
                    <a:pt x="18" y="86"/>
                  </a:lnTo>
                  <a:lnTo>
                    <a:pt x="16" y="82"/>
                  </a:lnTo>
                  <a:lnTo>
                    <a:pt x="20" y="78"/>
                  </a:lnTo>
                  <a:close/>
                  <a:moveTo>
                    <a:pt x="2" y="88"/>
                  </a:moveTo>
                  <a:lnTo>
                    <a:pt x="2" y="88"/>
                  </a:lnTo>
                  <a:lnTo>
                    <a:pt x="8" y="88"/>
                  </a:lnTo>
                  <a:lnTo>
                    <a:pt x="12" y="90"/>
                  </a:lnTo>
                  <a:lnTo>
                    <a:pt x="14" y="96"/>
                  </a:lnTo>
                  <a:lnTo>
                    <a:pt x="10" y="100"/>
                  </a:lnTo>
                  <a:lnTo>
                    <a:pt x="6" y="100"/>
                  </a:lnTo>
                  <a:lnTo>
                    <a:pt x="0" y="98"/>
                  </a:lnTo>
                  <a:lnTo>
                    <a:pt x="0" y="92"/>
                  </a:lnTo>
                  <a:lnTo>
                    <a:pt x="2" y="88"/>
                  </a:lnTo>
                  <a:close/>
                </a:path>
              </a:pathLst>
            </a:custGeom>
            <a:solidFill>
              <a:srgbClr val="0070C0"/>
            </a:solidFill>
            <a:ln w="9525">
              <a:no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Effect transition="in" filter="fade">
                                      <p:cBhvr>
                                        <p:cTn id="9" dur="1000"/>
                                        <p:tgtEl>
                                          <p:spTgt spid="54"/>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Effect transition="in" filter="fade">
                                      <p:cBhvr>
                                        <p:cTn id="15" dur="10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3000"/>
                                        <p:tgtEl>
                                          <p:spTgt spid="56"/>
                                        </p:tgtEl>
                                      </p:cBhvr>
                                    </p:animEffect>
                                  </p:childTnLst>
                                </p:cTn>
                              </p:par>
                              <p:par>
                                <p:cTn id="19" presetID="63" presetClass="path" presetSubtype="0" accel="50000" decel="50000" fill="hold" nodeType="withEffect">
                                  <p:stCondLst>
                                    <p:cond delay="0"/>
                                  </p:stCondLst>
                                  <p:childTnLst>
                                    <p:animMotion origin="layout" path="M -1.94444E-6 -4.07407E-6 L 0.5434 -0.16805 " pathEditMode="relative" rAng="0" ptsTypes="AA">
                                      <p:cBhvr>
                                        <p:cTn id="20" dur="3000" fill="hold"/>
                                        <p:tgtEl>
                                          <p:spTgt spid="56"/>
                                        </p:tgtEl>
                                        <p:attrNameLst>
                                          <p:attrName>ppt_x</p:attrName>
                                          <p:attrName>ppt_y</p:attrName>
                                        </p:attrNameLst>
                                      </p:cBhvr>
                                      <p:rCtr x="27200" y="-8400"/>
                                    </p:animMotion>
                                  </p:childTnLst>
                                </p:cTn>
                              </p:par>
                              <p:par>
                                <p:cTn id="21" presetID="10"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3000"/>
                                        <p:tgtEl>
                                          <p:spTgt spid="52"/>
                                        </p:tgtEl>
                                      </p:cBhvr>
                                    </p:animEffect>
                                  </p:childTnLst>
                                </p:cTn>
                              </p:par>
                              <p:par>
                                <p:cTn id="24" presetID="63" presetClass="path" presetSubtype="0" accel="50000" decel="50000" fill="hold" nodeType="withEffect">
                                  <p:stCondLst>
                                    <p:cond delay="0"/>
                                  </p:stCondLst>
                                  <p:childTnLst>
                                    <p:animMotion origin="layout" path="M -1.94444E-6 -4.07407E-6 L 0.53611 -0.16226 " pathEditMode="relative" rAng="0" ptsTypes="AA">
                                      <p:cBhvr>
                                        <p:cTn id="25" dur="3000" fill="hold"/>
                                        <p:tgtEl>
                                          <p:spTgt spid="52"/>
                                        </p:tgtEl>
                                        <p:attrNameLst>
                                          <p:attrName>ppt_x</p:attrName>
                                          <p:attrName>ppt_y</p:attrName>
                                        </p:attrNameLst>
                                      </p:cBhvr>
                                      <p:rCtr x="26800" y="-8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og 33 second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7" descr="coast.png"/>
          <p:cNvPicPr>
            <a:picLocks noChangeAspect="1"/>
          </p:cNvPicPr>
          <p:nvPr/>
        </p:nvPicPr>
        <p:blipFill>
          <a:blip r:embed="rId3">
            <a:lum bright="10000" contrast="-20000"/>
          </a:blip>
          <a:srcRect/>
          <a:stretch>
            <a:fillRect/>
          </a:stretch>
        </p:blipFill>
        <p:spPr bwMode="auto">
          <a:xfrm>
            <a:off x="-1" y="0"/>
            <a:ext cx="8335963" cy="6858000"/>
          </a:xfrm>
          <a:prstGeom prst="rect">
            <a:avLst/>
          </a:prstGeom>
          <a:noFill/>
          <a:ln w="9525">
            <a:noFill/>
            <a:miter lim="800000"/>
            <a:headEnd/>
            <a:tailEnd/>
          </a:ln>
        </p:spPr>
      </p:pic>
      <p:pic>
        <p:nvPicPr>
          <p:cNvPr id="73730" name="Picture 2"/>
          <p:cNvPicPr>
            <a:picLocks noChangeAspect="1" noChangeArrowheads="1"/>
          </p:cNvPicPr>
          <p:nvPr/>
        </p:nvPicPr>
        <p:blipFill>
          <a:blip r:embed="rId4">
            <a:lum contrast="10000"/>
          </a:blip>
          <a:srcRect/>
          <a:stretch>
            <a:fillRect/>
          </a:stretch>
        </p:blipFill>
        <p:spPr bwMode="auto">
          <a:xfrm>
            <a:off x="1343263" y="505619"/>
            <a:ext cx="4687887" cy="5846762"/>
          </a:xfrm>
          <a:prstGeom prst="rect">
            <a:avLst/>
          </a:prstGeom>
          <a:noFill/>
          <a:ln w="9525">
            <a:noFill/>
            <a:miter lim="800000"/>
            <a:headEnd/>
            <a:tailEnd/>
          </a:ln>
        </p:spPr>
      </p:pic>
      <p:sp>
        <p:nvSpPr>
          <p:cNvPr id="13" name="TextBox 12"/>
          <p:cNvSpPr txBox="1"/>
          <p:nvPr/>
        </p:nvSpPr>
        <p:spPr>
          <a:xfrm>
            <a:off x="5075985" y="439738"/>
            <a:ext cx="3579812" cy="2022092"/>
          </a:xfrm>
          <a:prstGeom prst="rect">
            <a:avLst/>
          </a:prstGeom>
          <a:noFill/>
        </p:spPr>
        <p:txBody>
          <a:bodyPr>
            <a:spAutoFit/>
          </a:bodyPr>
          <a:lstStyle/>
          <a:p>
            <a:pPr>
              <a:lnSpc>
                <a:spcPct val="95000"/>
              </a:lnSpc>
              <a:defRPr/>
            </a:pPr>
            <a:r>
              <a:rPr lang="it-IT" sz="2800" dirty="0">
                <a:solidFill>
                  <a:schemeClr val="tx1">
                    <a:lumMod val="65000"/>
                    <a:lumOff val="35000"/>
                  </a:schemeClr>
                </a:solidFill>
                <a:latin typeface="Helvetica" pitchFamily="50" charset="0"/>
                <a:cs typeface="+mn-cs"/>
              </a:rPr>
              <a:t>NAPA VALLEY AVA</a:t>
            </a:r>
          </a:p>
          <a:p>
            <a:pPr>
              <a:lnSpc>
                <a:spcPct val="95000"/>
              </a:lnSpc>
              <a:defRPr/>
            </a:pPr>
            <a:r>
              <a:rPr lang="it-IT" dirty="0" smtClean="0">
                <a:solidFill>
                  <a:schemeClr val="tx1">
                    <a:lumMod val="65000"/>
                    <a:lumOff val="35000"/>
                  </a:schemeClr>
                </a:solidFill>
                <a:latin typeface="Helvetica" pitchFamily="50" charset="0"/>
                <a:cs typeface="+mn-cs"/>
              </a:rPr>
              <a:t>Temperature variation – summer</a:t>
            </a:r>
          </a:p>
          <a:p>
            <a:pPr>
              <a:lnSpc>
                <a:spcPct val="95000"/>
              </a:lnSpc>
              <a:defRPr/>
            </a:pPr>
            <a:endParaRPr lang="en-US" altLang="zh-CN" sz="800" dirty="0" smtClean="0">
              <a:solidFill>
                <a:schemeClr val="tx1">
                  <a:lumMod val="65000"/>
                  <a:lumOff val="35000"/>
                </a:schemeClr>
              </a:solidFill>
              <a:latin typeface="Helvetica" pitchFamily="50" charset="0"/>
              <a:cs typeface="+mn-cs"/>
            </a:endParaRPr>
          </a:p>
          <a:p>
            <a:pPr>
              <a:lnSpc>
                <a:spcPct val="95000"/>
              </a:lnSpc>
              <a:defRPr/>
            </a:pPr>
            <a:r>
              <a:rPr lang="zh-CN" altLang="en-US" dirty="0" smtClean="0">
                <a:solidFill>
                  <a:schemeClr val="tx1">
                    <a:lumMod val="65000"/>
                    <a:lumOff val="35000"/>
                  </a:schemeClr>
                </a:solidFill>
                <a:latin typeface="Helvetica" pitchFamily="50" charset="0"/>
                <a:cs typeface="+mn-cs"/>
              </a:rPr>
              <a:t>纳帕谷葡萄栽培区</a:t>
            </a:r>
            <a:endParaRPr lang="en-US" altLang="zh-CN" dirty="0" smtClean="0">
              <a:solidFill>
                <a:schemeClr val="tx1">
                  <a:lumMod val="65000"/>
                  <a:lumOff val="35000"/>
                </a:schemeClr>
              </a:solidFill>
              <a:latin typeface="Helvetica" pitchFamily="50" charset="0"/>
              <a:cs typeface="+mn-cs"/>
            </a:endParaRPr>
          </a:p>
          <a:p>
            <a:pPr>
              <a:lnSpc>
                <a:spcPct val="95000"/>
              </a:lnSpc>
              <a:defRPr/>
            </a:pPr>
            <a:r>
              <a:rPr lang="zh-CN" altLang="en-US" sz="2000" dirty="0" smtClean="0">
                <a:solidFill>
                  <a:schemeClr val="tx1">
                    <a:lumMod val="65000"/>
                    <a:lumOff val="35000"/>
                  </a:schemeClr>
                </a:solidFill>
                <a:latin typeface="Helvetica" pitchFamily="50" charset="0"/>
                <a:cs typeface="+mn-cs"/>
              </a:rPr>
              <a:t>温度的变化</a:t>
            </a:r>
            <a:r>
              <a:rPr lang="en-US" altLang="zh-CN" sz="2000" dirty="0" smtClean="0">
                <a:solidFill>
                  <a:schemeClr val="tx1">
                    <a:lumMod val="65000"/>
                    <a:lumOff val="35000"/>
                  </a:schemeClr>
                </a:solidFill>
                <a:latin typeface="Helvetica" pitchFamily="50" charset="0"/>
                <a:cs typeface="+mn-cs"/>
              </a:rPr>
              <a:t>——</a:t>
            </a:r>
            <a:r>
              <a:rPr lang="zh-CN" altLang="en-US" sz="2000" dirty="0" smtClean="0">
                <a:solidFill>
                  <a:schemeClr val="tx1">
                    <a:lumMod val="65000"/>
                    <a:lumOff val="35000"/>
                  </a:schemeClr>
                </a:solidFill>
                <a:latin typeface="Helvetica" pitchFamily="50" charset="0"/>
                <a:cs typeface="+mn-cs"/>
              </a:rPr>
              <a:t>夏天</a:t>
            </a:r>
            <a:endParaRPr lang="en-US" sz="2000" dirty="0">
              <a:solidFill>
                <a:schemeClr val="tx1">
                  <a:lumMod val="65000"/>
                  <a:lumOff val="35000"/>
                </a:schemeClr>
              </a:solidFill>
              <a:latin typeface="Helvetica" pitchFamily="50" charset="0"/>
              <a:cs typeface="+mn-cs"/>
            </a:endParaRPr>
          </a:p>
        </p:txBody>
      </p:sp>
      <p:sp>
        <p:nvSpPr>
          <p:cNvPr id="73732" name="Rectangle 31"/>
          <p:cNvSpPr>
            <a:spLocks noChangeArrowheads="1"/>
          </p:cNvSpPr>
          <p:nvPr/>
        </p:nvSpPr>
        <p:spPr bwMode="auto">
          <a:xfrm>
            <a:off x="4357179" y="5319483"/>
            <a:ext cx="2373154" cy="830997"/>
          </a:xfrm>
          <a:prstGeom prst="rect">
            <a:avLst/>
          </a:prstGeom>
          <a:noFill/>
          <a:ln w="9525">
            <a:noFill/>
            <a:miter lim="800000"/>
            <a:headEnd/>
            <a:tailEnd/>
          </a:ln>
        </p:spPr>
        <p:txBody>
          <a:bodyPr wrap="square">
            <a:spAutoFit/>
          </a:bodyPr>
          <a:lstStyle/>
          <a:p>
            <a:r>
              <a:rPr lang="fi-FI" dirty="0" smtClean="0">
                <a:solidFill>
                  <a:srgbClr val="0070C0"/>
                </a:solidFill>
                <a:latin typeface="Helvetica" pitchFamily="34" charset="0"/>
              </a:rPr>
              <a:t>50ºf / </a:t>
            </a:r>
            <a:r>
              <a:rPr lang="fi-FI" dirty="0">
                <a:solidFill>
                  <a:srgbClr val="0070C0"/>
                </a:solidFill>
                <a:latin typeface="Helvetica" pitchFamily="34" charset="0"/>
              </a:rPr>
              <a:t>10ºc</a:t>
            </a:r>
          </a:p>
          <a:p>
            <a:r>
              <a:rPr lang="fi-FI" dirty="0" smtClean="0">
                <a:solidFill>
                  <a:srgbClr val="C00000"/>
                </a:solidFill>
                <a:latin typeface="Helvetica" pitchFamily="34" charset="0"/>
              </a:rPr>
              <a:t>77ºf </a:t>
            </a:r>
            <a:r>
              <a:rPr lang="fi-FI" dirty="0">
                <a:solidFill>
                  <a:srgbClr val="C00000"/>
                </a:solidFill>
                <a:latin typeface="Helvetica" pitchFamily="34" charset="0"/>
              </a:rPr>
              <a:t>/ </a:t>
            </a:r>
            <a:r>
              <a:rPr lang="fi-FI" dirty="0" smtClean="0">
                <a:solidFill>
                  <a:srgbClr val="C00000"/>
                </a:solidFill>
                <a:latin typeface="Helvetica" pitchFamily="34" charset="0"/>
              </a:rPr>
              <a:t>25ºc</a:t>
            </a:r>
            <a:endParaRPr lang="fi-FI" dirty="0">
              <a:solidFill>
                <a:srgbClr val="C00000"/>
              </a:solidFill>
              <a:latin typeface="Helvetica" pitchFamily="34" charset="0"/>
            </a:endParaRPr>
          </a:p>
        </p:txBody>
      </p:sp>
      <p:sp>
        <p:nvSpPr>
          <p:cNvPr id="73733" name="Rectangle 32"/>
          <p:cNvSpPr>
            <a:spLocks noChangeArrowheads="1"/>
          </p:cNvSpPr>
          <p:nvPr/>
        </p:nvSpPr>
        <p:spPr bwMode="auto">
          <a:xfrm>
            <a:off x="682622" y="1055338"/>
            <a:ext cx="3485358" cy="1200329"/>
          </a:xfrm>
          <a:prstGeom prst="rect">
            <a:avLst/>
          </a:prstGeom>
          <a:noFill/>
          <a:ln w="9525">
            <a:noFill/>
            <a:miter lim="800000"/>
            <a:headEnd/>
            <a:tailEnd/>
          </a:ln>
        </p:spPr>
        <p:txBody>
          <a:bodyPr wrap="square">
            <a:spAutoFit/>
          </a:bodyPr>
          <a:lstStyle/>
          <a:p>
            <a:r>
              <a:rPr lang="fi-FI" dirty="0" smtClean="0">
                <a:solidFill>
                  <a:srgbClr val="0070C0"/>
                </a:solidFill>
                <a:latin typeface="Helvetica" pitchFamily="34" charset="0"/>
              </a:rPr>
              <a:t>40-50ºf / 4.5-10ºc</a:t>
            </a:r>
            <a:r>
              <a:rPr lang="fi-FI" sz="1800" dirty="0" smtClean="0">
                <a:solidFill>
                  <a:srgbClr val="0070C0"/>
                </a:solidFill>
                <a:latin typeface="Helvetica" pitchFamily="34" charset="0"/>
              </a:rPr>
              <a:t> </a:t>
            </a:r>
            <a:endParaRPr lang="fi-FI" dirty="0" smtClean="0">
              <a:solidFill>
                <a:srgbClr val="0070C0"/>
              </a:solidFill>
              <a:latin typeface="Helvetica" pitchFamily="34" charset="0"/>
            </a:endParaRPr>
          </a:p>
          <a:p>
            <a:r>
              <a:rPr lang="fi-FI" dirty="0" smtClean="0">
                <a:solidFill>
                  <a:srgbClr val="C00000"/>
                </a:solidFill>
                <a:latin typeface="Helvetica" pitchFamily="34" charset="0"/>
              </a:rPr>
              <a:t>85ºf </a:t>
            </a:r>
            <a:r>
              <a:rPr lang="fi-FI" dirty="0">
                <a:solidFill>
                  <a:srgbClr val="C00000"/>
                </a:solidFill>
                <a:latin typeface="Helvetica" pitchFamily="34" charset="0"/>
              </a:rPr>
              <a:t>/ </a:t>
            </a:r>
            <a:r>
              <a:rPr lang="fi-FI" dirty="0" smtClean="0">
                <a:solidFill>
                  <a:srgbClr val="C00000"/>
                </a:solidFill>
                <a:latin typeface="Helvetica" pitchFamily="34" charset="0"/>
              </a:rPr>
              <a:t>29ºc</a:t>
            </a:r>
            <a:endParaRPr lang="fi-FI" dirty="0">
              <a:solidFill>
                <a:srgbClr val="C00000"/>
              </a:solidFill>
              <a:latin typeface="Helvetica" pitchFamily="34" charset="0"/>
            </a:endParaRPr>
          </a:p>
        </p:txBody>
      </p:sp>
      <p:sp>
        <p:nvSpPr>
          <p:cNvPr id="73734" name="TextBox 13"/>
          <p:cNvSpPr txBox="1">
            <a:spLocks noChangeArrowheads="1"/>
          </p:cNvSpPr>
          <p:nvPr/>
        </p:nvSpPr>
        <p:spPr bwMode="auto">
          <a:xfrm>
            <a:off x="171161" y="3255361"/>
            <a:ext cx="3138488" cy="794064"/>
          </a:xfrm>
          <a:prstGeom prst="rect">
            <a:avLst/>
          </a:prstGeom>
          <a:noFill/>
          <a:ln w="9525">
            <a:noFill/>
            <a:miter lim="800000"/>
            <a:headEnd/>
            <a:tailEnd/>
          </a:ln>
        </p:spPr>
        <p:txBody>
          <a:bodyPr wrap="square">
            <a:spAutoFit/>
          </a:bodyPr>
          <a:lstStyle/>
          <a:p>
            <a:pPr>
              <a:lnSpc>
                <a:spcPct val="95000"/>
              </a:lnSpc>
            </a:pPr>
            <a:r>
              <a:rPr lang="fi-FI" dirty="0">
                <a:solidFill>
                  <a:srgbClr val="0070C0"/>
                </a:solidFill>
                <a:latin typeface="Helvetica" pitchFamily="34" charset="0"/>
              </a:rPr>
              <a:t>40-50ºf / </a:t>
            </a:r>
            <a:r>
              <a:rPr lang="fi-FI" dirty="0" smtClean="0">
                <a:solidFill>
                  <a:srgbClr val="0070C0"/>
                </a:solidFill>
                <a:latin typeface="Helvetica" pitchFamily="34" charset="0"/>
              </a:rPr>
              <a:t>4.5-10ºc</a:t>
            </a:r>
          </a:p>
          <a:p>
            <a:pPr>
              <a:lnSpc>
                <a:spcPct val="95000"/>
              </a:lnSpc>
            </a:pPr>
            <a:r>
              <a:rPr lang="en-US" dirty="0" smtClean="0">
                <a:solidFill>
                  <a:srgbClr val="C00000"/>
                </a:solidFill>
                <a:latin typeface="Helvetica" pitchFamily="34" charset="0"/>
              </a:rPr>
              <a:t>95ºf </a:t>
            </a:r>
            <a:r>
              <a:rPr lang="en-US" dirty="0">
                <a:solidFill>
                  <a:srgbClr val="C00000"/>
                </a:solidFill>
                <a:latin typeface="Helvetica" pitchFamily="34" charset="0"/>
              </a:rPr>
              <a:t>/ </a:t>
            </a:r>
            <a:r>
              <a:rPr lang="en-US" dirty="0" smtClean="0">
                <a:solidFill>
                  <a:srgbClr val="C00000"/>
                </a:solidFill>
                <a:latin typeface="Helvetica" pitchFamily="34" charset="0"/>
              </a:rPr>
              <a:t>35ºc</a:t>
            </a:r>
            <a:endParaRPr lang="en-US" dirty="0">
              <a:solidFill>
                <a:srgbClr val="C00000"/>
              </a:solidFill>
              <a:latin typeface="Helvetica" pitchFamily="34" charset="0"/>
            </a:endParaRPr>
          </a:p>
        </p:txBody>
      </p:sp>
      <p:sp>
        <p:nvSpPr>
          <p:cNvPr id="8" name="TextBox 7"/>
          <p:cNvSpPr txBox="1"/>
          <p:nvPr/>
        </p:nvSpPr>
        <p:spPr>
          <a:xfrm>
            <a:off x="7147111" y="3402105"/>
            <a:ext cx="1364877" cy="923330"/>
          </a:xfrm>
          <a:prstGeom prst="rect">
            <a:avLst/>
          </a:prstGeom>
          <a:noFill/>
        </p:spPr>
        <p:txBody>
          <a:bodyPr wrap="square" rtlCol="0">
            <a:spAutoFit/>
          </a:bodyPr>
          <a:lstStyle/>
          <a:p>
            <a:r>
              <a:rPr lang="fi-FI" sz="1800" dirty="0" smtClean="0">
                <a:solidFill>
                  <a:schemeClr val="accent3">
                    <a:lumMod val="50000"/>
                  </a:schemeClr>
                </a:solidFill>
                <a:latin typeface="Helvetica" pitchFamily="34" charset="0"/>
              </a:rPr>
              <a:t>ºf</a:t>
            </a:r>
            <a:r>
              <a:rPr lang="en-US" altLang="zh-CN" sz="1800" dirty="0" smtClean="0">
                <a:solidFill>
                  <a:schemeClr val="accent3">
                    <a:lumMod val="50000"/>
                  </a:schemeClr>
                </a:solidFill>
                <a:latin typeface="Helvetica" pitchFamily="34" charset="0"/>
              </a:rPr>
              <a:t>-</a:t>
            </a:r>
            <a:r>
              <a:rPr lang="zh-CN" altLang="en-US" sz="1800" dirty="0" smtClean="0">
                <a:solidFill>
                  <a:schemeClr val="accent3">
                    <a:lumMod val="50000"/>
                  </a:schemeClr>
                </a:solidFill>
                <a:latin typeface="Helvetica" pitchFamily="34" charset="0"/>
              </a:rPr>
              <a:t>华氏度</a:t>
            </a:r>
            <a:endParaRPr lang="fi-FI" sz="1800" dirty="0" smtClean="0">
              <a:solidFill>
                <a:schemeClr val="accent3">
                  <a:lumMod val="50000"/>
                </a:schemeClr>
              </a:solidFill>
              <a:latin typeface="Helvetica" pitchFamily="34" charset="0"/>
            </a:endParaRPr>
          </a:p>
          <a:p>
            <a:r>
              <a:rPr lang="fi-FI" sz="1800" dirty="0" smtClean="0">
                <a:solidFill>
                  <a:schemeClr val="accent3">
                    <a:lumMod val="50000"/>
                  </a:schemeClr>
                </a:solidFill>
                <a:latin typeface="Helvetica" pitchFamily="34" charset="0"/>
              </a:rPr>
              <a:t>ºc</a:t>
            </a:r>
            <a:r>
              <a:rPr lang="en-US" altLang="zh-CN" sz="1800" dirty="0" smtClean="0">
                <a:solidFill>
                  <a:schemeClr val="accent3">
                    <a:lumMod val="50000"/>
                  </a:schemeClr>
                </a:solidFill>
                <a:latin typeface="Helvetica" pitchFamily="34" charset="0"/>
              </a:rPr>
              <a:t>-</a:t>
            </a:r>
            <a:r>
              <a:rPr lang="zh-CN" altLang="en-US" sz="1800" dirty="0" smtClean="0">
                <a:solidFill>
                  <a:schemeClr val="accent3">
                    <a:lumMod val="50000"/>
                  </a:schemeClr>
                </a:solidFill>
                <a:latin typeface="Helvetica" pitchFamily="34" charset="0"/>
              </a:rPr>
              <a:t>摄氏度</a:t>
            </a:r>
            <a:endParaRPr lang="fi-FI" sz="1800" dirty="0" smtClean="0">
              <a:solidFill>
                <a:schemeClr val="accent3">
                  <a:lumMod val="50000"/>
                </a:schemeClr>
              </a:solidFill>
              <a:latin typeface="Helvetica" pitchFamily="34" charset="0"/>
            </a:endParaRPr>
          </a:p>
          <a:p>
            <a:endParaRPr lang="zh-CN" altLang="en-US" sz="1800" dirty="0">
              <a:solidFill>
                <a:schemeClr val="accent3">
                  <a:lumMod val="50000"/>
                </a:schemeClr>
              </a:solidFill>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6" descr="coast.png"/>
          <p:cNvPicPr>
            <a:picLocks noChangeAspect="1"/>
          </p:cNvPicPr>
          <p:nvPr/>
        </p:nvPicPr>
        <p:blipFill>
          <a:blip r:embed="rId3">
            <a:lum bright="10000" contrast="-20000"/>
          </a:blip>
          <a:srcRect/>
          <a:stretch>
            <a:fillRect/>
          </a:stretch>
        </p:blipFill>
        <p:spPr bwMode="auto">
          <a:xfrm>
            <a:off x="0" y="0"/>
            <a:ext cx="8335963" cy="6858000"/>
          </a:xfrm>
          <a:prstGeom prst="rect">
            <a:avLst/>
          </a:prstGeom>
          <a:noFill/>
          <a:ln w="9525">
            <a:noFill/>
            <a:miter lim="800000"/>
            <a:headEnd/>
            <a:tailEnd/>
          </a:ln>
        </p:spPr>
      </p:pic>
      <p:pic>
        <p:nvPicPr>
          <p:cNvPr id="75778" name="Picture 2"/>
          <p:cNvPicPr>
            <a:picLocks noChangeAspect="1" noChangeArrowheads="1"/>
          </p:cNvPicPr>
          <p:nvPr/>
        </p:nvPicPr>
        <p:blipFill>
          <a:blip r:embed="rId4">
            <a:lum contrast="10000"/>
          </a:blip>
          <a:srcRect/>
          <a:stretch>
            <a:fillRect/>
          </a:stretch>
        </p:blipFill>
        <p:spPr bwMode="auto">
          <a:xfrm>
            <a:off x="1349791" y="505619"/>
            <a:ext cx="4687887" cy="5846762"/>
          </a:xfrm>
          <a:prstGeom prst="rect">
            <a:avLst/>
          </a:prstGeom>
          <a:noFill/>
          <a:ln w="9525">
            <a:noFill/>
            <a:miter lim="800000"/>
            <a:headEnd/>
            <a:tailEnd/>
          </a:ln>
        </p:spPr>
      </p:pic>
      <p:sp>
        <p:nvSpPr>
          <p:cNvPr id="13" name="TextBox 12"/>
          <p:cNvSpPr txBox="1"/>
          <p:nvPr/>
        </p:nvSpPr>
        <p:spPr>
          <a:xfrm>
            <a:off x="5062538" y="668338"/>
            <a:ext cx="3579812" cy="1817421"/>
          </a:xfrm>
          <a:prstGeom prst="rect">
            <a:avLst/>
          </a:prstGeom>
          <a:noFill/>
        </p:spPr>
        <p:txBody>
          <a:bodyPr>
            <a:spAutoFit/>
          </a:bodyPr>
          <a:lstStyle/>
          <a:p>
            <a:pPr>
              <a:lnSpc>
                <a:spcPct val="95000"/>
              </a:lnSpc>
              <a:defRPr/>
            </a:pPr>
            <a:r>
              <a:rPr lang="it-IT" sz="2800" dirty="0">
                <a:solidFill>
                  <a:schemeClr val="tx1">
                    <a:lumMod val="65000"/>
                    <a:lumOff val="35000"/>
                  </a:schemeClr>
                </a:solidFill>
                <a:latin typeface="Helvetica" pitchFamily="50" charset="0"/>
                <a:cs typeface="+mn-cs"/>
              </a:rPr>
              <a:t>NAPA VALLEY AVA</a:t>
            </a:r>
          </a:p>
          <a:p>
            <a:pPr>
              <a:lnSpc>
                <a:spcPct val="95000"/>
              </a:lnSpc>
              <a:defRPr/>
            </a:pPr>
            <a:r>
              <a:rPr lang="it-IT" dirty="0" smtClean="0">
                <a:solidFill>
                  <a:schemeClr val="tx1">
                    <a:lumMod val="65000"/>
                    <a:lumOff val="35000"/>
                  </a:schemeClr>
                </a:solidFill>
                <a:latin typeface="Helvetica" pitchFamily="50" charset="0"/>
                <a:cs typeface="+mn-cs"/>
              </a:rPr>
              <a:t>Elevation</a:t>
            </a:r>
          </a:p>
          <a:p>
            <a:pPr>
              <a:lnSpc>
                <a:spcPct val="95000"/>
              </a:lnSpc>
              <a:defRPr/>
            </a:pPr>
            <a:endParaRPr lang="en-US" altLang="zh-CN" sz="1400" dirty="0" smtClean="0">
              <a:solidFill>
                <a:schemeClr val="tx1">
                  <a:lumMod val="65000"/>
                  <a:lumOff val="35000"/>
                </a:schemeClr>
              </a:solidFill>
              <a:latin typeface="Helvetica" pitchFamily="50" charset="0"/>
            </a:endParaRPr>
          </a:p>
          <a:p>
            <a:pPr>
              <a:lnSpc>
                <a:spcPct val="95000"/>
              </a:lnSpc>
              <a:defRPr/>
            </a:pPr>
            <a:r>
              <a:rPr lang="zh-CN" altLang="en-US" sz="2800" dirty="0" smtClean="0">
                <a:solidFill>
                  <a:schemeClr val="tx1">
                    <a:lumMod val="65000"/>
                    <a:lumOff val="35000"/>
                  </a:schemeClr>
                </a:solidFill>
                <a:latin typeface="Helvetica" pitchFamily="50" charset="0"/>
              </a:rPr>
              <a:t>纳帕谷葡萄栽培区</a:t>
            </a:r>
          </a:p>
          <a:p>
            <a:pPr>
              <a:lnSpc>
                <a:spcPct val="95000"/>
              </a:lnSpc>
              <a:defRPr/>
            </a:pPr>
            <a:r>
              <a:rPr lang="zh-CN" altLang="en-US" dirty="0" smtClean="0">
                <a:solidFill>
                  <a:schemeClr val="tx1">
                    <a:lumMod val="65000"/>
                    <a:lumOff val="35000"/>
                  </a:schemeClr>
                </a:solidFill>
                <a:latin typeface="Helvetica" pitchFamily="50" charset="0"/>
              </a:rPr>
              <a:t>海拔</a:t>
            </a:r>
            <a:endParaRPr lang="en-US" dirty="0" smtClean="0">
              <a:solidFill>
                <a:schemeClr val="tx1">
                  <a:lumMod val="65000"/>
                  <a:lumOff val="35000"/>
                </a:schemeClr>
              </a:solidFill>
              <a:latin typeface="Helvetica" pitchFamily="50" charset="0"/>
            </a:endParaRPr>
          </a:p>
        </p:txBody>
      </p:sp>
      <p:sp>
        <p:nvSpPr>
          <p:cNvPr id="32" name="Rectangle 31"/>
          <p:cNvSpPr>
            <a:spLocks noChangeArrowheads="1"/>
          </p:cNvSpPr>
          <p:nvPr/>
        </p:nvSpPr>
        <p:spPr bwMode="auto">
          <a:xfrm>
            <a:off x="4761746" y="3187000"/>
            <a:ext cx="4150024" cy="1138773"/>
          </a:xfrm>
          <a:prstGeom prst="rect">
            <a:avLst/>
          </a:prstGeom>
          <a:noFill/>
          <a:ln w="9525">
            <a:noFill/>
            <a:miter lim="800000"/>
            <a:headEnd/>
            <a:tailEnd/>
          </a:ln>
        </p:spPr>
        <p:txBody>
          <a:bodyPr wrap="square">
            <a:spAutoFit/>
          </a:bodyPr>
          <a:lstStyle/>
          <a:p>
            <a:r>
              <a:rPr lang="fi-FI" dirty="0" smtClean="0">
                <a:solidFill>
                  <a:srgbClr val="C00000"/>
                </a:solidFill>
                <a:latin typeface="Helvetica" pitchFamily="34" charset="0"/>
              </a:rPr>
              <a:t>Atlas Peak</a:t>
            </a:r>
          </a:p>
          <a:p>
            <a:r>
              <a:rPr lang="zh-CN" altLang="en-US" sz="1800" dirty="0" smtClean="0">
                <a:solidFill>
                  <a:srgbClr val="C00000"/>
                </a:solidFill>
                <a:latin typeface="Helvetica" pitchFamily="34" charset="0"/>
              </a:rPr>
              <a:t>阿特拉斯峰</a:t>
            </a:r>
            <a:endParaRPr lang="fi-FI" sz="1800" dirty="0" smtClean="0">
              <a:solidFill>
                <a:srgbClr val="C00000"/>
              </a:solidFill>
              <a:latin typeface="Helvetica" pitchFamily="34" charset="0"/>
            </a:endParaRPr>
          </a:p>
          <a:p>
            <a:r>
              <a:rPr lang="fi-FI" dirty="0" smtClean="0">
                <a:solidFill>
                  <a:srgbClr val="C00000"/>
                </a:solidFill>
                <a:latin typeface="Helvetica" pitchFamily="34" charset="0"/>
              </a:rPr>
              <a:t>2600 </a:t>
            </a:r>
            <a:r>
              <a:rPr lang="fi-FI" dirty="0">
                <a:solidFill>
                  <a:srgbClr val="C00000"/>
                </a:solidFill>
                <a:latin typeface="Helvetica" pitchFamily="34" charset="0"/>
              </a:rPr>
              <a:t>ft / 793 m</a:t>
            </a:r>
          </a:p>
        </p:txBody>
      </p:sp>
      <p:sp>
        <p:nvSpPr>
          <p:cNvPr id="33" name="Rectangle 32"/>
          <p:cNvSpPr>
            <a:spLocks noChangeArrowheads="1"/>
          </p:cNvSpPr>
          <p:nvPr/>
        </p:nvSpPr>
        <p:spPr bwMode="auto">
          <a:xfrm>
            <a:off x="1493974" y="705833"/>
            <a:ext cx="3786982" cy="1138773"/>
          </a:xfrm>
          <a:prstGeom prst="rect">
            <a:avLst/>
          </a:prstGeom>
          <a:noFill/>
          <a:ln w="9525">
            <a:noFill/>
            <a:miter lim="800000"/>
            <a:headEnd/>
            <a:tailEnd/>
          </a:ln>
        </p:spPr>
        <p:txBody>
          <a:bodyPr wrap="square">
            <a:spAutoFit/>
          </a:bodyPr>
          <a:lstStyle/>
          <a:p>
            <a:r>
              <a:rPr lang="en-US" dirty="0">
                <a:solidFill>
                  <a:srgbClr val="C00000"/>
                </a:solidFill>
                <a:latin typeface="Helvetica" pitchFamily="34" charset="0"/>
              </a:rPr>
              <a:t>Mount St. </a:t>
            </a:r>
            <a:r>
              <a:rPr lang="en-US" dirty="0" smtClean="0">
                <a:solidFill>
                  <a:srgbClr val="C00000"/>
                </a:solidFill>
                <a:latin typeface="Helvetica" pitchFamily="34" charset="0"/>
              </a:rPr>
              <a:t>Helena</a:t>
            </a:r>
          </a:p>
          <a:p>
            <a:r>
              <a:rPr lang="zh-CN" altLang="en-US" sz="1800" dirty="0" smtClean="0">
                <a:solidFill>
                  <a:srgbClr val="C00000"/>
                </a:solidFill>
                <a:latin typeface="Helvetica" pitchFamily="34" charset="0"/>
              </a:rPr>
              <a:t>圣海伦娜山</a:t>
            </a:r>
            <a:endParaRPr lang="en-US" sz="1800" dirty="0">
              <a:solidFill>
                <a:srgbClr val="C00000"/>
              </a:solidFill>
              <a:latin typeface="Helvetica" pitchFamily="34" charset="0"/>
            </a:endParaRPr>
          </a:p>
          <a:p>
            <a:r>
              <a:rPr lang="en-US" dirty="0">
                <a:solidFill>
                  <a:srgbClr val="C00000"/>
                </a:solidFill>
                <a:latin typeface="Helvetica" pitchFamily="34" charset="0"/>
              </a:rPr>
              <a:t>4000 </a:t>
            </a:r>
            <a:r>
              <a:rPr lang="en-US" dirty="0" err="1">
                <a:solidFill>
                  <a:srgbClr val="C00000"/>
                </a:solidFill>
                <a:latin typeface="Helvetica" pitchFamily="34" charset="0"/>
              </a:rPr>
              <a:t>ft</a:t>
            </a:r>
            <a:r>
              <a:rPr lang="en-US" dirty="0">
                <a:solidFill>
                  <a:srgbClr val="C00000"/>
                </a:solidFill>
                <a:latin typeface="Helvetica" pitchFamily="34" charset="0"/>
              </a:rPr>
              <a:t> / </a:t>
            </a:r>
            <a:r>
              <a:rPr lang="en-US" dirty="0" smtClean="0">
                <a:solidFill>
                  <a:srgbClr val="C00000"/>
                </a:solidFill>
                <a:latin typeface="Helvetica" pitchFamily="34" charset="0"/>
              </a:rPr>
              <a:t>1,219 </a:t>
            </a:r>
            <a:r>
              <a:rPr lang="en-US" dirty="0">
                <a:solidFill>
                  <a:srgbClr val="C00000"/>
                </a:solidFill>
                <a:latin typeface="Helvetica" pitchFamily="34" charset="0"/>
              </a:rPr>
              <a:t>m</a:t>
            </a:r>
          </a:p>
        </p:txBody>
      </p:sp>
      <p:sp>
        <p:nvSpPr>
          <p:cNvPr id="7" name="Rectangle 6"/>
          <p:cNvSpPr>
            <a:spLocks noChangeArrowheads="1"/>
          </p:cNvSpPr>
          <p:nvPr/>
        </p:nvSpPr>
        <p:spPr bwMode="auto">
          <a:xfrm>
            <a:off x="1073319" y="4458122"/>
            <a:ext cx="3275429" cy="1138773"/>
          </a:xfrm>
          <a:prstGeom prst="rect">
            <a:avLst/>
          </a:prstGeom>
          <a:noFill/>
          <a:ln w="9525">
            <a:noFill/>
            <a:miter lim="800000"/>
            <a:headEnd/>
            <a:tailEnd/>
          </a:ln>
        </p:spPr>
        <p:txBody>
          <a:bodyPr wrap="square">
            <a:spAutoFit/>
          </a:bodyPr>
          <a:lstStyle/>
          <a:p>
            <a:r>
              <a:rPr lang="fi-FI" dirty="0" smtClean="0">
                <a:solidFill>
                  <a:srgbClr val="C00000"/>
                </a:solidFill>
                <a:latin typeface="Helvetica" pitchFamily="34" charset="0"/>
              </a:rPr>
              <a:t>Mount Veeder</a:t>
            </a:r>
          </a:p>
          <a:p>
            <a:r>
              <a:rPr lang="zh-CN" altLang="en-US" sz="1800" dirty="0" smtClean="0">
                <a:solidFill>
                  <a:srgbClr val="C00000"/>
                </a:solidFill>
                <a:latin typeface="Helvetica" pitchFamily="34" charset="0"/>
              </a:rPr>
              <a:t>维德山</a:t>
            </a:r>
            <a:endParaRPr lang="fi-FI" sz="1800" dirty="0" smtClean="0">
              <a:solidFill>
                <a:srgbClr val="C00000"/>
              </a:solidFill>
              <a:latin typeface="Helvetica" pitchFamily="34" charset="0"/>
            </a:endParaRPr>
          </a:p>
          <a:p>
            <a:r>
              <a:rPr lang="fi-FI" dirty="0" smtClean="0">
                <a:solidFill>
                  <a:srgbClr val="C00000"/>
                </a:solidFill>
                <a:latin typeface="Helvetica" pitchFamily="34" charset="0"/>
              </a:rPr>
              <a:t>2100 </a:t>
            </a:r>
            <a:r>
              <a:rPr lang="fi-FI" dirty="0">
                <a:solidFill>
                  <a:srgbClr val="C00000"/>
                </a:solidFill>
                <a:latin typeface="Helvetica" pitchFamily="34" charset="0"/>
              </a:rPr>
              <a:t>ft / </a:t>
            </a:r>
            <a:r>
              <a:rPr lang="fi-FI" dirty="0" smtClean="0">
                <a:solidFill>
                  <a:srgbClr val="C00000"/>
                </a:solidFill>
                <a:latin typeface="Helvetica" pitchFamily="34" charset="0"/>
              </a:rPr>
              <a:t>650 </a:t>
            </a:r>
            <a:r>
              <a:rPr lang="fi-FI" dirty="0">
                <a:solidFill>
                  <a:srgbClr val="C00000"/>
                </a:solidFill>
                <a:latin typeface="Helvetica" pitchFamily="34" charset="0"/>
              </a:rPr>
              <a:t>m</a:t>
            </a:r>
          </a:p>
        </p:txBody>
      </p:sp>
      <p:sp>
        <p:nvSpPr>
          <p:cNvPr id="8" name="Rectangle 7"/>
          <p:cNvSpPr>
            <a:spLocks noChangeArrowheads="1"/>
          </p:cNvSpPr>
          <p:nvPr/>
        </p:nvSpPr>
        <p:spPr bwMode="auto">
          <a:xfrm>
            <a:off x="204558" y="3106317"/>
            <a:ext cx="5302186" cy="1138773"/>
          </a:xfrm>
          <a:prstGeom prst="rect">
            <a:avLst/>
          </a:prstGeom>
          <a:noFill/>
          <a:ln w="9525">
            <a:noFill/>
            <a:miter lim="800000"/>
            <a:headEnd/>
            <a:tailEnd/>
          </a:ln>
        </p:spPr>
        <p:txBody>
          <a:bodyPr wrap="square">
            <a:spAutoFit/>
          </a:bodyPr>
          <a:lstStyle/>
          <a:p>
            <a:r>
              <a:rPr lang="fi-FI" dirty="0" smtClean="0">
                <a:solidFill>
                  <a:srgbClr val="C00000"/>
                </a:solidFill>
                <a:latin typeface="Helvetica" pitchFamily="34" charset="0"/>
              </a:rPr>
              <a:t>Spring Mountain</a:t>
            </a:r>
          </a:p>
          <a:p>
            <a:r>
              <a:rPr lang="zh-CN" altLang="en-US" sz="1800" dirty="0" smtClean="0">
                <a:solidFill>
                  <a:srgbClr val="C00000"/>
                </a:solidFill>
                <a:latin typeface="Helvetica" pitchFamily="34" charset="0"/>
              </a:rPr>
              <a:t>斯普林山</a:t>
            </a:r>
            <a:endParaRPr lang="fi-FI" sz="1800" dirty="0" smtClean="0">
              <a:solidFill>
                <a:srgbClr val="C00000"/>
              </a:solidFill>
              <a:latin typeface="Helvetica" pitchFamily="34" charset="0"/>
            </a:endParaRPr>
          </a:p>
          <a:p>
            <a:r>
              <a:rPr lang="fi-FI" dirty="0" smtClean="0">
                <a:solidFill>
                  <a:srgbClr val="C00000"/>
                </a:solidFill>
                <a:latin typeface="Helvetica" pitchFamily="34" charset="0"/>
              </a:rPr>
              <a:t>2200 </a:t>
            </a:r>
            <a:r>
              <a:rPr lang="fi-FI" dirty="0">
                <a:solidFill>
                  <a:srgbClr val="C00000"/>
                </a:solidFill>
                <a:latin typeface="Helvetica" pitchFamily="34" charset="0"/>
              </a:rPr>
              <a:t>ft / </a:t>
            </a:r>
            <a:r>
              <a:rPr lang="fi-FI" dirty="0" smtClean="0">
                <a:solidFill>
                  <a:srgbClr val="C00000"/>
                </a:solidFill>
                <a:latin typeface="Helvetica" pitchFamily="34" charset="0"/>
              </a:rPr>
              <a:t>671 </a:t>
            </a:r>
            <a:r>
              <a:rPr lang="fi-FI" dirty="0">
                <a:solidFill>
                  <a:srgbClr val="C00000"/>
                </a:solidFill>
                <a:latin typeface="Helvetica" pitchFamily="34" charset="0"/>
              </a:rPr>
              <a:t>m</a:t>
            </a:r>
          </a:p>
        </p:txBody>
      </p:sp>
      <p:sp>
        <p:nvSpPr>
          <p:cNvPr id="9" name="Rectangle 8"/>
          <p:cNvSpPr>
            <a:spLocks noChangeArrowheads="1"/>
          </p:cNvSpPr>
          <p:nvPr/>
        </p:nvSpPr>
        <p:spPr bwMode="auto">
          <a:xfrm>
            <a:off x="4167981" y="5212181"/>
            <a:ext cx="4976019" cy="830997"/>
          </a:xfrm>
          <a:prstGeom prst="rect">
            <a:avLst/>
          </a:prstGeom>
          <a:noFill/>
          <a:ln w="9525">
            <a:noFill/>
            <a:miter lim="800000"/>
            <a:headEnd/>
            <a:tailEnd/>
          </a:ln>
        </p:spPr>
        <p:txBody>
          <a:bodyPr wrap="square">
            <a:spAutoFit/>
          </a:bodyPr>
          <a:lstStyle/>
          <a:p>
            <a:r>
              <a:rPr lang="fi-FI" dirty="0" smtClean="0">
                <a:solidFill>
                  <a:srgbClr val="C00000"/>
                </a:solidFill>
                <a:latin typeface="Helvetica" pitchFamily="34" charset="0"/>
              </a:rPr>
              <a:t>Valley Floor </a:t>
            </a:r>
            <a:r>
              <a:rPr lang="zh-CN" altLang="en-US" sz="1800" dirty="0" smtClean="0">
                <a:solidFill>
                  <a:srgbClr val="C00000"/>
                </a:solidFill>
                <a:latin typeface="Helvetica" pitchFamily="34" charset="0"/>
              </a:rPr>
              <a:t>谷底</a:t>
            </a:r>
            <a:endParaRPr lang="fi-FI" dirty="0" smtClean="0">
              <a:solidFill>
                <a:srgbClr val="C00000"/>
              </a:solidFill>
              <a:latin typeface="Helvetica" pitchFamily="34" charset="0"/>
            </a:endParaRPr>
          </a:p>
          <a:p>
            <a:r>
              <a:rPr lang="fi-FI" dirty="0" smtClean="0">
                <a:solidFill>
                  <a:srgbClr val="C00000"/>
                </a:solidFill>
                <a:latin typeface="Helvetica" pitchFamily="34" charset="0"/>
              </a:rPr>
              <a:t>0– 750 ft / 0 – 214 m</a:t>
            </a:r>
            <a:endParaRPr lang="fi-FI" dirty="0">
              <a:solidFill>
                <a:srgbClr val="C00000"/>
              </a:solidFill>
              <a:latin typeface="Helvetica" pitchFamily="34" charset="0"/>
            </a:endParaRPr>
          </a:p>
        </p:txBody>
      </p:sp>
      <p:sp>
        <p:nvSpPr>
          <p:cNvPr id="10" name="TextBox 9"/>
          <p:cNvSpPr txBox="1"/>
          <p:nvPr/>
        </p:nvSpPr>
        <p:spPr>
          <a:xfrm>
            <a:off x="7133664" y="4410634"/>
            <a:ext cx="1364877" cy="923330"/>
          </a:xfrm>
          <a:prstGeom prst="rect">
            <a:avLst/>
          </a:prstGeom>
          <a:noFill/>
        </p:spPr>
        <p:txBody>
          <a:bodyPr wrap="square" rtlCol="0">
            <a:spAutoFit/>
          </a:bodyPr>
          <a:lstStyle/>
          <a:p>
            <a:r>
              <a:rPr lang="en-US" altLang="zh-CN" sz="1800" dirty="0" smtClean="0">
                <a:solidFill>
                  <a:schemeClr val="accent3">
                    <a:lumMod val="50000"/>
                  </a:schemeClr>
                </a:solidFill>
                <a:latin typeface="Helvetica" pitchFamily="34" charset="0"/>
              </a:rPr>
              <a:t>ft-</a:t>
            </a:r>
            <a:r>
              <a:rPr lang="zh-CN" altLang="en-US" sz="1800" dirty="0" smtClean="0">
                <a:solidFill>
                  <a:schemeClr val="accent3">
                    <a:lumMod val="50000"/>
                  </a:schemeClr>
                </a:solidFill>
                <a:latin typeface="Helvetica" pitchFamily="34" charset="0"/>
              </a:rPr>
              <a:t>英尺</a:t>
            </a:r>
            <a:endParaRPr lang="fi-FI" sz="1800" dirty="0" smtClean="0">
              <a:solidFill>
                <a:schemeClr val="accent3">
                  <a:lumMod val="50000"/>
                </a:schemeClr>
              </a:solidFill>
              <a:latin typeface="Helvetica" pitchFamily="34" charset="0"/>
            </a:endParaRPr>
          </a:p>
          <a:p>
            <a:r>
              <a:rPr lang="en-US" altLang="zh-CN" sz="1800" dirty="0" smtClean="0">
                <a:solidFill>
                  <a:schemeClr val="accent3">
                    <a:lumMod val="50000"/>
                  </a:schemeClr>
                </a:solidFill>
                <a:latin typeface="Helvetica" pitchFamily="34" charset="0"/>
              </a:rPr>
              <a:t> m-</a:t>
            </a:r>
            <a:r>
              <a:rPr lang="zh-CN" altLang="en-US" sz="1800" dirty="0" smtClean="0">
                <a:solidFill>
                  <a:schemeClr val="accent3">
                    <a:lumMod val="50000"/>
                  </a:schemeClr>
                </a:solidFill>
                <a:latin typeface="Helvetica" pitchFamily="34" charset="0"/>
              </a:rPr>
              <a:t>米</a:t>
            </a:r>
            <a:endParaRPr lang="fi-FI" sz="1800" dirty="0" smtClean="0">
              <a:solidFill>
                <a:schemeClr val="accent3">
                  <a:lumMod val="50000"/>
                </a:schemeClr>
              </a:solidFill>
              <a:latin typeface="Helvetica" pitchFamily="34" charset="0"/>
            </a:endParaRPr>
          </a:p>
          <a:p>
            <a:endParaRPr lang="zh-CN" altLang="en-US" sz="1800" dirty="0">
              <a:solidFill>
                <a:schemeClr val="accent3">
                  <a:lumMod val="50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0" y="0"/>
            <a:ext cx="9144000" cy="6856414"/>
            <a:chOff x="0" y="0"/>
            <a:chExt cx="9144000" cy="6856414"/>
          </a:xfrm>
        </p:grpSpPr>
        <p:grpSp>
          <p:nvGrpSpPr>
            <p:cNvPr id="3" name="Group 7"/>
            <p:cNvGrpSpPr/>
            <p:nvPr/>
          </p:nvGrpSpPr>
          <p:grpSpPr>
            <a:xfrm>
              <a:off x="0" y="0"/>
              <a:ext cx="9144000" cy="6856414"/>
              <a:chOff x="0" y="0"/>
              <a:chExt cx="9144000" cy="6856414"/>
            </a:xfrm>
          </p:grpSpPr>
          <p:pic>
            <p:nvPicPr>
              <p:cNvPr id="79873" name="Picture 2" descr="transitionNVR.jpg"/>
              <p:cNvPicPr>
                <a:picLocks noChangeAspect="1"/>
              </p:cNvPicPr>
              <p:nvPr/>
            </p:nvPicPr>
            <p:blipFill>
              <a:blip r:embed="rId3"/>
              <a:srcRect l="323" t="453" r="-392" b="19271"/>
              <a:stretch>
                <a:fillRect/>
              </a:stretch>
            </p:blipFill>
            <p:spPr bwMode="auto">
              <a:xfrm>
                <a:off x="0" y="0"/>
                <a:ext cx="9144000" cy="5502728"/>
              </a:xfrm>
              <a:prstGeom prst="rect">
                <a:avLst/>
              </a:prstGeom>
              <a:noFill/>
              <a:ln w="9525">
                <a:noFill/>
                <a:miter lim="800000"/>
                <a:headEnd/>
                <a:tailEnd/>
              </a:ln>
            </p:spPr>
          </p:pic>
          <p:pic>
            <p:nvPicPr>
              <p:cNvPr id="5" name="Picture 2" descr="transitionNVR.jpg"/>
              <p:cNvPicPr>
                <a:picLocks noChangeAspect="1"/>
              </p:cNvPicPr>
              <p:nvPr/>
            </p:nvPicPr>
            <p:blipFill>
              <a:blip r:embed="rId3"/>
              <a:srcRect l="323" t="80729" r="16226"/>
              <a:stretch>
                <a:fillRect/>
              </a:stretch>
            </p:blipFill>
            <p:spPr bwMode="auto">
              <a:xfrm>
                <a:off x="0" y="5470072"/>
                <a:ext cx="7625443" cy="1386342"/>
              </a:xfrm>
              <a:prstGeom prst="rect">
                <a:avLst/>
              </a:prstGeom>
              <a:noFill/>
              <a:ln w="9525">
                <a:noFill/>
                <a:miter lim="800000"/>
                <a:headEnd/>
                <a:tailEnd/>
              </a:ln>
            </p:spPr>
          </p:pic>
        </p:grpSp>
        <p:sp>
          <p:nvSpPr>
            <p:cNvPr id="9" name="Rectangle 8"/>
            <p:cNvSpPr/>
            <p:nvPr/>
          </p:nvSpPr>
          <p:spPr bwMode="auto">
            <a:xfrm>
              <a:off x="5682342" y="849086"/>
              <a:ext cx="3102429" cy="4604657"/>
            </a:xfrm>
            <a:prstGeom prst="rect">
              <a:avLst/>
            </a:prstGeom>
            <a:gradFill flip="none" rotWithShape="1">
              <a:gsLst>
                <a:gs pos="0">
                  <a:schemeClr val="accent1">
                    <a:shade val="30000"/>
                    <a:satMod val="115000"/>
                    <a:alpha val="0"/>
                  </a:schemeClr>
                </a:gs>
                <a:gs pos="100000">
                  <a:schemeClr val="bg1"/>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sp>
        <p:nvSpPr>
          <p:cNvPr id="6" name="TextBox 5"/>
          <p:cNvSpPr txBox="1"/>
          <p:nvPr/>
        </p:nvSpPr>
        <p:spPr>
          <a:xfrm>
            <a:off x="5873750" y="4187358"/>
            <a:ext cx="2190023" cy="338554"/>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Napa </a:t>
            </a:r>
            <a:r>
              <a:rPr lang="en-US" sz="1600" dirty="0" smtClean="0">
                <a:solidFill>
                  <a:schemeClr val="tx1">
                    <a:lumMod val="65000"/>
                    <a:lumOff val="35000"/>
                  </a:schemeClr>
                </a:solidFill>
                <a:latin typeface="Helvetica" pitchFamily="50" charset="0"/>
                <a:cs typeface="+mn-cs"/>
              </a:rPr>
              <a:t>Valley</a:t>
            </a:r>
            <a:r>
              <a:rPr lang="en-US" sz="1400" dirty="0" smtClean="0">
                <a:solidFill>
                  <a:schemeClr val="tx1">
                    <a:lumMod val="65000"/>
                    <a:lumOff val="35000"/>
                  </a:schemeClr>
                </a:solidFill>
                <a:latin typeface="Helvetica" pitchFamily="50" charset="0"/>
                <a:cs typeface="+mn-cs"/>
              </a:rPr>
              <a:t> </a:t>
            </a:r>
            <a:r>
              <a:rPr lang="zh-CN" altLang="en-US" sz="1400" dirty="0" smtClean="0">
                <a:solidFill>
                  <a:schemeClr val="tx1">
                    <a:lumMod val="65000"/>
                    <a:lumOff val="35000"/>
                  </a:schemeClr>
                </a:solidFill>
                <a:latin typeface="Helvetica" pitchFamily="50" charset="0"/>
                <a:cs typeface="+mn-cs"/>
              </a:rPr>
              <a:t>纳帕谷</a:t>
            </a:r>
            <a:endParaRPr lang="en-US" sz="1600" dirty="0">
              <a:solidFill>
                <a:schemeClr val="tx1">
                  <a:lumMod val="65000"/>
                  <a:lumOff val="35000"/>
                </a:schemeClr>
              </a:solidFill>
              <a:latin typeface="Helvetica" pitchFamily="50" charset="0"/>
              <a:cs typeface="+mn-cs"/>
            </a:endParaRPr>
          </a:p>
        </p:txBody>
      </p:sp>
      <p:sp>
        <p:nvSpPr>
          <p:cNvPr id="7" name="TextBox 6"/>
          <p:cNvSpPr txBox="1"/>
          <p:nvPr/>
        </p:nvSpPr>
        <p:spPr>
          <a:xfrm>
            <a:off x="6039597" y="4475349"/>
            <a:ext cx="2588337" cy="892552"/>
          </a:xfrm>
          <a:prstGeom prst="rect">
            <a:avLst/>
          </a:prstGeom>
          <a:noFill/>
        </p:spPr>
        <p:txBody>
          <a:bodyPr wrap="none">
            <a:spAutoFit/>
          </a:bodyPr>
          <a:lstStyle/>
          <a:p>
            <a:pPr algn="ctr" eaLnBrk="0" hangingPunct="0">
              <a:defRPr/>
            </a:pPr>
            <a:r>
              <a:rPr lang="en-US" sz="2800" dirty="0" smtClean="0">
                <a:solidFill>
                  <a:schemeClr val="tx1">
                    <a:lumMod val="65000"/>
                    <a:lumOff val="35000"/>
                  </a:schemeClr>
                </a:solidFill>
                <a:latin typeface="Helvetica" pitchFamily="50" charset="0"/>
                <a:cs typeface="+mn-cs"/>
              </a:rPr>
              <a:t>VITICULTURE</a:t>
            </a:r>
          </a:p>
          <a:p>
            <a:pPr eaLnBrk="0" hangingPunct="0">
              <a:defRPr/>
            </a:pPr>
            <a:r>
              <a:rPr lang="zh-CN" altLang="en-US" dirty="0" smtClean="0">
                <a:solidFill>
                  <a:schemeClr val="tx1">
                    <a:lumMod val="65000"/>
                    <a:lumOff val="35000"/>
                  </a:schemeClr>
                </a:solidFill>
                <a:latin typeface="Helvetica" pitchFamily="50" charset="0"/>
                <a:cs typeface="+mn-cs"/>
              </a:rPr>
              <a:t>葡萄栽培</a:t>
            </a:r>
            <a:endParaRPr lang="en-US" sz="2000"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4786464.jpg"/>
          <p:cNvPicPr>
            <a:picLocks noChangeAspect="1"/>
          </p:cNvPicPr>
          <p:nvPr/>
        </p:nvPicPr>
        <p:blipFill>
          <a:blip r:embed="rId3"/>
          <a:stretch>
            <a:fillRect/>
          </a:stretch>
        </p:blipFill>
        <p:spPr>
          <a:xfrm>
            <a:off x="0" y="0"/>
            <a:ext cx="4567482" cy="6858000"/>
          </a:xfrm>
          <a:prstGeom prst="rect">
            <a:avLst/>
          </a:prstGeom>
        </p:spPr>
      </p:pic>
      <p:sp>
        <p:nvSpPr>
          <p:cNvPr id="88066" name="TextBox 10"/>
          <p:cNvSpPr txBox="1">
            <a:spLocks noChangeArrowheads="1"/>
          </p:cNvSpPr>
          <p:nvPr/>
        </p:nvSpPr>
        <p:spPr bwMode="auto">
          <a:xfrm>
            <a:off x="4896183" y="978151"/>
            <a:ext cx="3804063" cy="5524589"/>
          </a:xfrm>
          <a:prstGeom prst="rect">
            <a:avLst/>
          </a:prstGeom>
          <a:noFill/>
          <a:ln w="9525">
            <a:noFill/>
            <a:miter lim="800000"/>
            <a:headEnd/>
            <a:tailEnd/>
          </a:ln>
        </p:spPr>
        <p:txBody>
          <a:bodyPr>
            <a:normAutofit/>
          </a:bodyPr>
          <a:lstStyle/>
          <a:p>
            <a:pPr eaLnBrk="0" hangingPunct="0">
              <a:lnSpc>
                <a:spcPct val="95000"/>
              </a:lnSpc>
            </a:pPr>
            <a:r>
              <a:rPr lang="en-US" dirty="0">
                <a:solidFill>
                  <a:srgbClr val="595959"/>
                </a:solidFill>
                <a:latin typeface="Helvetica" pitchFamily="34" charset="0"/>
              </a:rPr>
              <a:t>Napa Valley’s top </a:t>
            </a:r>
            <a:r>
              <a:rPr lang="en-US" dirty="0" smtClean="0">
                <a:solidFill>
                  <a:srgbClr val="595959"/>
                </a:solidFill>
                <a:latin typeface="Helvetica" pitchFamily="34" charset="0"/>
              </a:rPr>
              <a:t>varieties in descending order </a:t>
            </a:r>
            <a:r>
              <a:rPr lang="zh-CN" altLang="en-US" dirty="0" smtClean="0">
                <a:solidFill>
                  <a:srgbClr val="595959"/>
                </a:solidFill>
                <a:latin typeface="Helvetica" pitchFamily="34" charset="0"/>
              </a:rPr>
              <a:t>纳帕谷主要葡萄品种（降序排列如下）</a:t>
            </a:r>
            <a:r>
              <a:rPr lang="en-US" dirty="0" smtClean="0">
                <a:solidFill>
                  <a:srgbClr val="595959"/>
                </a:solidFill>
                <a:latin typeface="Helvetica" pitchFamily="34" charset="0"/>
              </a:rPr>
              <a:t>:</a:t>
            </a:r>
            <a:endParaRPr lang="en-US" dirty="0">
              <a:solidFill>
                <a:srgbClr val="595959"/>
              </a:solidFill>
              <a:latin typeface="Helvetica" pitchFamily="34" charset="0"/>
            </a:endParaRPr>
          </a:p>
          <a:p>
            <a:pPr eaLnBrk="0" hangingPunct="0">
              <a:lnSpc>
                <a:spcPct val="95000"/>
              </a:lnSpc>
            </a:pPr>
            <a:endParaRPr lang="en-US" sz="2000" dirty="0">
              <a:solidFill>
                <a:srgbClr val="595959"/>
              </a:solidFill>
              <a:latin typeface="Helvetica" pitchFamily="34" charset="0"/>
            </a:endParaRPr>
          </a:p>
          <a:p>
            <a:pPr eaLnBrk="0" hangingPunct="0">
              <a:lnSpc>
                <a:spcPct val="110000"/>
              </a:lnSpc>
            </a:pPr>
            <a:r>
              <a:rPr lang="en-US" sz="2000" dirty="0">
                <a:solidFill>
                  <a:srgbClr val="595959"/>
                </a:solidFill>
                <a:latin typeface="Helvetica" pitchFamily="34" charset="0"/>
              </a:rPr>
              <a:t>Cabernet </a:t>
            </a:r>
            <a:r>
              <a:rPr lang="en-US" sz="2000" dirty="0" smtClean="0">
                <a:solidFill>
                  <a:srgbClr val="595959"/>
                </a:solidFill>
                <a:latin typeface="Helvetica" pitchFamily="34" charset="0"/>
              </a:rPr>
              <a:t>Sauvignon </a:t>
            </a:r>
            <a:r>
              <a:rPr lang="zh-CN" altLang="en-US" sz="2000" dirty="0" smtClean="0">
                <a:solidFill>
                  <a:srgbClr val="595959"/>
                </a:solidFill>
                <a:latin typeface="Helvetica" pitchFamily="34" charset="0"/>
              </a:rPr>
              <a:t>赤霞珠</a:t>
            </a:r>
            <a:r>
              <a:rPr lang="en-US" sz="2000" dirty="0">
                <a:solidFill>
                  <a:srgbClr val="595959"/>
                </a:solidFill>
                <a:latin typeface="Helvetica" pitchFamily="34" charset="0"/>
              </a:rPr>
              <a:t/>
            </a:r>
            <a:br>
              <a:rPr lang="en-US" sz="2000" dirty="0">
                <a:solidFill>
                  <a:srgbClr val="595959"/>
                </a:solidFill>
                <a:latin typeface="Helvetica" pitchFamily="34" charset="0"/>
              </a:rPr>
            </a:br>
            <a:r>
              <a:rPr lang="en-US" sz="2000" dirty="0" smtClean="0">
                <a:solidFill>
                  <a:srgbClr val="595959"/>
                </a:solidFill>
                <a:latin typeface="Helvetica" pitchFamily="34" charset="0"/>
              </a:rPr>
              <a:t>Chardonnay </a:t>
            </a:r>
            <a:r>
              <a:rPr lang="zh-CN" altLang="en-US" sz="2000" dirty="0" smtClean="0">
                <a:solidFill>
                  <a:srgbClr val="595959"/>
                </a:solidFill>
                <a:latin typeface="Helvetica" pitchFamily="34" charset="0"/>
              </a:rPr>
              <a:t>霞多丽</a:t>
            </a:r>
            <a:r>
              <a:rPr lang="en-US" sz="2000" dirty="0">
                <a:solidFill>
                  <a:srgbClr val="595959"/>
                </a:solidFill>
                <a:latin typeface="Helvetica" pitchFamily="34" charset="0"/>
              </a:rPr>
              <a:t/>
            </a:r>
            <a:br>
              <a:rPr lang="en-US" sz="2000" dirty="0">
                <a:solidFill>
                  <a:srgbClr val="595959"/>
                </a:solidFill>
                <a:latin typeface="Helvetica" pitchFamily="34" charset="0"/>
              </a:rPr>
            </a:br>
            <a:r>
              <a:rPr lang="en-US" sz="2000" dirty="0" smtClean="0">
                <a:solidFill>
                  <a:srgbClr val="595959"/>
                </a:solidFill>
                <a:latin typeface="Helvetica" pitchFamily="34" charset="0"/>
              </a:rPr>
              <a:t>Merlot </a:t>
            </a:r>
            <a:r>
              <a:rPr lang="zh-CN" altLang="en-US" sz="2000" dirty="0" smtClean="0">
                <a:solidFill>
                  <a:srgbClr val="595959"/>
                </a:solidFill>
                <a:latin typeface="Helvetica" pitchFamily="34" charset="0"/>
              </a:rPr>
              <a:t>美乐</a:t>
            </a:r>
            <a:r>
              <a:rPr lang="en-US" sz="2000" dirty="0">
                <a:solidFill>
                  <a:srgbClr val="595959"/>
                </a:solidFill>
                <a:latin typeface="Helvetica" pitchFamily="34" charset="0"/>
              </a:rPr>
              <a:t/>
            </a:r>
            <a:br>
              <a:rPr lang="en-US" sz="2000" dirty="0">
                <a:solidFill>
                  <a:srgbClr val="595959"/>
                </a:solidFill>
                <a:latin typeface="Helvetica" pitchFamily="34" charset="0"/>
              </a:rPr>
            </a:br>
            <a:r>
              <a:rPr lang="en-US" sz="2000" dirty="0">
                <a:solidFill>
                  <a:srgbClr val="595959"/>
                </a:solidFill>
                <a:latin typeface="Helvetica" pitchFamily="34" charset="0"/>
              </a:rPr>
              <a:t>Sauvignon Blanc </a:t>
            </a:r>
            <a:r>
              <a:rPr lang="zh-CN" altLang="en-US" sz="2000" dirty="0" smtClean="0">
                <a:solidFill>
                  <a:srgbClr val="595959"/>
                </a:solidFill>
                <a:latin typeface="Helvetica" pitchFamily="34" charset="0"/>
              </a:rPr>
              <a:t>长相思</a:t>
            </a:r>
            <a:r>
              <a:rPr lang="en-US" sz="2000" dirty="0">
                <a:solidFill>
                  <a:srgbClr val="595959"/>
                </a:solidFill>
                <a:latin typeface="Helvetica" pitchFamily="34" charset="0"/>
              </a:rPr>
              <a:t/>
            </a:r>
            <a:br>
              <a:rPr lang="en-US" sz="2000" dirty="0">
                <a:solidFill>
                  <a:srgbClr val="595959"/>
                </a:solidFill>
                <a:latin typeface="Helvetica" pitchFamily="34" charset="0"/>
              </a:rPr>
            </a:br>
            <a:r>
              <a:rPr lang="en-US" sz="2000" dirty="0">
                <a:solidFill>
                  <a:srgbClr val="595959"/>
                </a:solidFill>
                <a:latin typeface="Helvetica" pitchFamily="34" charset="0"/>
              </a:rPr>
              <a:t>Pinot </a:t>
            </a:r>
            <a:r>
              <a:rPr lang="en-US" sz="2000" dirty="0" smtClean="0">
                <a:solidFill>
                  <a:srgbClr val="595959"/>
                </a:solidFill>
                <a:latin typeface="Helvetica" pitchFamily="34" charset="0"/>
              </a:rPr>
              <a:t>Noir </a:t>
            </a:r>
            <a:r>
              <a:rPr lang="zh-CN" altLang="en-US" sz="2000" dirty="0" smtClean="0">
                <a:solidFill>
                  <a:srgbClr val="595959"/>
                </a:solidFill>
                <a:latin typeface="Helvetica" pitchFamily="34" charset="0"/>
              </a:rPr>
              <a:t>黑比诺</a:t>
            </a:r>
            <a:r>
              <a:rPr lang="en-US" sz="2000" dirty="0">
                <a:solidFill>
                  <a:srgbClr val="595959"/>
                </a:solidFill>
                <a:latin typeface="Helvetica" pitchFamily="34" charset="0"/>
              </a:rPr>
              <a:t/>
            </a:r>
            <a:br>
              <a:rPr lang="en-US" sz="2000" dirty="0">
                <a:solidFill>
                  <a:srgbClr val="595959"/>
                </a:solidFill>
                <a:latin typeface="Helvetica" pitchFamily="34" charset="0"/>
              </a:rPr>
            </a:br>
            <a:r>
              <a:rPr lang="en-US" sz="2000" dirty="0" smtClean="0">
                <a:solidFill>
                  <a:srgbClr val="595959"/>
                </a:solidFill>
                <a:latin typeface="Helvetica" pitchFamily="34" charset="0"/>
              </a:rPr>
              <a:t>Zinfandel </a:t>
            </a:r>
            <a:r>
              <a:rPr lang="zh-CN" altLang="en-US" sz="2000" dirty="0" smtClean="0">
                <a:solidFill>
                  <a:srgbClr val="595959"/>
                </a:solidFill>
                <a:latin typeface="Helvetica" pitchFamily="34" charset="0"/>
              </a:rPr>
              <a:t>增芳德</a:t>
            </a:r>
            <a:r>
              <a:rPr lang="en-US" sz="2000" dirty="0">
                <a:solidFill>
                  <a:srgbClr val="595959"/>
                </a:solidFill>
                <a:latin typeface="Helvetica" pitchFamily="34" charset="0"/>
              </a:rPr>
              <a:t/>
            </a:r>
            <a:br>
              <a:rPr lang="en-US" sz="2000" dirty="0">
                <a:solidFill>
                  <a:srgbClr val="595959"/>
                </a:solidFill>
                <a:latin typeface="Helvetica" pitchFamily="34" charset="0"/>
              </a:rPr>
            </a:br>
            <a:r>
              <a:rPr lang="en-US" sz="2000" dirty="0" smtClean="0">
                <a:solidFill>
                  <a:srgbClr val="595959"/>
                </a:solidFill>
                <a:latin typeface="Helvetica" pitchFamily="34" charset="0"/>
              </a:rPr>
              <a:t>Syrah </a:t>
            </a:r>
            <a:r>
              <a:rPr lang="zh-CN" altLang="en-US" sz="2000" dirty="0" smtClean="0">
                <a:solidFill>
                  <a:srgbClr val="595959"/>
                </a:solidFill>
                <a:latin typeface="Helvetica" pitchFamily="34" charset="0"/>
              </a:rPr>
              <a:t>西拉</a:t>
            </a:r>
            <a:r>
              <a:rPr lang="en-US" sz="2000" dirty="0">
                <a:solidFill>
                  <a:srgbClr val="595959"/>
                </a:solidFill>
                <a:latin typeface="Helvetica" pitchFamily="34" charset="0"/>
              </a:rPr>
              <a:t/>
            </a:r>
            <a:br>
              <a:rPr lang="en-US" sz="2000" dirty="0">
                <a:solidFill>
                  <a:srgbClr val="595959"/>
                </a:solidFill>
                <a:latin typeface="Helvetica" pitchFamily="34" charset="0"/>
              </a:rPr>
            </a:br>
            <a:r>
              <a:rPr lang="en-US" sz="2000" dirty="0">
                <a:solidFill>
                  <a:srgbClr val="595959"/>
                </a:solidFill>
                <a:latin typeface="Helvetica" pitchFamily="34" charset="0"/>
              </a:rPr>
              <a:t>(&amp; several </a:t>
            </a:r>
            <a:r>
              <a:rPr lang="en-US" sz="2000" dirty="0" smtClean="0">
                <a:solidFill>
                  <a:srgbClr val="595959"/>
                </a:solidFill>
                <a:latin typeface="Helvetica" pitchFamily="34" charset="0"/>
              </a:rPr>
              <a:t>others </a:t>
            </a:r>
            <a:r>
              <a:rPr lang="zh-CN" altLang="en-US" sz="2000" dirty="0" smtClean="0">
                <a:solidFill>
                  <a:srgbClr val="595959"/>
                </a:solidFill>
                <a:latin typeface="Helvetica" pitchFamily="34" charset="0"/>
              </a:rPr>
              <a:t>以及其他品种</a:t>
            </a:r>
            <a:r>
              <a:rPr lang="en-US" sz="2000" dirty="0" smtClean="0">
                <a:solidFill>
                  <a:srgbClr val="595959"/>
                </a:solidFill>
                <a:latin typeface="Helvetica" pitchFamily="34" charset="0"/>
              </a:rPr>
              <a:t>)</a:t>
            </a:r>
            <a:endParaRPr lang="en-US" sz="2000" dirty="0">
              <a:solidFill>
                <a:srgbClr val="595959"/>
              </a:solidFill>
              <a:latin typeface="Helvetica" pitchFamily="34"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3"/>
          <p:cNvSpPr>
            <a:spLocks noGrp="1"/>
          </p:cNvSpPr>
          <p:nvPr>
            <p:ph type="title" idx="4294967295"/>
          </p:nvPr>
        </p:nvSpPr>
        <p:spPr>
          <a:xfrm>
            <a:off x="363538" y="315913"/>
            <a:ext cx="7840662" cy="873125"/>
          </a:xfrm>
        </p:spPr>
        <p:txBody>
          <a:bodyPr/>
          <a:lstStyle/>
          <a:p>
            <a:r>
              <a:rPr lang="en-US" sz="3000" b="0" dirty="0" smtClean="0">
                <a:solidFill>
                  <a:srgbClr val="404040"/>
                </a:solidFill>
                <a:latin typeface="Arial" charset="0"/>
                <a:cs typeface="Arial" charset="0"/>
              </a:rPr>
              <a:t>Napa Vineyards </a:t>
            </a:r>
            <a:r>
              <a:rPr lang="zh-CN" altLang="en-US" b="0" dirty="0" smtClean="0">
                <a:solidFill>
                  <a:srgbClr val="404040"/>
                </a:solidFill>
                <a:latin typeface="Arial" charset="0"/>
                <a:cs typeface="Arial" charset="0"/>
              </a:rPr>
              <a:t>纳帕葡萄园</a:t>
            </a:r>
            <a:r>
              <a:rPr lang="en-US" sz="3000" b="0" dirty="0" smtClean="0">
                <a:solidFill>
                  <a:srgbClr val="404040"/>
                </a:solidFill>
                <a:latin typeface="Arial" charset="0"/>
                <a:cs typeface="Arial" charset="0"/>
              </a:rPr>
              <a:t/>
            </a:r>
            <a:br>
              <a:rPr lang="en-US" sz="3000" b="0" dirty="0" smtClean="0">
                <a:solidFill>
                  <a:srgbClr val="404040"/>
                </a:solidFill>
                <a:latin typeface="Arial" charset="0"/>
                <a:cs typeface="Arial" charset="0"/>
              </a:rPr>
            </a:br>
            <a:r>
              <a:rPr lang="en-US" sz="2600" b="0" dirty="0" smtClean="0">
                <a:solidFill>
                  <a:srgbClr val="404040"/>
                </a:solidFill>
                <a:latin typeface="Arial" charset="0"/>
                <a:cs typeface="Arial" charset="0"/>
              </a:rPr>
              <a:t>Intentionally farmed to produce low yields</a:t>
            </a:r>
            <a:br>
              <a:rPr lang="en-US" sz="2600" b="0" dirty="0" smtClean="0">
                <a:solidFill>
                  <a:srgbClr val="404040"/>
                </a:solidFill>
                <a:latin typeface="Arial" charset="0"/>
                <a:cs typeface="Arial" charset="0"/>
              </a:rPr>
            </a:br>
            <a:r>
              <a:rPr lang="zh-CN" altLang="en-US" sz="2000" b="0" dirty="0" smtClean="0">
                <a:solidFill>
                  <a:srgbClr val="404040"/>
                </a:solidFill>
                <a:latin typeface="Arial" charset="0"/>
                <a:cs typeface="Arial" charset="0"/>
              </a:rPr>
              <a:t>有目的的耕种方法以获得低产量</a:t>
            </a:r>
            <a:endParaRPr lang="en-US" sz="2600" b="0" dirty="0" smtClean="0">
              <a:solidFill>
                <a:srgbClr val="404040"/>
              </a:solidFill>
              <a:latin typeface="Arial" charset="0"/>
              <a:cs typeface="Arial" charset="0"/>
            </a:endParaRPr>
          </a:p>
        </p:txBody>
      </p:sp>
      <p:pic>
        <p:nvPicPr>
          <p:cNvPr id="98306" name="Picture 2"/>
          <p:cNvPicPr>
            <a:picLocks noChangeAspect="1" noChangeArrowheads="1"/>
          </p:cNvPicPr>
          <p:nvPr/>
        </p:nvPicPr>
        <p:blipFill>
          <a:blip r:embed="rId3"/>
          <a:srcRect/>
          <a:stretch>
            <a:fillRect/>
          </a:stretch>
        </p:blipFill>
        <p:spPr bwMode="auto">
          <a:xfrm>
            <a:off x="4598988" y="1565275"/>
            <a:ext cx="3660775" cy="4081463"/>
          </a:xfrm>
          <a:prstGeom prst="rect">
            <a:avLst/>
          </a:prstGeom>
          <a:noFill/>
          <a:ln w="9525">
            <a:noFill/>
            <a:miter lim="800000"/>
            <a:headEnd/>
            <a:tailEnd/>
          </a:ln>
        </p:spPr>
      </p:pic>
      <p:pic>
        <p:nvPicPr>
          <p:cNvPr id="98307" name="Picture 5" descr="Tinacci_070927_9984.jpg"/>
          <p:cNvPicPr>
            <a:picLocks/>
          </p:cNvPicPr>
          <p:nvPr/>
        </p:nvPicPr>
        <p:blipFill>
          <a:blip r:embed="rId4"/>
          <a:srcRect/>
          <a:stretch>
            <a:fillRect/>
          </a:stretch>
        </p:blipFill>
        <p:spPr bwMode="auto">
          <a:xfrm>
            <a:off x="855663" y="1566863"/>
            <a:ext cx="3673475" cy="40782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1"/>
          <p:cNvSpPr>
            <a:spLocks noChangeArrowheads="1"/>
          </p:cNvSpPr>
          <p:nvPr/>
        </p:nvSpPr>
        <p:spPr bwMode="auto">
          <a:xfrm>
            <a:off x="0" y="0"/>
            <a:ext cx="8064500" cy="6515100"/>
          </a:xfrm>
          <a:prstGeom prst="rect">
            <a:avLst/>
          </a:prstGeom>
          <a:solidFill>
            <a:schemeClr val="bg1"/>
          </a:solidFill>
          <a:ln w="9525" algn="ctr">
            <a:solidFill>
              <a:schemeClr val="bg1"/>
            </a:solidFill>
            <a:round/>
            <a:headEnd/>
            <a:tailEnd/>
          </a:ln>
        </p:spPr>
        <p:txBody>
          <a:bodyPr/>
          <a:lstStyle/>
          <a:p>
            <a:pPr algn="ctr" eaLnBrk="0" hangingPunct="0"/>
            <a:endParaRPr lang="en-US"/>
          </a:p>
        </p:txBody>
      </p:sp>
      <p:pic>
        <p:nvPicPr>
          <p:cNvPr id="16386" name="Picture 32" descr="iStock_000014337954Medium.jpg"/>
          <p:cNvPicPr>
            <a:picLocks noChangeAspect="1"/>
          </p:cNvPicPr>
          <p:nvPr/>
        </p:nvPicPr>
        <p:blipFill>
          <a:blip r:embed="rId3">
            <a:lum bright="10000"/>
          </a:blip>
          <a:srcRect/>
          <a:stretch>
            <a:fillRect/>
          </a:stretch>
        </p:blipFill>
        <p:spPr bwMode="auto">
          <a:xfrm>
            <a:off x="825500" y="1031875"/>
            <a:ext cx="7442200" cy="4794250"/>
          </a:xfrm>
          <a:prstGeom prst="rect">
            <a:avLst/>
          </a:prstGeom>
          <a:noFill/>
          <a:ln w="9525">
            <a:noFill/>
            <a:miter lim="800000"/>
            <a:headEnd/>
            <a:tailEnd/>
          </a:ln>
        </p:spPr>
      </p:pic>
      <p:sp>
        <p:nvSpPr>
          <p:cNvPr id="34" name="TextBox 33"/>
          <p:cNvSpPr txBox="1"/>
          <p:nvPr/>
        </p:nvSpPr>
        <p:spPr>
          <a:xfrm>
            <a:off x="63500" y="2387600"/>
            <a:ext cx="2565126" cy="954107"/>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a:t>
            </a:r>
            <a:r>
              <a:rPr lang="en-US" sz="2800" dirty="0" smtClean="0">
                <a:solidFill>
                  <a:schemeClr val="tx1">
                    <a:lumMod val="65000"/>
                    <a:lumOff val="35000"/>
                  </a:schemeClr>
                </a:solidFill>
                <a:latin typeface="Helvetica" pitchFamily="50" charset="0"/>
                <a:cs typeface="+mn-cs"/>
              </a:rPr>
              <a:t>VALLEY</a:t>
            </a:r>
          </a:p>
          <a:p>
            <a:pPr eaLnBrk="0" hangingPunct="0">
              <a:defRPr/>
            </a:pPr>
            <a:r>
              <a:rPr lang="zh-CN" altLang="en-US" sz="2800" dirty="0" smtClean="0">
                <a:solidFill>
                  <a:schemeClr val="tx1">
                    <a:lumMod val="65000"/>
                    <a:lumOff val="35000"/>
                  </a:schemeClr>
                </a:solidFill>
                <a:latin typeface="Helvetica" pitchFamily="50" charset="0"/>
                <a:cs typeface="+mn-cs"/>
              </a:rPr>
              <a:t>纳帕谷</a:t>
            </a:r>
            <a:endParaRPr lang="en-US" sz="2800" dirty="0">
              <a:solidFill>
                <a:schemeClr val="tx1">
                  <a:lumMod val="65000"/>
                  <a:lumOff val="35000"/>
                </a:schemeClr>
              </a:solidFill>
              <a:latin typeface="Helvetica" pitchFamily="50" charset="0"/>
              <a:cs typeface="+mn-cs"/>
            </a:endParaRPr>
          </a:p>
        </p:txBody>
      </p:sp>
      <p:sp>
        <p:nvSpPr>
          <p:cNvPr id="35" name="Oval 34"/>
          <p:cNvSpPr/>
          <p:nvPr/>
        </p:nvSpPr>
        <p:spPr bwMode="auto">
          <a:xfrm>
            <a:off x="1219200" y="2895600"/>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Tree>
  </p:cSld>
  <p:clrMapOvr>
    <a:masterClrMapping/>
  </p:clrMapOvr>
  <p:transition advClick="0" advTm="1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descr="shutterstock_52335214.jpg"/>
          <p:cNvPicPr>
            <a:picLocks noChangeAspect="1"/>
          </p:cNvPicPr>
          <p:nvPr/>
        </p:nvPicPr>
        <p:blipFill>
          <a:blip r:embed="rId3"/>
          <a:srcRect/>
          <a:stretch>
            <a:fillRect/>
          </a:stretch>
        </p:blipFill>
        <p:spPr bwMode="auto">
          <a:xfrm>
            <a:off x="474663" y="1595438"/>
            <a:ext cx="4152900" cy="4341812"/>
          </a:xfrm>
          <a:prstGeom prst="rect">
            <a:avLst/>
          </a:prstGeom>
          <a:noFill/>
          <a:ln w="9525">
            <a:noFill/>
            <a:miter lim="800000"/>
            <a:headEnd/>
            <a:tailEnd/>
          </a:ln>
        </p:spPr>
      </p:pic>
      <p:sp>
        <p:nvSpPr>
          <p:cNvPr id="104450"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Winemaking Practices</a:t>
            </a:r>
            <a:r>
              <a:rPr lang="en-US" b="0" dirty="0" smtClean="0">
                <a:solidFill>
                  <a:srgbClr val="404040"/>
                </a:solidFill>
                <a:latin typeface="Arial" charset="0"/>
                <a:cs typeface="Arial" charset="0"/>
              </a:rPr>
              <a:t> </a:t>
            </a:r>
            <a:r>
              <a:rPr lang="zh-CN" altLang="en-US" b="0" dirty="0" smtClean="0">
                <a:solidFill>
                  <a:srgbClr val="404040"/>
                </a:solidFill>
                <a:latin typeface="Arial" charset="0"/>
                <a:cs typeface="Arial" charset="0"/>
              </a:rPr>
              <a:t>酿酒实践中</a:t>
            </a:r>
            <a:r>
              <a:rPr lang="en-US" sz="3000" b="0" dirty="0" smtClean="0">
                <a:solidFill>
                  <a:srgbClr val="404040"/>
                </a:solidFill>
                <a:latin typeface="Arial" charset="0"/>
                <a:cs typeface="Arial" charset="0"/>
              </a:rPr>
              <a:t/>
            </a:r>
            <a:br>
              <a:rPr lang="en-US" sz="3000" b="0" dirty="0" smtClean="0">
                <a:solidFill>
                  <a:srgbClr val="404040"/>
                </a:solidFill>
                <a:latin typeface="Arial" charset="0"/>
                <a:cs typeface="Arial" charset="0"/>
              </a:rPr>
            </a:br>
            <a:r>
              <a:rPr lang="en-US" sz="2600" b="0" dirty="0" smtClean="0">
                <a:solidFill>
                  <a:srgbClr val="404040"/>
                </a:solidFill>
                <a:latin typeface="Arial" charset="0"/>
                <a:cs typeface="Arial" charset="0"/>
              </a:rPr>
              <a:t>Gentle handling is the norm</a:t>
            </a:r>
            <a:r>
              <a:rPr lang="en-US" sz="2000" b="0" dirty="0" smtClean="0">
                <a:solidFill>
                  <a:srgbClr val="404040"/>
                </a:solidFill>
                <a:latin typeface="Arial" charset="0"/>
                <a:cs typeface="Arial" charset="0"/>
              </a:rPr>
              <a:t> </a:t>
            </a:r>
            <a:r>
              <a:rPr lang="zh-CN" altLang="en-US" sz="2000" b="0" dirty="0" smtClean="0">
                <a:solidFill>
                  <a:srgbClr val="404040"/>
                </a:solidFill>
                <a:latin typeface="Arial" charset="0"/>
                <a:cs typeface="Arial" charset="0"/>
              </a:rPr>
              <a:t>以温和手法作为规范</a:t>
            </a:r>
            <a:endParaRPr lang="en-US" sz="2600" b="0" dirty="0" smtClean="0">
              <a:solidFill>
                <a:srgbClr val="404040"/>
              </a:solidFill>
              <a:latin typeface="Arial" charset="0"/>
              <a:cs typeface="Arial" charset="0"/>
            </a:endParaRPr>
          </a:p>
        </p:txBody>
      </p:sp>
      <p:sp>
        <p:nvSpPr>
          <p:cNvPr id="104451" name="TextBox 5"/>
          <p:cNvSpPr txBox="1">
            <a:spLocks noChangeArrowheads="1"/>
          </p:cNvSpPr>
          <p:nvPr/>
        </p:nvSpPr>
        <p:spPr bwMode="auto">
          <a:xfrm>
            <a:off x="5188043" y="1686766"/>
            <a:ext cx="3360737" cy="3834896"/>
          </a:xfrm>
          <a:prstGeom prst="rect">
            <a:avLst/>
          </a:prstGeom>
          <a:noFill/>
          <a:ln w="9525">
            <a:noFill/>
            <a:miter lim="800000"/>
            <a:headEnd/>
            <a:tailEnd/>
          </a:ln>
        </p:spPr>
        <p:txBody>
          <a:bodyPr>
            <a:spAutoFit/>
          </a:bodyPr>
          <a:lstStyle/>
          <a:p>
            <a:pPr eaLnBrk="0" hangingPunct="0">
              <a:lnSpc>
                <a:spcPct val="95000"/>
              </a:lnSpc>
            </a:pPr>
            <a:endParaRPr lang="en-US" sz="2000" dirty="0">
              <a:solidFill>
                <a:srgbClr val="595959"/>
              </a:solidFill>
              <a:latin typeface="Helvetica" pitchFamily="34" charset="0"/>
            </a:endParaRPr>
          </a:p>
          <a:p>
            <a:pPr eaLnBrk="0" hangingPunct="0">
              <a:lnSpc>
                <a:spcPct val="95000"/>
              </a:lnSpc>
            </a:pPr>
            <a:r>
              <a:rPr lang="en-US" sz="2000" dirty="0">
                <a:solidFill>
                  <a:srgbClr val="595959"/>
                </a:solidFill>
                <a:latin typeface="Helvetica" pitchFamily="34" charset="0"/>
              </a:rPr>
              <a:t>Focus on innovation </a:t>
            </a:r>
            <a:br>
              <a:rPr lang="en-US" sz="2000" dirty="0">
                <a:solidFill>
                  <a:srgbClr val="595959"/>
                </a:solidFill>
                <a:latin typeface="Helvetica" pitchFamily="34" charset="0"/>
              </a:rPr>
            </a:br>
            <a:r>
              <a:rPr lang="en-US" sz="2000" dirty="0">
                <a:solidFill>
                  <a:srgbClr val="595959"/>
                </a:solidFill>
                <a:latin typeface="Helvetica" pitchFamily="34" charset="0"/>
              </a:rPr>
              <a:t>and </a:t>
            </a:r>
            <a:r>
              <a:rPr lang="en-US" sz="2000" dirty="0" smtClean="0">
                <a:solidFill>
                  <a:srgbClr val="595959"/>
                </a:solidFill>
                <a:latin typeface="Helvetica" pitchFamily="34" charset="0"/>
              </a:rPr>
              <a:t>quality</a:t>
            </a:r>
          </a:p>
          <a:p>
            <a:pPr eaLnBrk="0" hangingPunct="0">
              <a:lnSpc>
                <a:spcPct val="95000"/>
              </a:lnSpc>
            </a:pPr>
            <a:r>
              <a:rPr lang="zh-CN" altLang="en-US" sz="1800" dirty="0" smtClean="0">
                <a:solidFill>
                  <a:srgbClr val="595959"/>
                </a:solidFill>
                <a:latin typeface="Helvetica" pitchFamily="34" charset="0"/>
              </a:rPr>
              <a:t>专注于创新和品质</a:t>
            </a:r>
            <a:endParaRPr lang="en-US" sz="1800" dirty="0">
              <a:solidFill>
                <a:srgbClr val="595959"/>
              </a:solidFill>
              <a:latin typeface="Helvetica" pitchFamily="34" charset="0"/>
            </a:endParaRPr>
          </a:p>
          <a:p>
            <a:pPr eaLnBrk="0" hangingPunct="0">
              <a:lnSpc>
                <a:spcPct val="95000"/>
              </a:lnSpc>
            </a:pPr>
            <a:endParaRPr lang="en-US" sz="2000" dirty="0">
              <a:solidFill>
                <a:srgbClr val="595959"/>
              </a:solidFill>
              <a:latin typeface="Helvetica" pitchFamily="34" charset="0"/>
            </a:endParaRPr>
          </a:p>
          <a:p>
            <a:pPr eaLnBrk="0" hangingPunct="0">
              <a:lnSpc>
                <a:spcPct val="95000"/>
              </a:lnSpc>
            </a:pPr>
            <a:r>
              <a:rPr lang="en-US" sz="2000" dirty="0">
                <a:solidFill>
                  <a:srgbClr val="595959"/>
                </a:solidFill>
                <a:latin typeface="Helvetica" pitchFamily="34" charset="0"/>
              </a:rPr>
              <a:t>Collaboration is </a:t>
            </a:r>
            <a:r>
              <a:rPr lang="en-US" sz="2000" dirty="0" smtClean="0">
                <a:solidFill>
                  <a:srgbClr val="595959"/>
                </a:solidFill>
                <a:latin typeface="Helvetica" pitchFamily="34" charset="0"/>
              </a:rPr>
              <a:t>common</a:t>
            </a:r>
          </a:p>
          <a:p>
            <a:pPr eaLnBrk="0" hangingPunct="0">
              <a:lnSpc>
                <a:spcPct val="95000"/>
              </a:lnSpc>
            </a:pPr>
            <a:r>
              <a:rPr lang="zh-CN" altLang="en-US" sz="1800" dirty="0" smtClean="0">
                <a:solidFill>
                  <a:srgbClr val="595959"/>
                </a:solidFill>
                <a:latin typeface="Helvetica" pitchFamily="34" charset="0"/>
              </a:rPr>
              <a:t>协作也很常见</a:t>
            </a:r>
            <a:endParaRPr lang="en-US" sz="1800" dirty="0">
              <a:solidFill>
                <a:srgbClr val="595959"/>
              </a:solidFill>
              <a:latin typeface="Helvetica" pitchFamily="34" charset="0"/>
            </a:endParaRPr>
          </a:p>
          <a:p>
            <a:pPr eaLnBrk="0" hangingPunct="0">
              <a:lnSpc>
                <a:spcPct val="95000"/>
              </a:lnSpc>
            </a:pPr>
            <a:endParaRPr lang="en-US" sz="2000" dirty="0">
              <a:solidFill>
                <a:srgbClr val="595959"/>
              </a:solidFill>
              <a:latin typeface="Helvetica" pitchFamily="34" charset="0"/>
            </a:endParaRPr>
          </a:p>
          <a:p>
            <a:pPr eaLnBrk="0" hangingPunct="0">
              <a:lnSpc>
                <a:spcPct val="95000"/>
              </a:lnSpc>
            </a:pPr>
            <a:r>
              <a:rPr lang="en-US" sz="2000" dirty="0">
                <a:solidFill>
                  <a:srgbClr val="595959"/>
                </a:solidFill>
                <a:latin typeface="Helvetica" pitchFamily="34" charset="0"/>
              </a:rPr>
              <a:t>Continuing education for</a:t>
            </a:r>
          </a:p>
          <a:p>
            <a:pPr eaLnBrk="0" hangingPunct="0">
              <a:lnSpc>
                <a:spcPct val="95000"/>
              </a:lnSpc>
            </a:pPr>
            <a:r>
              <a:rPr lang="en-US" sz="2000" dirty="0">
                <a:solidFill>
                  <a:srgbClr val="595959"/>
                </a:solidFill>
                <a:latin typeface="Helvetica" pitchFamily="34" charset="0"/>
              </a:rPr>
              <a:t>ongoing </a:t>
            </a:r>
            <a:r>
              <a:rPr lang="en-US" sz="2000" dirty="0" smtClean="0">
                <a:solidFill>
                  <a:srgbClr val="595959"/>
                </a:solidFill>
                <a:latin typeface="Helvetica" pitchFamily="34" charset="0"/>
              </a:rPr>
              <a:t>improvement</a:t>
            </a:r>
          </a:p>
          <a:p>
            <a:pPr eaLnBrk="0" hangingPunct="0">
              <a:lnSpc>
                <a:spcPct val="95000"/>
              </a:lnSpc>
            </a:pPr>
            <a:r>
              <a:rPr lang="zh-CN" altLang="en-US" sz="2000" dirty="0" smtClean="0">
                <a:solidFill>
                  <a:srgbClr val="595959"/>
                </a:solidFill>
                <a:latin typeface="Helvetica" pitchFamily="34" charset="0"/>
              </a:rPr>
              <a:t>为不断改进而进行继续教育</a:t>
            </a:r>
            <a:endParaRPr lang="en-US" sz="1800" dirty="0">
              <a:solidFill>
                <a:srgbClr val="595959"/>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transitionNVR.jpg"/>
          <p:cNvPicPr>
            <a:picLocks noChangeAspect="1"/>
          </p:cNvPicPr>
          <p:nvPr/>
        </p:nvPicPr>
        <p:blipFill>
          <a:blip r:embed="rId3"/>
          <a:srcRect l="525"/>
          <a:stretch>
            <a:fillRect/>
          </a:stretch>
        </p:blipFill>
        <p:spPr bwMode="auto">
          <a:xfrm>
            <a:off x="0" y="-38100"/>
            <a:ext cx="9144000" cy="6896100"/>
          </a:xfrm>
          <a:prstGeom prst="rect">
            <a:avLst/>
          </a:prstGeom>
          <a:noFill/>
          <a:ln w="9525">
            <a:noFill/>
            <a:miter lim="800000"/>
            <a:headEnd/>
            <a:tailEnd/>
          </a:ln>
        </p:spPr>
      </p:pic>
      <p:pic>
        <p:nvPicPr>
          <p:cNvPr id="176131" name="Picture 2"/>
          <p:cNvPicPr>
            <a:picLocks noChangeAspect="1" noChangeArrowheads="1"/>
          </p:cNvPicPr>
          <p:nvPr/>
        </p:nvPicPr>
        <p:blipFill>
          <a:blip r:embed="rId4"/>
          <a:srcRect/>
          <a:stretch>
            <a:fillRect/>
          </a:stretch>
        </p:blipFill>
        <p:spPr bwMode="auto">
          <a:xfrm>
            <a:off x="0" y="882650"/>
            <a:ext cx="8982075" cy="4654550"/>
          </a:xfrm>
          <a:prstGeom prst="rect">
            <a:avLst/>
          </a:prstGeom>
          <a:noFill/>
          <a:ln w="9525">
            <a:noFill/>
            <a:miter lim="800000"/>
            <a:headEnd/>
            <a:tailEnd/>
          </a:ln>
        </p:spPr>
      </p:pic>
      <p:sp>
        <p:nvSpPr>
          <p:cNvPr id="6" name="TextBox 5"/>
          <p:cNvSpPr txBox="1"/>
          <p:nvPr/>
        </p:nvSpPr>
        <p:spPr>
          <a:xfrm>
            <a:off x="5873750" y="4281488"/>
            <a:ext cx="2190023" cy="338554"/>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Napa </a:t>
            </a:r>
            <a:r>
              <a:rPr lang="en-US" sz="1600" dirty="0" smtClean="0">
                <a:solidFill>
                  <a:schemeClr val="tx1">
                    <a:lumMod val="65000"/>
                    <a:lumOff val="35000"/>
                  </a:schemeClr>
                </a:solidFill>
                <a:latin typeface="Helvetica" pitchFamily="50" charset="0"/>
                <a:cs typeface="+mn-cs"/>
              </a:rPr>
              <a:t>Valley</a:t>
            </a:r>
            <a:r>
              <a:rPr lang="en-US" sz="1400" dirty="0" smtClean="0">
                <a:solidFill>
                  <a:schemeClr val="tx1">
                    <a:lumMod val="65000"/>
                    <a:lumOff val="35000"/>
                  </a:schemeClr>
                </a:solidFill>
                <a:latin typeface="Helvetica" pitchFamily="50" charset="0"/>
                <a:cs typeface="+mn-cs"/>
              </a:rPr>
              <a:t> </a:t>
            </a:r>
            <a:r>
              <a:rPr lang="zh-CN" altLang="en-US" sz="1400" dirty="0" smtClean="0">
                <a:solidFill>
                  <a:schemeClr val="tx1">
                    <a:lumMod val="65000"/>
                    <a:lumOff val="35000"/>
                  </a:schemeClr>
                </a:solidFill>
                <a:latin typeface="Helvetica" pitchFamily="50" charset="0"/>
                <a:cs typeface="+mn-cs"/>
              </a:rPr>
              <a:t>纳帕谷</a:t>
            </a:r>
            <a:endParaRPr lang="en-US" sz="1600" dirty="0">
              <a:solidFill>
                <a:schemeClr val="tx1">
                  <a:lumMod val="65000"/>
                  <a:lumOff val="35000"/>
                </a:schemeClr>
              </a:solidFill>
              <a:latin typeface="Helvetica" pitchFamily="50" charset="0"/>
              <a:cs typeface="+mn-cs"/>
            </a:endParaRPr>
          </a:p>
        </p:txBody>
      </p:sp>
      <p:sp>
        <p:nvSpPr>
          <p:cNvPr id="7" name="TextBox 6"/>
          <p:cNvSpPr txBox="1"/>
          <p:nvPr/>
        </p:nvSpPr>
        <p:spPr>
          <a:xfrm>
            <a:off x="6026150" y="4529138"/>
            <a:ext cx="1711494" cy="892552"/>
          </a:xfrm>
          <a:prstGeom prst="rect">
            <a:avLst/>
          </a:prstGeom>
          <a:noFill/>
        </p:spPr>
        <p:txBody>
          <a:bodyPr wrap="none">
            <a:spAutoFit/>
          </a:bodyPr>
          <a:lstStyle/>
          <a:p>
            <a:pPr algn="ctr" eaLnBrk="0" hangingPunct="0">
              <a:defRPr/>
            </a:pPr>
            <a:r>
              <a:rPr lang="en-US" sz="2800" dirty="0" smtClean="0">
                <a:solidFill>
                  <a:schemeClr val="tx1">
                    <a:lumMod val="65000"/>
                    <a:lumOff val="35000"/>
                  </a:schemeClr>
                </a:solidFill>
                <a:latin typeface="Helvetica" pitchFamily="50" charset="0"/>
                <a:cs typeface="+mn-cs"/>
              </a:rPr>
              <a:t>HISTORY</a:t>
            </a:r>
          </a:p>
          <a:p>
            <a:pPr eaLnBrk="0" hangingPunct="0">
              <a:defRPr/>
            </a:pPr>
            <a:r>
              <a:rPr lang="zh-CN" altLang="en-US" dirty="0" smtClean="0">
                <a:solidFill>
                  <a:schemeClr val="tx1">
                    <a:lumMod val="65000"/>
                    <a:lumOff val="35000"/>
                  </a:schemeClr>
                </a:solidFill>
                <a:latin typeface="Helvetica" pitchFamily="50" charset="0"/>
                <a:cs typeface="+mn-cs"/>
              </a:rPr>
              <a:t>历史</a:t>
            </a:r>
            <a:endParaRPr lang="en-US" sz="2000" dirty="0">
              <a:solidFill>
                <a:schemeClr val="tx1">
                  <a:lumMod val="65000"/>
                  <a:lumOff val="35000"/>
                </a:schemeClr>
              </a:solidFill>
              <a:latin typeface="Helvetica" pitchFamily="50" charset="0"/>
              <a:cs typeface="+mn-cs"/>
            </a:endParaRPr>
          </a:p>
        </p:txBody>
      </p:sp>
      <p:pic>
        <p:nvPicPr>
          <p:cNvPr id="1026" name="Picture 2"/>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a:off x="0" y="886496"/>
            <a:ext cx="2498506" cy="462621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srcRect/>
          <a:stretch>
            <a:fillRect/>
          </a:stretch>
        </p:blipFill>
        <p:spPr bwMode="auto">
          <a:xfrm>
            <a:off x="993775" y="1354462"/>
            <a:ext cx="7129463" cy="3922135"/>
          </a:xfrm>
          <a:prstGeom prst="rect">
            <a:avLst/>
          </a:prstGeom>
          <a:noFill/>
          <a:ln w="9525">
            <a:noFill/>
            <a:miter lim="800000"/>
            <a:headEnd/>
            <a:tailEnd/>
          </a:ln>
        </p:spPr>
      </p:pic>
      <p:sp>
        <p:nvSpPr>
          <p:cNvPr id="4" name="Title 3"/>
          <p:cNvSpPr>
            <a:spLocks noGrp="1"/>
          </p:cNvSpPr>
          <p:nvPr>
            <p:ph type="title" idx="4294967295"/>
          </p:nvPr>
        </p:nvSpPr>
        <p:spPr>
          <a:xfrm>
            <a:off x="363538" y="315913"/>
            <a:ext cx="8110537" cy="873125"/>
          </a:xfrm>
        </p:spPr>
        <p:txBody>
          <a:bodyPr/>
          <a:lstStyle/>
          <a:p>
            <a:pPr>
              <a:defRPr/>
            </a:pPr>
            <a:r>
              <a:rPr lang="en-US" sz="3000" b="0" dirty="0" smtClean="0">
                <a:solidFill>
                  <a:schemeClr val="bg2">
                    <a:lumMod val="50000"/>
                  </a:schemeClr>
                </a:solidFill>
              </a:rPr>
              <a:t>NAPA VALLEY</a:t>
            </a:r>
            <a:r>
              <a:rPr lang="en-US" b="0" dirty="0" smtClean="0">
                <a:solidFill>
                  <a:schemeClr val="bg2">
                    <a:lumMod val="50000"/>
                  </a:schemeClr>
                </a:solidFill>
              </a:rPr>
              <a:t> </a:t>
            </a:r>
            <a:r>
              <a:rPr lang="zh-CN" altLang="en-US" b="0" dirty="0" smtClean="0">
                <a:solidFill>
                  <a:schemeClr val="bg2">
                    <a:lumMod val="50000"/>
                  </a:schemeClr>
                </a:solidFill>
              </a:rPr>
              <a:t>纳帕谷</a:t>
            </a:r>
            <a:r>
              <a:rPr lang="en-US" sz="3000" b="0" dirty="0" smtClean="0">
                <a:solidFill>
                  <a:schemeClr val="bg2">
                    <a:lumMod val="50000"/>
                  </a:schemeClr>
                </a:solidFill>
              </a:rPr>
              <a:t/>
            </a:r>
            <a:br>
              <a:rPr lang="en-US" sz="3000" b="0" dirty="0" smtClean="0">
                <a:solidFill>
                  <a:schemeClr val="bg2">
                    <a:lumMod val="50000"/>
                  </a:schemeClr>
                </a:solidFill>
              </a:rPr>
            </a:br>
            <a:r>
              <a:rPr lang="en-US" b="0" dirty="0" smtClean="0">
                <a:solidFill>
                  <a:schemeClr val="bg2">
                    <a:lumMod val="50000"/>
                  </a:schemeClr>
                </a:solidFill>
              </a:rPr>
              <a:t>Experimenters, innovators, leaders</a:t>
            </a:r>
            <a:br>
              <a:rPr lang="en-US" b="0" dirty="0" smtClean="0">
                <a:solidFill>
                  <a:schemeClr val="bg2">
                    <a:lumMod val="50000"/>
                  </a:schemeClr>
                </a:solidFill>
              </a:rPr>
            </a:br>
            <a:r>
              <a:rPr lang="zh-CN" altLang="en-US" sz="2000" b="0" dirty="0" smtClean="0">
                <a:solidFill>
                  <a:schemeClr val="bg2">
                    <a:lumMod val="50000"/>
                  </a:schemeClr>
                </a:solidFill>
              </a:rPr>
              <a:t>实验者，创新者，领导者</a:t>
            </a:r>
            <a:endParaRPr lang="en-US" b="0" dirty="0">
              <a:solidFill>
                <a:schemeClr val="bg2">
                  <a:lumMod val="50000"/>
                </a:schemeClr>
              </a:solidFill>
            </a:endParaRPr>
          </a:p>
        </p:txBody>
      </p:sp>
      <p:grpSp>
        <p:nvGrpSpPr>
          <p:cNvPr id="2" name="Group 31"/>
          <p:cNvGrpSpPr>
            <a:grpSpLocks/>
          </p:cNvGrpSpPr>
          <p:nvPr/>
        </p:nvGrpSpPr>
        <p:grpSpPr bwMode="auto">
          <a:xfrm>
            <a:off x="238125" y="5408613"/>
            <a:ext cx="7885113" cy="862012"/>
            <a:chOff x="238539" y="5832197"/>
            <a:chExt cx="7885005" cy="862691"/>
          </a:xfrm>
        </p:grpSpPr>
        <p:sp>
          <p:nvSpPr>
            <p:cNvPr id="108548" name="Rectangle 33"/>
            <p:cNvSpPr>
              <a:spLocks noChangeArrowheads="1"/>
            </p:cNvSpPr>
            <p:nvPr/>
          </p:nvSpPr>
          <p:spPr bwMode="auto">
            <a:xfrm>
              <a:off x="265043" y="6347791"/>
              <a:ext cx="808383" cy="291548"/>
            </a:xfrm>
            <a:prstGeom prst="rect">
              <a:avLst/>
            </a:prstGeom>
            <a:solidFill>
              <a:srgbClr val="D2D37B"/>
            </a:solidFill>
            <a:ln w="9525" algn="ctr">
              <a:noFill/>
              <a:round/>
              <a:headEnd/>
              <a:tailEnd/>
            </a:ln>
          </p:spPr>
          <p:txBody>
            <a:bodyPr/>
            <a:lstStyle/>
            <a:p>
              <a:pPr algn="ctr" eaLnBrk="0" hangingPunct="0"/>
              <a:endParaRPr lang="en-US"/>
            </a:p>
          </p:txBody>
        </p:sp>
        <p:cxnSp>
          <p:nvCxnSpPr>
            <p:cNvPr id="108549" name="Straight Connector 34"/>
            <p:cNvCxnSpPr>
              <a:cxnSpLocks noChangeShapeType="1"/>
            </p:cNvCxnSpPr>
            <p:nvPr/>
          </p:nvCxnSpPr>
          <p:spPr bwMode="auto">
            <a:xfrm rot="5400000">
              <a:off x="708991" y="6261652"/>
              <a:ext cx="728870" cy="1588"/>
            </a:xfrm>
            <a:prstGeom prst="line">
              <a:avLst/>
            </a:prstGeom>
            <a:noFill/>
            <a:ln w="9525" algn="ctr">
              <a:solidFill>
                <a:schemeClr val="tx1"/>
              </a:solidFill>
              <a:round/>
              <a:headEnd/>
              <a:tailEnd/>
            </a:ln>
          </p:spPr>
        </p:cxnSp>
        <p:sp>
          <p:nvSpPr>
            <p:cNvPr id="36" name="TextBox 35"/>
            <p:cNvSpPr txBox="1"/>
            <p:nvPr/>
          </p:nvSpPr>
          <p:spPr>
            <a:xfrm>
              <a:off x="238539" y="6294523"/>
              <a:ext cx="755640"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sp>
          <p:nvSpPr>
            <p:cNvPr id="37" name="TextBox 36"/>
            <p:cNvSpPr txBox="1"/>
            <p:nvPr/>
          </p:nvSpPr>
          <p:spPr>
            <a:xfrm>
              <a:off x="1268813" y="6294523"/>
              <a:ext cx="755640"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38" name="TextBox 37"/>
            <p:cNvSpPr txBox="1"/>
            <p:nvPr/>
          </p:nvSpPr>
          <p:spPr>
            <a:xfrm>
              <a:off x="2283211" y="6294523"/>
              <a:ext cx="754053"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39" name="TextBox 38"/>
            <p:cNvSpPr txBox="1"/>
            <p:nvPr/>
          </p:nvSpPr>
          <p:spPr>
            <a:xfrm>
              <a:off x="3299197" y="6294523"/>
              <a:ext cx="755640"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40" name="TextBox 39"/>
            <p:cNvSpPr txBox="1"/>
            <p:nvPr/>
          </p:nvSpPr>
          <p:spPr>
            <a:xfrm>
              <a:off x="4316771" y="6294523"/>
              <a:ext cx="755640"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41" name="TextBox 40"/>
            <p:cNvSpPr txBox="1"/>
            <p:nvPr/>
          </p:nvSpPr>
          <p:spPr>
            <a:xfrm>
              <a:off x="5324819" y="6294523"/>
              <a:ext cx="754053"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42" name="TextBox 41"/>
            <p:cNvSpPr txBox="1"/>
            <p:nvPr/>
          </p:nvSpPr>
          <p:spPr>
            <a:xfrm>
              <a:off x="6355093" y="6294523"/>
              <a:ext cx="754052"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43" name="TextBox 42"/>
            <p:cNvSpPr txBox="1"/>
            <p:nvPr/>
          </p:nvSpPr>
          <p:spPr>
            <a:xfrm>
              <a:off x="7367904" y="6294523"/>
              <a:ext cx="755640"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sp>
          <p:nvSpPr>
            <p:cNvPr id="108558" name="TextBox 43"/>
            <p:cNvSpPr txBox="1">
              <a:spLocks noChangeArrowheads="1"/>
            </p:cNvSpPr>
            <p:nvPr/>
          </p:nvSpPr>
          <p:spPr bwMode="auto">
            <a:xfrm>
              <a:off x="1033671" y="5832197"/>
              <a:ext cx="5198788" cy="492831"/>
            </a:xfrm>
            <a:prstGeom prst="rect">
              <a:avLst/>
            </a:prstGeom>
            <a:noFill/>
            <a:ln w="9525">
              <a:noFill/>
              <a:miter lim="800000"/>
              <a:headEnd/>
              <a:tailEnd/>
            </a:ln>
          </p:spPr>
          <p:txBody>
            <a:bodyPr wrap="none">
              <a:spAutoFit/>
            </a:bodyPr>
            <a:lstStyle/>
            <a:p>
              <a:pPr algn="ctr" eaLnBrk="0" hangingPunct="0"/>
              <a:r>
                <a:rPr lang="en-US" sz="1400" dirty="0">
                  <a:latin typeface="Helvetica" pitchFamily="34" charset="0"/>
                </a:rPr>
                <a:t>George </a:t>
              </a:r>
              <a:r>
                <a:rPr lang="en-US" sz="1400" dirty="0" err="1">
                  <a:latin typeface="Helvetica" pitchFamily="34" charset="0"/>
                </a:rPr>
                <a:t>Yount</a:t>
              </a:r>
              <a:r>
                <a:rPr lang="en-US" sz="1400" dirty="0">
                  <a:latin typeface="Helvetica" pitchFamily="34" charset="0"/>
                </a:rPr>
                <a:t> plants first vineyards in </a:t>
              </a:r>
              <a:r>
                <a:rPr lang="en-US" sz="1400" dirty="0" smtClean="0">
                  <a:latin typeface="Helvetica" pitchFamily="34" charset="0"/>
                </a:rPr>
                <a:t>1838-39</a:t>
              </a:r>
            </a:p>
            <a:p>
              <a:pPr eaLnBrk="0" hangingPunct="0"/>
              <a:r>
                <a:rPr lang="zh-CN" altLang="en-US" sz="1200" dirty="0" smtClean="0">
                  <a:latin typeface="Helvetica" pitchFamily="34" charset="0"/>
                </a:rPr>
                <a:t>乔治 杨特在</a:t>
              </a:r>
              <a:r>
                <a:rPr lang="en-US" altLang="zh-CN" sz="1200" dirty="0" smtClean="0">
                  <a:latin typeface="Helvetica" pitchFamily="34" charset="0"/>
                </a:rPr>
                <a:t>1838-1839</a:t>
              </a:r>
              <a:r>
                <a:rPr lang="zh-CN" altLang="en-US" sz="1200" dirty="0" smtClean="0">
                  <a:latin typeface="Helvetica" pitchFamily="34" charset="0"/>
                </a:rPr>
                <a:t>年种下了第一个葡萄园</a:t>
              </a:r>
              <a:endParaRPr lang="en-US" sz="1200" dirty="0">
                <a:latin typeface="Helvetica" pitchFamily="34" charset="0"/>
              </a:endParaRPr>
            </a:p>
          </p:txBody>
        </p:sp>
      </p:gr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p:cNvPicPr>
            <a:picLocks noChangeAspect="1" noChangeArrowheads="1"/>
          </p:cNvPicPr>
          <p:nvPr/>
        </p:nvPicPr>
        <p:blipFill>
          <a:blip r:embed="rId3"/>
          <a:srcRect/>
          <a:stretch>
            <a:fillRect/>
          </a:stretch>
        </p:blipFill>
        <p:spPr bwMode="auto">
          <a:xfrm>
            <a:off x="993774" y="1362561"/>
            <a:ext cx="7129463" cy="3895240"/>
          </a:xfrm>
          <a:prstGeom prst="rect">
            <a:avLst/>
          </a:prstGeom>
          <a:noFill/>
          <a:ln w="9525">
            <a:noFill/>
            <a:miter lim="800000"/>
            <a:headEnd/>
            <a:tailEnd/>
          </a:ln>
        </p:spPr>
      </p:pic>
      <p:sp>
        <p:nvSpPr>
          <p:cNvPr id="112642"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1861-1880 </a:t>
            </a:r>
            <a:br>
              <a:rPr lang="en-US" sz="3000" b="0" dirty="0" smtClean="0">
                <a:solidFill>
                  <a:srgbClr val="404040"/>
                </a:solidFill>
                <a:latin typeface="Arial" charset="0"/>
                <a:cs typeface="Arial" charset="0"/>
              </a:rPr>
            </a:br>
            <a:r>
              <a:rPr lang="en-US" b="0" dirty="0" smtClean="0">
                <a:solidFill>
                  <a:srgbClr val="404040"/>
                </a:solidFill>
                <a:latin typeface="Arial" charset="0"/>
                <a:cs typeface="Arial" charset="0"/>
              </a:rPr>
              <a:t>First wineries established</a:t>
            </a:r>
            <a:r>
              <a:rPr lang="en-US" sz="1800" b="0" dirty="0" smtClean="0">
                <a:solidFill>
                  <a:srgbClr val="404040"/>
                </a:solidFill>
                <a:latin typeface="Arial" charset="0"/>
                <a:cs typeface="Arial" charset="0"/>
              </a:rPr>
              <a:t> </a:t>
            </a:r>
            <a:r>
              <a:rPr lang="zh-CN" altLang="en-US" sz="1800" b="0" dirty="0" smtClean="0">
                <a:solidFill>
                  <a:srgbClr val="404040"/>
                </a:solidFill>
                <a:latin typeface="Arial" charset="0"/>
                <a:cs typeface="Arial" charset="0"/>
              </a:rPr>
              <a:t>第一个酒庄的成立</a:t>
            </a:r>
            <a:endParaRPr lang="en-US" b="0" dirty="0" smtClean="0">
              <a:solidFill>
                <a:srgbClr val="404040"/>
              </a:solidFill>
              <a:latin typeface="Arial" charset="0"/>
              <a:cs typeface="Arial" charset="0"/>
            </a:endParaRPr>
          </a:p>
        </p:txBody>
      </p:sp>
      <p:grpSp>
        <p:nvGrpSpPr>
          <p:cNvPr id="2" name="Group 31"/>
          <p:cNvGrpSpPr>
            <a:grpSpLocks/>
          </p:cNvGrpSpPr>
          <p:nvPr/>
        </p:nvGrpSpPr>
        <p:grpSpPr bwMode="auto">
          <a:xfrm>
            <a:off x="238125" y="5096437"/>
            <a:ext cx="7885113" cy="1174192"/>
            <a:chOff x="238539" y="5519782"/>
            <a:chExt cx="7885005" cy="1175106"/>
          </a:xfrm>
        </p:grpSpPr>
        <p:sp>
          <p:nvSpPr>
            <p:cNvPr id="112645" name="TextBox 30"/>
            <p:cNvSpPr txBox="1">
              <a:spLocks noChangeArrowheads="1"/>
            </p:cNvSpPr>
            <p:nvPr/>
          </p:nvSpPr>
          <p:spPr bwMode="auto">
            <a:xfrm>
              <a:off x="515946" y="5519782"/>
              <a:ext cx="4871780" cy="893247"/>
            </a:xfrm>
            <a:prstGeom prst="rect">
              <a:avLst/>
            </a:prstGeom>
            <a:noFill/>
            <a:ln w="9525">
              <a:noFill/>
              <a:miter lim="800000"/>
              <a:headEnd/>
              <a:tailEnd/>
            </a:ln>
          </p:spPr>
          <p:txBody>
            <a:bodyPr wrap="square">
              <a:spAutoFit/>
            </a:bodyPr>
            <a:lstStyle/>
            <a:p>
              <a:pPr algn="r" eaLnBrk="0" hangingPunct="0"/>
              <a:r>
                <a:rPr lang="en-US" sz="1400" dirty="0">
                  <a:latin typeface="Helvetica" pitchFamily="34" charset="0"/>
                </a:rPr>
                <a:t>Charles Krug, first commercial winery, </a:t>
              </a:r>
              <a:r>
                <a:rPr lang="en-US" sz="1400" dirty="0" smtClean="0">
                  <a:latin typeface="Helvetica" pitchFamily="34" charset="0"/>
                </a:rPr>
                <a:t>1861</a:t>
              </a:r>
            </a:p>
            <a:p>
              <a:pPr algn="r" eaLnBrk="0" hangingPunct="0"/>
              <a:r>
                <a:rPr lang="zh-CN" altLang="en-US" sz="1200" dirty="0" smtClean="0">
                  <a:latin typeface="Helvetica" pitchFamily="34" charset="0"/>
                </a:rPr>
                <a:t>查尔斯 库克，第一个商业化酒庄，</a:t>
              </a:r>
              <a:r>
                <a:rPr lang="en-US" altLang="zh-CN" sz="1200" dirty="0" smtClean="0">
                  <a:latin typeface="Helvetica" pitchFamily="34" charset="0"/>
                </a:rPr>
                <a:t>1861</a:t>
              </a:r>
              <a:r>
                <a:rPr lang="zh-CN" altLang="en-US" sz="1200" dirty="0" smtClean="0">
                  <a:latin typeface="Helvetica" pitchFamily="34" charset="0"/>
                </a:rPr>
                <a:t>年</a:t>
              </a:r>
              <a:r>
                <a:rPr lang="en-US" sz="1200" dirty="0">
                  <a:latin typeface="Helvetica" pitchFamily="34" charset="0"/>
                </a:rPr>
                <a:t/>
              </a:r>
              <a:br>
                <a:rPr lang="en-US" sz="1200" dirty="0">
                  <a:latin typeface="Helvetica" pitchFamily="34" charset="0"/>
                </a:rPr>
              </a:br>
              <a:r>
                <a:rPr lang="en-US" sz="1400" dirty="0">
                  <a:latin typeface="Helvetica" pitchFamily="34" charset="0"/>
                </a:rPr>
                <a:t>Inglenook, first chateau-style winery, </a:t>
              </a:r>
              <a:r>
                <a:rPr lang="en-US" sz="1400" dirty="0" smtClean="0">
                  <a:latin typeface="Helvetica" pitchFamily="34" charset="0"/>
                </a:rPr>
                <a:t>1879</a:t>
              </a:r>
            </a:p>
            <a:p>
              <a:pPr algn="r" eaLnBrk="0" hangingPunct="0"/>
              <a:r>
                <a:rPr lang="en-US" sz="1200" dirty="0" smtClean="0">
                  <a:latin typeface="Helvetica" pitchFamily="34" charset="0"/>
                </a:rPr>
                <a:t>I</a:t>
              </a:r>
              <a:r>
                <a:rPr lang="en-US" altLang="zh-CN" sz="1200" dirty="0" smtClean="0">
                  <a:latin typeface="Helvetica" pitchFamily="34" charset="0"/>
                </a:rPr>
                <a:t>nglenook</a:t>
              </a:r>
              <a:r>
                <a:rPr lang="zh-CN" altLang="en-US" sz="1200" dirty="0" smtClean="0">
                  <a:latin typeface="Helvetica" pitchFamily="34" charset="0"/>
                </a:rPr>
                <a:t>，第一个城堡风格的酒庄，</a:t>
              </a:r>
              <a:r>
                <a:rPr lang="en-US" altLang="zh-CN" sz="1200" dirty="0" smtClean="0">
                  <a:latin typeface="Helvetica" pitchFamily="34" charset="0"/>
                </a:rPr>
                <a:t>1879</a:t>
              </a:r>
              <a:r>
                <a:rPr lang="zh-CN" altLang="en-US" sz="1200" dirty="0" smtClean="0">
                  <a:latin typeface="Helvetica" pitchFamily="34" charset="0"/>
                </a:rPr>
                <a:t>年</a:t>
              </a:r>
              <a:endParaRPr lang="en-US" sz="1200" dirty="0">
                <a:latin typeface="Helvetica" pitchFamily="34" charset="0"/>
              </a:endParaRPr>
            </a:p>
          </p:txBody>
        </p:sp>
        <p:sp>
          <p:nvSpPr>
            <p:cNvPr id="112646" name="Rectangle 21"/>
            <p:cNvSpPr>
              <a:spLocks noChangeArrowheads="1"/>
            </p:cNvSpPr>
            <p:nvPr/>
          </p:nvSpPr>
          <p:spPr bwMode="auto">
            <a:xfrm>
              <a:off x="265043" y="6347791"/>
              <a:ext cx="5107057"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38539"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cxnSp>
          <p:nvCxnSpPr>
            <p:cNvPr id="112648" name="Straight Connector 20"/>
            <p:cNvCxnSpPr>
              <a:cxnSpLocks noChangeShapeType="1"/>
            </p:cNvCxnSpPr>
            <p:nvPr/>
          </p:nvCxnSpPr>
          <p:spPr bwMode="auto">
            <a:xfrm rot="5400000">
              <a:off x="5004766" y="6261652"/>
              <a:ext cx="728870" cy="1588"/>
            </a:xfrm>
            <a:prstGeom prst="line">
              <a:avLst/>
            </a:prstGeom>
            <a:noFill/>
            <a:ln w="9525" algn="ctr">
              <a:solidFill>
                <a:schemeClr val="tx1"/>
              </a:solidFill>
              <a:round/>
              <a:headEnd/>
              <a:tailEnd/>
            </a:ln>
          </p:spPr>
        </p:cxnSp>
        <p:sp>
          <p:nvSpPr>
            <p:cNvPr id="24" name="TextBox 23"/>
            <p:cNvSpPr txBox="1"/>
            <p:nvPr/>
          </p:nvSpPr>
          <p:spPr>
            <a:xfrm>
              <a:off x="1268813"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25" name="TextBox 24"/>
            <p:cNvSpPr txBox="1"/>
            <p:nvPr/>
          </p:nvSpPr>
          <p:spPr>
            <a:xfrm>
              <a:off x="2283211"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26" name="TextBox 25"/>
            <p:cNvSpPr txBox="1"/>
            <p:nvPr/>
          </p:nvSpPr>
          <p:spPr>
            <a:xfrm>
              <a:off x="3299197"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27" name="TextBox 26"/>
            <p:cNvSpPr txBox="1"/>
            <p:nvPr/>
          </p:nvSpPr>
          <p:spPr>
            <a:xfrm>
              <a:off x="4316771"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28" name="TextBox 27"/>
            <p:cNvSpPr txBox="1"/>
            <p:nvPr/>
          </p:nvSpPr>
          <p:spPr>
            <a:xfrm>
              <a:off x="5324819"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29" name="TextBox 28"/>
            <p:cNvSpPr txBox="1"/>
            <p:nvPr/>
          </p:nvSpPr>
          <p:spPr>
            <a:xfrm>
              <a:off x="6355093" y="6294526"/>
              <a:ext cx="754052"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30" name="TextBox 29"/>
            <p:cNvSpPr txBox="1"/>
            <p:nvPr/>
          </p:nvSpPr>
          <p:spPr>
            <a:xfrm>
              <a:off x="7367904"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grpSp>
      <p:pic>
        <p:nvPicPr>
          <p:cNvPr id="17" name="Picture 16" descr="Old Chateau Photo.jpg"/>
          <p:cNvPicPr>
            <a:picLocks noChangeAspect="1"/>
          </p:cNvPicPr>
          <p:nvPr/>
        </p:nvPicPr>
        <p:blipFill>
          <a:blip r:embed="rId4"/>
          <a:stretch>
            <a:fillRect/>
          </a:stretch>
        </p:blipFill>
        <p:spPr>
          <a:xfrm>
            <a:off x="2282825" y="1451782"/>
            <a:ext cx="4642644" cy="3711023"/>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p:cNvPicPr>
            <a:picLocks noChangeAspect="1" noChangeArrowheads="1"/>
          </p:cNvPicPr>
          <p:nvPr/>
        </p:nvPicPr>
        <p:blipFill>
          <a:blip r:embed="rId3"/>
          <a:srcRect/>
          <a:stretch>
            <a:fillRect/>
          </a:stretch>
        </p:blipFill>
        <p:spPr bwMode="auto">
          <a:xfrm>
            <a:off x="993774" y="1362561"/>
            <a:ext cx="7129463" cy="3895240"/>
          </a:xfrm>
          <a:prstGeom prst="rect">
            <a:avLst/>
          </a:prstGeom>
          <a:noFill/>
          <a:ln w="9525">
            <a:noFill/>
            <a:miter lim="800000"/>
            <a:headEnd/>
            <a:tailEnd/>
          </a:ln>
        </p:spPr>
      </p:pic>
      <p:sp>
        <p:nvSpPr>
          <p:cNvPr id="112642"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Late 1800’s </a:t>
            </a:r>
            <a:r>
              <a:rPr lang="en-US" altLang="zh-CN" sz="3000" b="0" dirty="0" smtClean="0">
                <a:solidFill>
                  <a:srgbClr val="404040"/>
                </a:solidFill>
                <a:latin typeface="Arial" charset="0"/>
                <a:cs typeface="Arial" charset="0"/>
              </a:rPr>
              <a:t>19</a:t>
            </a:r>
            <a:r>
              <a:rPr lang="zh-CN" altLang="en-US" sz="3000" b="0" dirty="0" smtClean="0">
                <a:solidFill>
                  <a:srgbClr val="404040"/>
                </a:solidFill>
                <a:latin typeface="Arial" charset="0"/>
                <a:cs typeface="Arial" charset="0"/>
              </a:rPr>
              <a:t>世纪晚期</a:t>
            </a:r>
            <a:r>
              <a:rPr lang="en-US" sz="3000" b="0" dirty="0" smtClean="0">
                <a:solidFill>
                  <a:srgbClr val="404040"/>
                </a:solidFill>
                <a:latin typeface="Arial" charset="0"/>
                <a:cs typeface="Arial" charset="0"/>
              </a:rPr>
              <a:t/>
            </a:r>
            <a:br>
              <a:rPr lang="en-US" sz="3000" b="0" dirty="0" smtClean="0">
                <a:solidFill>
                  <a:srgbClr val="404040"/>
                </a:solidFill>
                <a:latin typeface="Arial" charset="0"/>
                <a:cs typeface="Arial" charset="0"/>
              </a:rPr>
            </a:br>
            <a:r>
              <a:rPr lang="en-US" b="0" dirty="0" smtClean="0">
                <a:solidFill>
                  <a:srgbClr val="404040"/>
                </a:solidFill>
                <a:latin typeface="Arial" charset="0"/>
                <a:cs typeface="Arial" charset="0"/>
              </a:rPr>
              <a:t>Chinese contract labor </a:t>
            </a:r>
            <a:r>
              <a:rPr lang="zh-CN" altLang="en-US" b="0" dirty="0" smtClean="0">
                <a:solidFill>
                  <a:srgbClr val="404040"/>
                </a:solidFill>
                <a:latin typeface="Arial" charset="0"/>
                <a:cs typeface="Arial" charset="0"/>
              </a:rPr>
              <a:t>中国契约劳工</a:t>
            </a:r>
            <a:endParaRPr lang="en-US" b="0" dirty="0" smtClean="0">
              <a:solidFill>
                <a:srgbClr val="404040"/>
              </a:solidFill>
              <a:latin typeface="Arial" charset="0"/>
              <a:cs typeface="Arial" charset="0"/>
            </a:endParaRPr>
          </a:p>
        </p:txBody>
      </p:sp>
      <p:grpSp>
        <p:nvGrpSpPr>
          <p:cNvPr id="3" name="Group 31"/>
          <p:cNvGrpSpPr>
            <a:grpSpLocks/>
          </p:cNvGrpSpPr>
          <p:nvPr/>
        </p:nvGrpSpPr>
        <p:grpSpPr bwMode="auto">
          <a:xfrm>
            <a:off x="0" y="5230903"/>
            <a:ext cx="8123238" cy="1039710"/>
            <a:chOff x="417" y="5654366"/>
            <a:chExt cx="8123127" cy="1040522"/>
          </a:xfrm>
        </p:grpSpPr>
        <p:sp>
          <p:nvSpPr>
            <p:cNvPr id="112645" name="TextBox 30"/>
            <p:cNvSpPr txBox="1">
              <a:spLocks noChangeArrowheads="1"/>
            </p:cNvSpPr>
            <p:nvPr/>
          </p:nvSpPr>
          <p:spPr bwMode="auto">
            <a:xfrm>
              <a:off x="417" y="5654366"/>
              <a:ext cx="7194078" cy="686334"/>
            </a:xfrm>
            <a:prstGeom prst="rect">
              <a:avLst/>
            </a:prstGeom>
            <a:noFill/>
            <a:ln w="9525">
              <a:noFill/>
              <a:miter lim="800000"/>
              <a:headEnd/>
              <a:tailEnd/>
            </a:ln>
          </p:spPr>
          <p:txBody>
            <a:bodyPr wrap="none">
              <a:normAutofit fontScale="92500" lnSpcReduction="10000"/>
            </a:bodyPr>
            <a:lstStyle/>
            <a:p>
              <a:pPr algn="r" eaLnBrk="0" hangingPunct="0"/>
              <a:r>
                <a:rPr lang="en-US" sz="1400" dirty="0" smtClean="0">
                  <a:latin typeface="Helvetica" pitchFamily="34" charset="0"/>
                </a:rPr>
                <a:t>First immigrant labor force for grape harvest, 1870’s </a:t>
              </a:r>
              <a:r>
                <a:rPr lang="en-US" altLang="zh-CN" sz="1400" dirty="0" smtClean="0">
                  <a:latin typeface="Helvetica" pitchFamily="34" charset="0"/>
                </a:rPr>
                <a:t>19</a:t>
              </a:r>
              <a:r>
                <a:rPr lang="zh-CN" altLang="en-US" sz="1400" dirty="0" smtClean="0">
                  <a:latin typeface="Helvetica" pitchFamily="34" charset="0"/>
                </a:rPr>
                <a:t>世纪</a:t>
              </a:r>
              <a:r>
                <a:rPr lang="en-US" altLang="zh-CN" sz="1400" dirty="0" smtClean="0">
                  <a:latin typeface="Helvetica" pitchFamily="34" charset="0"/>
                </a:rPr>
                <a:t>70</a:t>
              </a:r>
              <a:r>
                <a:rPr lang="zh-CN" altLang="en-US" sz="1400" dirty="0" smtClean="0">
                  <a:latin typeface="Helvetica" pitchFamily="34" charset="0"/>
                </a:rPr>
                <a:t>年代第一批移民劳工参与葡萄采收</a:t>
              </a:r>
              <a:r>
                <a:rPr lang="en-US" sz="1400" dirty="0">
                  <a:latin typeface="Helvetica" pitchFamily="34" charset="0"/>
                </a:rPr>
                <a:t/>
              </a:r>
              <a:br>
                <a:rPr lang="en-US" sz="1400" dirty="0">
                  <a:latin typeface="Helvetica" pitchFamily="34" charset="0"/>
                </a:rPr>
              </a:br>
              <a:r>
                <a:rPr lang="en-US" sz="1400" dirty="0" smtClean="0">
                  <a:latin typeface="Helvetica" pitchFamily="34" charset="0"/>
                </a:rPr>
                <a:t>Experience in building railroad translates to underground wine cave construction </a:t>
              </a:r>
            </a:p>
            <a:p>
              <a:pPr algn="r" eaLnBrk="0" hangingPunct="0"/>
              <a:r>
                <a:rPr lang="zh-CN" altLang="en-US" sz="1400" dirty="0" smtClean="0">
                  <a:latin typeface="Helvetica" pitchFamily="34" charset="0"/>
                </a:rPr>
                <a:t>从修建铁路转移到修筑地下酒窖</a:t>
              </a:r>
              <a:endParaRPr lang="en-US" sz="1400" dirty="0" smtClean="0">
                <a:latin typeface="Helvetica" pitchFamily="34" charset="0"/>
              </a:endParaRPr>
            </a:p>
            <a:p>
              <a:pPr algn="r" eaLnBrk="0" hangingPunct="0"/>
              <a:endParaRPr lang="en-US" sz="1400" dirty="0">
                <a:latin typeface="Helvetica" pitchFamily="34" charset="0"/>
              </a:endParaRPr>
            </a:p>
          </p:txBody>
        </p:sp>
        <p:sp>
          <p:nvSpPr>
            <p:cNvPr id="112646" name="Rectangle 21"/>
            <p:cNvSpPr>
              <a:spLocks noChangeArrowheads="1"/>
            </p:cNvSpPr>
            <p:nvPr/>
          </p:nvSpPr>
          <p:spPr bwMode="auto">
            <a:xfrm>
              <a:off x="265043" y="6347791"/>
              <a:ext cx="7009030"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38539"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cxnSp>
          <p:nvCxnSpPr>
            <p:cNvPr id="112648" name="Straight Connector 20"/>
            <p:cNvCxnSpPr>
              <a:cxnSpLocks noChangeShapeType="1"/>
            </p:cNvCxnSpPr>
            <p:nvPr/>
          </p:nvCxnSpPr>
          <p:spPr bwMode="auto">
            <a:xfrm rot="5400000">
              <a:off x="6908843" y="6248026"/>
              <a:ext cx="728870" cy="1588"/>
            </a:xfrm>
            <a:prstGeom prst="line">
              <a:avLst/>
            </a:prstGeom>
            <a:noFill/>
            <a:ln w="9525" algn="ctr">
              <a:solidFill>
                <a:schemeClr val="tx1"/>
              </a:solidFill>
              <a:round/>
              <a:headEnd/>
              <a:tailEnd/>
            </a:ln>
          </p:spPr>
        </p:cxnSp>
        <p:sp>
          <p:nvSpPr>
            <p:cNvPr id="24" name="TextBox 23"/>
            <p:cNvSpPr txBox="1"/>
            <p:nvPr/>
          </p:nvSpPr>
          <p:spPr>
            <a:xfrm>
              <a:off x="1268813"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25" name="TextBox 24"/>
            <p:cNvSpPr txBox="1"/>
            <p:nvPr/>
          </p:nvSpPr>
          <p:spPr>
            <a:xfrm>
              <a:off x="2283211"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26" name="TextBox 25"/>
            <p:cNvSpPr txBox="1"/>
            <p:nvPr/>
          </p:nvSpPr>
          <p:spPr>
            <a:xfrm>
              <a:off x="3299197"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27" name="TextBox 26"/>
            <p:cNvSpPr txBox="1"/>
            <p:nvPr/>
          </p:nvSpPr>
          <p:spPr>
            <a:xfrm>
              <a:off x="4316771"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28" name="TextBox 27"/>
            <p:cNvSpPr txBox="1"/>
            <p:nvPr/>
          </p:nvSpPr>
          <p:spPr>
            <a:xfrm>
              <a:off x="5324819"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29" name="TextBox 28"/>
            <p:cNvSpPr txBox="1"/>
            <p:nvPr/>
          </p:nvSpPr>
          <p:spPr>
            <a:xfrm>
              <a:off x="6355093" y="6294526"/>
              <a:ext cx="754052"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30" name="TextBox 29"/>
            <p:cNvSpPr txBox="1"/>
            <p:nvPr/>
          </p:nvSpPr>
          <p:spPr>
            <a:xfrm>
              <a:off x="7367904"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02" y="1415005"/>
            <a:ext cx="5773205" cy="3790352"/>
          </a:xfrm>
          <a:prstGeom prst="rect">
            <a:avLst/>
          </a:prstGeom>
        </p:spPr>
      </p:pic>
    </p:spTree>
    <p:extLst>
      <p:ext uri="{BB962C8B-B14F-4D97-AF65-F5344CB8AC3E}">
        <p14:creationId xmlns:p14="http://schemas.microsoft.com/office/powerpoint/2010/main" val="390209133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pic>
        <p:nvPicPr>
          <p:cNvPr id="5124" name="Picture 4"/>
          <p:cNvPicPr>
            <a:picLocks noChangeAspect="1" noChangeArrowheads="1"/>
          </p:cNvPicPr>
          <p:nvPr/>
        </p:nvPicPr>
        <p:blipFill>
          <a:blip r:embed="rId4"/>
          <a:srcRect/>
          <a:stretch>
            <a:fillRect/>
          </a:stretch>
        </p:blipFill>
        <p:spPr bwMode="auto">
          <a:xfrm>
            <a:off x="2024063" y="1519996"/>
            <a:ext cx="5216186" cy="3589406"/>
          </a:xfrm>
          <a:prstGeom prst="rect">
            <a:avLst/>
          </a:prstGeom>
          <a:ln>
            <a:solidFill>
              <a:schemeClr val="accent4">
                <a:lumMod val="65000"/>
                <a:lumOff val="35000"/>
              </a:schemeClr>
            </a:solidFill>
          </a:ln>
        </p:spPr>
      </p:pic>
      <p:grpSp>
        <p:nvGrpSpPr>
          <p:cNvPr id="2" name="Group 31"/>
          <p:cNvGrpSpPr>
            <a:grpSpLocks/>
          </p:cNvGrpSpPr>
          <p:nvPr/>
        </p:nvGrpSpPr>
        <p:grpSpPr bwMode="auto">
          <a:xfrm>
            <a:off x="238125" y="5399088"/>
            <a:ext cx="7885113" cy="871537"/>
            <a:chOff x="238539" y="5822672"/>
            <a:chExt cx="7885005" cy="872216"/>
          </a:xfrm>
        </p:grpSpPr>
        <p:sp>
          <p:nvSpPr>
            <p:cNvPr id="114693" name="TextBox 30"/>
            <p:cNvSpPr txBox="1">
              <a:spLocks noChangeArrowheads="1"/>
            </p:cNvSpPr>
            <p:nvPr/>
          </p:nvSpPr>
          <p:spPr bwMode="auto">
            <a:xfrm>
              <a:off x="2581275" y="5822672"/>
              <a:ext cx="3835151" cy="523628"/>
            </a:xfrm>
            <a:prstGeom prst="rect">
              <a:avLst/>
            </a:prstGeom>
            <a:noFill/>
            <a:ln w="9525">
              <a:noFill/>
              <a:miter lim="800000"/>
              <a:headEnd/>
              <a:tailEnd/>
            </a:ln>
          </p:spPr>
          <p:txBody>
            <a:bodyPr>
              <a:spAutoFit/>
            </a:bodyPr>
            <a:lstStyle/>
            <a:p>
              <a:pPr algn="r" eaLnBrk="0" hangingPunct="0"/>
              <a:r>
                <a:rPr lang="en-US" sz="1400" dirty="0">
                  <a:latin typeface="Helvetica" pitchFamily="34" charset="0"/>
                </a:rPr>
                <a:t>By 1889, Napa had more than 140 </a:t>
              </a:r>
              <a:r>
                <a:rPr lang="en-US" sz="1400" dirty="0" smtClean="0">
                  <a:latin typeface="Helvetica" pitchFamily="34" charset="0"/>
                </a:rPr>
                <a:t>wineries</a:t>
              </a:r>
            </a:p>
            <a:p>
              <a:pPr algn="r" eaLnBrk="0" hangingPunct="0"/>
              <a:r>
                <a:rPr lang="zh-CN" altLang="en-US" sz="1400" dirty="0" smtClean="0">
                  <a:latin typeface="Helvetica" pitchFamily="34" charset="0"/>
                </a:rPr>
                <a:t>截止</a:t>
              </a:r>
              <a:r>
                <a:rPr lang="en-US" altLang="zh-CN" sz="1400" dirty="0" smtClean="0">
                  <a:latin typeface="Helvetica" pitchFamily="34" charset="0"/>
                </a:rPr>
                <a:t>1889</a:t>
              </a:r>
              <a:r>
                <a:rPr lang="zh-CN" altLang="en-US" sz="1400" dirty="0" smtClean="0">
                  <a:latin typeface="Helvetica" pitchFamily="34" charset="0"/>
                </a:rPr>
                <a:t>年，纳帕谷已有</a:t>
              </a:r>
              <a:r>
                <a:rPr lang="en-US" altLang="zh-CN" sz="1400" dirty="0" smtClean="0">
                  <a:latin typeface="Helvetica" pitchFamily="34" charset="0"/>
                </a:rPr>
                <a:t>140</a:t>
              </a:r>
              <a:r>
                <a:rPr lang="zh-CN" altLang="en-US" sz="1400" dirty="0" smtClean="0">
                  <a:latin typeface="Helvetica" pitchFamily="34" charset="0"/>
                </a:rPr>
                <a:t>多家酒庄</a:t>
              </a:r>
              <a:endParaRPr lang="en-US" sz="1400" dirty="0">
                <a:latin typeface="Helvetica" pitchFamily="34" charset="0"/>
              </a:endParaRPr>
            </a:p>
          </p:txBody>
        </p:sp>
        <p:sp>
          <p:nvSpPr>
            <p:cNvPr id="114694" name="Rectangle 21"/>
            <p:cNvSpPr>
              <a:spLocks noChangeArrowheads="1"/>
            </p:cNvSpPr>
            <p:nvPr/>
          </p:nvSpPr>
          <p:spPr bwMode="auto">
            <a:xfrm>
              <a:off x="265043" y="6347791"/>
              <a:ext cx="6135757"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38539"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cxnSp>
          <p:nvCxnSpPr>
            <p:cNvPr id="114696" name="Straight Connector 20"/>
            <p:cNvCxnSpPr>
              <a:cxnSpLocks noChangeShapeType="1"/>
            </p:cNvCxnSpPr>
            <p:nvPr/>
          </p:nvCxnSpPr>
          <p:spPr bwMode="auto">
            <a:xfrm rot="5400000">
              <a:off x="6033466" y="6261652"/>
              <a:ext cx="728870" cy="1588"/>
            </a:xfrm>
            <a:prstGeom prst="line">
              <a:avLst/>
            </a:prstGeom>
            <a:noFill/>
            <a:ln w="9525" algn="ctr">
              <a:solidFill>
                <a:schemeClr val="tx1"/>
              </a:solidFill>
              <a:round/>
              <a:headEnd/>
              <a:tailEnd/>
            </a:ln>
          </p:spPr>
        </p:cxnSp>
        <p:sp>
          <p:nvSpPr>
            <p:cNvPr id="24" name="TextBox 23"/>
            <p:cNvSpPr txBox="1"/>
            <p:nvPr/>
          </p:nvSpPr>
          <p:spPr>
            <a:xfrm>
              <a:off x="1268813"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25" name="TextBox 24"/>
            <p:cNvSpPr txBox="1"/>
            <p:nvPr/>
          </p:nvSpPr>
          <p:spPr>
            <a:xfrm>
              <a:off x="2283211"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26" name="TextBox 25"/>
            <p:cNvSpPr txBox="1"/>
            <p:nvPr/>
          </p:nvSpPr>
          <p:spPr>
            <a:xfrm>
              <a:off x="3299197"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27" name="TextBox 26"/>
            <p:cNvSpPr txBox="1"/>
            <p:nvPr/>
          </p:nvSpPr>
          <p:spPr>
            <a:xfrm>
              <a:off x="4316771"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28" name="TextBox 27"/>
            <p:cNvSpPr txBox="1"/>
            <p:nvPr/>
          </p:nvSpPr>
          <p:spPr>
            <a:xfrm>
              <a:off x="5324819"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29" name="TextBox 28"/>
            <p:cNvSpPr txBox="1"/>
            <p:nvPr/>
          </p:nvSpPr>
          <p:spPr>
            <a:xfrm>
              <a:off x="6355093" y="6294526"/>
              <a:ext cx="754052"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30" name="TextBox 29"/>
            <p:cNvSpPr txBox="1"/>
            <p:nvPr/>
          </p:nvSpPr>
          <p:spPr>
            <a:xfrm>
              <a:off x="7367904"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grpSp>
      <p:sp>
        <p:nvSpPr>
          <p:cNvPr id="114692" name="Title 17"/>
          <p:cNvSpPr>
            <a:spLocks noGrp="1"/>
          </p:cNvSpPr>
          <p:nvPr>
            <p:ph type="title" idx="4294967295"/>
          </p:nvPr>
        </p:nvSpPr>
        <p:spPr>
          <a:xfrm>
            <a:off x="365760" y="320040"/>
            <a:ext cx="6321425" cy="873125"/>
          </a:xfrm>
        </p:spPr>
        <p:txBody>
          <a:bodyPr/>
          <a:lstStyle/>
          <a:p>
            <a:r>
              <a:rPr lang="en-US" sz="3000" b="0" dirty="0" smtClean="0">
                <a:solidFill>
                  <a:srgbClr val="404040"/>
                </a:solidFill>
                <a:latin typeface="Arial" charset="0"/>
                <a:cs typeface="Arial" charset="0"/>
              </a:rPr>
              <a:t>Late 1800’s </a:t>
            </a:r>
            <a:r>
              <a:rPr lang="en-US" altLang="zh-CN" sz="3000" b="0" dirty="0" smtClean="0">
                <a:solidFill>
                  <a:srgbClr val="404040"/>
                </a:solidFill>
                <a:latin typeface="Arial" charset="0"/>
                <a:cs typeface="Arial" charset="0"/>
              </a:rPr>
              <a:t>19</a:t>
            </a:r>
            <a:r>
              <a:rPr lang="zh-CN" altLang="en-US" sz="3000" b="0" dirty="0" smtClean="0">
                <a:solidFill>
                  <a:srgbClr val="404040"/>
                </a:solidFill>
                <a:latin typeface="Arial" charset="0"/>
                <a:cs typeface="Arial" charset="0"/>
              </a:rPr>
              <a:t>世纪晚期</a:t>
            </a:r>
            <a:r>
              <a:rPr lang="en-US" sz="3000" b="0" dirty="0" smtClean="0">
                <a:solidFill>
                  <a:srgbClr val="404040"/>
                </a:solidFill>
                <a:latin typeface="Arial" charset="0"/>
                <a:cs typeface="Arial" charset="0"/>
              </a:rPr>
              <a:t/>
            </a:r>
            <a:br>
              <a:rPr lang="en-US" sz="3000" b="0" dirty="0" smtClean="0">
                <a:solidFill>
                  <a:srgbClr val="404040"/>
                </a:solidFill>
                <a:latin typeface="Arial" charset="0"/>
                <a:cs typeface="Arial" charset="0"/>
              </a:rPr>
            </a:br>
            <a:r>
              <a:rPr lang="en-US" b="0" dirty="0" smtClean="0">
                <a:solidFill>
                  <a:srgbClr val="404040"/>
                </a:solidFill>
                <a:latin typeface="Arial" charset="0"/>
                <a:cs typeface="Arial" charset="0"/>
              </a:rPr>
              <a:t>Napa Valley’s first boom </a:t>
            </a:r>
            <a:r>
              <a:rPr lang="zh-CN" altLang="en-US" b="0" dirty="0" smtClean="0">
                <a:solidFill>
                  <a:srgbClr val="404040"/>
                </a:solidFill>
                <a:latin typeface="Arial" charset="0"/>
                <a:cs typeface="Arial" charset="0"/>
              </a:rPr>
              <a:t>纳帕谷首次繁荣发展</a:t>
            </a:r>
            <a:endParaRPr lang="en-US" b="0" dirty="0" smtClean="0">
              <a:solidFill>
                <a:srgbClr val="404040"/>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grpSp>
        <p:nvGrpSpPr>
          <p:cNvPr id="2" name="Group 31"/>
          <p:cNvGrpSpPr>
            <a:grpSpLocks/>
          </p:cNvGrpSpPr>
          <p:nvPr/>
        </p:nvGrpSpPr>
        <p:grpSpPr bwMode="auto">
          <a:xfrm>
            <a:off x="238125" y="5399088"/>
            <a:ext cx="7885113" cy="871537"/>
            <a:chOff x="238539" y="5822672"/>
            <a:chExt cx="7885005" cy="872216"/>
          </a:xfrm>
        </p:grpSpPr>
        <p:sp>
          <p:nvSpPr>
            <p:cNvPr id="116741" name="TextBox 30"/>
            <p:cNvSpPr txBox="1">
              <a:spLocks noChangeArrowheads="1"/>
            </p:cNvSpPr>
            <p:nvPr/>
          </p:nvSpPr>
          <p:spPr bwMode="auto">
            <a:xfrm>
              <a:off x="1661779" y="5822672"/>
              <a:ext cx="5746317" cy="492827"/>
            </a:xfrm>
            <a:prstGeom prst="rect">
              <a:avLst/>
            </a:prstGeom>
            <a:noFill/>
            <a:ln w="9525">
              <a:noFill/>
              <a:miter lim="800000"/>
              <a:headEnd/>
              <a:tailEnd/>
            </a:ln>
          </p:spPr>
          <p:txBody>
            <a:bodyPr>
              <a:spAutoFit/>
            </a:bodyPr>
            <a:lstStyle/>
            <a:p>
              <a:pPr algn="r" eaLnBrk="0" hangingPunct="0"/>
              <a:r>
                <a:rPr lang="en-US" sz="1400" dirty="0">
                  <a:latin typeface="Helvetica" pitchFamily="34" charset="0"/>
                </a:rPr>
                <a:t>Grapevine acreage decreases from 15,807 to 2,000 in just 12 </a:t>
              </a:r>
              <a:r>
                <a:rPr lang="en-US" sz="1400" dirty="0" smtClean="0">
                  <a:latin typeface="Helvetica" pitchFamily="34" charset="0"/>
                </a:rPr>
                <a:t>years</a:t>
              </a:r>
              <a:r>
                <a:rPr lang="en-US" sz="1100" dirty="0" smtClean="0">
                  <a:latin typeface="Helvetica" pitchFamily="34" charset="0"/>
                </a:rPr>
                <a:t> </a:t>
              </a:r>
              <a:r>
                <a:rPr lang="zh-CN" altLang="en-US" sz="1200" dirty="0" smtClean="0">
                  <a:latin typeface="Helvetica" pitchFamily="34" charset="0"/>
                </a:rPr>
                <a:t>葡萄树的种植面积仅在</a:t>
              </a:r>
              <a:r>
                <a:rPr lang="en-US" altLang="zh-CN" sz="1200" dirty="0" smtClean="0">
                  <a:latin typeface="Helvetica" pitchFamily="34" charset="0"/>
                </a:rPr>
                <a:t>12</a:t>
              </a:r>
              <a:r>
                <a:rPr lang="zh-CN" altLang="en-US" sz="1200" dirty="0" smtClean="0">
                  <a:latin typeface="Helvetica" pitchFamily="34" charset="0"/>
                </a:rPr>
                <a:t>年内从</a:t>
              </a:r>
              <a:r>
                <a:rPr lang="en-US" altLang="zh-CN" sz="1200" dirty="0" smtClean="0">
                  <a:latin typeface="Helvetica" pitchFamily="34" charset="0"/>
                </a:rPr>
                <a:t>15,807</a:t>
              </a:r>
              <a:r>
                <a:rPr lang="zh-CN" altLang="en-US" sz="1200" dirty="0" smtClean="0">
                  <a:latin typeface="Helvetica" pitchFamily="34" charset="0"/>
                </a:rPr>
                <a:t>英亩骤减到了</a:t>
              </a:r>
              <a:r>
                <a:rPr lang="en-US" altLang="zh-CN" sz="1200" dirty="0" smtClean="0">
                  <a:latin typeface="Helvetica" pitchFamily="34" charset="0"/>
                </a:rPr>
                <a:t>2,000</a:t>
              </a:r>
              <a:r>
                <a:rPr lang="zh-CN" altLang="en-US" sz="1200" dirty="0" smtClean="0">
                  <a:latin typeface="Helvetica" pitchFamily="34" charset="0"/>
                </a:rPr>
                <a:t>英亩</a:t>
              </a:r>
              <a:endParaRPr lang="en-US" sz="1400" dirty="0">
                <a:latin typeface="Helvetica" pitchFamily="34" charset="0"/>
              </a:endParaRPr>
            </a:p>
          </p:txBody>
        </p:sp>
        <p:sp>
          <p:nvSpPr>
            <p:cNvPr id="116742" name="Rectangle 21"/>
            <p:cNvSpPr>
              <a:spLocks noChangeArrowheads="1"/>
            </p:cNvSpPr>
            <p:nvPr/>
          </p:nvSpPr>
          <p:spPr bwMode="auto">
            <a:xfrm>
              <a:off x="265043" y="6347791"/>
              <a:ext cx="7126673"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38539"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cxnSp>
          <p:nvCxnSpPr>
            <p:cNvPr id="116744" name="Straight Connector 20"/>
            <p:cNvCxnSpPr>
              <a:cxnSpLocks noChangeShapeType="1"/>
            </p:cNvCxnSpPr>
            <p:nvPr/>
          </p:nvCxnSpPr>
          <p:spPr bwMode="auto">
            <a:xfrm rot="5400000">
              <a:off x="7025135" y="6261652"/>
              <a:ext cx="728870" cy="1588"/>
            </a:xfrm>
            <a:prstGeom prst="line">
              <a:avLst/>
            </a:prstGeom>
            <a:noFill/>
            <a:ln w="9525" algn="ctr">
              <a:solidFill>
                <a:schemeClr val="tx1"/>
              </a:solidFill>
              <a:round/>
              <a:headEnd/>
              <a:tailEnd/>
            </a:ln>
          </p:spPr>
        </p:cxnSp>
        <p:sp>
          <p:nvSpPr>
            <p:cNvPr id="24" name="TextBox 23"/>
            <p:cNvSpPr txBox="1"/>
            <p:nvPr/>
          </p:nvSpPr>
          <p:spPr>
            <a:xfrm>
              <a:off x="1268813"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25" name="TextBox 24"/>
            <p:cNvSpPr txBox="1"/>
            <p:nvPr/>
          </p:nvSpPr>
          <p:spPr>
            <a:xfrm>
              <a:off x="2283211"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26" name="TextBox 25"/>
            <p:cNvSpPr txBox="1"/>
            <p:nvPr/>
          </p:nvSpPr>
          <p:spPr>
            <a:xfrm>
              <a:off x="3299197"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27" name="TextBox 26"/>
            <p:cNvSpPr txBox="1"/>
            <p:nvPr/>
          </p:nvSpPr>
          <p:spPr>
            <a:xfrm>
              <a:off x="4316771"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28" name="TextBox 27"/>
            <p:cNvSpPr txBox="1"/>
            <p:nvPr/>
          </p:nvSpPr>
          <p:spPr>
            <a:xfrm>
              <a:off x="5324819"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29" name="TextBox 28"/>
            <p:cNvSpPr txBox="1"/>
            <p:nvPr/>
          </p:nvSpPr>
          <p:spPr>
            <a:xfrm>
              <a:off x="6355093" y="6294526"/>
              <a:ext cx="754052"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30" name="TextBox 29"/>
            <p:cNvSpPr txBox="1"/>
            <p:nvPr/>
          </p:nvSpPr>
          <p:spPr>
            <a:xfrm>
              <a:off x="7367904"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grpSp>
      <p:sp>
        <p:nvSpPr>
          <p:cNvPr id="18" name="Title 17"/>
          <p:cNvSpPr>
            <a:spLocks noGrp="1"/>
          </p:cNvSpPr>
          <p:nvPr>
            <p:ph type="title" idx="4294967295"/>
          </p:nvPr>
        </p:nvSpPr>
        <p:spPr>
          <a:xfrm>
            <a:off x="363538" y="328613"/>
            <a:ext cx="6321425" cy="873125"/>
          </a:xfrm>
        </p:spPr>
        <p:txBody>
          <a:bodyPr/>
          <a:lstStyle/>
          <a:p>
            <a:pPr>
              <a:defRPr/>
            </a:pPr>
            <a:r>
              <a:rPr lang="en-US" sz="3000" b="0" dirty="0" smtClean="0">
                <a:solidFill>
                  <a:schemeClr val="bg2">
                    <a:lumMod val="50000"/>
                  </a:schemeClr>
                </a:solidFill>
              </a:rPr>
              <a:t>Weathering Storms</a:t>
            </a:r>
            <a:r>
              <a:rPr lang="en-US" b="0" dirty="0" smtClean="0">
                <a:solidFill>
                  <a:schemeClr val="bg2">
                    <a:lumMod val="50000"/>
                  </a:schemeClr>
                </a:solidFill>
              </a:rPr>
              <a:t> </a:t>
            </a:r>
            <a:r>
              <a:rPr lang="zh-CN" altLang="en-US" b="0" dirty="0" smtClean="0">
                <a:solidFill>
                  <a:schemeClr val="bg2">
                    <a:lumMod val="50000"/>
                  </a:schemeClr>
                </a:solidFill>
              </a:rPr>
              <a:t>行业的暴风雪</a:t>
            </a:r>
            <a:r>
              <a:rPr lang="en-US" sz="3000" b="0" dirty="0" smtClean="0">
                <a:solidFill>
                  <a:schemeClr val="bg2">
                    <a:lumMod val="50000"/>
                  </a:schemeClr>
                </a:solidFill>
              </a:rPr>
              <a:t/>
            </a:r>
            <a:br>
              <a:rPr lang="en-US" sz="3000" b="0" dirty="0" smtClean="0">
                <a:solidFill>
                  <a:schemeClr val="bg2">
                    <a:lumMod val="50000"/>
                  </a:schemeClr>
                </a:solidFill>
              </a:rPr>
            </a:br>
            <a:r>
              <a:rPr lang="en-US" b="0" dirty="0" err="1" smtClean="0">
                <a:solidFill>
                  <a:schemeClr val="bg2">
                    <a:lumMod val="50000"/>
                  </a:schemeClr>
                </a:solidFill>
              </a:rPr>
              <a:t>Phylloxera</a:t>
            </a:r>
            <a:r>
              <a:rPr lang="en-US" sz="1800" b="0" dirty="0" smtClean="0">
                <a:solidFill>
                  <a:schemeClr val="bg2">
                    <a:lumMod val="50000"/>
                  </a:schemeClr>
                </a:solidFill>
              </a:rPr>
              <a:t> </a:t>
            </a:r>
            <a:r>
              <a:rPr lang="zh-CN" altLang="en-US" sz="2000" b="0" dirty="0" smtClean="0">
                <a:solidFill>
                  <a:schemeClr val="bg2">
                    <a:lumMod val="50000"/>
                  </a:schemeClr>
                </a:solidFill>
              </a:rPr>
              <a:t>根瘤蚜虫</a:t>
            </a:r>
            <a:endParaRPr lang="en-US" sz="3000" b="0" dirty="0" smtClean="0">
              <a:solidFill>
                <a:srgbClr val="404040"/>
              </a:solidFill>
              <a:latin typeface="Arial" charset="0"/>
              <a:cs typeface="Arial" charset="0"/>
            </a:endParaRPr>
          </a:p>
        </p:txBody>
      </p:sp>
      <p:pic>
        <p:nvPicPr>
          <p:cNvPr id="17" name="Picture 16" descr="Tinacci_060322_6039.jpg"/>
          <p:cNvPicPr>
            <a:picLocks noChangeAspect="1"/>
          </p:cNvPicPr>
          <p:nvPr/>
        </p:nvPicPr>
        <p:blipFill>
          <a:blip r:embed="rId4" cstate="email">
            <a:duotone>
              <a:prstClr val="black"/>
              <a:srgbClr val="D9C3A5">
                <a:tint val="50000"/>
                <a:satMod val="180000"/>
              </a:srgbClr>
            </a:duotone>
            <a:lum contrast="20000"/>
          </a:blip>
          <a:srcRect/>
          <a:stretch>
            <a:fillRect/>
          </a:stretch>
        </p:blipFill>
        <p:spPr>
          <a:xfrm>
            <a:off x="1896008" y="1539700"/>
            <a:ext cx="5324995" cy="3549998"/>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sp>
        <p:nvSpPr>
          <p:cNvPr id="4" name="Title 3"/>
          <p:cNvSpPr>
            <a:spLocks noGrp="1"/>
          </p:cNvSpPr>
          <p:nvPr>
            <p:ph type="title" idx="4294967295"/>
          </p:nvPr>
        </p:nvSpPr>
        <p:spPr>
          <a:xfrm>
            <a:off x="363538" y="315913"/>
            <a:ext cx="8110537" cy="873125"/>
          </a:xfrm>
        </p:spPr>
        <p:txBody>
          <a:bodyPr/>
          <a:lstStyle/>
          <a:p>
            <a:pPr>
              <a:defRPr/>
            </a:pPr>
            <a:r>
              <a:rPr lang="en-US" sz="3000" b="0" dirty="0" smtClean="0">
                <a:solidFill>
                  <a:schemeClr val="bg2">
                    <a:lumMod val="50000"/>
                  </a:schemeClr>
                </a:solidFill>
              </a:rPr>
              <a:t>Weathering Storms </a:t>
            </a:r>
            <a:r>
              <a:rPr lang="zh-CN" altLang="en-US" b="0" dirty="0" smtClean="0">
                <a:solidFill>
                  <a:schemeClr val="bg2">
                    <a:lumMod val="50000"/>
                  </a:schemeClr>
                </a:solidFill>
              </a:rPr>
              <a:t>行业的暴风雪</a:t>
            </a:r>
            <a:r>
              <a:rPr lang="en-US" sz="3000" b="0" dirty="0" smtClean="0">
                <a:solidFill>
                  <a:schemeClr val="bg2">
                    <a:lumMod val="50000"/>
                  </a:schemeClr>
                </a:solidFill>
              </a:rPr>
              <a:t/>
            </a:r>
            <a:br>
              <a:rPr lang="en-US" sz="3000" b="0" dirty="0" smtClean="0">
                <a:solidFill>
                  <a:schemeClr val="bg2">
                    <a:lumMod val="50000"/>
                  </a:schemeClr>
                </a:solidFill>
              </a:rPr>
            </a:br>
            <a:r>
              <a:rPr lang="en-US" b="0" dirty="0" smtClean="0">
                <a:solidFill>
                  <a:schemeClr val="bg2">
                    <a:lumMod val="50000"/>
                  </a:schemeClr>
                </a:solidFill>
              </a:rPr>
              <a:t>Prohibition, Great Depression, World War</a:t>
            </a:r>
            <a:br>
              <a:rPr lang="en-US" b="0" dirty="0" smtClean="0">
                <a:solidFill>
                  <a:schemeClr val="bg2">
                    <a:lumMod val="50000"/>
                  </a:schemeClr>
                </a:solidFill>
              </a:rPr>
            </a:br>
            <a:r>
              <a:rPr lang="zh-CN" altLang="en-US" sz="2000" b="0" dirty="0" smtClean="0">
                <a:solidFill>
                  <a:schemeClr val="bg2">
                    <a:lumMod val="50000"/>
                  </a:schemeClr>
                </a:solidFill>
              </a:rPr>
              <a:t>禁酒令，大萧条，世界大战</a:t>
            </a:r>
            <a:endParaRPr lang="en-US" b="0" dirty="0">
              <a:solidFill>
                <a:schemeClr val="bg2">
                  <a:lumMod val="50000"/>
                </a:schemeClr>
              </a:solidFill>
            </a:endParaRPr>
          </a:p>
        </p:txBody>
      </p:sp>
      <p:grpSp>
        <p:nvGrpSpPr>
          <p:cNvPr id="2" name="Group 31"/>
          <p:cNvGrpSpPr>
            <a:grpSpLocks/>
          </p:cNvGrpSpPr>
          <p:nvPr/>
        </p:nvGrpSpPr>
        <p:grpSpPr bwMode="auto">
          <a:xfrm>
            <a:off x="238125" y="5870575"/>
            <a:ext cx="7885113" cy="400050"/>
            <a:chOff x="238539" y="6294778"/>
            <a:chExt cx="7885005" cy="400170"/>
          </a:xfrm>
        </p:grpSpPr>
        <p:sp>
          <p:nvSpPr>
            <p:cNvPr id="118791" name="Rectangle 21"/>
            <p:cNvSpPr>
              <a:spLocks noChangeArrowheads="1"/>
            </p:cNvSpPr>
            <p:nvPr/>
          </p:nvSpPr>
          <p:spPr bwMode="auto">
            <a:xfrm>
              <a:off x="265043" y="6347791"/>
              <a:ext cx="3916792"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24" name="TextBox 23"/>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25" name="TextBox 24"/>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26" name="TextBox 25"/>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27" name="TextBox 26"/>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28" name="TextBox 27"/>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29" name="TextBox 28"/>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30" name="TextBox 29"/>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sp>
        <p:nvSpPr>
          <p:cNvPr id="118788" name="TextBox 30"/>
          <p:cNvSpPr txBox="1">
            <a:spLocks noChangeArrowheads="1"/>
          </p:cNvSpPr>
          <p:nvPr/>
        </p:nvSpPr>
        <p:spPr bwMode="auto">
          <a:xfrm>
            <a:off x="0" y="5264617"/>
            <a:ext cx="4205288" cy="707886"/>
          </a:xfrm>
          <a:prstGeom prst="rect">
            <a:avLst/>
          </a:prstGeom>
          <a:noFill/>
          <a:ln w="9525">
            <a:noFill/>
            <a:miter lim="800000"/>
            <a:headEnd/>
            <a:tailEnd/>
          </a:ln>
        </p:spPr>
        <p:txBody>
          <a:bodyPr wrap="square">
            <a:spAutoFit/>
          </a:bodyPr>
          <a:lstStyle/>
          <a:p>
            <a:pPr algn="r" eaLnBrk="0" hangingPunct="0"/>
            <a:r>
              <a:rPr lang="en-US" sz="1400" dirty="0" smtClean="0">
                <a:latin typeface="Helvetica" pitchFamily="34" charset="0"/>
              </a:rPr>
              <a:t>A series of unfortunate events plagues the Napa Valley wine industry</a:t>
            </a:r>
          </a:p>
          <a:p>
            <a:pPr algn="r" eaLnBrk="0" hangingPunct="0"/>
            <a:r>
              <a:rPr lang="zh-CN" altLang="en-US" sz="1200" dirty="0" smtClean="0">
                <a:latin typeface="Helvetica" pitchFamily="34" charset="0"/>
              </a:rPr>
              <a:t>一系列的不幸折磨着纳帕谷的葡萄酒产业</a:t>
            </a:r>
            <a:endParaRPr lang="en-US" sz="1200" dirty="0">
              <a:latin typeface="Helvetica" pitchFamily="34" charset="0"/>
            </a:endParaRPr>
          </a:p>
        </p:txBody>
      </p:sp>
      <p:cxnSp>
        <p:nvCxnSpPr>
          <p:cNvPr id="118789" name="Straight Connector 20"/>
          <p:cNvCxnSpPr>
            <a:cxnSpLocks noChangeShapeType="1"/>
          </p:cNvCxnSpPr>
          <p:nvPr/>
        </p:nvCxnSpPr>
        <p:spPr bwMode="auto">
          <a:xfrm rot="5400000">
            <a:off x="3821112" y="5837238"/>
            <a:ext cx="728663" cy="1588"/>
          </a:xfrm>
          <a:prstGeom prst="line">
            <a:avLst/>
          </a:prstGeom>
          <a:noFill/>
          <a:ln w="9525" algn="ctr">
            <a:solidFill>
              <a:schemeClr val="tx1"/>
            </a:solidFill>
            <a:round/>
            <a:headEnd/>
            <a:tailEnd/>
          </a:ln>
        </p:spPr>
      </p:cxnSp>
      <p:pic>
        <p:nvPicPr>
          <p:cNvPr id="19" name="Picture 18" descr="MD_0003-0703-1414-0730_91L54142K8910161C.jpg"/>
          <p:cNvPicPr>
            <a:picLocks noChangeAspect="1"/>
          </p:cNvPicPr>
          <p:nvPr/>
        </p:nvPicPr>
        <p:blipFill>
          <a:blip r:embed="rId4"/>
          <a:stretch>
            <a:fillRect/>
          </a:stretch>
        </p:blipFill>
        <p:spPr>
          <a:xfrm>
            <a:off x="2272506" y="1454300"/>
            <a:ext cx="4572000" cy="3720798"/>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sp>
        <p:nvSpPr>
          <p:cNvPr id="120834"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Recovery </a:t>
            </a:r>
            <a:r>
              <a:rPr lang="zh-CN" altLang="en-US" sz="3000" b="0" dirty="0" smtClean="0">
                <a:solidFill>
                  <a:srgbClr val="404040"/>
                </a:solidFill>
                <a:latin typeface="Arial" charset="0"/>
                <a:cs typeface="Arial" charset="0"/>
              </a:rPr>
              <a:t>恢复期</a:t>
            </a:r>
            <a:r>
              <a:rPr lang="en-US" sz="3000" b="0" dirty="0" smtClean="0">
                <a:solidFill>
                  <a:srgbClr val="404040"/>
                </a:solidFill>
                <a:latin typeface="Arial" charset="0"/>
                <a:cs typeface="Arial" charset="0"/>
              </a:rPr>
              <a:t/>
            </a:r>
            <a:br>
              <a:rPr lang="en-US" sz="3000" b="0" dirty="0" smtClean="0">
                <a:solidFill>
                  <a:srgbClr val="404040"/>
                </a:solidFill>
                <a:latin typeface="Arial" charset="0"/>
                <a:cs typeface="Arial" charset="0"/>
              </a:rPr>
            </a:br>
            <a:r>
              <a:rPr lang="en-US" b="0" dirty="0" smtClean="0">
                <a:solidFill>
                  <a:srgbClr val="404040"/>
                </a:solidFill>
                <a:latin typeface="Arial" charset="0"/>
                <a:cs typeface="Arial" charset="0"/>
              </a:rPr>
              <a:t>Prohibition ends </a:t>
            </a:r>
            <a:r>
              <a:rPr lang="zh-CN" altLang="en-US" b="0" dirty="0" smtClean="0">
                <a:solidFill>
                  <a:srgbClr val="404040"/>
                </a:solidFill>
                <a:latin typeface="Arial" charset="0"/>
                <a:cs typeface="Arial" charset="0"/>
              </a:rPr>
              <a:t>禁酒令废止</a:t>
            </a:r>
            <a:endParaRPr lang="en-US" b="0" dirty="0" smtClean="0">
              <a:solidFill>
                <a:srgbClr val="404040"/>
              </a:solidFill>
              <a:latin typeface="Arial" charset="0"/>
              <a:cs typeface="Arial" charset="0"/>
            </a:endParaRPr>
          </a:p>
        </p:txBody>
      </p:sp>
      <p:pic>
        <p:nvPicPr>
          <p:cNvPr id="7170" name="Picture 2"/>
          <p:cNvPicPr>
            <a:picLocks noChangeAspect="1" noChangeArrowheads="1"/>
          </p:cNvPicPr>
          <p:nvPr/>
        </p:nvPicPr>
        <p:blipFill>
          <a:blip r:embed="rId4"/>
          <a:srcRect/>
          <a:stretch>
            <a:fillRect/>
          </a:stretch>
        </p:blipFill>
        <p:spPr bwMode="auto">
          <a:xfrm>
            <a:off x="1882762" y="1518477"/>
            <a:ext cx="5351488" cy="3592445"/>
          </a:xfrm>
          <a:prstGeom prst="rect">
            <a:avLst/>
          </a:prstGeom>
          <a:ln>
            <a:solidFill>
              <a:schemeClr val="accent4">
                <a:lumMod val="65000"/>
                <a:lumOff val="35000"/>
              </a:schemeClr>
            </a:solidFill>
          </a:ln>
        </p:spPr>
      </p:pic>
      <p:grpSp>
        <p:nvGrpSpPr>
          <p:cNvPr id="120836" name="Group 31"/>
          <p:cNvGrpSpPr>
            <a:grpSpLocks/>
          </p:cNvGrpSpPr>
          <p:nvPr/>
        </p:nvGrpSpPr>
        <p:grpSpPr bwMode="auto">
          <a:xfrm>
            <a:off x="238125" y="5870575"/>
            <a:ext cx="7885113" cy="400050"/>
            <a:chOff x="238539" y="6294778"/>
            <a:chExt cx="7885005" cy="400170"/>
          </a:xfrm>
        </p:grpSpPr>
        <p:sp>
          <p:nvSpPr>
            <p:cNvPr id="120839" name="Rectangle 21"/>
            <p:cNvSpPr>
              <a:spLocks noChangeArrowheads="1"/>
            </p:cNvSpPr>
            <p:nvPr/>
          </p:nvSpPr>
          <p:spPr bwMode="auto">
            <a:xfrm>
              <a:off x="265043" y="6347791"/>
              <a:ext cx="2850007" cy="291548"/>
            </a:xfrm>
            <a:prstGeom prst="rect">
              <a:avLst/>
            </a:prstGeom>
            <a:solidFill>
              <a:srgbClr val="D2D37B"/>
            </a:solidFill>
            <a:ln w="9525" algn="ctr">
              <a:noFill/>
              <a:round/>
              <a:headEnd/>
              <a:tailEnd/>
            </a:ln>
          </p:spPr>
          <p:txBody>
            <a:bodyPr/>
            <a:lstStyle/>
            <a:p>
              <a:pPr algn="ctr" eaLnBrk="0" hangingPunct="0"/>
              <a:endParaRPr lang="en-US"/>
            </a:p>
          </p:txBody>
        </p:sp>
        <p:sp>
          <p:nvSpPr>
            <p:cNvPr id="17" name="TextBox 16"/>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18" name="TextBox 17"/>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19" name="TextBox 18"/>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20" name="TextBox 19"/>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21" name="TextBox 20"/>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22" name="TextBox 21"/>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31" name="TextBox 30"/>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32" name="TextBox 31"/>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sp>
        <p:nvSpPr>
          <p:cNvPr id="120837" name="TextBox 30"/>
          <p:cNvSpPr txBox="1">
            <a:spLocks noChangeArrowheads="1"/>
          </p:cNvSpPr>
          <p:nvPr/>
        </p:nvSpPr>
        <p:spPr bwMode="auto">
          <a:xfrm>
            <a:off x="-122238" y="5399088"/>
            <a:ext cx="3251201" cy="523220"/>
          </a:xfrm>
          <a:prstGeom prst="rect">
            <a:avLst/>
          </a:prstGeom>
          <a:noFill/>
          <a:ln w="9525">
            <a:noFill/>
            <a:miter lim="800000"/>
            <a:headEnd/>
            <a:tailEnd/>
          </a:ln>
        </p:spPr>
        <p:txBody>
          <a:bodyPr>
            <a:spAutoFit/>
          </a:bodyPr>
          <a:lstStyle/>
          <a:p>
            <a:pPr algn="r" eaLnBrk="0" hangingPunct="0"/>
            <a:r>
              <a:rPr lang="en-US" sz="1400" dirty="0">
                <a:latin typeface="Helvetica" pitchFamily="34" charset="0"/>
              </a:rPr>
              <a:t>Prohibition repealed in </a:t>
            </a:r>
            <a:r>
              <a:rPr lang="en-US" sz="1400" dirty="0" smtClean="0">
                <a:latin typeface="Helvetica" pitchFamily="34" charset="0"/>
              </a:rPr>
              <a:t>1933</a:t>
            </a:r>
          </a:p>
          <a:p>
            <a:pPr algn="r" eaLnBrk="0" hangingPunct="0"/>
            <a:r>
              <a:rPr lang="en-US" altLang="zh-CN" sz="1400" dirty="0" smtClean="0">
                <a:latin typeface="Helvetica" pitchFamily="34" charset="0"/>
              </a:rPr>
              <a:t>1933</a:t>
            </a:r>
            <a:r>
              <a:rPr lang="zh-CN" altLang="en-US" sz="1400" dirty="0" smtClean="0">
                <a:latin typeface="Helvetica" pitchFamily="34" charset="0"/>
              </a:rPr>
              <a:t>年禁酒令被废止</a:t>
            </a:r>
            <a:endParaRPr lang="en-US" sz="1400" dirty="0">
              <a:latin typeface="Helvetica" pitchFamily="34" charset="0"/>
            </a:endParaRPr>
          </a:p>
        </p:txBody>
      </p:sp>
      <p:cxnSp>
        <p:nvCxnSpPr>
          <p:cNvPr id="120838" name="Straight Connector 20"/>
          <p:cNvCxnSpPr>
            <a:cxnSpLocks noChangeShapeType="1"/>
          </p:cNvCxnSpPr>
          <p:nvPr/>
        </p:nvCxnSpPr>
        <p:spPr bwMode="auto">
          <a:xfrm rot="5400000">
            <a:off x="2744787" y="5837238"/>
            <a:ext cx="728663" cy="1588"/>
          </a:xfrm>
          <a:prstGeom prst="line">
            <a:avLst/>
          </a:prstGeom>
          <a:noFill/>
          <a:ln w="9525" algn="ctr">
            <a:solidFill>
              <a:schemeClr val="tx1"/>
            </a:solidFill>
            <a:round/>
            <a:headEnd/>
            <a:tailEnd/>
          </a:ln>
        </p:spPr>
      </p:cxn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p:cNvPicPr>
            <a:picLocks noChangeAspect="1" noChangeArrowheads="1"/>
          </p:cNvPicPr>
          <p:nvPr/>
        </p:nvPicPr>
        <p:blipFill>
          <a:blip r:embed="rId3"/>
          <a:srcRect/>
          <a:stretch>
            <a:fillRect/>
          </a:stretch>
        </p:blipFill>
        <p:spPr bwMode="auto">
          <a:xfrm>
            <a:off x="954740" y="1352576"/>
            <a:ext cx="7180731" cy="3911600"/>
          </a:xfrm>
          <a:prstGeom prst="rect">
            <a:avLst/>
          </a:prstGeom>
          <a:noFill/>
          <a:ln w="9525">
            <a:noFill/>
            <a:miter lim="800000"/>
            <a:headEnd/>
            <a:tailEnd/>
          </a:ln>
        </p:spPr>
      </p:pic>
      <p:sp>
        <p:nvSpPr>
          <p:cNvPr id="122882"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Rebirth</a:t>
            </a:r>
            <a:r>
              <a:rPr lang="en-US" b="0" dirty="0" smtClean="0">
                <a:solidFill>
                  <a:srgbClr val="404040"/>
                </a:solidFill>
                <a:latin typeface="Arial" charset="0"/>
                <a:cs typeface="Arial" charset="0"/>
              </a:rPr>
              <a:t> </a:t>
            </a:r>
            <a:r>
              <a:rPr lang="zh-CN" altLang="en-US" b="0" dirty="0" smtClean="0">
                <a:solidFill>
                  <a:srgbClr val="404040"/>
                </a:solidFill>
                <a:latin typeface="Arial" charset="0"/>
                <a:cs typeface="Arial" charset="0"/>
              </a:rPr>
              <a:t>重生</a:t>
            </a:r>
            <a:r>
              <a:rPr lang="en-US" sz="3000" b="0" dirty="0" smtClean="0">
                <a:solidFill>
                  <a:srgbClr val="404040"/>
                </a:solidFill>
                <a:latin typeface="Arial" charset="0"/>
                <a:cs typeface="Arial" charset="0"/>
              </a:rPr>
              <a:t/>
            </a:r>
            <a:br>
              <a:rPr lang="en-US" sz="3000" b="0" dirty="0" smtClean="0">
                <a:solidFill>
                  <a:srgbClr val="404040"/>
                </a:solidFill>
                <a:latin typeface="Arial" charset="0"/>
                <a:cs typeface="Arial" charset="0"/>
              </a:rPr>
            </a:br>
            <a:r>
              <a:rPr lang="en-US" b="0" dirty="0">
                <a:solidFill>
                  <a:srgbClr val="404040"/>
                </a:solidFill>
                <a:latin typeface="Arial" charset="0"/>
                <a:cs typeface="Arial" charset="0"/>
              </a:rPr>
              <a:t>Napa Valley’s </a:t>
            </a:r>
            <a:r>
              <a:rPr lang="en-US" b="0" dirty="0" smtClean="0">
                <a:solidFill>
                  <a:srgbClr val="404040"/>
                </a:solidFill>
                <a:latin typeface="Arial" charset="0"/>
                <a:cs typeface="Arial" charset="0"/>
              </a:rPr>
              <a:t>Renaissance</a:t>
            </a:r>
            <a:br>
              <a:rPr lang="en-US" b="0" dirty="0" smtClean="0">
                <a:solidFill>
                  <a:srgbClr val="404040"/>
                </a:solidFill>
                <a:latin typeface="Arial" charset="0"/>
                <a:cs typeface="Arial" charset="0"/>
              </a:rPr>
            </a:br>
            <a:r>
              <a:rPr lang="zh-CN" altLang="en-US" sz="2000" b="0" dirty="0" smtClean="0">
                <a:solidFill>
                  <a:srgbClr val="404040"/>
                </a:solidFill>
                <a:latin typeface="Arial" charset="0"/>
                <a:cs typeface="Arial" charset="0"/>
              </a:rPr>
              <a:t>纳帕谷的文艺复兴</a:t>
            </a:r>
            <a:endParaRPr lang="en-US" b="0" dirty="0" smtClean="0">
              <a:solidFill>
                <a:srgbClr val="404040"/>
              </a:solidFill>
              <a:latin typeface="Arial" charset="0"/>
              <a:cs typeface="Arial" charset="0"/>
            </a:endParaRPr>
          </a:p>
        </p:txBody>
      </p:sp>
      <p:grpSp>
        <p:nvGrpSpPr>
          <p:cNvPr id="2" name="Group 31"/>
          <p:cNvGrpSpPr>
            <a:grpSpLocks/>
          </p:cNvGrpSpPr>
          <p:nvPr/>
        </p:nvGrpSpPr>
        <p:grpSpPr bwMode="auto">
          <a:xfrm>
            <a:off x="238125" y="5870575"/>
            <a:ext cx="7885113" cy="400050"/>
            <a:chOff x="238539" y="6294778"/>
            <a:chExt cx="7885005" cy="400170"/>
          </a:xfrm>
        </p:grpSpPr>
        <p:sp>
          <p:nvSpPr>
            <p:cNvPr id="122886" name="Rectangle 21"/>
            <p:cNvSpPr>
              <a:spLocks noChangeArrowheads="1"/>
            </p:cNvSpPr>
            <p:nvPr/>
          </p:nvSpPr>
          <p:spPr bwMode="auto">
            <a:xfrm>
              <a:off x="265043" y="6347791"/>
              <a:ext cx="5974164" cy="291548"/>
            </a:xfrm>
            <a:prstGeom prst="rect">
              <a:avLst/>
            </a:prstGeom>
            <a:solidFill>
              <a:srgbClr val="D2D37B"/>
            </a:solidFill>
            <a:ln w="9525" algn="ctr">
              <a:noFill/>
              <a:round/>
              <a:headEnd/>
              <a:tailEnd/>
            </a:ln>
          </p:spPr>
          <p:txBody>
            <a:bodyPr/>
            <a:lstStyle/>
            <a:p>
              <a:pPr algn="ctr" eaLnBrk="0" hangingPunct="0"/>
              <a:endParaRPr lang="en-US"/>
            </a:p>
          </p:txBody>
        </p:sp>
        <p:sp>
          <p:nvSpPr>
            <p:cNvPr id="16" name="TextBox 15"/>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17" name="TextBox 16"/>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18" name="TextBox 17"/>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19" name="TextBox 18"/>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20" name="TextBox 19"/>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21" name="TextBox 20"/>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22" name="TextBox 21"/>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31" name="TextBox 30"/>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cxnSp>
        <p:nvCxnSpPr>
          <p:cNvPr id="122884" name="Straight Connector 20"/>
          <p:cNvCxnSpPr>
            <a:cxnSpLocks noChangeShapeType="1"/>
          </p:cNvCxnSpPr>
          <p:nvPr/>
        </p:nvCxnSpPr>
        <p:spPr bwMode="auto">
          <a:xfrm rot="16200000" flipH="1">
            <a:off x="5715048" y="5688061"/>
            <a:ext cx="1025242" cy="3362"/>
          </a:xfrm>
          <a:prstGeom prst="line">
            <a:avLst/>
          </a:prstGeom>
          <a:noFill/>
          <a:ln w="9525" algn="ctr">
            <a:solidFill>
              <a:schemeClr val="tx1"/>
            </a:solidFill>
            <a:round/>
            <a:headEnd/>
            <a:tailEnd/>
          </a:ln>
        </p:spPr>
      </p:cxnSp>
      <p:sp>
        <p:nvSpPr>
          <p:cNvPr id="122885" name="TextBox 30"/>
          <p:cNvSpPr txBox="1">
            <a:spLocks noChangeArrowheads="1"/>
          </p:cNvSpPr>
          <p:nvPr/>
        </p:nvSpPr>
        <p:spPr bwMode="auto">
          <a:xfrm>
            <a:off x="0" y="5022571"/>
            <a:ext cx="6229350" cy="923330"/>
          </a:xfrm>
          <a:prstGeom prst="rect">
            <a:avLst/>
          </a:prstGeom>
          <a:noFill/>
          <a:ln w="9525">
            <a:noFill/>
            <a:miter lim="800000"/>
            <a:headEnd/>
            <a:tailEnd/>
          </a:ln>
        </p:spPr>
        <p:txBody>
          <a:bodyPr>
            <a:spAutoFit/>
          </a:bodyPr>
          <a:lstStyle/>
          <a:p>
            <a:pPr algn="r" eaLnBrk="0" hangingPunct="0"/>
            <a:r>
              <a:rPr lang="en-US" sz="1400" dirty="0">
                <a:latin typeface="Helvetica" pitchFamily="34" charset="0"/>
              </a:rPr>
              <a:t>John Daniel, Jr. inherits Inglenook in </a:t>
            </a:r>
            <a:r>
              <a:rPr lang="en-US" sz="1400" dirty="0" smtClean="0">
                <a:latin typeface="Helvetica" pitchFamily="34" charset="0"/>
              </a:rPr>
              <a:t>1939</a:t>
            </a:r>
          </a:p>
          <a:p>
            <a:pPr algn="r" eaLnBrk="0" hangingPunct="0"/>
            <a:r>
              <a:rPr lang="zh-CN" altLang="en-US" sz="1200" dirty="0" smtClean="0">
                <a:latin typeface="Helvetica" pitchFamily="34" charset="0"/>
              </a:rPr>
              <a:t>小约翰 丹尼尔在</a:t>
            </a:r>
            <a:r>
              <a:rPr lang="en-US" altLang="zh-CN" sz="1200" dirty="0" smtClean="0">
                <a:latin typeface="Helvetica" pitchFamily="34" charset="0"/>
              </a:rPr>
              <a:t>1939</a:t>
            </a:r>
            <a:r>
              <a:rPr lang="zh-CN" altLang="en-US" sz="1200" dirty="0" smtClean="0">
                <a:latin typeface="Helvetica" pitchFamily="34" charset="0"/>
              </a:rPr>
              <a:t>年继承了</a:t>
            </a:r>
            <a:r>
              <a:rPr lang="en-US" altLang="zh-CN" sz="1200" dirty="0" smtClean="0">
                <a:latin typeface="Helvetica" pitchFamily="34" charset="0"/>
              </a:rPr>
              <a:t>Inglenook</a:t>
            </a:r>
            <a:r>
              <a:rPr lang="en-US" sz="1200" dirty="0" smtClean="0">
                <a:latin typeface="Helvetica" pitchFamily="34" charset="0"/>
              </a:rPr>
              <a:t> </a:t>
            </a:r>
            <a:r>
              <a:rPr lang="en-US" sz="1200" dirty="0">
                <a:latin typeface="Helvetica" pitchFamily="34" charset="0"/>
              </a:rPr>
              <a:t/>
            </a:r>
            <a:br>
              <a:rPr lang="en-US" sz="1200" dirty="0">
                <a:latin typeface="Helvetica" pitchFamily="34" charset="0"/>
              </a:rPr>
            </a:br>
            <a:r>
              <a:rPr lang="en-US" sz="1400" spc="-100" dirty="0">
                <a:latin typeface="Helvetica" pitchFamily="34" charset="0"/>
              </a:rPr>
              <a:t>Robert </a:t>
            </a:r>
            <a:r>
              <a:rPr lang="en-US" sz="1400" spc="-100" dirty="0" err="1">
                <a:latin typeface="Helvetica" pitchFamily="34" charset="0"/>
              </a:rPr>
              <a:t>Mondavi</a:t>
            </a:r>
            <a:r>
              <a:rPr lang="en-US" sz="1400" spc="-100" dirty="0">
                <a:latin typeface="Helvetica" pitchFamily="34" charset="0"/>
              </a:rPr>
              <a:t> builds first new winery since Prohibition in </a:t>
            </a:r>
            <a:r>
              <a:rPr lang="en-US" sz="1200" spc="-100" dirty="0" smtClean="0">
                <a:latin typeface="Helvetica" pitchFamily="34" charset="0"/>
              </a:rPr>
              <a:t>1966 </a:t>
            </a:r>
            <a:r>
              <a:rPr lang="zh-CN" altLang="en-US" sz="1200" dirty="0" smtClean="0">
                <a:latin typeface="Helvetica" pitchFamily="34" charset="0"/>
              </a:rPr>
              <a:t>罗伯特 蒙达维在</a:t>
            </a:r>
            <a:r>
              <a:rPr lang="en-US" altLang="zh-CN" sz="1200" dirty="0" smtClean="0">
                <a:latin typeface="Helvetica" pitchFamily="34" charset="0"/>
              </a:rPr>
              <a:t>1966</a:t>
            </a:r>
            <a:r>
              <a:rPr lang="zh-CN" altLang="en-US" sz="1200" dirty="0" smtClean="0">
                <a:latin typeface="Helvetica" pitchFamily="34" charset="0"/>
              </a:rPr>
              <a:t>年建立了自禁酒令后第一个新的酒庄</a:t>
            </a:r>
            <a:endParaRPr lang="en-US" sz="1200" dirty="0">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tock_000014337954Medium.jpg"/>
          <p:cNvPicPr>
            <a:picLocks noChangeAspect="1"/>
          </p:cNvPicPr>
          <p:nvPr/>
        </p:nvPicPr>
        <p:blipFill>
          <a:blip r:embed="rId3">
            <a:lum bright="10000"/>
          </a:blip>
          <a:srcRect/>
          <a:stretch>
            <a:fillRect/>
          </a:stretch>
        </p:blipFill>
        <p:spPr bwMode="auto">
          <a:xfrm>
            <a:off x="825500" y="1031875"/>
            <a:ext cx="7442200" cy="4794250"/>
          </a:xfrm>
          <a:prstGeom prst="rect">
            <a:avLst/>
          </a:prstGeom>
          <a:noFill/>
          <a:ln w="9525">
            <a:noFill/>
            <a:miter lim="800000"/>
            <a:headEnd/>
            <a:tailEnd/>
          </a:ln>
        </p:spPr>
      </p:pic>
      <p:pic>
        <p:nvPicPr>
          <p:cNvPr id="8" name="Picture 7" descr="AVA_map_Jan_2010_plain.jpg"/>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2312988" y="952500"/>
            <a:ext cx="4518025" cy="4953000"/>
          </a:xfrm>
          <a:prstGeom prst="rect">
            <a:avLst/>
          </a:prstGeom>
          <a:noFill/>
          <a:ln w="9525">
            <a:noFill/>
            <a:miter lim="800000"/>
            <a:headEnd/>
            <a:tailEnd/>
          </a:ln>
        </p:spPr>
      </p:pic>
      <p:sp>
        <p:nvSpPr>
          <p:cNvPr id="10" name="TextBox 9"/>
          <p:cNvSpPr txBox="1"/>
          <p:nvPr/>
        </p:nvSpPr>
        <p:spPr>
          <a:xfrm>
            <a:off x="63500" y="2387600"/>
            <a:ext cx="2565125" cy="954107"/>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a:t>
            </a:r>
            <a:r>
              <a:rPr lang="en-US" sz="2800" dirty="0" smtClean="0">
                <a:solidFill>
                  <a:schemeClr val="tx1">
                    <a:lumMod val="65000"/>
                    <a:lumOff val="35000"/>
                  </a:schemeClr>
                </a:solidFill>
                <a:latin typeface="Helvetica" pitchFamily="50" charset="0"/>
                <a:cs typeface="+mn-cs"/>
              </a:rPr>
              <a:t>VALLEY</a:t>
            </a:r>
          </a:p>
          <a:p>
            <a:pPr eaLnBrk="0" hangingPunct="0">
              <a:defRPr/>
            </a:pPr>
            <a:r>
              <a:rPr lang="zh-CN" altLang="en-US" sz="2800" dirty="0" smtClean="0">
                <a:solidFill>
                  <a:schemeClr val="tx1">
                    <a:lumMod val="65000"/>
                    <a:lumOff val="35000"/>
                  </a:schemeClr>
                </a:solidFill>
                <a:latin typeface="Helvetica" pitchFamily="50" charset="0"/>
              </a:rPr>
              <a:t>纳帕谷</a:t>
            </a:r>
            <a:endParaRPr lang="en-US" sz="2800" dirty="0" smtClean="0">
              <a:solidFill>
                <a:schemeClr val="tx1">
                  <a:lumMod val="65000"/>
                  <a:lumOff val="35000"/>
                </a:schemeClr>
              </a:solidFill>
              <a:latin typeface="Helvetica" pitchFamily="50" charset="0"/>
            </a:endParaRPr>
          </a:p>
        </p:txBody>
      </p:sp>
      <p:sp>
        <p:nvSpPr>
          <p:cNvPr id="12" name="Oval 11"/>
          <p:cNvSpPr/>
          <p:nvPr/>
        </p:nvSpPr>
        <p:spPr bwMode="auto">
          <a:xfrm>
            <a:off x="1219200" y="2895600"/>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25" name="Oval 24"/>
          <p:cNvSpPr/>
          <p:nvPr/>
        </p:nvSpPr>
        <p:spPr bwMode="auto">
          <a:xfrm>
            <a:off x="3346450" y="2982913"/>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7" name="Oval 6"/>
          <p:cNvSpPr/>
          <p:nvPr/>
        </p:nvSpPr>
        <p:spPr bwMode="auto">
          <a:xfrm>
            <a:off x="3331423" y="3276982"/>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11" name="Oval 10"/>
          <p:cNvSpPr/>
          <p:nvPr/>
        </p:nvSpPr>
        <p:spPr bwMode="auto">
          <a:xfrm>
            <a:off x="4784602" y="4884709"/>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13" name="TextBox 12"/>
          <p:cNvSpPr txBox="1"/>
          <p:nvPr/>
        </p:nvSpPr>
        <p:spPr>
          <a:xfrm>
            <a:off x="1726851" y="3247620"/>
            <a:ext cx="1997663" cy="646331"/>
          </a:xfrm>
          <a:prstGeom prst="rect">
            <a:avLst/>
          </a:prstGeom>
          <a:noFill/>
        </p:spPr>
        <p:txBody>
          <a:bodyPr wrap="none">
            <a:spAutoFit/>
          </a:bodyPr>
          <a:lstStyle/>
          <a:p>
            <a:pPr algn="ctr" eaLnBrk="0" hangingPunct="0">
              <a:defRPr/>
            </a:pPr>
            <a:r>
              <a:rPr lang="en-US" sz="1800" dirty="0" smtClean="0">
                <a:solidFill>
                  <a:schemeClr val="tx1">
                    <a:lumMod val="65000"/>
                    <a:lumOff val="35000"/>
                  </a:schemeClr>
                </a:solidFill>
                <a:latin typeface="Helvetica" pitchFamily="50" charset="0"/>
                <a:cs typeface="+mn-cs"/>
              </a:rPr>
              <a:t>San Francisco</a:t>
            </a:r>
          </a:p>
          <a:p>
            <a:pPr eaLnBrk="0" hangingPunct="0">
              <a:defRPr/>
            </a:pPr>
            <a:r>
              <a:rPr lang="zh-CN" altLang="en-US" sz="1800" dirty="0" smtClean="0">
                <a:solidFill>
                  <a:schemeClr val="tx1">
                    <a:lumMod val="65000"/>
                    <a:lumOff val="35000"/>
                  </a:schemeClr>
                </a:solidFill>
                <a:latin typeface="Helvetica" pitchFamily="50" charset="0"/>
                <a:cs typeface="+mn-cs"/>
              </a:rPr>
              <a:t>旧金山</a:t>
            </a:r>
            <a:endParaRPr lang="en-US" sz="1800" dirty="0">
              <a:solidFill>
                <a:schemeClr val="tx1">
                  <a:lumMod val="65000"/>
                  <a:lumOff val="35000"/>
                </a:schemeClr>
              </a:solidFill>
              <a:latin typeface="Helvetica" pitchFamily="50" charset="0"/>
              <a:cs typeface="+mn-cs"/>
            </a:endParaRPr>
          </a:p>
        </p:txBody>
      </p:sp>
      <p:sp>
        <p:nvSpPr>
          <p:cNvPr id="14" name="TextBox 13"/>
          <p:cNvSpPr txBox="1"/>
          <p:nvPr/>
        </p:nvSpPr>
        <p:spPr>
          <a:xfrm>
            <a:off x="3292701" y="5003442"/>
            <a:ext cx="1718740" cy="646331"/>
          </a:xfrm>
          <a:prstGeom prst="rect">
            <a:avLst/>
          </a:prstGeom>
          <a:noFill/>
        </p:spPr>
        <p:txBody>
          <a:bodyPr wrap="none">
            <a:spAutoFit/>
          </a:bodyPr>
          <a:lstStyle/>
          <a:p>
            <a:pPr algn="ctr" eaLnBrk="0" hangingPunct="0">
              <a:defRPr/>
            </a:pPr>
            <a:r>
              <a:rPr lang="en-US" sz="1800" dirty="0" smtClean="0">
                <a:solidFill>
                  <a:schemeClr val="tx1">
                    <a:lumMod val="65000"/>
                    <a:lumOff val="35000"/>
                  </a:schemeClr>
                </a:solidFill>
                <a:latin typeface="Helvetica" pitchFamily="50" charset="0"/>
                <a:cs typeface="+mn-cs"/>
              </a:rPr>
              <a:t>Los Angeles</a:t>
            </a:r>
          </a:p>
          <a:p>
            <a:pPr eaLnBrk="0" hangingPunct="0">
              <a:defRPr/>
            </a:pPr>
            <a:r>
              <a:rPr lang="zh-CN" altLang="en-US" sz="1800" dirty="0" smtClean="0">
                <a:solidFill>
                  <a:schemeClr val="tx1">
                    <a:lumMod val="65000"/>
                    <a:lumOff val="35000"/>
                  </a:schemeClr>
                </a:solidFill>
                <a:latin typeface="Helvetica" pitchFamily="50" charset="0"/>
                <a:cs typeface="+mn-cs"/>
              </a:rPr>
              <a:t>洛杉矶</a:t>
            </a:r>
            <a:endParaRPr lang="en-US" sz="1800" dirty="0">
              <a:solidFill>
                <a:schemeClr val="tx1">
                  <a:lumMod val="65000"/>
                  <a:lumOff val="35000"/>
                </a:schemeClr>
              </a:solidFill>
              <a:latin typeface="Helvetica" pitchFamily="50" charset="0"/>
              <a:cs typeface="+mn-cs"/>
            </a:endParaRPr>
          </a:p>
        </p:txBody>
      </p:sp>
    </p:spTree>
  </p:cSld>
  <p:clrMapOvr>
    <a:masterClrMapping/>
  </p:clrMapOvr>
  <p:transition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23" presetClass="exit" presetSubtype="16" fill="hold" nodeType="withEffect">
                                  <p:stCondLst>
                                    <p:cond delay="200"/>
                                  </p:stCondLst>
                                  <p:childTnLst>
                                    <p:anim calcmode="lin" valueType="num">
                                      <p:cBhvr>
                                        <p:cTn id="9" dur="2000"/>
                                        <p:tgtEl>
                                          <p:spTgt spid="9"/>
                                        </p:tgtEl>
                                        <p:attrNameLst>
                                          <p:attrName>ppt_w</p:attrName>
                                        </p:attrNameLst>
                                      </p:cBhvr>
                                      <p:tavLst>
                                        <p:tav tm="0">
                                          <p:val>
                                            <p:strVal val="ppt_w"/>
                                          </p:val>
                                        </p:tav>
                                        <p:tav tm="100000">
                                          <p:val>
                                            <p:strVal val="4*ppt_w"/>
                                          </p:val>
                                        </p:tav>
                                      </p:tavLst>
                                    </p:anim>
                                    <p:anim calcmode="lin" valueType="num">
                                      <p:cBhvr>
                                        <p:cTn id="10" dur="2000"/>
                                        <p:tgtEl>
                                          <p:spTgt spid="9"/>
                                        </p:tgtEl>
                                        <p:attrNameLst>
                                          <p:attrName>ppt_h</p:attrName>
                                        </p:attrNameLst>
                                      </p:cBhvr>
                                      <p:tavLst>
                                        <p:tav tm="0">
                                          <p:val>
                                            <p:strVal val="ppt_h"/>
                                          </p:val>
                                        </p:tav>
                                        <p:tav tm="100000">
                                          <p:val>
                                            <p:strVal val="4*ppt_h"/>
                                          </p:val>
                                        </p:tav>
                                      </p:tavLst>
                                    </p:anim>
                                    <p:set>
                                      <p:cBhvr>
                                        <p:cTn id="11" dur="1" fill="hold">
                                          <p:stCondLst>
                                            <p:cond delay="1999"/>
                                          </p:stCondLst>
                                        </p:cTn>
                                        <p:tgtEl>
                                          <p:spTgt spid="9"/>
                                        </p:tgtEl>
                                        <p:attrNameLst>
                                          <p:attrName>style.visibility</p:attrName>
                                        </p:attrNameLst>
                                      </p:cBhvr>
                                      <p:to>
                                        <p:strVal val="hidden"/>
                                      </p:to>
                                    </p:set>
                                  </p:childTnLst>
                                </p:cTn>
                              </p:par>
                              <p:par>
                                <p:cTn id="12" presetID="63" presetClass="path" presetSubtype="0" accel="50000" decel="50000" fill="hold" nodeType="withEffect">
                                  <p:stCondLst>
                                    <p:cond delay="200"/>
                                  </p:stCondLst>
                                  <p:childTnLst>
                                    <p:animMotion origin="layout" path="M -2.22222E-6 2.53469E-6 L 0.85347 0.70166 " pathEditMode="relative" rAng="0" ptsTypes="AA">
                                      <p:cBhvr>
                                        <p:cTn id="13" dur="2000" fill="hold"/>
                                        <p:tgtEl>
                                          <p:spTgt spid="9"/>
                                        </p:tgtEl>
                                        <p:attrNameLst>
                                          <p:attrName>ppt_x</p:attrName>
                                          <p:attrName>ppt_y</p:attrName>
                                        </p:attrNameLst>
                                      </p:cBhvr>
                                      <p:rCtr x="42700" y="35100"/>
                                    </p:animMotion>
                                  </p:childTnLst>
                                </p:cTn>
                              </p:par>
                              <p:par>
                                <p:cTn id="14" presetID="10" presetClass="exit" presetSubtype="0" fill="hold" grpId="0" nodeType="withEffect">
                                  <p:stCondLst>
                                    <p:cond delay="0"/>
                                  </p:stCondLst>
                                  <p:childTnLst>
                                    <p:animEffect transition="out" filter="fade">
                                      <p:cBhvr>
                                        <p:cTn id="15" dur="1000"/>
                                        <p:tgtEl>
                                          <p:spTgt spid="12"/>
                                        </p:tgtEl>
                                      </p:cBhvr>
                                    </p:animEffect>
                                    <p:set>
                                      <p:cBhvr>
                                        <p:cTn id="16" dur="1" fill="hold">
                                          <p:stCondLst>
                                            <p:cond delay="999"/>
                                          </p:stCondLst>
                                        </p:cTn>
                                        <p:tgtEl>
                                          <p:spTgt spid="12"/>
                                        </p:tgtEl>
                                        <p:attrNameLst>
                                          <p:attrName>style.visibility</p:attrName>
                                        </p:attrNameLst>
                                      </p:cBhvr>
                                      <p:to>
                                        <p:strVal val="hidden"/>
                                      </p:to>
                                    </p:set>
                                  </p:childTnLst>
                                </p:cTn>
                              </p:par>
                              <p:par>
                                <p:cTn id="17" presetID="53" presetClass="entr" presetSubtype="0" fill="hold" nodeType="withEffect">
                                  <p:stCondLst>
                                    <p:cond delay="20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fltVal val="0"/>
                                          </p:val>
                                        </p:tav>
                                        <p:tav tm="100000">
                                          <p:val>
                                            <p:strVal val="#ppt_w"/>
                                          </p:val>
                                        </p:tav>
                                      </p:tavLst>
                                    </p:anim>
                                    <p:anim calcmode="lin" valueType="num">
                                      <p:cBhvr>
                                        <p:cTn id="20" dur="2000" fill="hold"/>
                                        <p:tgtEl>
                                          <p:spTgt spid="8"/>
                                        </p:tgtEl>
                                        <p:attrNameLst>
                                          <p:attrName>ppt_h</p:attrName>
                                        </p:attrNameLst>
                                      </p:cBhvr>
                                      <p:tavLst>
                                        <p:tav tm="0">
                                          <p:val>
                                            <p:fltVal val="0"/>
                                          </p:val>
                                        </p:tav>
                                        <p:tav tm="100000">
                                          <p:val>
                                            <p:strVal val="#ppt_h"/>
                                          </p:val>
                                        </p:tav>
                                      </p:tavLst>
                                    </p:anim>
                                    <p:animEffect transition="in" filter="fade">
                                      <p:cBhvr>
                                        <p:cTn id="21" dur="2000"/>
                                        <p:tgtEl>
                                          <p:spTgt spid="8"/>
                                        </p:tgtEl>
                                      </p:cBhvr>
                                    </p:animEffect>
                                  </p:childTnLst>
                                </p:cTn>
                              </p:par>
                              <p:par>
                                <p:cTn id="22" presetID="35" presetClass="path" presetSubtype="0" accel="50000" decel="50000" fill="hold" nodeType="withEffect">
                                  <p:stCondLst>
                                    <p:cond delay="200"/>
                                  </p:stCondLst>
                                  <p:childTnLst>
                                    <p:animMotion origin="layout" path="M 0 -1.96532E-6 L -0.38976 -0.07838 " pathEditMode="relative" rAng="0" ptsTypes="AA">
                                      <p:cBhvr>
                                        <p:cTn id="23" dur="2000" spd="-100000" fill="hold"/>
                                        <p:tgtEl>
                                          <p:spTgt spid="8"/>
                                        </p:tgtEl>
                                        <p:attrNameLst>
                                          <p:attrName>ppt_x</p:attrName>
                                          <p:attrName>ppt_y</p:attrName>
                                        </p:attrNameLst>
                                      </p:cBhvr>
                                      <p:rCtr x="-19500" y="-3900"/>
                                    </p:animMotion>
                                  </p:childTnLst>
                                </p:cTn>
                              </p:par>
                              <p:par>
                                <p:cTn id="24" presetID="53" presetClass="entr" presetSubtype="0" fill="hold" grpId="0" nodeType="withEffect">
                                  <p:stCondLst>
                                    <p:cond delay="2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000" fill="hold"/>
                                        <p:tgtEl>
                                          <p:spTgt spid="25"/>
                                        </p:tgtEl>
                                        <p:attrNameLst>
                                          <p:attrName>ppt_w</p:attrName>
                                        </p:attrNameLst>
                                      </p:cBhvr>
                                      <p:tavLst>
                                        <p:tav tm="0">
                                          <p:val>
                                            <p:fltVal val="0"/>
                                          </p:val>
                                        </p:tav>
                                        <p:tav tm="100000">
                                          <p:val>
                                            <p:strVal val="#ppt_w"/>
                                          </p:val>
                                        </p:tav>
                                      </p:tavLst>
                                    </p:anim>
                                    <p:anim calcmode="lin" valueType="num">
                                      <p:cBhvr>
                                        <p:cTn id="27" dur="2000" fill="hold"/>
                                        <p:tgtEl>
                                          <p:spTgt spid="25"/>
                                        </p:tgtEl>
                                        <p:attrNameLst>
                                          <p:attrName>ppt_h</p:attrName>
                                        </p:attrNameLst>
                                      </p:cBhvr>
                                      <p:tavLst>
                                        <p:tav tm="0">
                                          <p:val>
                                            <p:fltVal val="0"/>
                                          </p:val>
                                        </p:tav>
                                        <p:tav tm="100000">
                                          <p:val>
                                            <p:strVal val="#ppt_h"/>
                                          </p:val>
                                        </p:tav>
                                      </p:tavLst>
                                    </p:anim>
                                    <p:animEffect transition="in" filter="fade">
                                      <p:cBhvr>
                                        <p:cTn id="28" dur="2000"/>
                                        <p:tgtEl>
                                          <p:spTgt spid="25"/>
                                        </p:tgtEl>
                                      </p:cBhvr>
                                    </p:animEffect>
                                  </p:childTnLst>
                                </p:cTn>
                              </p:par>
                              <p:par>
                                <p:cTn id="29" presetID="35" presetClass="path" presetSubtype="0" accel="50000" decel="50000" fill="hold" grpId="1" nodeType="withEffect">
                                  <p:stCondLst>
                                    <p:cond delay="200"/>
                                  </p:stCondLst>
                                  <p:childTnLst>
                                    <p:animMotion origin="layout" path="M 2.22222E-6 -1.11111E-6 L -0.23021 -0.0125 " pathEditMode="relative" rAng="0" ptsTypes="AA">
                                      <p:cBhvr>
                                        <p:cTn id="30" dur="1000" spd="-100000" fill="hold"/>
                                        <p:tgtEl>
                                          <p:spTgt spid="25"/>
                                        </p:tgtEl>
                                        <p:attrNameLst>
                                          <p:attrName>ppt_x</p:attrName>
                                          <p:attrName>ppt_y</p:attrName>
                                        </p:attrNameLst>
                                      </p:cBhvr>
                                      <p:rCtr x="-11500" y="-600"/>
                                    </p:animMotion>
                                  </p:childTnLst>
                                </p:cTn>
                              </p:par>
                              <p:par>
                                <p:cTn id="31" presetID="53" presetClass="entr" presetSubtype="0" fill="hold" grpId="0" nodeType="withEffect">
                                  <p:stCondLst>
                                    <p:cond delay="200"/>
                                  </p:stCondLst>
                                  <p:childTnLst>
                                    <p:set>
                                      <p:cBhvr>
                                        <p:cTn id="32" dur="1" fill="hold">
                                          <p:stCondLst>
                                            <p:cond delay="0"/>
                                          </p:stCondLst>
                                        </p:cTn>
                                        <p:tgtEl>
                                          <p:spTgt spid="7"/>
                                        </p:tgtEl>
                                        <p:attrNameLst>
                                          <p:attrName>style.visibility</p:attrName>
                                        </p:attrNameLst>
                                      </p:cBhvr>
                                      <p:to>
                                        <p:strVal val="visible"/>
                                      </p:to>
                                    </p:set>
                                    <p:anim calcmode="lin" valueType="num">
                                      <p:cBhvr>
                                        <p:cTn id="33" dur="2000" fill="hold"/>
                                        <p:tgtEl>
                                          <p:spTgt spid="7"/>
                                        </p:tgtEl>
                                        <p:attrNameLst>
                                          <p:attrName>ppt_w</p:attrName>
                                        </p:attrNameLst>
                                      </p:cBhvr>
                                      <p:tavLst>
                                        <p:tav tm="0">
                                          <p:val>
                                            <p:fltVal val="0"/>
                                          </p:val>
                                        </p:tav>
                                        <p:tav tm="100000">
                                          <p:val>
                                            <p:strVal val="#ppt_w"/>
                                          </p:val>
                                        </p:tav>
                                      </p:tavLst>
                                    </p:anim>
                                    <p:anim calcmode="lin" valueType="num">
                                      <p:cBhvr>
                                        <p:cTn id="34" dur="2000" fill="hold"/>
                                        <p:tgtEl>
                                          <p:spTgt spid="7"/>
                                        </p:tgtEl>
                                        <p:attrNameLst>
                                          <p:attrName>ppt_h</p:attrName>
                                        </p:attrNameLst>
                                      </p:cBhvr>
                                      <p:tavLst>
                                        <p:tav tm="0">
                                          <p:val>
                                            <p:fltVal val="0"/>
                                          </p:val>
                                        </p:tav>
                                        <p:tav tm="100000">
                                          <p:val>
                                            <p:strVal val="#ppt_h"/>
                                          </p:val>
                                        </p:tav>
                                      </p:tavLst>
                                    </p:anim>
                                    <p:animEffect transition="in" filter="fade">
                                      <p:cBhvr>
                                        <p:cTn id="35" dur="2000"/>
                                        <p:tgtEl>
                                          <p:spTgt spid="7"/>
                                        </p:tgtEl>
                                      </p:cBhvr>
                                    </p:animEffect>
                                  </p:childTnLst>
                                </p:cTn>
                              </p:par>
                              <p:par>
                                <p:cTn id="36" presetID="53" presetClass="entr" presetSubtype="0" fill="hold" grpId="0" nodeType="withEffect">
                                  <p:stCondLst>
                                    <p:cond delay="2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000" fill="hold"/>
                                        <p:tgtEl>
                                          <p:spTgt spid="11"/>
                                        </p:tgtEl>
                                        <p:attrNameLst>
                                          <p:attrName>ppt_w</p:attrName>
                                        </p:attrNameLst>
                                      </p:cBhvr>
                                      <p:tavLst>
                                        <p:tav tm="0">
                                          <p:val>
                                            <p:fltVal val="0"/>
                                          </p:val>
                                        </p:tav>
                                        <p:tav tm="100000">
                                          <p:val>
                                            <p:strVal val="#ppt_w"/>
                                          </p:val>
                                        </p:tav>
                                      </p:tavLst>
                                    </p:anim>
                                    <p:anim calcmode="lin" valueType="num">
                                      <p:cBhvr>
                                        <p:cTn id="39" dur="2000" fill="hold"/>
                                        <p:tgtEl>
                                          <p:spTgt spid="11"/>
                                        </p:tgtEl>
                                        <p:attrNameLst>
                                          <p:attrName>ppt_h</p:attrName>
                                        </p:attrNameLst>
                                      </p:cBhvr>
                                      <p:tavLst>
                                        <p:tav tm="0">
                                          <p:val>
                                            <p:fltVal val="0"/>
                                          </p:val>
                                        </p:tav>
                                        <p:tav tm="100000">
                                          <p:val>
                                            <p:strVal val="#ppt_h"/>
                                          </p:val>
                                        </p:tav>
                                      </p:tavLst>
                                    </p:anim>
                                    <p:animEffect transition="in" filter="fade">
                                      <p:cBhvr>
                                        <p:cTn id="40" dur="2000"/>
                                        <p:tgtEl>
                                          <p:spTgt spid="11"/>
                                        </p:tgtEl>
                                      </p:cBhvr>
                                    </p:animEffect>
                                  </p:childTnLst>
                                </p:cTn>
                              </p:par>
                              <p:par>
                                <p:cTn id="41" presetID="10" presetClass="entr" presetSubtype="0" fill="hold" grpId="0" nodeType="withEffect">
                                  <p:stCondLst>
                                    <p:cond delay="2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000"/>
                                        <p:tgtEl>
                                          <p:spTgt spid="14"/>
                                        </p:tgtEl>
                                      </p:cBhvr>
                                    </p:animEffect>
                                  </p:childTnLst>
                                </p:cTn>
                              </p:par>
                              <p:par>
                                <p:cTn id="44" presetID="10" presetClass="entr" presetSubtype="0" fill="hold" grpId="0" nodeType="withEffect">
                                  <p:stCondLst>
                                    <p:cond delay="20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P spid="25" grpId="1" animBg="1"/>
      <p:bldP spid="7" grpId="0" animBg="1"/>
      <p:bldP spid="11" grpId="0" animBg="1"/>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sp>
        <p:nvSpPr>
          <p:cNvPr id="124930"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Banding Together</a:t>
            </a:r>
            <a:r>
              <a:rPr lang="en-US" b="0" dirty="0" smtClean="0">
                <a:solidFill>
                  <a:srgbClr val="404040"/>
                </a:solidFill>
                <a:latin typeface="Arial" charset="0"/>
                <a:cs typeface="Arial" charset="0"/>
              </a:rPr>
              <a:t> </a:t>
            </a:r>
            <a:r>
              <a:rPr lang="zh-CN" altLang="en-US" b="0" dirty="0" smtClean="0">
                <a:solidFill>
                  <a:srgbClr val="404040"/>
                </a:solidFill>
                <a:latin typeface="Arial" charset="0"/>
                <a:cs typeface="Arial" charset="0"/>
              </a:rPr>
              <a:t>联合</a:t>
            </a:r>
            <a:r>
              <a:rPr lang="en-US" sz="3000" b="0" dirty="0" smtClean="0">
                <a:solidFill>
                  <a:srgbClr val="404040"/>
                </a:solidFill>
                <a:latin typeface="Arial" charset="0"/>
                <a:cs typeface="Arial" charset="0"/>
              </a:rPr>
              <a:t/>
            </a:r>
            <a:br>
              <a:rPr lang="en-US" sz="3000" b="0" dirty="0" smtClean="0">
                <a:solidFill>
                  <a:srgbClr val="404040"/>
                </a:solidFill>
                <a:latin typeface="Arial" charset="0"/>
                <a:cs typeface="Arial" charset="0"/>
              </a:rPr>
            </a:br>
            <a:r>
              <a:rPr lang="en-US" b="0" dirty="0" smtClean="0">
                <a:solidFill>
                  <a:srgbClr val="404040"/>
                </a:solidFill>
                <a:latin typeface="Arial" charset="0"/>
                <a:cs typeface="Arial" charset="0"/>
              </a:rPr>
              <a:t>Napa Valley Vintners</a:t>
            </a:r>
            <a:r>
              <a:rPr lang="en-US" sz="2000" b="0" dirty="0" smtClean="0">
                <a:solidFill>
                  <a:srgbClr val="404040"/>
                </a:solidFill>
                <a:latin typeface="Arial" charset="0"/>
                <a:cs typeface="Arial" charset="0"/>
              </a:rPr>
              <a:t> </a:t>
            </a:r>
            <a:r>
              <a:rPr lang="zh-CN" altLang="en-US" sz="2000" b="0" dirty="0" smtClean="0">
                <a:solidFill>
                  <a:srgbClr val="404040"/>
                </a:solidFill>
                <a:latin typeface="Arial" charset="0"/>
                <a:cs typeface="Arial" charset="0"/>
              </a:rPr>
              <a:t>纳帕谷葡萄酒商协会</a:t>
            </a:r>
            <a:endParaRPr lang="en-US" b="0" dirty="0" smtClean="0">
              <a:solidFill>
                <a:srgbClr val="404040"/>
              </a:solidFill>
              <a:latin typeface="Arial" charset="0"/>
              <a:cs typeface="Arial" charset="0"/>
            </a:endParaRPr>
          </a:p>
        </p:txBody>
      </p:sp>
      <p:pic>
        <p:nvPicPr>
          <p:cNvPr id="9218" name="Picture 2"/>
          <p:cNvPicPr>
            <a:picLocks noChangeAspect="1" noChangeArrowheads="1"/>
          </p:cNvPicPr>
          <p:nvPr/>
        </p:nvPicPr>
        <p:blipFill>
          <a:blip r:embed="rId4"/>
          <a:srcRect/>
          <a:stretch>
            <a:fillRect/>
          </a:stretch>
        </p:blipFill>
        <p:spPr bwMode="auto">
          <a:xfrm>
            <a:off x="2096841" y="1460027"/>
            <a:ext cx="4923331" cy="3695232"/>
          </a:xfrm>
          <a:prstGeom prst="rect">
            <a:avLst/>
          </a:prstGeom>
          <a:ln>
            <a:solidFill>
              <a:schemeClr val="accent4">
                <a:lumMod val="65000"/>
                <a:lumOff val="35000"/>
              </a:schemeClr>
            </a:solidFill>
          </a:ln>
        </p:spPr>
      </p:pic>
      <p:grpSp>
        <p:nvGrpSpPr>
          <p:cNvPr id="2" name="Group 31"/>
          <p:cNvGrpSpPr>
            <a:grpSpLocks/>
          </p:cNvGrpSpPr>
          <p:nvPr/>
        </p:nvGrpSpPr>
        <p:grpSpPr bwMode="auto">
          <a:xfrm>
            <a:off x="238125" y="5870575"/>
            <a:ext cx="7885113" cy="400050"/>
            <a:chOff x="238539" y="6294778"/>
            <a:chExt cx="7885005" cy="400170"/>
          </a:xfrm>
        </p:grpSpPr>
        <p:sp>
          <p:nvSpPr>
            <p:cNvPr id="124935" name="Rectangle 21"/>
            <p:cNvSpPr>
              <a:spLocks noChangeArrowheads="1"/>
            </p:cNvSpPr>
            <p:nvPr/>
          </p:nvSpPr>
          <p:spPr bwMode="auto">
            <a:xfrm>
              <a:off x="265043" y="6347791"/>
              <a:ext cx="3916792" cy="291548"/>
            </a:xfrm>
            <a:prstGeom prst="rect">
              <a:avLst/>
            </a:prstGeom>
            <a:solidFill>
              <a:srgbClr val="D2D37B"/>
            </a:solidFill>
            <a:ln w="9525" algn="ctr">
              <a:noFill/>
              <a:round/>
              <a:headEnd/>
              <a:tailEnd/>
            </a:ln>
          </p:spPr>
          <p:txBody>
            <a:bodyPr/>
            <a:lstStyle/>
            <a:p>
              <a:pPr algn="ctr" eaLnBrk="0" hangingPunct="0"/>
              <a:endParaRPr lang="en-US"/>
            </a:p>
          </p:txBody>
        </p:sp>
        <p:sp>
          <p:nvSpPr>
            <p:cNvPr id="17" name="TextBox 16"/>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18" name="TextBox 17"/>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19" name="TextBox 18"/>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20" name="TextBox 19"/>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21" name="TextBox 20"/>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22" name="TextBox 21"/>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31" name="TextBox 30"/>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32" name="TextBox 31"/>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cxnSp>
        <p:nvCxnSpPr>
          <p:cNvPr id="124933" name="Straight Connector 20"/>
          <p:cNvCxnSpPr>
            <a:cxnSpLocks noChangeShapeType="1"/>
          </p:cNvCxnSpPr>
          <p:nvPr/>
        </p:nvCxnSpPr>
        <p:spPr bwMode="auto">
          <a:xfrm rot="5400000">
            <a:off x="3817937" y="5837238"/>
            <a:ext cx="728663" cy="1588"/>
          </a:xfrm>
          <a:prstGeom prst="line">
            <a:avLst/>
          </a:prstGeom>
          <a:noFill/>
          <a:ln w="9525" algn="ctr">
            <a:solidFill>
              <a:schemeClr val="tx1"/>
            </a:solidFill>
            <a:round/>
            <a:headEnd/>
            <a:tailEnd/>
          </a:ln>
        </p:spPr>
      </p:cxnSp>
      <p:sp>
        <p:nvSpPr>
          <p:cNvPr id="124934" name="TextBox 30"/>
          <p:cNvSpPr txBox="1">
            <a:spLocks noChangeArrowheads="1"/>
          </p:cNvSpPr>
          <p:nvPr/>
        </p:nvSpPr>
        <p:spPr bwMode="auto">
          <a:xfrm>
            <a:off x="-174812" y="5372194"/>
            <a:ext cx="4410075" cy="492443"/>
          </a:xfrm>
          <a:prstGeom prst="rect">
            <a:avLst/>
          </a:prstGeom>
          <a:noFill/>
          <a:ln w="9525">
            <a:noFill/>
            <a:miter lim="800000"/>
            <a:headEnd/>
            <a:tailEnd/>
          </a:ln>
        </p:spPr>
        <p:txBody>
          <a:bodyPr wrap="square">
            <a:spAutoFit/>
          </a:bodyPr>
          <a:lstStyle/>
          <a:p>
            <a:pPr algn="r" eaLnBrk="0" hangingPunct="0"/>
            <a:r>
              <a:rPr lang="en-US" sz="1400" spc="-50" dirty="0">
                <a:latin typeface="Helvetica" pitchFamily="34" charset="0"/>
              </a:rPr>
              <a:t>Agreement of </a:t>
            </a:r>
            <a:r>
              <a:rPr lang="en-US" sz="1400" spc="-50" dirty="0" smtClean="0">
                <a:latin typeface="Helvetica" pitchFamily="34" charset="0"/>
              </a:rPr>
              <a:t>association signed </a:t>
            </a:r>
            <a:r>
              <a:rPr lang="en-US" sz="1400" spc="-50" dirty="0">
                <a:latin typeface="Helvetica" pitchFamily="34" charset="0"/>
              </a:rPr>
              <a:t>in </a:t>
            </a:r>
            <a:r>
              <a:rPr lang="en-US" sz="1400" spc="-50" dirty="0" smtClean="0">
                <a:latin typeface="Helvetica" pitchFamily="34" charset="0"/>
              </a:rPr>
              <a:t>1944</a:t>
            </a:r>
          </a:p>
          <a:p>
            <a:pPr algn="r" eaLnBrk="0" hangingPunct="0"/>
            <a:r>
              <a:rPr lang="zh-CN" altLang="en-US" sz="1200" dirty="0" smtClean="0">
                <a:latin typeface="Helvetica" pitchFamily="34" charset="0"/>
              </a:rPr>
              <a:t>在</a:t>
            </a:r>
            <a:r>
              <a:rPr lang="en-US" sz="1200" dirty="0" smtClean="0">
                <a:latin typeface="Helvetica" pitchFamily="34" charset="0"/>
              </a:rPr>
              <a:t>1944</a:t>
            </a:r>
            <a:r>
              <a:rPr lang="zh-CN" altLang="en-US" sz="1200" dirty="0" smtClean="0">
                <a:latin typeface="Helvetica" pitchFamily="34" charset="0"/>
              </a:rPr>
              <a:t>年签订了协会的协议</a:t>
            </a:r>
            <a:endParaRPr lang="en-US" sz="1200" dirty="0">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sp>
        <p:nvSpPr>
          <p:cNvPr id="124930" name="Title 3"/>
          <p:cNvSpPr>
            <a:spLocks noGrp="1"/>
          </p:cNvSpPr>
          <p:nvPr>
            <p:ph type="title" idx="4294967295"/>
          </p:nvPr>
        </p:nvSpPr>
        <p:spPr>
          <a:xfrm>
            <a:off x="363538" y="570155"/>
            <a:ext cx="8110537" cy="618883"/>
          </a:xfrm>
        </p:spPr>
        <p:txBody>
          <a:bodyPr/>
          <a:lstStyle/>
          <a:p>
            <a:r>
              <a:rPr lang="en-US" sz="3000" b="0" dirty="0" smtClean="0">
                <a:solidFill>
                  <a:srgbClr val="404040"/>
                </a:solidFill>
                <a:latin typeface="Arial" charset="0"/>
                <a:cs typeface="Arial" charset="0"/>
              </a:rPr>
              <a:t>Hispanic Heritage </a:t>
            </a:r>
            <a:r>
              <a:rPr lang="zh-CN" altLang="en-US" sz="3000" b="0" dirty="0" smtClean="0">
                <a:solidFill>
                  <a:srgbClr val="404040"/>
                </a:solidFill>
                <a:latin typeface="Arial" charset="0"/>
                <a:cs typeface="Arial" charset="0"/>
              </a:rPr>
              <a:t>西班牙裔力量的注入</a:t>
            </a:r>
            <a:r>
              <a:rPr lang="en-US" sz="3000" b="0" dirty="0" smtClean="0">
                <a:solidFill>
                  <a:srgbClr val="404040"/>
                </a:solidFill>
                <a:latin typeface="Arial" charset="0"/>
                <a:cs typeface="Arial" charset="0"/>
              </a:rPr>
              <a:t/>
            </a:r>
            <a:br>
              <a:rPr lang="en-US" sz="3000" b="0" dirty="0" smtClean="0">
                <a:solidFill>
                  <a:srgbClr val="404040"/>
                </a:solidFill>
                <a:latin typeface="Arial" charset="0"/>
                <a:cs typeface="Arial" charset="0"/>
              </a:rPr>
            </a:br>
            <a:endParaRPr lang="en-US" b="0" dirty="0" smtClean="0">
              <a:solidFill>
                <a:srgbClr val="404040"/>
              </a:solidFill>
              <a:latin typeface="Arial" charset="0"/>
              <a:cs typeface="Arial" charset="0"/>
            </a:endParaRPr>
          </a:p>
        </p:txBody>
      </p:sp>
      <p:grpSp>
        <p:nvGrpSpPr>
          <p:cNvPr id="3" name="Group 31"/>
          <p:cNvGrpSpPr>
            <a:grpSpLocks/>
          </p:cNvGrpSpPr>
          <p:nvPr/>
        </p:nvGrpSpPr>
        <p:grpSpPr bwMode="auto">
          <a:xfrm>
            <a:off x="238125" y="5838032"/>
            <a:ext cx="7885113" cy="432593"/>
            <a:chOff x="238539" y="6294778"/>
            <a:chExt cx="7885005" cy="400170"/>
          </a:xfrm>
        </p:grpSpPr>
        <p:sp>
          <p:nvSpPr>
            <p:cNvPr id="124935" name="Rectangle 21"/>
            <p:cNvSpPr>
              <a:spLocks noChangeArrowheads="1"/>
            </p:cNvSpPr>
            <p:nvPr/>
          </p:nvSpPr>
          <p:spPr bwMode="auto">
            <a:xfrm>
              <a:off x="265043" y="6347791"/>
              <a:ext cx="3789794" cy="291548"/>
            </a:xfrm>
            <a:prstGeom prst="rect">
              <a:avLst/>
            </a:prstGeom>
            <a:solidFill>
              <a:srgbClr val="D2D37B"/>
            </a:solidFill>
            <a:ln w="9525" algn="ctr">
              <a:noFill/>
              <a:round/>
              <a:headEnd/>
              <a:tailEnd/>
            </a:ln>
          </p:spPr>
          <p:txBody>
            <a:bodyPr/>
            <a:lstStyle/>
            <a:p>
              <a:pPr algn="ctr" eaLnBrk="0" hangingPunct="0"/>
              <a:endParaRPr lang="en-US"/>
            </a:p>
          </p:txBody>
        </p:sp>
        <p:sp>
          <p:nvSpPr>
            <p:cNvPr id="17" name="TextBox 16"/>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18" name="TextBox 17"/>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19" name="TextBox 18"/>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20" name="TextBox 19"/>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21" name="TextBox 20"/>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22" name="TextBox 21"/>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31" name="TextBox 30"/>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32" name="TextBox 31"/>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cxnSp>
        <p:nvCxnSpPr>
          <p:cNvPr id="124933" name="Straight Connector 20"/>
          <p:cNvCxnSpPr>
            <a:cxnSpLocks noChangeShapeType="1"/>
          </p:cNvCxnSpPr>
          <p:nvPr/>
        </p:nvCxnSpPr>
        <p:spPr bwMode="auto">
          <a:xfrm rot="5400000">
            <a:off x="3690937" y="5837239"/>
            <a:ext cx="728663" cy="1588"/>
          </a:xfrm>
          <a:prstGeom prst="line">
            <a:avLst/>
          </a:prstGeom>
          <a:noFill/>
          <a:ln w="9525" algn="ctr">
            <a:solidFill>
              <a:schemeClr val="tx1"/>
            </a:solidFill>
            <a:round/>
            <a:headEnd/>
            <a:tailEnd/>
          </a:ln>
        </p:spPr>
      </p:cxnSp>
      <p:sp>
        <p:nvSpPr>
          <p:cNvPr id="124934" name="TextBox 30"/>
          <p:cNvSpPr txBox="1">
            <a:spLocks noChangeArrowheads="1"/>
          </p:cNvSpPr>
          <p:nvPr/>
        </p:nvSpPr>
        <p:spPr bwMode="auto">
          <a:xfrm>
            <a:off x="530225" y="5399088"/>
            <a:ext cx="3505200" cy="523220"/>
          </a:xfrm>
          <a:prstGeom prst="rect">
            <a:avLst/>
          </a:prstGeom>
          <a:noFill/>
          <a:ln w="9525">
            <a:noFill/>
            <a:miter lim="800000"/>
            <a:headEnd/>
            <a:tailEnd/>
          </a:ln>
        </p:spPr>
        <p:txBody>
          <a:bodyPr>
            <a:spAutoFit/>
          </a:bodyPr>
          <a:lstStyle/>
          <a:p>
            <a:pPr algn="r" eaLnBrk="0" hangingPunct="0"/>
            <a:r>
              <a:rPr lang="en-US" sz="1400" dirty="0" smtClean="0">
                <a:latin typeface="Helvetica" pitchFamily="34" charset="0"/>
              </a:rPr>
              <a:t>US and Mexico create “Bracero” program</a:t>
            </a:r>
          </a:p>
          <a:p>
            <a:pPr algn="r" eaLnBrk="0" hangingPunct="0"/>
            <a:r>
              <a:rPr lang="zh-CN" altLang="en-US" sz="1400" dirty="0" smtClean="0">
                <a:latin typeface="Helvetica" pitchFamily="34" charset="0"/>
              </a:rPr>
              <a:t>美国和墨西哥共同开发了</a:t>
            </a:r>
            <a:r>
              <a:rPr lang="en-US" sz="1400" dirty="0" err="1" smtClean="0">
                <a:latin typeface="Helvetica" pitchFamily="34" charset="0"/>
              </a:rPr>
              <a:t>Bracero</a:t>
            </a:r>
            <a:r>
              <a:rPr lang="zh-CN" altLang="en-US" sz="1400" dirty="0" smtClean="0">
                <a:latin typeface="Helvetica" pitchFamily="34" charset="0"/>
              </a:rPr>
              <a:t>项目</a:t>
            </a:r>
            <a:r>
              <a:rPr lang="en-US" sz="1400" dirty="0" smtClean="0">
                <a:latin typeface="Helvetica" pitchFamily="34" charset="0"/>
              </a:rPr>
              <a:t> </a:t>
            </a:r>
            <a:endParaRPr lang="en-US" sz="1400" dirty="0">
              <a:latin typeface="Helvetica"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2142" y="1497123"/>
            <a:ext cx="5452727" cy="3635151"/>
          </a:xfrm>
          <a:prstGeom prst="rect">
            <a:avLst/>
          </a:prstGeom>
          <a:ln>
            <a:solidFill>
              <a:schemeClr val="tx1"/>
            </a:solidFill>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grpSp>
        <p:nvGrpSpPr>
          <p:cNvPr id="2" name="Group 31"/>
          <p:cNvGrpSpPr>
            <a:grpSpLocks/>
          </p:cNvGrpSpPr>
          <p:nvPr/>
        </p:nvGrpSpPr>
        <p:grpSpPr bwMode="auto">
          <a:xfrm>
            <a:off x="238125" y="5870575"/>
            <a:ext cx="7885113" cy="400050"/>
            <a:chOff x="238539" y="6294778"/>
            <a:chExt cx="7885005" cy="400170"/>
          </a:xfrm>
        </p:grpSpPr>
        <p:sp>
          <p:nvSpPr>
            <p:cNvPr id="126983" name="Rectangle 21"/>
            <p:cNvSpPr>
              <a:spLocks noChangeArrowheads="1"/>
            </p:cNvSpPr>
            <p:nvPr/>
          </p:nvSpPr>
          <p:spPr bwMode="auto">
            <a:xfrm>
              <a:off x="265043" y="6347791"/>
              <a:ext cx="7021900" cy="291548"/>
            </a:xfrm>
            <a:prstGeom prst="rect">
              <a:avLst/>
            </a:prstGeom>
            <a:solidFill>
              <a:srgbClr val="D2D37B"/>
            </a:solidFill>
            <a:ln w="9525" algn="ctr">
              <a:noFill/>
              <a:round/>
              <a:headEnd/>
              <a:tailEnd/>
            </a:ln>
          </p:spPr>
          <p:txBody>
            <a:bodyPr/>
            <a:lstStyle/>
            <a:p>
              <a:pPr algn="ctr" eaLnBrk="0" hangingPunct="0"/>
              <a:endParaRPr lang="en-US"/>
            </a:p>
          </p:txBody>
        </p:sp>
        <p:sp>
          <p:nvSpPr>
            <p:cNvPr id="9" name="TextBox 8"/>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10" name="TextBox 9"/>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11" name="TextBox 10"/>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12" name="TextBox 11"/>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13" name="TextBox 12"/>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14" name="TextBox 13"/>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15" name="TextBox 14"/>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16" name="TextBox 15"/>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sp>
        <p:nvSpPr>
          <p:cNvPr id="126979" name="TextBox 30"/>
          <p:cNvSpPr txBox="1">
            <a:spLocks noChangeArrowheads="1"/>
          </p:cNvSpPr>
          <p:nvPr/>
        </p:nvSpPr>
        <p:spPr bwMode="auto">
          <a:xfrm>
            <a:off x="239713" y="5399088"/>
            <a:ext cx="7027862" cy="492443"/>
          </a:xfrm>
          <a:prstGeom prst="rect">
            <a:avLst/>
          </a:prstGeom>
          <a:noFill/>
          <a:ln w="9525">
            <a:noFill/>
            <a:miter lim="800000"/>
            <a:headEnd/>
            <a:tailEnd/>
          </a:ln>
        </p:spPr>
        <p:txBody>
          <a:bodyPr>
            <a:spAutoFit/>
          </a:bodyPr>
          <a:lstStyle/>
          <a:p>
            <a:pPr algn="r" eaLnBrk="0" hangingPunct="0"/>
            <a:r>
              <a:rPr lang="en-US" sz="1400" dirty="0">
                <a:latin typeface="Helvetica" pitchFamily="34" charset="0"/>
              </a:rPr>
              <a:t>Napa Valley Chardonnay and Cabernet Sauvignon win blind </a:t>
            </a:r>
            <a:r>
              <a:rPr lang="en-US" sz="1400" dirty="0" smtClean="0">
                <a:latin typeface="Helvetica" pitchFamily="34" charset="0"/>
              </a:rPr>
              <a:t>tasting</a:t>
            </a:r>
          </a:p>
          <a:p>
            <a:pPr algn="r" eaLnBrk="0" hangingPunct="0"/>
            <a:r>
              <a:rPr lang="zh-CN" altLang="en-US" sz="1200" dirty="0" smtClean="0">
                <a:latin typeface="Helvetica" pitchFamily="34" charset="0"/>
              </a:rPr>
              <a:t>纳帕谷霞多丽和赤霞珠在盲品比赛中胜出</a:t>
            </a:r>
            <a:endParaRPr lang="en-US" sz="1200" dirty="0">
              <a:latin typeface="Helvetica" pitchFamily="34" charset="0"/>
            </a:endParaRPr>
          </a:p>
        </p:txBody>
      </p:sp>
      <p:cxnSp>
        <p:nvCxnSpPr>
          <p:cNvPr id="126980" name="Straight Connector 20"/>
          <p:cNvCxnSpPr>
            <a:cxnSpLocks noChangeShapeType="1"/>
          </p:cNvCxnSpPr>
          <p:nvPr/>
        </p:nvCxnSpPr>
        <p:spPr bwMode="auto">
          <a:xfrm rot="5400000">
            <a:off x="6926262" y="5837238"/>
            <a:ext cx="728663" cy="1588"/>
          </a:xfrm>
          <a:prstGeom prst="line">
            <a:avLst/>
          </a:prstGeom>
          <a:noFill/>
          <a:ln w="9525" algn="ctr">
            <a:solidFill>
              <a:schemeClr val="tx1"/>
            </a:solidFill>
            <a:round/>
            <a:headEnd/>
            <a:tailEnd/>
          </a:ln>
        </p:spPr>
      </p:cxnSp>
      <p:sp>
        <p:nvSpPr>
          <p:cNvPr id="126981"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Judgment of Paris</a:t>
            </a:r>
            <a:r>
              <a:rPr lang="en-US" b="0" dirty="0" smtClean="0">
                <a:solidFill>
                  <a:srgbClr val="404040"/>
                </a:solidFill>
                <a:latin typeface="Arial" charset="0"/>
                <a:cs typeface="Arial" charset="0"/>
              </a:rPr>
              <a:t> </a:t>
            </a:r>
            <a:r>
              <a:rPr lang="zh-CN" altLang="en-US" b="0" dirty="0" smtClean="0">
                <a:solidFill>
                  <a:srgbClr val="404040"/>
                </a:solidFill>
                <a:latin typeface="Arial" charset="0"/>
                <a:cs typeface="Arial" charset="0"/>
              </a:rPr>
              <a:t>巴黎品酒会</a:t>
            </a:r>
            <a:endParaRPr lang="en-US" b="0" dirty="0" smtClean="0">
              <a:solidFill>
                <a:srgbClr val="404040"/>
              </a:solidFill>
              <a:latin typeface="Arial" charset="0"/>
              <a:cs typeface="Arial" charset="0"/>
            </a:endParaRPr>
          </a:p>
        </p:txBody>
      </p:sp>
      <p:pic>
        <p:nvPicPr>
          <p:cNvPr id="5" name="Picture 4" descr="paris.jpg"/>
          <p:cNvPicPr>
            <a:picLocks noChangeAspect="1"/>
          </p:cNvPicPr>
          <p:nvPr/>
        </p:nvPicPr>
        <p:blipFill>
          <a:blip r:embed="rId4"/>
          <a:srcRect/>
          <a:stretch>
            <a:fillRect/>
          </a:stretch>
        </p:blipFill>
        <p:spPr>
          <a:xfrm>
            <a:off x="1878013" y="1479485"/>
            <a:ext cx="5360988" cy="3653894"/>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transitionNVR.jpg"/>
          <p:cNvPicPr>
            <a:picLocks noChangeAspect="1"/>
          </p:cNvPicPr>
          <p:nvPr/>
        </p:nvPicPr>
        <p:blipFill>
          <a:blip r:embed="rId3"/>
          <a:srcRect l="525"/>
          <a:stretch>
            <a:fillRect/>
          </a:stretch>
        </p:blipFill>
        <p:spPr bwMode="auto">
          <a:xfrm>
            <a:off x="0" y="-23813"/>
            <a:ext cx="9144000" cy="6897688"/>
          </a:xfrm>
          <a:prstGeom prst="rect">
            <a:avLst/>
          </a:prstGeom>
          <a:noFill/>
          <a:ln w="9525">
            <a:noFill/>
            <a:miter lim="800000"/>
            <a:headEnd/>
            <a:tailEnd/>
          </a:ln>
        </p:spPr>
      </p:pic>
      <p:pic>
        <p:nvPicPr>
          <p:cNvPr id="10" name="Picture 9" descr="vintners_segue.png"/>
          <p:cNvPicPr>
            <a:picLocks noChangeAspect="1"/>
          </p:cNvPicPr>
          <p:nvPr/>
        </p:nvPicPr>
        <p:blipFill>
          <a:blip r:embed="rId4"/>
          <a:srcRect t="13287" b="19177"/>
          <a:stretch>
            <a:fillRect/>
          </a:stretch>
        </p:blipFill>
        <p:spPr>
          <a:xfrm>
            <a:off x="0" y="887506"/>
            <a:ext cx="9144000" cy="4652682"/>
          </a:xfrm>
          <a:prstGeom prst="rect">
            <a:avLst/>
          </a:prstGeom>
        </p:spPr>
      </p:pic>
      <p:sp>
        <p:nvSpPr>
          <p:cNvPr id="6" name="TextBox 5"/>
          <p:cNvSpPr txBox="1"/>
          <p:nvPr/>
        </p:nvSpPr>
        <p:spPr>
          <a:xfrm>
            <a:off x="6250267" y="4456299"/>
            <a:ext cx="2204451" cy="338554"/>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Napa </a:t>
            </a:r>
            <a:r>
              <a:rPr lang="en-US" sz="1600" dirty="0" smtClean="0">
                <a:solidFill>
                  <a:schemeClr val="tx1">
                    <a:lumMod val="65000"/>
                    <a:lumOff val="35000"/>
                  </a:schemeClr>
                </a:solidFill>
                <a:latin typeface="Helvetica" pitchFamily="50" charset="0"/>
                <a:cs typeface="+mn-cs"/>
              </a:rPr>
              <a:t>Valley </a:t>
            </a:r>
            <a:r>
              <a:rPr lang="zh-CN" altLang="en-US" sz="1400" dirty="0" smtClean="0">
                <a:solidFill>
                  <a:schemeClr val="tx1">
                    <a:lumMod val="65000"/>
                    <a:lumOff val="35000"/>
                  </a:schemeClr>
                </a:solidFill>
                <a:latin typeface="Helvetica" pitchFamily="50" charset="0"/>
                <a:cs typeface="+mn-cs"/>
              </a:rPr>
              <a:t>纳帕谷</a:t>
            </a:r>
            <a:endParaRPr lang="en-US" sz="1600" dirty="0">
              <a:solidFill>
                <a:schemeClr val="tx1">
                  <a:lumMod val="65000"/>
                  <a:lumOff val="35000"/>
                </a:schemeClr>
              </a:solidFill>
              <a:latin typeface="Helvetica" pitchFamily="50" charset="0"/>
              <a:cs typeface="+mn-cs"/>
            </a:endParaRPr>
          </a:p>
        </p:txBody>
      </p:sp>
      <p:sp>
        <p:nvSpPr>
          <p:cNvPr id="7" name="TextBox 6"/>
          <p:cNvSpPr txBox="1"/>
          <p:nvPr/>
        </p:nvSpPr>
        <p:spPr>
          <a:xfrm>
            <a:off x="6402667" y="4703949"/>
            <a:ext cx="2013693" cy="954107"/>
          </a:xfrm>
          <a:prstGeom prst="rect">
            <a:avLst/>
          </a:prstGeom>
          <a:noFill/>
        </p:spPr>
        <p:txBody>
          <a:bodyPr wrap="none">
            <a:spAutoFit/>
          </a:bodyPr>
          <a:lstStyle/>
          <a:p>
            <a:pPr algn="ctr" eaLnBrk="0" hangingPunct="0">
              <a:defRPr/>
            </a:pPr>
            <a:r>
              <a:rPr lang="en-US" sz="2800" dirty="0" smtClean="0">
                <a:solidFill>
                  <a:schemeClr val="tx1">
                    <a:lumMod val="65000"/>
                    <a:lumOff val="35000"/>
                  </a:schemeClr>
                </a:solidFill>
                <a:latin typeface="Helvetica" pitchFamily="50" charset="0"/>
                <a:cs typeface="+mn-cs"/>
              </a:rPr>
              <a:t>VINTNERS</a:t>
            </a:r>
          </a:p>
          <a:p>
            <a:pPr eaLnBrk="0" hangingPunct="0">
              <a:defRPr/>
            </a:pPr>
            <a:r>
              <a:rPr lang="zh-CN" altLang="en-US" sz="2800" dirty="0" smtClean="0">
                <a:solidFill>
                  <a:schemeClr val="tx1">
                    <a:lumMod val="65000"/>
                    <a:lumOff val="35000"/>
                  </a:schemeClr>
                </a:solidFill>
                <a:latin typeface="Helvetica" pitchFamily="50" charset="0"/>
                <a:cs typeface="+mn-cs"/>
              </a:rPr>
              <a:t>酿酒商</a:t>
            </a:r>
            <a:endParaRPr lang="en-US"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3"/>
          <p:cNvSpPr>
            <a:spLocks noGrp="1"/>
          </p:cNvSpPr>
          <p:nvPr>
            <p:ph type="title" idx="4294967295"/>
          </p:nvPr>
        </p:nvSpPr>
        <p:spPr>
          <a:xfrm>
            <a:off x="363538" y="315913"/>
            <a:ext cx="8110537" cy="1405311"/>
          </a:xfrm>
        </p:spPr>
        <p:txBody>
          <a:bodyPr/>
          <a:lstStyle/>
          <a:p>
            <a:r>
              <a:rPr lang="en-US" b="0" dirty="0" smtClean="0">
                <a:solidFill>
                  <a:srgbClr val="404040"/>
                </a:solidFill>
                <a:latin typeface="Helvetica" pitchFamily="34" charset="0"/>
                <a:cs typeface="Arial" charset="0"/>
              </a:rPr>
              <a:t>The Mission of the Napa Valley Vintners:</a:t>
            </a:r>
            <a:r>
              <a:rPr lang="en-US" b="0" dirty="0" smtClean="0">
                <a:solidFill>
                  <a:srgbClr val="404040"/>
                </a:solidFill>
                <a:latin typeface="Arial" charset="0"/>
                <a:cs typeface="Arial" charset="0"/>
              </a:rPr>
              <a:t/>
            </a:r>
            <a:br>
              <a:rPr lang="en-US" b="0" dirty="0" smtClean="0">
                <a:solidFill>
                  <a:srgbClr val="404040"/>
                </a:solidFill>
                <a:latin typeface="Arial" charset="0"/>
                <a:cs typeface="Arial" charset="0"/>
              </a:rPr>
            </a:br>
            <a:r>
              <a:rPr lang="en-US" b="0" dirty="0" smtClean="0">
                <a:solidFill>
                  <a:srgbClr val="404040"/>
                </a:solidFill>
                <a:latin typeface="Helvetica" pitchFamily="34" charset="0"/>
                <a:cs typeface="Arial" charset="0"/>
              </a:rPr>
              <a:t>To promote, protect and enhance the Napa Valley appellation and its wines</a:t>
            </a:r>
            <a:br>
              <a:rPr lang="en-US" b="0" dirty="0" smtClean="0">
                <a:solidFill>
                  <a:srgbClr val="404040"/>
                </a:solidFill>
                <a:latin typeface="Helvetica" pitchFamily="34" charset="0"/>
                <a:cs typeface="Arial" charset="0"/>
              </a:rPr>
            </a:br>
            <a:r>
              <a:rPr lang="zh-CN" altLang="en-US" sz="2000" b="0" dirty="0" smtClean="0">
                <a:solidFill>
                  <a:srgbClr val="404040"/>
                </a:solidFill>
                <a:latin typeface="Helvetica" pitchFamily="34" charset="0"/>
                <a:cs typeface="Arial" charset="0"/>
              </a:rPr>
              <a:t>纳帕谷酿酒商协会的使命：推广、保护、提升纳</a:t>
            </a:r>
            <a:r>
              <a:rPr lang="zh-CN" altLang="en-US" sz="2000" b="0" smtClean="0">
                <a:solidFill>
                  <a:srgbClr val="404040"/>
                </a:solidFill>
                <a:latin typeface="Helvetica" pitchFamily="34" charset="0"/>
                <a:cs typeface="Arial" charset="0"/>
              </a:rPr>
              <a:t>帕谷葡萄栽培区以</a:t>
            </a:r>
            <a:r>
              <a:rPr lang="zh-CN" altLang="en-US" sz="2000" b="0" dirty="0" smtClean="0">
                <a:solidFill>
                  <a:srgbClr val="404040"/>
                </a:solidFill>
                <a:latin typeface="Helvetica" pitchFamily="34" charset="0"/>
                <a:cs typeface="Arial" charset="0"/>
              </a:rPr>
              <a:t>及葡萄酒</a:t>
            </a:r>
            <a:endParaRPr lang="en-US" b="0" dirty="0" smtClean="0">
              <a:solidFill>
                <a:srgbClr val="404040"/>
              </a:solidFill>
              <a:latin typeface="Helvetica" pitchFamily="34" charset="0"/>
              <a:cs typeface="Arial" charset="0"/>
            </a:endParaRPr>
          </a:p>
        </p:txBody>
      </p:sp>
      <p:grpSp>
        <p:nvGrpSpPr>
          <p:cNvPr id="2" name="Group 4"/>
          <p:cNvGrpSpPr>
            <a:grpSpLocks/>
          </p:cNvGrpSpPr>
          <p:nvPr/>
        </p:nvGrpSpPr>
        <p:grpSpPr bwMode="auto">
          <a:xfrm>
            <a:off x="1223963" y="1918952"/>
            <a:ext cx="6681787" cy="3308686"/>
            <a:chOff x="1223493" y="1918952"/>
            <a:chExt cx="6682257" cy="3308686"/>
          </a:xfrm>
        </p:grpSpPr>
        <p:pic>
          <p:nvPicPr>
            <p:cNvPr id="178180" name="Picture 2"/>
            <p:cNvPicPr>
              <a:picLocks noChangeAspect="1" noChangeArrowheads="1"/>
            </p:cNvPicPr>
            <p:nvPr/>
          </p:nvPicPr>
          <p:blipFill>
            <a:blip r:embed="rId3"/>
            <a:srcRect t="301"/>
            <a:stretch>
              <a:fillRect/>
            </a:stretch>
          </p:blipFill>
          <p:spPr bwMode="auto">
            <a:xfrm>
              <a:off x="1238250" y="1922929"/>
              <a:ext cx="6667500" cy="3304709"/>
            </a:xfrm>
            <a:prstGeom prst="rect">
              <a:avLst/>
            </a:prstGeom>
            <a:noFill/>
            <a:ln w="9525">
              <a:noFill/>
              <a:miter lim="800000"/>
              <a:headEnd/>
              <a:tailEnd/>
            </a:ln>
          </p:spPr>
        </p:pic>
        <p:pic>
          <p:nvPicPr>
            <p:cNvPr id="178181" name="Picture 2"/>
            <p:cNvPicPr>
              <a:picLocks noChangeAspect="1" noChangeArrowheads="1"/>
            </p:cNvPicPr>
            <p:nvPr/>
          </p:nvPicPr>
          <p:blipFill>
            <a:blip r:embed="rId4"/>
            <a:srcRect/>
            <a:stretch>
              <a:fillRect/>
            </a:stretch>
          </p:blipFill>
          <p:spPr bwMode="auto">
            <a:xfrm>
              <a:off x="1223493" y="1918952"/>
              <a:ext cx="2240924" cy="3306394"/>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4572000" cy="6858000"/>
          </a:xfrm>
          <a:prstGeom prst="rect">
            <a:avLst/>
          </a:prstGeom>
        </p:spPr>
      </p:pic>
      <p:sp>
        <p:nvSpPr>
          <p:cNvPr id="4" name="TextBox 10"/>
          <p:cNvSpPr txBox="1">
            <a:spLocks noChangeArrowheads="1"/>
          </p:cNvSpPr>
          <p:nvPr/>
        </p:nvSpPr>
        <p:spPr bwMode="auto">
          <a:xfrm>
            <a:off x="4867835" y="1316968"/>
            <a:ext cx="3980330" cy="4216539"/>
          </a:xfrm>
          <a:prstGeom prst="rect">
            <a:avLst/>
          </a:prstGeom>
          <a:noFill/>
          <a:ln w="9525">
            <a:noFill/>
            <a:miter lim="800000"/>
            <a:headEnd/>
            <a:tailEnd/>
          </a:ln>
        </p:spPr>
        <p:txBody>
          <a:bodyPr wrap="square">
            <a:spAutoFit/>
          </a:bodyPr>
          <a:lstStyle/>
          <a:p>
            <a:pPr eaLnBrk="0" hangingPunct="0">
              <a:lnSpc>
                <a:spcPct val="110000"/>
              </a:lnSpc>
              <a:spcBef>
                <a:spcPts val="0"/>
              </a:spcBef>
            </a:pPr>
            <a:r>
              <a:rPr lang="en-US" dirty="0" smtClean="0">
                <a:solidFill>
                  <a:srgbClr val="595959"/>
                </a:solidFill>
                <a:latin typeface="Helvetica" pitchFamily="34" charset="0"/>
              </a:rPr>
              <a:t>Auction Napa Valley</a:t>
            </a:r>
          </a:p>
          <a:p>
            <a:pPr eaLnBrk="0" hangingPunct="0">
              <a:lnSpc>
                <a:spcPct val="110000"/>
              </a:lnSpc>
              <a:spcBef>
                <a:spcPts val="0"/>
              </a:spcBef>
            </a:pPr>
            <a:r>
              <a:rPr lang="zh-CN" altLang="en-US" sz="2000" dirty="0" smtClean="0">
                <a:solidFill>
                  <a:srgbClr val="595959"/>
                </a:solidFill>
                <a:latin typeface="Helvetica" pitchFamily="34" charset="0"/>
              </a:rPr>
              <a:t>纳帕谷拍卖</a:t>
            </a:r>
            <a:endParaRPr lang="en-US" dirty="0" smtClean="0">
              <a:solidFill>
                <a:srgbClr val="595959"/>
              </a:solidFill>
              <a:latin typeface="Helvetica" pitchFamily="34" charset="0"/>
            </a:endParaRPr>
          </a:p>
          <a:p>
            <a:pPr eaLnBrk="0" hangingPunct="0">
              <a:lnSpc>
                <a:spcPct val="90000"/>
              </a:lnSpc>
              <a:spcBef>
                <a:spcPts val="0"/>
              </a:spcBef>
            </a:pPr>
            <a:r>
              <a:rPr lang="en-US" dirty="0" smtClean="0">
                <a:solidFill>
                  <a:srgbClr val="595959"/>
                </a:solidFill>
                <a:latin typeface="Helvetica" pitchFamily="34" charset="0"/>
              </a:rPr>
              <a:t>Premiere Napa Valley</a:t>
            </a:r>
          </a:p>
          <a:p>
            <a:pPr eaLnBrk="0" hangingPunct="0">
              <a:lnSpc>
                <a:spcPct val="90000"/>
              </a:lnSpc>
              <a:spcBef>
                <a:spcPts val="0"/>
              </a:spcBef>
            </a:pPr>
            <a:r>
              <a:rPr lang="zh-CN" altLang="en-US" sz="2000" dirty="0" smtClean="0">
                <a:solidFill>
                  <a:srgbClr val="595959"/>
                </a:solidFill>
                <a:latin typeface="Helvetica" pitchFamily="34" charset="0"/>
              </a:rPr>
              <a:t>纳帕谷首酒</a:t>
            </a:r>
            <a:endParaRPr lang="en-US" sz="2000" dirty="0" smtClean="0">
              <a:solidFill>
                <a:srgbClr val="595959"/>
              </a:solidFill>
              <a:latin typeface="Helvetica" pitchFamily="34" charset="0"/>
            </a:endParaRPr>
          </a:p>
          <a:p>
            <a:pPr eaLnBrk="0" hangingPunct="0">
              <a:lnSpc>
                <a:spcPct val="90000"/>
              </a:lnSpc>
              <a:spcBef>
                <a:spcPts val="0"/>
              </a:spcBef>
            </a:pPr>
            <a:r>
              <a:rPr lang="en-US" dirty="0" smtClean="0">
                <a:solidFill>
                  <a:srgbClr val="595959"/>
                </a:solidFill>
                <a:latin typeface="Helvetica" pitchFamily="34" charset="0"/>
              </a:rPr>
              <a:t>Taste Napa Valley</a:t>
            </a:r>
          </a:p>
          <a:p>
            <a:pPr eaLnBrk="0" hangingPunct="0">
              <a:lnSpc>
                <a:spcPct val="90000"/>
              </a:lnSpc>
              <a:spcBef>
                <a:spcPts val="0"/>
              </a:spcBef>
            </a:pPr>
            <a:r>
              <a:rPr lang="zh-CN" altLang="en-US" sz="2000" dirty="0" smtClean="0">
                <a:solidFill>
                  <a:srgbClr val="595959"/>
                </a:solidFill>
                <a:latin typeface="Helvetica" pitchFamily="34" charset="0"/>
              </a:rPr>
              <a:t>品尝纳帕谷</a:t>
            </a:r>
            <a:endParaRPr lang="en-US" sz="2000" dirty="0" smtClean="0">
              <a:solidFill>
                <a:srgbClr val="595959"/>
              </a:solidFill>
              <a:latin typeface="Helvetica" pitchFamily="34" charset="0"/>
            </a:endParaRPr>
          </a:p>
          <a:p>
            <a:pPr eaLnBrk="0" hangingPunct="0">
              <a:lnSpc>
                <a:spcPct val="90000"/>
              </a:lnSpc>
              <a:spcBef>
                <a:spcPts val="0"/>
              </a:spcBef>
            </a:pPr>
            <a:r>
              <a:rPr lang="en-US" dirty="0" smtClean="0">
                <a:solidFill>
                  <a:srgbClr val="595959"/>
                </a:solidFill>
                <a:latin typeface="Helvetica" pitchFamily="34" charset="0"/>
              </a:rPr>
              <a:t>Master Napa Valley</a:t>
            </a:r>
          </a:p>
          <a:p>
            <a:pPr eaLnBrk="0" hangingPunct="0">
              <a:lnSpc>
                <a:spcPct val="90000"/>
              </a:lnSpc>
              <a:spcBef>
                <a:spcPts val="0"/>
              </a:spcBef>
            </a:pPr>
            <a:r>
              <a:rPr lang="zh-CN" altLang="en-US" sz="2000" dirty="0" smtClean="0">
                <a:solidFill>
                  <a:srgbClr val="595959"/>
                </a:solidFill>
                <a:latin typeface="Helvetica" pitchFamily="34" charset="0"/>
              </a:rPr>
              <a:t>精通纳帕谷</a:t>
            </a:r>
            <a:endParaRPr lang="en-US" sz="2000" dirty="0" smtClean="0">
              <a:solidFill>
                <a:srgbClr val="595959"/>
              </a:solidFill>
              <a:latin typeface="Helvetica" pitchFamily="34" charset="0"/>
            </a:endParaRPr>
          </a:p>
          <a:p>
            <a:pPr eaLnBrk="0" hangingPunct="0">
              <a:lnSpc>
                <a:spcPct val="90000"/>
              </a:lnSpc>
              <a:spcBef>
                <a:spcPts val="0"/>
              </a:spcBef>
            </a:pPr>
            <a:r>
              <a:rPr lang="en-US" dirty="0" smtClean="0">
                <a:solidFill>
                  <a:srgbClr val="595959"/>
                </a:solidFill>
                <a:latin typeface="Helvetica" pitchFamily="34" charset="0"/>
              </a:rPr>
              <a:t>Symposium for Professional Wine Writers</a:t>
            </a:r>
          </a:p>
          <a:p>
            <a:pPr eaLnBrk="0" hangingPunct="0">
              <a:lnSpc>
                <a:spcPct val="90000"/>
              </a:lnSpc>
              <a:spcBef>
                <a:spcPts val="0"/>
              </a:spcBef>
            </a:pPr>
            <a:r>
              <a:rPr lang="zh-CN" altLang="en-US" sz="2000" dirty="0" smtClean="0">
                <a:solidFill>
                  <a:srgbClr val="595959"/>
                </a:solidFill>
                <a:latin typeface="Helvetica" pitchFamily="34" charset="0"/>
              </a:rPr>
              <a:t>为专业葡萄酒作家举办座谈会</a:t>
            </a:r>
            <a:endParaRPr lang="en-US" sz="2000" dirty="0" smtClean="0">
              <a:solidFill>
                <a:srgbClr val="595959"/>
              </a:solidFill>
              <a:latin typeface="Helvetica" pitchFamily="34" charset="0"/>
            </a:endParaRPr>
          </a:p>
          <a:p>
            <a:pPr eaLnBrk="0" hangingPunct="0">
              <a:lnSpc>
                <a:spcPct val="90000"/>
              </a:lnSpc>
              <a:spcBef>
                <a:spcPts val="0"/>
              </a:spcBef>
            </a:pPr>
            <a:r>
              <a:rPr lang="en-US" dirty="0" smtClean="0">
                <a:solidFill>
                  <a:srgbClr val="595959"/>
                </a:solidFill>
                <a:latin typeface="Helvetica" pitchFamily="34" charset="0"/>
              </a:rPr>
              <a:t>Wine Educators Academy</a:t>
            </a:r>
          </a:p>
          <a:p>
            <a:pPr eaLnBrk="0" hangingPunct="0">
              <a:lnSpc>
                <a:spcPct val="90000"/>
              </a:lnSpc>
              <a:spcBef>
                <a:spcPts val="0"/>
              </a:spcBef>
            </a:pPr>
            <a:r>
              <a:rPr lang="zh-CN" altLang="en-US" sz="2000" dirty="0" smtClean="0">
                <a:solidFill>
                  <a:srgbClr val="595959"/>
                </a:solidFill>
                <a:latin typeface="Helvetica" pitchFamily="34" charset="0"/>
              </a:rPr>
              <a:t>葡萄酒教育者学院</a:t>
            </a:r>
            <a:endParaRPr lang="en-US" sz="2000" dirty="0" smtClean="0">
              <a:solidFill>
                <a:srgbClr val="595959"/>
              </a:solidFill>
              <a:latin typeface="Helvetica" pitchFamily="34" charset="0"/>
            </a:endParaRPr>
          </a:p>
        </p:txBody>
      </p:sp>
      <p:sp>
        <p:nvSpPr>
          <p:cNvPr id="5" name="Text Box 25"/>
          <p:cNvSpPr txBox="1">
            <a:spLocks noChangeArrowheads="1"/>
          </p:cNvSpPr>
          <p:nvPr/>
        </p:nvSpPr>
        <p:spPr bwMode="auto">
          <a:xfrm>
            <a:off x="4760259" y="268941"/>
            <a:ext cx="4047564" cy="1015663"/>
          </a:xfrm>
          <a:prstGeom prst="rect">
            <a:avLst/>
          </a:prstGeom>
          <a:noFill/>
          <a:ln w="9525">
            <a:noFill/>
            <a:miter lim="800000"/>
            <a:headEnd/>
            <a:tailEnd/>
          </a:ln>
        </p:spPr>
        <p:txBody>
          <a:bodyPr wrap="square">
            <a:spAutoFit/>
          </a:bodyPr>
          <a:lstStyle/>
          <a:p>
            <a:pPr>
              <a:spcBef>
                <a:spcPct val="50000"/>
              </a:spcBef>
            </a:pPr>
            <a:r>
              <a:rPr lang="en-US" sz="3000" dirty="0" smtClean="0">
                <a:latin typeface="Helvetica" pitchFamily="34" charset="0"/>
              </a:rPr>
              <a:t>Promoting </a:t>
            </a:r>
            <a:r>
              <a:rPr lang="zh-CN" altLang="en-US" dirty="0" smtClean="0">
                <a:latin typeface="Helvetica" pitchFamily="34" charset="0"/>
              </a:rPr>
              <a:t>推广纳帕谷</a:t>
            </a:r>
            <a:r>
              <a:rPr lang="en-US" sz="3000" dirty="0" smtClean="0">
                <a:latin typeface="Helvetica" pitchFamily="34" charset="0"/>
              </a:rPr>
              <a:t/>
            </a:r>
            <a:br>
              <a:rPr lang="en-US" sz="3000" dirty="0" smtClean="0">
                <a:latin typeface="Helvetica" pitchFamily="34" charset="0"/>
              </a:rPr>
            </a:br>
            <a:r>
              <a:rPr lang="en-US" sz="3000" dirty="0" smtClean="0">
                <a:latin typeface="Helvetica" pitchFamily="34" charset="0"/>
              </a:rPr>
              <a:t>Napa Valley</a:t>
            </a:r>
            <a:endParaRPr lang="en-US" sz="3000" dirty="0">
              <a:latin typeface="Helvetica"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1000"/>
                                        <p:tgtEl>
                                          <p:spTgt spid="4">
                                            <p:txEl>
                                              <p:pRg st="5" end="5"/>
                                            </p:txEl>
                                          </p:spTgt>
                                        </p:tgtEl>
                                      </p:cBhvr>
                                    </p:animEffect>
                                    <p:anim calcmode="lin" valueType="num">
                                      <p:cBhvr>
                                        <p:cTn id="3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fade">
                                      <p:cBhvr>
                                        <p:cTn id="43" dur="1000"/>
                                        <p:tgtEl>
                                          <p:spTgt spid="4">
                                            <p:txEl>
                                              <p:pRg st="6" end="6"/>
                                            </p:txEl>
                                          </p:spTgt>
                                        </p:tgtEl>
                                      </p:cBhvr>
                                    </p:animEffect>
                                    <p:anim calcmode="lin" valueType="num">
                                      <p:cBhvr>
                                        <p:cTn id="4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7" presetClass="entr" presetSubtype="0" fill="hold" nodeType="after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Effect transition="in" filter="fade">
                                      <p:cBhvr>
                                        <p:cTn id="49" dur="1000"/>
                                        <p:tgtEl>
                                          <p:spTgt spid="4">
                                            <p:txEl>
                                              <p:pRg st="7" end="7"/>
                                            </p:txEl>
                                          </p:spTgt>
                                        </p:tgtEl>
                                      </p:cBhvr>
                                    </p:animEffect>
                                    <p:anim calcmode="lin" valueType="num">
                                      <p:cBhvr>
                                        <p:cTn id="5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7" presetClass="entr" presetSubtype="0" fill="hold" nodeType="after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Effect transition="in" filter="fade">
                                      <p:cBhvr>
                                        <p:cTn id="55" dur="1000"/>
                                        <p:tgtEl>
                                          <p:spTgt spid="4">
                                            <p:txEl>
                                              <p:pRg st="8" end="8"/>
                                            </p:txEl>
                                          </p:spTgt>
                                        </p:tgtEl>
                                      </p:cBhvr>
                                    </p:animEffect>
                                    <p:anim calcmode="lin" valueType="num">
                                      <p:cBhvr>
                                        <p:cTn id="5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7" presetClass="entr" presetSubtype="0" fill="hold" nodeType="after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Effect transition="in" filter="fade">
                                      <p:cBhvr>
                                        <p:cTn id="61" dur="1000"/>
                                        <p:tgtEl>
                                          <p:spTgt spid="4">
                                            <p:txEl>
                                              <p:pRg st="9" end="9"/>
                                            </p:txEl>
                                          </p:spTgt>
                                        </p:tgtEl>
                                      </p:cBhvr>
                                    </p:animEffect>
                                    <p:anim calcmode="lin" valueType="num">
                                      <p:cBhvr>
                                        <p:cTn id="62"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7" presetClass="entr" presetSubtype="0" fill="hold" nodeType="after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Effect transition="in" filter="fade">
                                      <p:cBhvr>
                                        <p:cTn id="67" dur="1000"/>
                                        <p:tgtEl>
                                          <p:spTgt spid="4">
                                            <p:txEl>
                                              <p:pRg st="10" end="10"/>
                                            </p:txEl>
                                          </p:spTgt>
                                        </p:tgtEl>
                                      </p:cBhvr>
                                    </p:animEffect>
                                    <p:anim calcmode="lin" valueType="num">
                                      <p:cBhvr>
                                        <p:cTn id="68"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par>
                          <p:cTn id="70" fill="hold">
                            <p:stCondLst>
                              <p:cond delay="11000"/>
                            </p:stCondLst>
                            <p:childTnLst>
                              <p:par>
                                <p:cTn id="71" presetID="47" presetClass="entr" presetSubtype="0" fill="hold" nodeType="afterEffect">
                                  <p:stCondLst>
                                    <p:cond delay="0"/>
                                  </p:stCondLst>
                                  <p:childTnLst>
                                    <p:set>
                                      <p:cBhvr>
                                        <p:cTn id="72" dur="1" fill="hold">
                                          <p:stCondLst>
                                            <p:cond delay="0"/>
                                          </p:stCondLst>
                                        </p:cTn>
                                        <p:tgtEl>
                                          <p:spTgt spid="4">
                                            <p:txEl>
                                              <p:pRg st="11" end="11"/>
                                            </p:txEl>
                                          </p:spTgt>
                                        </p:tgtEl>
                                        <p:attrNameLst>
                                          <p:attrName>style.visibility</p:attrName>
                                        </p:attrNameLst>
                                      </p:cBhvr>
                                      <p:to>
                                        <p:strVal val="visible"/>
                                      </p:to>
                                    </p:set>
                                    <p:animEffect transition="in" filter="fade">
                                      <p:cBhvr>
                                        <p:cTn id="73" dur="1000"/>
                                        <p:tgtEl>
                                          <p:spTgt spid="4">
                                            <p:txEl>
                                              <p:pRg st="11" end="11"/>
                                            </p:txEl>
                                          </p:spTgt>
                                        </p:tgtEl>
                                      </p:cBhvr>
                                    </p:animEffect>
                                    <p:anim calcmode="lin" valueType="num">
                                      <p:cBhvr>
                                        <p:cTn id="74"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75"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05518" y="344245"/>
            <a:ext cx="5209390" cy="553998"/>
          </a:xfrm>
          <a:prstGeom prst="rect">
            <a:avLst/>
          </a:prstGeom>
          <a:noFill/>
        </p:spPr>
        <p:txBody>
          <a:bodyPr wrap="square" rtlCol="0">
            <a:normAutofit/>
          </a:bodyPr>
          <a:lstStyle/>
          <a:p>
            <a:r>
              <a:rPr lang="en-US" sz="3000" dirty="0">
                <a:latin typeface="Helvetica" pitchFamily="34" charset="0"/>
              </a:rPr>
              <a:t>Global </a:t>
            </a:r>
            <a:r>
              <a:rPr lang="en-US" sz="3000" dirty="0" smtClean="0">
                <a:latin typeface="Helvetica" pitchFamily="34" charset="0"/>
              </a:rPr>
              <a:t>Partnerships </a:t>
            </a:r>
            <a:r>
              <a:rPr lang="zh-CN" altLang="en-US" sz="3000" dirty="0" smtClean="0">
                <a:latin typeface="Helvetica" pitchFamily="34" charset="0"/>
              </a:rPr>
              <a:t>全球合作</a:t>
            </a:r>
            <a:r>
              <a:rPr lang="en-US" sz="3000" dirty="0" smtClean="0">
                <a:latin typeface="Helvetica" pitchFamily="34" charset="0"/>
              </a:rPr>
              <a:t> </a:t>
            </a:r>
            <a:endParaRPr lang="en-US" sz="3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593" y="898243"/>
            <a:ext cx="7148457" cy="5523808"/>
          </a:xfrm>
          <a:prstGeom prst="rect">
            <a:avLst/>
          </a:prstGeom>
        </p:spPr>
      </p:pic>
    </p:spTree>
    <p:extLst>
      <p:ext uri="{BB962C8B-B14F-4D97-AF65-F5344CB8AC3E}">
        <p14:creationId xmlns:p14="http://schemas.microsoft.com/office/powerpoint/2010/main" val="264876466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5"/>
          <p:cNvSpPr txBox="1">
            <a:spLocks noChangeArrowheads="1"/>
          </p:cNvSpPr>
          <p:nvPr/>
        </p:nvSpPr>
        <p:spPr bwMode="auto">
          <a:xfrm>
            <a:off x="5290265" y="215153"/>
            <a:ext cx="3345415" cy="1015663"/>
          </a:xfrm>
          <a:prstGeom prst="rect">
            <a:avLst/>
          </a:prstGeom>
          <a:noFill/>
          <a:ln w="9525">
            <a:noFill/>
            <a:miter lim="800000"/>
            <a:headEnd/>
            <a:tailEnd/>
          </a:ln>
        </p:spPr>
        <p:txBody>
          <a:bodyPr wrap="square">
            <a:normAutofit fontScale="77500" lnSpcReduction="20000"/>
          </a:bodyPr>
          <a:lstStyle/>
          <a:p>
            <a:pPr fontAlgn="base">
              <a:lnSpc>
                <a:spcPct val="120000"/>
              </a:lnSpc>
              <a:spcBef>
                <a:spcPts val="600"/>
              </a:spcBef>
              <a:spcAft>
                <a:spcPct val="0"/>
              </a:spcAft>
            </a:pPr>
            <a:r>
              <a:rPr lang="en-US" sz="3000" dirty="0">
                <a:solidFill>
                  <a:srgbClr val="000000"/>
                </a:solidFill>
                <a:latin typeface="Helvetica" pitchFamily="34" charset="0"/>
                <a:cs typeface="Arial" charset="0"/>
              </a:rPr>
              <a:t>Protecting </a:t>
            </a:r>
            <a:r>
              <a:rPr lang="en-US" sz="3000" dirty="0" smtClean="0">
                <a:solidFill>
                  <a:srgbClr val="000000"/>
                </a:solidFill>
                <a:latin typeface="Helvetica" pitchFamily="34" charset="0"/>
                <a:cs typeface="Arial" charset="0"/>
              </a:rPr>
              <a:t>Napa Valley  </a:t>
            </a:r>
          </a:p>
          <a:p>
            <a:pPr fontAlgn="base">
              <a:lnSpc>
                <a:spcPct val="120000"/>
              </a:lnSpc>
              <a:spcBef>
                <a:spcPts val="600"/>
              </a:spcBef>
              <a:spcAft>
                <a:spcPct val="0"/>
              </a:spcAft>
            </a:pPr>
            <a:r>
              <a:rPr lang="zh-CN" altLang="en-US" sz="3000" dirty="0" smtClean="0">
                <a:solidFill>
                  <a:srgbClr val="000000"/>
                </a:solidFill>
                <a:latin typeface="Helvetica" pitchFamily="34" charset="0"/>
                <a:cs typeface="Arial" charset="0"/>
              </a:rPr>
              <a:t>保护纳帕谷</a:t>
            </a:r>
            <a:r>
              <a:rPr lang="en-US" sz="3000" dirty="0" smtClean="0">
                <a:solidFill>
                  <a:srgbClr val="000000"/>
                </a:solidFill>
                <a:latin typeface="Helvetica" pitchFamily="34" charset="0"/>
                <a:cs typeface="Arial" charset="0"/>
              </a:rPr>
              <a:t> </a:t>
            </a:r>
          </a:p>
        </p:txBody>
      </p:sp>
      <p:sp>
        <p:nvSpPr>
          <p:cNvPr id="7" name="TextBox 10"/>
          <p:cNvSpPr txBox="1">
            <a:spLocks noChangeArrowheads="1"/>
          </p:cNvSpPr>
          <p:nvPr/>
        </p:nvSpPr>
        <p:spPr bwMode="auto">
          <a:xfrm>
            <a:off x="5174428" y="1398725"/>
            <a:ext cx="3817172" cy="4524315"/>
          </a:xfrm>
          <a:prstGeom prst="rect">
            <a:avLst/>
          </a:prstGeom>
          <a:noFill/>
          <a:ln w="9525">
            <a:noFill/>
            <a:miter lim="800000"/>
            <a:headEnd/>
            <a:tailEnd/>
          </a:ln>
        </p:spPr>
        <p:txBody>
          <a:bodyPr>
            <a:noAutofit/>
          </a:bodyPr>
          <a:lstStyle/>
          <a:p>
            <a:pPr>
              <a:lnSpc>
                <a:spcPct val="90000"/>
              </a:lnSpc>
              <a:spcBef>
                <a:spcPts val="0"/>
              </a:spcBef>
            </a:pPr>
            <a:r>
              <a:rPr lang="en-US" sz="1600" dirty="0">
                <a:solidFill>
                  <a:srgbClr val="595959"/>
                </a:solidFill>
                <a:latin typeface="Helvetica" pitchFamily="34" charset="0"/>
              </a:rPr>
              <a:t>Conjunctive labeling</a:t>
            </a:r>
          </a:p>
          <a:p>
            <a:pPr>
              <a:lnSpc>
                <a:spcPct val="90000"/>
              </a:lnSpc>
              <a:spcBef>
                <a:spcPts val="0"/>
              </a:spcBef>
            </a:pPr>
            <a:r>
              <a:rPr lang="zh-CN" altLang="en-US" sz="1600" dirty="0">
                <a:solidFill>
                  <a:srgbClr val="595959"/>
                </a:solidFill>
                <a:latin typeface="Helvetica" pitchFamily="34" charset="0"/>
              </a:rPr>
              <a:t>联结词标志规</a:t>
            </a:r>
            <a:r>
              <a:rPr lang="zh-CN" altLang="en-US" sz="1600" dirty="0" smtClean="0">
                <a:solidFill>
                  <a:srgbClr val="595959"/>
                </a:solidFill>
                <a:latin typeface="Helvetica" pitchFamily="34" charset="0"/>
              </a:rPr>
              <a:t>定</a:t>
            </a:r>
            <a:endParaRPr lang="en-US" sz="1600" dirty="0" smtClean="0">
              <a:solidFill>
                <a:srgbClr val="595959"/>
              </a:solidFill>
              <a:latin typeface="Helvetica" pitchFamily="34" charset="0"/>
            </a:endParaRPr>
          </a:p>
          <a:p>
            <a:pPr fontAlgn="base">
              <a:lnSpc>
                <a:spcPct val="120000"/>
              </a:lnSpc>
              <a:spcAft>
                <a:spcPct val="0"/>
              </a:spcAft>
            </a:pPr>
            <a:r>
              <a:rPr lang="en-US" sz="1600" dirty="0" smtClean="0">
                <a:solidFill>
                  <a:srgbClr val="595959"/>
                </a:solidFill>
                <a:latin typeface="Helvetica" pitchFamily="34" charset="0"/>
              </a:rPr>
              <a:t>Napa </a:t>
            </a:r>
            <a:r>
              <a:rPr lang="en-US" sz="1600" dirty="0">
                <a:solidFill>
                  <a:srgbClr val="595959"/>
                </a:solidFill>
                <a:latin typeface="Helvetica" pitchFamily="34" charset="0"/>
              </a:rPr>
              <a:t>Name </a:t>
            </a:r>
            <a:r>
              <a:rPr lang="en-US" sz="1600" dirty="0" smtClean="0">
                <a:solidFill>
                  <a:srgbClr val="595959"/>
                </a:solidFill>
                <a:latin typeface="Helvetica" pitchFamily="34" charset="0"/>
              </a:rPr>
              <a:t>Law </a:t>
            </a:r>
            <a:r>
              <a:rPr lang="zh-CN" altLang="en-US" sz="1600" dirty="0" smtClean="0">
                <a:solidFill>
                  <a:srgbClr val="595959"/>
                </a:solidFill>
                <a:latin typeface="Helvetica" pitchFamily="34" charset="0"/>
              </a:rPr>
              <a:t>与纳帕命名相关的法律</a:t>
            </a:r>
            <a:endParaRPr lang="en-US" sz="1600" dirty="0">
              <a:solidFill>
                <a:srgbClr val="595959"/>
              </a:solidFill>
              <a:latin typeface="Helvetica" pitchFamily="34" charset="0"/>
            </a:endParaRPr>
          </a:p>
          <a:p>
            <a:pPr fontAlgn="base">
              <a:lnSpc>
                <a:spcPct val="120000"/>
              </a:lnSpc>
              <a:spcAft>
                <a:spcPct val="0"/>
              </a:spcAft>
            </a:pPr>
            <a:r>
              <a:rPr lang="en-US" sz="1600" dirty="0">
                <a:solidFill>
                  <a:srgbClr val="595959"/>
                </a:solidFill>
                <a:latin typeface="Helvetica" pitchFamily="34" charset="0"/>
              </a:rPr>
              <a:t>First wine region to obtain Geographic Indication (GI) status in </a:t>
            </a:r>
            <a:r>
              <a:rPr lang="en-US" sz="1600" dirty="0" smtClean="0">
                <a:solidFill>
                  <a:srgbClr val="595959"/>
                </a:solidFill>
                <a:latin typeface="Helvetica" pitchFamily="34" charset="0"/>
              </a:rPr>
              <a:t>China </a:t>
            </a:r>
            <a:r>
              <a:rPr lang="zh-CN" altLang="en-US" sz="1600" dirty="0" smtClean="0">
                <a:solidFill>
                  <a:srgbClr val="595959"/>
                </a:solidFill>
                <a:latin typeface="Helvetica" pitchFamily="34" charset="0"/>
              </a:rPr>
              <a:t>第一个在中国获得地理标识（</a:t>
            </a:r>
            <a:r>
              <a:rPr lang="en-US" altLang="zh-CN" sz="1600" dirty="0" smtClean="0">
                <a:solidFill>
                  <a:srgbClr val="595959"/>
                </a:solidFill>
                <a:latin typeface="Helvetica" pitchFamily="34" charset="0"/>
              </a:rPr>
              <a:t>GI</a:t>
            </a:r>
            <a:r>
              <a:rPr lang="zh-CN" altLang="en-US" sz="1600" dirty="0" smtClean="0">
                <a:solidFill>
                  <a:srgbClr val="595959"/>
                </a:solidFill>
                <a:latin typeface="Helvetica" pitchFamily="34" charset="0"/>
              </a:rPr>
              <a:t>）地位的产区</a:t>
            </a:r>
            <a:endParaRPr lang="en-US" sz="1600" dirty="0">
              <a:solidFill>
                <a:srgbClr val="595959"/>
              </a:solidFill>
              <a:latin typeface="Helvetica" pitchFamily="34" charset="0"/>
            </a:endParaRPr>
          </a:p>
          <a:p>
            <a:pPr fontAlgn="base">
              <a:lnSpc>
                <a:spcPct val="120000"/>
              </a:lnSpc>
              <a:spcAft>
                <a:spcPct val="0"/>
              </a:spcAft>
            </a:pPr>
            <a:r>
              <a:rPr lang="en-US" sz="1600" dirty="0">
                <a:solidFill>
                  <a:srgbClr val="595959"/>
                </a:solidFill>
                <a:latin typeface="Helvetica" pitchFamily="34" charset="0"/>
              </a:rPr>
              <a:t>First non-European wine region to obtain GI Status in European </a:t>
            </a:r>
            <a:r>
              <a:rPr lang="en-US" sz="1600" dirty="0" smtClean="0">
                <a:solidFill>
                  <a:srgbClr val="595959"/>
                </a:solidFill>
                <a:latin typeface="Helvetica" pitchFamily="34" charset="0"/>
              </a:rPr>
              <a:t>Union </a:t>
            </a:r>
            <a:r>
              <a:rPr lang="zh-CN" altLang="en-US" sz="1600" dirty="0" smtClean="0">
                <a:solidFill>
                  <a:srgbClr val="595959"/>
                </a:solidFill>
                <a:latin typeface="Helvetica" pitchFamily="34" charset="0"/>
              </a:rPr>
              <a:t>第一个获得欧盟</a:t>
            </a:r>
            <a:r>
              <a:rPr lang="en-US" altLang="zh-CN" sz="1600" dirty="0" smtClean="0">
                <a:solidFill>
                  <a:srgbClr val="595959"/>
                </a:solidFill>
                <a:latin typeface="Helvetica" pitchFamily="34" charset="0"/>
              </a:rPr>
              <a:t>GI</a:t>
            </a:r>
            <a:r>
              <a:rPr lang="zh-CN" altLang="en-US" sz="1600" dirty="0" smtClean="0">
                <a:solidFill>
                  <a:srgbClr val="595959"/>
                </a:solidFill>
                <a:latin typeface="Helvetica" pitchFamily="34" charset="0"/>
              </a:rPr>
              <a:t>地位的非欧盟葡萄酒产区</a:t>
            </a:r>
            <a:endParaRPr lang="en-US" sz="1600" dirty="0">
              <a:solidFill>
                <a:srgbClr val="595959"/>
              </a:solidFill>
              <a:latin typeface="Helvetica" pitchFamily="34" charset="0"/>
            </a:endParaRPr>
          </a:p>
          <a:p>
            <a:pPr fontAlgn="base">
              <a:lnSpc>
                <a:spcPct val="120000"/>
              </a:lnSpc>
              <a:spcAft>
                <a:spcPct val="0"/>
              </a:spcAft>
            </a:pPr>
            <a:r>
              <a:rPr lang="en-US" sz="1600" dirty="0">
                <a:solidFill>
                  <a:srgbClr val="595959"/>
                </a:solidFill>
                <a:latin typeface="Helvetica" pitchFamily="34" charset="0"/>
              </a:rPr>
              <a:t>GI status obtained in Brazil, Canada, India, </a:t>
            </a:r>
            <a:r>
              <a:rPr lang="en-US" sz="1600" dirty="0" smtClean="0">
                <a:solidFill>
                  <a:srgbClr val="595959"/>
                </a:solidFill>
                <a:latin typeface="Helvetica" pitchFamily="34" charset="0"/>
              </a:rPr>
              <a:t>and Thailand </a:t>
            </a:r>
            <a:r>
              <a:rPr lang="zh-CN" altLang="en-US" sz="1600" dirty="0" smtClean="0">
                <a:solidFill>
                  <a:srgbClr val="595959"/>
                </a:solidFill>
                <a:latin typeface="Helvetica" pitchFamily="34" charset="0"/>
              </a:rPr>
              <a:t>已在巴西、加拿大、印度和泰国获得</a:t>
            </a:r>
            <a:r>
              <a:rPr lang="en-US" altLang="zh-CN" sz="1600" dirty="0" smtClean="0">
                <a:solidFill>
                  <a:srgbClr val="595959"/>
                </a:solidFill>
                <a:latin typeface="Helvetica" pitchFamily="34" charset="0"/>
              </a:rPr>
              <a:t>GI</a:t>
            </a:r>
            <a:r>
              <a:rPr lang="zh-CN" altLang="en-US" sz="1600" dirty="0" smtClean="0">
                <a:solidFill>
                  <a:srgbClr val="595959"/>
                </a:solidFill>
                <a:latin typeface="Helvetica" pitchFamily="34" charset="0"/>
              </a:rPr>
              <a:t>地位</a:t>
            </a:r>
            <a:endParaRPr lang="en-US" sz="1600" dirty="0">
              <a:solidFill>
                <a:srgbClr val="595959"/>
              </a:solidFill>
              <a:latin typeface="Helvetica" pitchFamily="34" charset="0"/>
            </a:endParaRPr>
          </a:p>
          <a:p>
            <a:pPr fontAlgn="base">
              <a:lnSpc>
                <a:spcPct val="120000"/>
              </a:lnSpc>
              <a:spcAft>
                <a:spcPct val="0"/>
              </a:spcAft>
            </a:pPr>
            <a:r>
              <a:rPr lang="en-US" sz="1600" dirty="0">
                <a:solidFill>
                  <a:srgbClr val="595959"/>
                </a:solidFill>
                <a:latin typeface="Helvetica" pitchFamily="34" charset="0"/>
              </a:rPr>
              <a:t>Ongoing trademark m</a:t>
            </a:r>
            <a:r>
              <a:rPr lang="en-US" sz="1600" dirty="0" smtClean="0">
                <a:solidFill>
                  <a:srgbClr val="595959"/>
                </a:solidFill>
                <a:latin typeface="Helvetica" pitchFamily="34" charset="0"/>
              </a:rPr>
              <a:t>onitoring </a:t>
            </a:r>
            <a:r>
              <a:rPr lang="zh-CN" altLang="en-US" sz="1600" dirty="0" smtClean="0">
                <a:solidFill>
                  <a:srgbClr val="595959"/>
                </a:solidFill>
                <a:latin typeface="Helvetica" pitchFamily="34" charset="0"/>
              </a:rPr>
              <a:t>从未间断的商标监控</a:t>
            </a:r>
            <a:endParaRPr lang="en-US" sz="1600" dirty="0">
              <a:solidFill>
                <a:srgbClr val="595959"/>
              </a:solidFill>
              <a:latin typeface="Helvetica" pitchFamily="34" charset="0"/>
            </a:endParaRPr>
          </a:p>
        </p:txBody>
      </p:sp>
      <p:sp>
        <p:nvSpPr>
          <p:cNvPr id="3" name="AutoShape 2" descr="data:image/jpeg;base64,/9j/4AAQSkZJRgABAQAAAQABAAD/2wCEAAkGBhIPEBAQEhIQFA8QEg8QEBIPGBoOExAQFhAVFBcQFBIYJyYhGBkkGxkVHzAhIykpODgsFR8xNTAqNSYrMCkBCQoKDgwOGQ8PGTUlHyItNDU1LTQwNS8tLDUwNDIsLC8tKiw0KTQsLCw1KSwtLiwqLC0vKS8pLCwsLywvLCwsLP/AABEIALkBEAMBIgACEQEDEQH/xAAcAAEBAAMAAwEAAAAAAAAAAAAABwQGCAEDBQL/xABBEAABAwICBAoIBgAFBQAAAAABAAIDBBESIQUHMdMGExcYNUFTVJKTIlFhc3SBsrQUIzJCcaEVM1KR8BYkQ2LR/8QAGwEBAAIDAQEAAAAAAAAAAAAAAAMFAQQGAgf/xAAxEQABAgIGCAcBAAMAAAAAAAAAAQIDEQQFEhMhMRQVMjNBUXGhBlJhgZGx0SJC8PH/2gAMAwEAAhEDEQA/AKxwp4TR6NpzUytkcwOYy0QaXXcbDJxAt81pvLxQ9hW+GLeLN119FP8Af0/1rn1W1CokOLDtO5kER6tWSF15eKHsK3wxbxOXih7Ct8MW8UKRbmr4PLueL1xdeXih7Ct8MW8Tl4oewrfDFvFCkTV8Hl3F64uvLxQ9hW+GLeJy8UPYVvhi3ihSJq+Dy7i9cXXl4oewrfDFvE5eKHsK3wxbxQpE1fB5dxeuLry8UPYVvhi3icvFD2Fb4Yt4oUiavg8u4vXF15eKHsK3wxbxOXih7Ct8MW8UKRNXweXcXri68vFD2Fb4Yt4nLxQ9hW+GLeKFImr4PLuL1xdeXih7Ct8MW8Tl4oewrfDFvFCkTV8Hl3F64uvLxQ9hW+GLeJy8UPYVvhi3ihSJq+Dy7i9cXXl4oewrfDFvE5eKHsK3wxbxQpE1fB5dxeuLry8UPYVvhi3icvFD2Fb4Yt4oUiavg8u4vXF15eKHsK3wxbxOXih7Ct8MW8UKRNXweXcXri68vFD2Fb4Yt4nLxQ9hW+GLeKFImr4PLuL1xdeXih7Ct8MW8Tl4oewrfDFvFCkTV8Hl3F64uvLxQ9hW+GLeJy8UPYVvhi3ihSJq+Dy7i9cXXl4oewrfDFvFtvBDhfFpSF88LJWNZIYiJg0OLgxj7jCXC1nD+1y6rrqG6PqPi3/bwLUplEhwodpucz2x6qslM3XX0U/39P8AWufV0Frr6Kf7+n+tc+rZq3dL1/DzF2giIrIiCIiAIiIAiIgCIiAIiIAiIgCL6PBzRn4urp6faJJWB1jY8WDieb9Xohy9vC3RIo62ogGTWPJjBN/ynDGzO/8ApIHyWrpUPSNHn/Vm17TkZsrZtHyURFtGAiIgCIiAIiIAiIgCIiAIiIArrqG6PqPi3/bwKFK66huj6j4t/wBvAq6sdz7kkLaM3XX0U/39P9a59XQWuvop/v6f61z6sVbul6/hmLtBERWREEREAREQBERAEREB5stpq+CGDRENcAeMdM7Ha5tA44GZZj9Tb3y/zLHqt7uAHDSppZY6Zg46GWRrGwuJGBz3H0o3Z4czc5EZE5bVcXSWvbNwF7Dadtj87FcH4hr+lVdSIcNIaSnOdraTJUVJYZ+qcjcgQWvaqzOXyF+oZixzXtyc1zXNJAdZwNwbHI5+tfe4XcNKjSLwJQGRRuJZC3MMdaxLnHNztov7SAFry7OjuiRISLGajXLmk5y98DUciIuBb9WmnRXRPc+nhZNA5jDLExsbZMTTstm11toGXpDZew/esjTwoYWPFPFJLMXRMlla17YiBizBzdkXEDZlmeoyeHhXNFR/g4vy43Oe+Z7CRJMSRYF37WgACw25322Xh3CqZ9GaKS0kQMToS8nFTlhOTSP1NLS5tjsvlssuGXwq/WGlSS7tbE12ec+uNnKXwbmkpYs8ZZny6qodK90jiC57i5xADRc+oCwA9gXqARfe4KcMajR0l4jijefzIXXLX7BcAbH2FgflYjJdzHWJDhKsBqKqJgk5J0nLA02yVcTN0PwS4/RVbV4fzInsMRzvxcYvMLDqIeDmP/HttdaqWrp6CQuY0uGF5a0ubfFhcRctxZXscrqK6xeGdRUzzUh/Lp4ZHMMYNzKWPOGR5+QIbs/k5ji/D9f0qsKVFhXaSnOdrZTBJJgs8vlTbjQWsaizNKREXemmEREAREQBERAEREAV11DdH1Hxb/t4FClddQ3R9R8W/wC3gVdWO59ySFtGbrr6Kf7+n+tc+roLXX0U/wB/T/WufVird0vX8MxdoIiKyIgiIgCIiAIizNE6PFRK2IyxQ48g+fEGYrgBpLQbXvtOXtXh72w2q92SBMVkY0MDnnC1pc6zjZoubNaXE29QAJP8L8Kw8BtWslDUmonfA8CN7YxHiJa91gXHE0W9HEMj+4rW9NaqJKcSzGppI6ZpeWGUvacFyWtsGm7rdQv81zkLxPQIlJdBSIkkRJLj/SrOaJ0w+SdaO9GzkahoXSzqSZlQxrHSR48GMYg15YWh9usgm49oWRBwpqmVJqxPJx5PpOJuHNxYuLc3Zg/9dnqsvkor19FgxHK57EVVSSz5Zy6YkKOVMlMnSVbx80s2FrDK90hay+FrnG7sN8wL3Nuq9upYyIp2NRjUamSGMwiIvQC99DU8VLFKWtfxb2SYH/pfhcHYXew2t816EXlzUciovEH1a/hVVz1AqnzPE7f0OjPFiMWsRG0ZNBG313zuvVpzTLqyYzvaxsr2sEhYMIe9rcPGYeokAXA6wT12Hz0WvDokCErXMYiWUkkkyTl0wMq5VzC9k9O6M4XtLXFrHWdkcLmh7XfwWkEewrddCaq5KpkczKqkfTuIxGMyYsIdZzcJaLOtfI2W3cO9XD66aKWB8MeCLiniXEAQ03Zhwg9RI6tgVFH8T0GDSWwFekltWlx/lUyReuJM2jvVs5EYRZumNGimldEJoZsP6nwEuZizu0OIFyOu3/1YS6SHEbEaj25KQKksAiIvYCIiAIiIArrqG6PqPi3/AG8ChSuuobo+o+Lf9vAq6sdz7kkLaM3XX0U/39P9a59XQWuvop/v6f61z6sVbul6/hmLtBERWREEREAREQBERAV7g7wug0Vo2lFQ+WSaUGRsLPTfHE4jALONmMwYSNl7kgbV8DWrWNqvwlXBK6SmkbJGLE4WTMdc3Yf0PLXdeZDfUM9BLr/1tz6rD+rJiOzqNifaRex/s/7lcxRfDsGj0zTWuW2quVeSo7gicJcO+eE7qQrm2JYHhERdOQBERAEREAREQBERAbzqsqmU8tTVTTGKmhja1/pENkleTgaWA+mQ1slhY5nqtntGmeGEGl9H1cNO6SOobGZOJk9B8kUZa94bhJDgW3GEG/sso8i5qmeHYNKpemOcttFbZ5JZ4KnGfFfgnbHVrbHAIiLpSAIiIAiIgCIiAK66huj6j4t/28ChSuuobo+o+Lf9vAq6sdz7kkLaM3XX0U/39P8AWufV0Frr6Kf7+n+tc+rFW7pev4Zi7QREVkRBERAEREAX2OCegDX1cVPcta7G57htaxrCS7r68Iz6yF86iqGxyMe6NkjWm7o5L4XjrBLbEfyFbtX8FBLEaukpuJebwyBxLi1wDXOaHEkEZtzAHyXOeIa2fVtGc5rFVVSSOSUmquU8Z+qYKTwIaRHZkOqIHRvcx4s9jnMcPU5pII/3C9arGsb/AA6jcSaNktZUXlBcXsjzcQ6RxaRc3/aLXJzIupOT/wAC3aprLWNHSPdq1F5yx5ykq4dZHiJDu3SmERFbEYREQBERAEREAREQBfqOMuIa0Xc4hrR63E2A/wB7L8g/8Kqerg0Fa8f9kyKsp8MwfGZDGcLxZ7buOAg4fRcT7L2Nqqtax1fAWOsNXInKWHKc1TDpMkhw7xZTNG4X8Hv8Pq3093OaGxvY51rua5ozNsv1Yh8l8VXjh9S0McP4yrp+PdGGxRgFwJLnEhhLTZovfM/2bAxDSFU2WRz2RRxNP6Y4sRa0fy4kk+s/0Ni0PD1bvrKjNc5izRJK5ZSVUzljP1XCR7jwkhuzMZERdIQBERAEREAV11DdH1Hxb/t4FClddQ3R9R8W/wC3gVdWO59ySFtGbrr6Kf7+n+tc+roLXX0U/wB/T/WufVird0vX8MxdoIiKyIgiIgCIiABbT/17NDRQUVKXQtYCZZW5SSSOc5zg3bgbc7RmbdWxasi1aRRINJs3zbSNWaIuU8suOfE9NcrcjZOEXDF2kKeBk7B+Jge/85tmtkic3NrmDY64ZmMsjsvnraWRZo1GhUZl3BSTc5cEnjhyT0MOcrlmoREWyYCIiAIiIAiIgCIiALY+DPC92joZxCwfipy1vGvs5scTWm2Fm0uxEnM2ybkc1riELWpNGhUll3FSbcMOCyxx5p6GWuVqzQ2mPh7LJRz0dVinjka4xyON5YpQQ5hLnXxNDhs2gE2OwLViiLFHocGjWrltm0s1RMp85cPYOcrswiItowEREAREQBXXUN0fUfFv+3gUKV11DdH1Hxb/ALeBV1Y7n3JIW0Zuuvop/v6f61z6ugtdfRT/AH9P9a59WKt3S9fwzF2giIrIiCIiAIiIAsvRei5KqQQxAOkd+lpc2PFsyBeQCc9m1Yi8tNresbLdRXh6OVq2FkvCeKfE0+0CSniUzgDq6qIqoy1cIbE2KUNBdHIHveOLIIa4/sc/aFrtfqyr4nS2hBhjL7SGWJoMbSbSHE4EZZ5gfJUXgxwmFJoymnr5/SlvxReLyOiuGtyHpP8ARs4uzydtOV9a1w6Qkd+GwTB1FOxzmtjLSx8sb83lwzdk5tuoEetfOaDWdaxa1dDdZRHfzOy6wtiarZxTHFZ4m8+HDSHP/uJNERF9JNEIiIAiIgCIiAIiIDaKHVrXzcWRE3ipC38xssT2hhNi8YXG4Aucr7FtWsHV5PNURSUcIcziI4n2exmEx+g3J5BPoYRe5/T7AsLVBXTCWcGUtooYjJK19uLa8nIhzsmfvcSCL4Re/Vt+n+FjanR1VNo+oBlhaHOLQWyMY1zS9wY8XHo39K3zyXzasqyrSFWrGNsqjMJydZS8yt4rjgi4Kb0OHDWGs/8AZciL6W0RLSSmGZobKACWhzZLA7LlhIB9iw15c4kknMkkknMknaSesrwvo0NHo1LapPjLBPZJr9qaPQIiL2AiIgCIiAK66huj6j4t/wBvAoUrrqG6PqPi3/bwKurHc+5JC2jN119FP9/T/WufV0Frr6Kf7+n+tc+rFW7pev4Zi7QREVkRBERAEREAREQHsnqXyYcb3OwNaxuMl2FjRYMbfYAABYLy6qeWCIvcY2uL2sJOFrjkXBuwE+tepF5sNkiSyGIWdJoeRtMyrIHEySvhaevG1odf2g+kLi+bCvt8D9HaNqSIap9RDOScLw9jYX7Thu5pwG1hmcz1jYq1PwHpn0LaA8ZxEZDg4FokDg8uLy61rm7gbjrK5Wt/EsOrozITmO2scP8AHHFq8eBswqOr0VZnPiLYeFlLo6FwjonzyuB9OV7muitYeizC0Fx9t7Zdd8teXSUaOlIhpERqoi8FSS/BA5tlZBFkaOoXVE0ULP1yvZG3rzc4C59g2/JfvSujnU080Ds3QyPjJGQdhOTgD1EWPzXu9ZeXU/6lOXplM8ywmYiIvvcFaeglk4utdPHiPoSxuaIxs9F4LXEdfpXt67bV4pEdIENYioqy4Ik1+DLUtLIwINCyPpZqsW4qCSKJ98iXSXtb129G/vB7bYC6DouBNNHQyULeMME2JznFwLyXWIcHAWys22XV15qVcNdEaNoyYKeSolqQbPJex0UVnWcxxDQS/Iiw2dfqPM1T4mhVhHfBa1V/rCSf4yTF3LGfY2IlHVjUU1VtQ4MdGHOEbi1zmAkNc5t8Jc3YSLm38rzTVb4iXRvcxxa5hLCWktcLOaSOo9YXqRdYrGqipLM1sQiIvQCIiAIiIAiIgCuuobo+o+Lf9vAoUrrqG6PqPi3/AG8Crqx3PuSQtozddfRT/f0/1rn1dBa6+in+/p/rXPqxVu6Xr+GYu0ERFZEQREQBERAEREAREQH0+DckTKuCSd2GGJ4lebYieL/MDAM7lxaG29vVtW+w65b1TscA/BOs0AZytGL/ADXdTstrPZkfXL0VPTqmotPfbpCTk2SenGaeuWPoSMiuYkmmZpiOJtRMIXB8HGOMLhkDGTiaLECxAIByGYKxY3AEXBLbi4Bwki+YBsbfzYr8orRjLLEYqzkkp8VI5zK9q/4NaMmeyspn1JlgILop3NJie5rmguAaL/usQer5L2awuDujWOfWVT52yygNbHA5oMz2MtZrS02yABJNtnWc9Q4NcNGaMo3NhaJKyokc55eCGQsb6LAcgXk+mbA2GLM3uE4QcOBpKgEU4w1cEkb43MBwTC2B1x+x1iXdY9HK118+dVVY600hIj7pFszn/Vn42bXHOWPqb15Du5SSfY1Coc0vcWBzWEnC1zuMcG9QLwBc+2w/hfugiY+WJkjgyJz2NkecwyMuAc429QuV6EX0JWzbZReBolPn1yYKhjYYB+BZZpDhhmcBcYmZ4W9VmkdWZF8tI4WzQyVk01O7FDORMMi0sc/N8bmnYQ/F68iDfNfHRVVBqWi0GJeUdFRZSXHa4zX19SR8Zz0k4IiK4IwiIgCIiAIiIAiIgCuuobo+o+Lf9vAoUrrqG6PqPi3/AG8Crqx3PuSQtozddfRT/f0/1rn1dBa6+in+/p/rXPqxVu6Xr+GYu0ERFZEQREQBERAEREAREQBERAEREAREQBERAEREAREQBERAEREAREQBERAFddQ3R9R8W/7eBQpXXUN0fUfFv+3gVdWO59ySFtG1cOOCx0nSGlEoiu+N+Mt439BvbDcbf5U95v7u/N8g7xWEryFSw6TFhJZYskNhWIuZHeb87vzfIO8Tm/O783yDvFYkUmnR/N9Hm7aR3m/O783yDvE5vzu/N8g7xWJE06P5voXbSO8353fm+Qd4nN+d35vkHeKxImnR/N9C7aR3m/O783yDvE5vzu/N8g7xWJE06P5voXbSO8353fm+Qd4nN+d35vkHeKxImnR/N9C7aR3m/O783yDvE5vzu/N8g7xWJE06P5voXbSO8353fm+Qd4nN+d35vkHeKxImnR/N9C7aR3m/O783yDvE5vzu/N8g7xWJE06P5voXbSO8353fm+Qd4nN+d35vkHeKxImnR/N9C7aR3m/O783yDvE5vzu/N8g7xWJE06P5voXbSO8353fm+Qd4nN+d35vkHeKxImnR/N9C7aR3m/O783yDvE5vzu/N8g7xWJE06P5voXbSO8353fm+Qd4nN+d35vkHeKxImnR/N9C7aR3m/O783yDvE5vzu/N8g7xWJE06P5voXbSO8353fm+Qd4nN+d35vkHeKxImnR/N9C7aR3m/O783yDvFvfAHgcdE08kBmEvGTGbEGcVa8bGYbXd/ove/WtnRRxKVFipZeuBlGImKH//Z"/>
          <p:cNvSpPr>
            <a:spLocks noChangeAspect="1" noChangeArrowheads="1"/>
          </p:cNvSpPr>
          <p:nvPr/>
        </p:nvSpPr>
        <p:spPr bwMode="auto">
          <a:xfrm>
            <a:off x="63500" y="-155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t3.gstatic.com/images?q=tbn:ANd9GcRn1xvSD8GVpuCA0gXOc4YmdbLPiuWP0c-6Q5sIWTiEQT0REN0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706879"/>
            <a:ext cx="2324100" cy="15807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t0.gstatic.com/images?q=tbn:ANd9GcRrMjfIc0USGSGeboEKKzdz-VUVG-pcVzi21wLvtIN8yPDtSbiIH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381000"/>
            <a:ext cx="2209799" cy="13258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0.gstatic.com/images?q=tbn:ANd9GcSROBi1BasH_aXDQJ4kONCJV6AqwV1u-A71aN-lNY7PSQ44NVK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450" y="3297134"/>
            <a:ext cx="2319335" cy="16996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3.gstatic.com/images?q=tbn:ANd9GcTthfxcpVxhHe3z_lWAtYrL65cN5kndApz6Av_3o7-jXtdHajvp2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5525" y="5006326"/>
            <a:ext cx="2300284" cy="1640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346899"/>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1" name="Picture 5" descr="river_ranch_2"/>
          <p:cNvPicPr>
            <a:picLocks noChangeAspect="1" noChangeArrowheads="1"/>
          </p:cNvPicPr>
          <p:nvPr/>
        </p:nvPicPr>
        <p:blipFill>
          <a:blip r:embed="rId3"/>
          <a:srcRect/>
          <a:stretch>
            <a:fillRect/>
          </a:stretch>
        </p:blipFill>
        <p:spPr bwMode="auto">
          <a:xfrm>
            <a:off x="0" y="0"/>
            <a:ext cx="4558553" cy="6858000"/>
          </a:xfrm>
          <a:prstGeom prst="rect">
            <a:avLst/>
          </a:prstGeom>
          <a:noFill/>
        </p:spPr>
      </p:pic>
      <p:sp>
        <p:nvSpPr>
          <p:cNvPr id="5" name="Text Box 25"/>
          <p:cNvSpPr txBox="1">
            <a:spLocks noChangeArrowheads="1"/>
          </p:cNvSpPr>
          <p:nvPr/>
        </p:nvSpPr>
        <p:spPr bwMode="auto">
          <a:xfrm>
            <a:off x="5471205" y="225910"/>
            <a:ext cx="3345415" cy="1477328"/>
          </a:xfrm>
          <a:prstGeom prst="rect">
            <a:avLst/>
          </a:prstGeom>
          <a:noFill/>
          <a:ln w="9525">
            <a:noFill/>
            <a:miter lim="800000"/>
            <a:headEnd/>
            <a:tailEnd/>
          </a:ln>
        </p:spPr>
        <p:txBody>
          <a:bodyPr wrap="square">
            <a:spAutoFit/>
          </a:bodyPr>
          <a:lstStyle/>
          <a:p>
            <a:pPr>
              <a:spcBef>
                <a:spcPct val="50000"/>
              </a:spcBef>
            </a:pPr>
            <a:r>
              <a:rPr lang="en-US" sz="3000" dirty="0" smtClean="0">
                <a:latin typeface="Helvetica" pitchFamily="34" charset="0"/>
              </a:rPr>
              <a:t>Protecting </a:t>
            </a:r>
            <a:br>
              <a:rPr lang="en-US" sz="3000" dirty="0" smtClean="0">
                <a:latin typeface="Helvetica" pitchFamily="34" charset="0"/>
              </a:rPr>
            </a:br>
            <a:r>
              <a:rPr lang="en-US" sz="3000" dirty="0" smtClean="0">
                <a:latin typeface="Helvetica" pitchFamily="34" charset="0"/>
              </a:rPr>
              <a:t>Napa Valley </a:t>
            </a:r>
            <a:r>
              <a:rPr lang="zh-CN" altLang="en-US" sz="3000" dirty="0" smtClean="0">
                <a:latin typeface="Helvetica" pitchFamily="34" charset="0"/>
              </a:rPr>
              <a:t>保护纳帕谷</a:t>
            </a:r>
            <a:endParaRPr lang="en-US" sz="3000" dirty="0">
              <a:latin typeface="Helvetica" pitchFamily="34" charset="0"/>
            </a:endParaRPr>
          </a:p>
        </p:txBody>
      </p:sp>
      <p:sp>
        <p:nvSpPr>
          <p:cNvPr id="6" name="TextBox 10"/>
          <p:cNvSpPr txBox="1">
            <a:spLocks noChangeArrowheads="1"/>
          </p:cNvSpPr>
          <p:nvPr/>
        </p:nvSpPr>
        <p:spPr bwMode="auto">
          <a:xfrm>
            <a:off x="5473700" y="1823945"/>
            <a:ext cx="3194050" cy="4114973"/>
          </a:xfrm>
          <a:prstGeom prst="rect">
            <a:avLst/>
          </a:prstGeom>
          <a:noFill/>
          <a:ln w="9525">
            <a:noFill/>
            <a:miter lim="800000"/>
            <a:headEnd/>
            <a:tailEnd/>
          </a:ln>
        </p:spPr>
        <p:txBody>
          <a:bodyPr>
            <a:normAutofit lnSpcReduction="10000"/>
          </a:bodyPr>
          <a:lstStyle/>
          <a:p>
            <a:pPr eaLnBrk="0" hangingPunct="0">
              <a:lnSpc>
                <a:spcPct val="95000"/>
              </a:lnSpc>
            </a:pPr>
            <a:r>
              <a:rPr lang="en-US" dirty="0" smtClean="0">
                <a:solidFill>
                  <a:srgbClr val="595959"/>
                </a:solidFill>
                <a:latin typeface="Helvetica" pitchFamily="34" charset="0"/>
              </a:rPr>
              <a:t>Working Together </a:t>
            </a:r>
            <a:br>
              <a:rPr lang="en-US" dirty="0" smtClean="0">
                <a:solidFill>
                  <a:srgbClr val="595959"/>
                </a:solidFill>
                <a:latin typeface="Helvetica" pitchFamily="34" charset="0"/>
              </a:rPr>
            </a:br>
            <a:r>
              <a:rPr lang="en-US" dirty="0" smtClean="0">
                <a:solidFill>
                  <a:srgbClr val="595959"/>
                </a:solidFill>
                <a:latin typeface="Helvetica" pitchFamily="34" charset="0"/>
              </a:rPr>
              <a:t>for the Industry </a:t>
            </a:r>
            <a:r>
              <a:rPr lang="zh-CN" altLang="en-US" dirty="0" smtClean="0">
                <a:solidFill>
                  <a:srgbClr val="595959"/>
                </a:solidFill>
                <a:latin typeface="Helvetica" pitchFamily="34" charset="0"/>
              </a:rPr>
              <a:t>通力合作</a:t>
            </a:r>
            <a:r>
              <a:rPr lang="en-US" dirty="0" smtClean="0">
                <a:solidFill>
                  <a:srgbClr val="595959"/>
                </a:solidFill>
                <a:latin typeface="Helvetica" pitchFamily="34" charset="0"/>
              </a:rPr>
              <a:t>:</a:t>
            </a:r>
            <a:endParaRPr lang="en-US" dirty="0">
              <a:solidFill>
                <a:srgbClr val="595959"/>
              </a:solidFill>
              <a:latin typeface="Helvetica" pitchFamily="34" charset="0"/>
            </a:endParaRPr>
          </a:p>
          <a:p>
            <a:pPr eaLnBrk="0" hangingPunct="0">
              <a:lnSpc>
                <a:spcPct val="95000"/>
              </a:lnSpc>
            </a:pPr>
            <a:endParaRPr lang="en-US" sz="2000" dirty="0" smtClean="0">
              <a:solidFill>
                <a:srgbClr val="595959"/>
              </a:solidFill>
              <a:latin typeface="Helvetica" pitchFamily="34" charset="0"/>
            </a:endParaRPr>
          </a:p>
          <a:p>
            <a:pPr>
              <a:lnSpc>
                <a:spcPct val="90000"/>
              </a:lnSpc>
              <a:spcBef>
                <a:spcPts val="0"/>
              </a:spcBef>
            </a:pPr>
            <a:r>
              <a:rPr lang="en-US" sz="2000" dirty="0" smtClean="0">
                <a:solidFill>
                  <a:srgbClr val="595959"/>
                </a:solidFill>
                <a:latin typeface="Helvetica" pitchFamily="34" charset="0"/>
              </a:rPr>
              <a:t>Monitoring ordinances that may affect the wine industry </a:t>
            </a:r>
            <a:r>
              <a:rPr lang="zh-CN" altLang="en-US" sz="2000" dirty="0" smtClean="0">
                <a:solidFill>
                  <a:srgbClr val="595959"/>
                </a:solidFill>
                <a:latin typeface="Helvetica" pitchFamily="34" charset="0"/>
              </a:rPr>
              <a:t>关注可能影响葡萄酒行业的条例</a:t>
            </a:r>
            <a:endParaRPr lang="en-US" sz="2000" dirty="0" smtClean="0">
              <a:solidFill>
                <a:srgbClr val="595959"/>
              </a:solidFill>
              <a:latin typeface="Helvetica" pitchFamily="34" charset="0"/>
            </a:endParaRPr>
          </a:p>
          <a:p>
            <a:pPr>
              <a:lnSpc>
                <a:spcPct val="90000"/>
              </a:lnSpc>
              <a:spcBef>
                <a:spcPts val="1200"/>
              </a:spcBef>
            </a:pPr>
            <a:r>
              <a:rPr lang="en-US" sz="2000" dirty="0" smtClean="0">
                <a:solidFill>
                  <a:srgbClr val="595959"/>
                </a:solidFill>
                <a:latin typeface="Helvetica" pitchFamily="34" charset="0"/>
              </a:rPr>
              <a:t>Self taxation </a:t>
            </a:r>
            <a:r>
              <a:rPr lang="zh-CN" altLang="en-US" sz="2000" dirty="0" smtClean="0">
                <a:solidFill>
                  <a:srgbClr val="595959"/>
                </a:solidFill>
                <a:latin typeface="Helvetica" pitchFamily="34" charset="0"/>
              </a:rPr>
              <a:t>自我征税</a:t>
            </a:r>
            <a:endParaRPr lang="en-US" sz="2000" dirty="0" smtClean="0">
              <a:solidFill>
                <a:srgbClr val="595959"/>
              </a:solidFill>
              <a:latin typeface="Helvetica" pitchFamily="34" charset="0"/>
            </a:endParaRPr>
          </a:p>
          <a:p>
            <a:pPr>
              <a:lnSpc>
                <a:spcPct val="90000"/>
              </a:lnSpc>
              <a:spcBef>
                <a:spcPts val="1200"/>
              </a:spcBef>
            </a:pPr>
            <a:r>
              <a:rPr lang="en-US" sz="2000" dirty="0" smtClean="0">
                <a:solidFill>
                  <a:srgbClr val="595959"/>
                </a:solidFill>
                <a:latin typeface="Helvetica" pitchFamily="34" charset="0"/>
              </a:rPr>
              <a:t>Pests and diseases </a:t>
            </a:r>
            <a:r>
              <a:rPr lang="zh-CN" altLang="en-US" sz="2000" dirty="0" smtClean="0">
                <a:solidFill>
                  <a:srgbClr val="595959"/>
                </a:solidFill>
                <a:latin typeface="Helvetica" pitchFamily="34" charset="0"/>
              </a:rPr>
              <a:t>虫害、动物害和病害</a:t>
            </a:r>
            <a:endParaRPr lang="en-US" sz="2000" dirty="0" smtClean="0">
              <a:solidFill>
                <a:srgbClr val="595959"/>
              </a:solidFill>
              <a:latin typeface="Helvetica" pitchFamily="34" charset="0"/>
            </a:endParaRPr>
          </a:p>
          <a:p>
            <a:pPr>
              <a:lnSpc>
                <a:spcPct val="90000"/>
              </a:lnSpc>
              <a:spcBef>
                <a:spcPts val="1200"/>
              </a:spcBef>
            </a:pPr>
            <a:r>
              <a:rPr lang="en-US" sz="2000" dirty="0" err="1" smtClean="0">
                <a:solidFill>
                  <a:srgbClr val="595959"/>
                </a:solidFill>
                <a:latin typeface="Helvetica" pitchFamily="34" charset="0"/>
              </a:rPr>
              <a:t>Farmworker</a:t>
            </a:r>
            <a:r>
              <a:rPr lang="en-US" sz="2000" dirty="0" smtClean="0">
                <a:solidFill>
                  <a:srgbClr val="595959"/>
                </a:solidFill>
                <a:latin typeface="Helvetica" pitchFamily="34" charset="0"/>
              </a:rPr>
              <a:t> housing </a:t>
            </a:r>
            <a:r>
              <a:rPr lang="zh-CN" altLang="en-US" sz="2000" dirty="0" smtClean="0">
                <a:solidFill>
                  <a:srgbClr val="595959"/>
                </a:solidFill>
                <a:latin typeface="Helvetica" pitchFamily="34" charset="0"/>
              </a:rPr>
              <a:t>农业工人住房问题</a:t>
            </a:r>
            <a:endParaRPr lang="en-US" sz="2000" dirty="0" smtClean="0">
              <a:solidFill>
                <a:srgbClr val="595959"/>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4745311" y="874059"/>
            <a:ext cx="5152531" cy="599702"/>
            <a:chOff x="3225800" y="578223"/>
            <a:chExt cx="5152531" cy="599702"/>
          </a:xfrm>
        </p:grpSpPr>
        <p:sp>
          <p:nvSpPr>
            <p:cNvPr id="143362" name="TextBox 6"/>
            <p:cNvSpPr txBox="1">
              <a:spLocks noChangeArrowheads="1"/>
            </p:cNvSpPr>
            <p:nvPr/>
          </p:nvSpPr>
          <p:spPr bwMode="auto">
            <a:xfrm>
              <a:off x="3225800" y="654050"/>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1944</a:t>
              </a:r>
            </a:p>
          </p:txBody>
        </p:sp>
        <p:sp>
          <p:nvSpPr>
            <p:cNvPr id="18" name="TextBox 17"/>
            <p:cNvSpPr txBox="1"/>
            <p:nvPr/>
          </p:nvSpPr>
          <p:spPr>
            <a:xfrm>
              <a:off x="4135438" y="578223"/>
              <a:ext cx="4242893" cy="524435"/>
            </a:xfrm>
            <a:prstGeom prst="rect">
              <a:avLst/>
            </a:prstGeom>
            <a:noFill/>
          </p:spPr>
          <p:txBody>
            <a:bodyPr wrap="none">
              <a:normAutofit/>
            </a:bodyPr>
            <a:lstStyle/>
            <a:p>
              <a:pPr eaLnBrk="0" hangingPunct="0">
                <a:defRPr/>
              </a:pPr>
              <a:r>
                <a:rPr lang="en-US" sz="1400" dirty="0">
                  <a:solidFill>
                    <a:schemeClr val="tx1">
                      <a:lumMod val="65000"/>
                      <a:lumOff val="35000"/>
                    </a:schemeClr>
                  </a:solidFill>
                  <a:latin typeface="Helvetica" pitchFamily="50" charset="0"/>
                  <a:cs typeface="+mn-cs"/>
                </a:rPr>
                <a:t>Napa Valley Vintners </a:t>
              </a:r>
              <a:r>
                <a:rPr lang="en-US" sz="1400" dirty="0" smtClean="0">
                  <a:solidFill>
                    <a:schemeClr val="tx1">
                      <a:lumMod val="65000"/>
                      <a:lumOff val="35000"/>
                    </a:schemeClr>
                  </a:solidFill>
                  <a:latin typeface="Helvetica" pitchFamily="50" charset="0"/>
                  <a:cs typeface="+mn-cs"/>
                </a:rPr>
                <a:t>Forms </a:t>
              </a:r>
            </a:p>
            <a:p>
              <a:pPr eaLnBrk="0" hangingPunct="0">
                <a:defRPr/>
              </a:pPr>
              <a:r>
                <a:rPr lang="zh-CN" altLang="en-US" sz="1400" dirty="0" smtClean="0">
                  <a:solidFill>
                    <a:schemeClr val="tx1">
                      <a:lumMod val="65000"/>
                      <a:lumOff val="35000"/>
                    </a:schemeClr>
                  </a:solidFill>
                  <a:latin typeface="Helvetica" pitchFamily="50" charset="0"/>
                  <a:cs typeface="+mn-cs"/>
                </a:rPr>
                <a:t>纳帕谷酿酒商协会成立</a:t>
              </a:r>
              <a:endParaRPr lang="en-US" sz="1400" dirty="0">
                <a:solidFill>
                  <a:schemeClr val="tx1">
                    <a:lumMod val="65000"/>
                    <a:lumOff val="35000"/>
                  </a:schemeClr>
                </a:solidFill>
                <a:latin typeface="Helvetica" pitchFamily="50" charset="0"/>
                <a:cs typeface="+mn-cs"/>
              </a:endParaRPr>
            </a:p>
          </p:txBody>
        </p:sp>
      </p:grpSp>
      <p:grpSp>
        <p:nvGrpSpPr>
          <p:cNvPr id="3" name="Group 29"/>
          <p:cNvGrpSpPr/>
          <p:nvPr/>
        </p:nvGrpSpPr>
        <p:grpSpPr>
          <a:xfrm>
            <a:off x="4745311" y="1432747"/>
            <a:ext cx="4063065" cy="523875"/>
            <a:chOff x="3225800" y="1166813"/>
            <a:chExt cx="4063065" cy="523875"/>
          </a:xfrm>
        </p:grpSpPr>
        <p:sp>
          <p:nvSpPr>
            <p:cNvPr id="143363" name="TextBox 7"/>
            <p:cNvSpPr txBox="1">
              <a:spLocks noChangeArrowheads="1"/>
            </p:cNvSpPr>
            <p:nvPr/>
          </p:nvSpPr>
          <p:spPr bwMode="auto">
            <a:xfrm>
              <a:off x="3225800" y="1166813"/>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1968</a:t>
              </a:r>
            </a:p>
          </p:txBody>
        </p:sp>
        <p:sp>
          <p:nvSpPr>
            <p:cNvPr id="19" name="TextBox 18"/>
            <p:cNvSpPr txBox="1"/>
            <p:nvPr/>
          </p:nvSpPr>
          <p:spPr>
            <a:xfrm>
              <a:off x="4135438" y="1275556"/>
              <a:ext cx="3153427" cy="307777"/>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Agricultural </a:t>
              </a:r>
              <a:r>
                <a:rPr lang="en-US" sz="1400" dirty="0" smtClean="0">
                  <a:solidFill>
                    <a:schemeClr val="tx1">
                      <a:lumMod val="65000"/>
                      <a:lumOff val="35000"/>
                    </a:schemeClr>
                  </a:solidFill>
                  <a:latin typeface="Helvetica" pitchFamily="50" charset="0"/>
                  <a:cs typeface="+mn-cs"/>
                </a:rPr>
                <a:t>Preserve </a:t>
              </a:r>
              <a:r>
                <a:rPr lang="zh-CN" altLang="en-US" sz="1400" dirty="0" smtClean="0">
                  <a:solidFill>
                    <a:schemeClr val="tx1">
                      <a:lumMod val="65000"/>
                      <a:lumOff val="35000"/>
                    </a:schemeClr>
                  </a:solidFill>
                  <a:latin typeface="Helvetica" pitchFamily="50" charset="0"/>
                  <a:cs typeface="+mn-cs"/>
                </a:rPr>
                <a:t>农业保护区建立</a:t>
              </a:r>
              <a:endParaRPr lang="en-US" sz="1400" dirty="0">
                <a:solidFill>
                  <a:schemeClr val="tx1">
                    <a:lumMod val="65000"/>
                    <a:lumOff val="35000"/>
                  </a:schemeClr>
                </a:solidFill>
                <a:latin typeface="Helvetica" pitchFamily="50" charset="0"/>
                <a:cs typeface="+mn-cs"/>
              </a:endParaRPr>
            </a:p>
          </p:txBody>
        </p:sp>
      </p:grpSp>
      <p:grpSp>
        <p:nvGrpSpPr>
          <p:cNvPr id="4" name="Group 30"/>
          <p:cNvGrpSpPr/>
          <p:nvPr/>
        </p:nvGrpSpPr>
        <p:grpSpPr>
          <a:xfrm>
            <a:off x="4745311" y="1915608"/>
            <a:ext cx="4221763" cy="523875"/>
            <a:chOff x="4059514" y="1679575"/>
            <a:chExt cx="4221763" cy="523875"/>
          </a:xfrm>
        </p:grpSpPr>
        <p:sp>
          <p:nvSpPr>
            <p:cNvPr id="143364" name="TextBox 8"/>
            <p:cNvSpPr txBox="1">
              <a:spLocks noChangeArrowheads="1"/>
            </p:cNvSpPr>
            <p:nvPr/>
          </p:nvSpPr>
          <p:spPr bwMode="auto">
            <a:xfrm>
              <a:off x="4059514" y="1679575"/>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1976</a:t>
              </a:r>
            </a:p>
          </p:txBody>
        </p:sp>
        <p:sp>
          <p:nvSpPr>
            <p:cNvPr id="20" name="TextBox 19"/>
            <p:cNvSpPr txBox="1"/>
            <p:nvPr/>
          </p:nvSpPr>
          <p:spPr>
            <a:xfrm>
              <a:off x="4969152" y="1787525"/>
              <a:ext cx="3312125" cy="307777"/>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Conservation </a:t>
              </a:r>
              <a:r>
                <a:rPr lang="en-US" sz="1400" dirty="0" smtClean="0">
                  <a:solidFill>
                    <a:schemeClr val="tx1">
                      <a:lumMod val="65000"/>
                      <a:lumOff val="35000"/>
                    </a:schemeClr>
                  </a:solidFill>
                  <a:latin typeface="Helvetica" pitchFamily="50" charset="0"/>
                  <a:cs typeface="+mn-cs"/>
                </a:rPr>
                <a:t>Easements </a:t>
              </a:r>
              <a:r>
                <a:rPr lang="zh-CN" altLang="en-US" sz="1400" dirty="0" smtClean="0">
                  <a:solidFill>
                    <a:schemeClr val="tx1">
                      <a:lumMod val="65000"/>
                      <a:lumOff val="35000"/>
                    </a:schemeClr>
                  </a:solidFill>
                  <a:latin typeface="Helvetica" pitchFamily="50" charset="0"/>
                  <a:cs typeface="+mn-cs"/>
                </a:rPr>
                <a:t>保护区地役权</a:t>
              </a:r>
              <a:endParaRPr lang="en-US" sz="1400" dirty="0">
                <a:solidFill>
                  <a:schemeClr val="tx1">
                    <a:lumMod val="65000"/>
                    <a:lumOff val="35000"/>
                  </a:schemeClr>
                </a:solidFill>
                <a:latin typeface="Helvetica" pitchFamily="50" charset="0"/>
                <a:cs typeface="+mn-cs"/>
              </a:endParaRPr>
            </a:p>
          </p:txBody>
        </p:sp>
      </p:grpSp>
      <p:grpSp>
        <p:nvGrpSpPr>
          <p:cNvPr id="5" name="Group 31"/>
          <p:cNvGrpSpPr/>
          <p:nvPr/>
        </p:nvGrpSpPr>
        <p:grpSpPr>
          <a:xfrm>
            <a:off x="4745311" y="2398469"/>
            <a:ext cx="4539158" cy="522287"/>
            <a:chOff x="4059514" y="2192338"/>
            <a:chExt cx="4539158" cy="522287"/>
          </a:xfrm>
        </p:grpSpPr>
        <p:sp>
          <p:nvSpPr>
            <p:cNvPr id="143365" name="TextBox 9"/>
            <p:cNvSpPr txBox="1">
              <a:spLocks noChangeArrowheads="1"/>
            </p:cNvSpPr>
            <p:nvPr/>
          </p:nvSpPr>
          <p:spPr bwMode="auto">
            <a:xfrm>
              <a:off x="4059514" y="2192338"/>
              <a:ext cx="987425" cy="522287"/>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1990</a:t>
              </a:r>
            </a:p>
          </p:txBody>
        </p:sp>
        <p:sp>
          <p:nvSpPr>
            <p:cNvPr id="21" name="TextBox 20"/>
            <p:cNvSpPr txBox="1"/>
            <p:nvPr/>
          </p:nvSpPr>
          <p:spPr>
            <a:xfrm>
              <a:off x="4969152" y="2299494"/>
              <a:ext cx="3629520" cy="307777"/>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Growth Management </a:t>
              </a:r>
              <a:r>
                <a:rPr lang="en-US" sz="1400" dirty="0" smtClean="0">
                  <a:solidFill>
                    <a:schemeClr val="tx1">
                      <a:lumMod val="65000"/>
                      <a:lumOff val="35000"/>
                    </a:schemeClr>
                  </a:solidFill>
                  <a:latin typeface="Helvetica" pitchFamily="50" charset="0"/>
                  <a:cs typeface="+mn-cs"/>
                </a:rPr>
                <a:t>System </a:t>
              </a:r>
              <a:r>
                <a:rPr lang="zh-CN" altLang="en-US" sz="1400" dirty="0" smtClean="0">
                  <a:solidFill>
                    <a:schemeClr val="tx1">
                      <a:lumMod val="65000"/>
                      <a:lumOff val="35000"/>
                    </a:schemeClr>
                  </a:solidFill>
                  <a:latin typeface="Helvetica" pitchFamily="50" charset="0"/>
                  <a:cs typeface="+mn-cs"/>
                </a:rPr>
                <a:t>种植管理体系</a:t>
              </a:r>
              <a:endParaRPr lang="en-US" sz="1400" dirty="0">
                <a:solidFill>
                  <a:schemeClr val="tx1">
                    <a:lumMod val="65000"/>
                    <a:lumOff val="35000"/>
                  </a:schemeClr>
                </a:solidFill>
                <a:latin typeface="Helvetica" pitchFamily="50" charset="0"/>
                <a:cs typeface="+mn-cs"/>
              </a:endParaRPr>
            </a:p>
          </p:txBody>
        </p:sp>
      </p:grpSp>
      <p:grpSp>
        <p:nvGrpSpPr>
          <p:cNvPr id="6" name="Group 32"/>
          <p:cNvGrpSpPr/>
          <p:nvPr/>
        </p:nvGrpSpPr>
        <p:grpSpPr>
          <a:xfrm>
            <a:off x="4745311" y="2879742"/>
            <a:ext cx="4450992" cy="523875"/>
            <a:chOff x="4059514" y="2703513"/>
            <a:chExt cx="4450992" cy="523875"/>
          </a:xfrm>
        </p:grpSpPr>
        <p:sp>
          <p:nvSpPr>
            <p:cNvPr id="143366" name="TextBox 10"/>
            <p:cNvSpPr txBox="1">
              <a:spLocks noChangeArrowheads="1"/>
            </p:cNvSpPr>
            <p:nvPr/>
          </p:nvSpPr>
          <p:spPr bwMode="auto">
            <a:xfrm>
              <a:off x="4059514" y="2703513"/>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1990</a:t>
              </a:r>
            </a:p>
          </p:txBody>
        </p:sp>
        <p:sp>
          <p:nvSpPr>
            <p:cNvPr id="22" name="TextBox 21"/>
            <p:cNvSpPr txBox="1"/>
            <p:nvPr/>
          </p:nvSpPr>
          <p:spPr>
            <a:xfrm>
              <a:off x="4969152" y="2811463"/>
              <a:ext cx="3541354" cy="307777"/>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Winery Definition </a:t>
              </a:r>
              <a:r>
                <a:rPr lang="en-US" sz="1400" dirty="0" smtClean="0">
                  <a:solidFill>
                    <a:schemeClr val="tx1">
                      <a:lumMod val="65000"/>
                      <a:lumOff val="35000"/>
                    </a:schemeClr>
                  </a:solidFill>
                  <a:latin typeface="Helvetica" pitchFamily="50" charset="0"/>
                  <a:cs typeface="+mn-cs"/>
                </a:rPr>
                <a:t>Ordinance </a:t>
              </a:r>
              <a:r>
                <a:rPr lang="zh-CN" altLang="en-US" sz="1400" dirty="0" smtClean="0">
                  <a:solidFill>
                    <a:schemeClr val="tx1">
                      <a:lumMod val="65000"/>
                      <a:lumOff val="35000"/>
                    </a:schemeClr>
                  </a:solidFill>
                  <a:latin typeface="Helvetica" pitchFamily="50" charset="0"/>
                  <a:cs typeface="+mn-cs"/>
                </a:rPr>
                <a:t>定义酒庄法令</a:t>
              </a:r>
              <a:endParaRPr lang="en-US" sz="1400" dirty="0">
                <a:solidFill>
                  <a:schemeClr val="tx1">
                    <a:lumMod val="65000"/>
                    <a:lumOff val="35000"/>
                  </a:schemeClr>
                </a:solidFill>
                <a:latin typeface="Helvetica" pitchFamily="50" charset="0"/>
                <a:cs typeface="+mn-cs"/>
              </a:endParaRPr>
            </a:p>
          </p:txBody>
        </p:sp>
      </p:grpSp>
      <p:grpSp>
        <p:nvGrpSpPr>
          <p:cNvPr id="7" name="Group 33"/>
          <p:cNvGrpSpPr/>
          <p:nvPr/>
        </p:nvGrpSpPr>
        <p:grpSpPr>
          <a:xfrm>
            <a:off x="4731864" y="3310730"/>
            <a:ext cx="4596301" cy="738664"/>
            <a:chOff x="4046067" y="3161227"/>
            <a:chExt cx="4596301" cy="738664"/>
          </a:xfrm>
        </p:grpSpPr>
        <p:sp>
          <p:nvSpPr>
            <p:cNvPr id="143367" name="TextBox 11"/>
            <p:cNvSpPr txBox="1">
              <a:spLocks noChangeArrowheads="1"/>
            </p:cNvSpPr>
            <p:nvPr/>
          </p:nvSpPr>
          <p:spPr bwMode="auto">
            <a:xfrm>
              <a:off x="4046067" y="3174347"/>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1991</a:t>
              </a:r>
            </a:p>
          </p:txBody>
        </p:sp>
        <p:sp>
          <p:nvSpPr>
            <p:cNvPr id="23" name="TextBox 22"/>
            <p:cNvSpPr txBox="1"/>
            <p:nvPr/>
          </p:nvSpPr>
          <p:spPr>
            <a:xfrm>
              <a:off x="4996818" y="3161227"/>
              <a:ext cx="3645550" cy="738664"/>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Hillside Planting and Stream Setback </a:t>
              </a:r>
              <a:r>
                <a:rPr lang="en-US" sz="1400" dirty="0" smtClean="0">
                  <a:solidFill>
                    <a:schemeClr val="tx1">
                      <a:lumMod val="65000"/>
                      <a:lumOff val="35000"/>
                    </a:schemeClr>
                  </a:solidFill>
                  <a:latin typeface="Helvetica" pitchFamily="50" charset="0"/>
                  <a:cs typeface="+mn-cs"/>
                </a:rPr>
                <a:t/>
              </a:r>
              <a:br>
                <a:rPr lang="en-US" sz="1400" dirty="0" smtClean="0">
                  <a:solidFill>
                    <a:schemeClr val="tx1">
                      <a:lumMod val="65000"/>
                      <a:lumOff val="35000"/>
                    </a:schemeClr>
                  </a:solidFill>
                  <a:latin typeface="Helvetica" pitchFamily="50" charset="0"/>
                  <a:cs typeface="+mn-cs"/>
                </a:rPr>
              </a:br>
              <a:r>
                <a:rPr lang="en-US" sz="1400" dirty="0" smtClean="0">
                  <a:solidFill>
                    <a:schemeClr val="tx1">
                      <a:lumMod val="65000"/>
                      <a:lumOff val="35000"/>
                    </a:schemeClr>
                  </a:solidFill>
                  <a:latin typeface="Helvetica" pitchFamily="50" charset="0"/>
                  <a:cs typeface="+mn-cs"/>
                </a:rPr>
                <a:t>Ordinance and </a:t>
              </a:r>
              <a:r>
                <a:rPr lang="en-US" sz="1400" dirty="0">
                  <a:solidFill>
                    <a:schemeClr val="tx1">
                      <a:lumMod val="65000"/>
                      <a:lumOff val="35000"/>
                    </a:schemeClr>
                  </a:solidFill>
                  <a:latin typeface="Helvetica" pitchFamily="50" charset="0"/>
                  <a:cs typeface="+mn-cs"/>
                </a:rPr>
                <a:t>Zoning Agricultural </a:t>
              </a:r>
              <a:r>
                <a:rPr lang="en-US" sz="1400" dirty="0" smtClean="0">
                  <a:solidFill>
                    <a:schemeClr val="tx1">
                      <a:lumMod val="65000"/>
                      <a:lumOff val="35000"/>
                    </a:schemeClr>
                  </a:solidFill>
                  <a:latin typeface="Helvetica" pitchFamily="50" charset="0"/>
                  <a:cs typeface="+mn-cs"/>
                </a:rPr>
                <a:t>Land </a:t>
              </a:r>
            </a:p>
            <a:p>
              <a:pPr eaLnBrk="0" hangingPunct="0">
                <a:defRPr/>
              </a:pPr>
              <a:r>
                <a:rPr lang="zh-CN" altLang="en-US" sz="1400" dirty="0" smtClean="0">
                  <a:solidFill>
                    <a:schemeClr val="tx1">
                      <a:lumMod val="65000"/>
                      <a:lumOff val="35000"/>
                    </a:schemeClr>
                  </a:solidFill>
                  <a:latin typeface="Helvetica" pitchFamily="50" charset="0"/>
                  <a:cs typeface="+mn-cs"/>
                </a:rPr>
                <a:t>山坡种植及河溪缓冲带条例，农业土地分区</a:t>
              </a:r>
              <a:endParaRPr lang="en-US" sz="1400" dirty="0">
                <a:solidFill>
                  <a:schemeClr val="tx1">
                    <a:lumMod val="65000"/>
                    <a:lumOff val="35000"/>
                  </a:schemeClr>
                </a:solidFill>
                <a:latin typeface="Helvetica" pitchFamily="50" charset="0"/>
                <a:cs typeface="+mn-cs"/>
              </a:endParaRPr>
            </a:p>
          </p:txBody>
        </p:sp>
      </p:grpSp>
      <p:grpSp>
        <p:nvGrpSpPr>
          <p:cNvPr id="8" name="Group 34"/>
          <p:cNvGrpSpPr/>
          <p:nvPr/>
        </p:nvGrpSpPr>
        <p:grpSpPr>
          <a:xfrm>
            <a:off x="4745311" y="3848639"/>
            <a:ext cx="4600072" cy="645411"/>
            <a:chOff x="4059514" y="3729038"/>
            <a:chExt cx="4600072" cy="645411"/>
          </a:xfrm>
        </p:grpSpPr>
        <p:sp>
          <p:nvSpPr>
            <p:cNvPr id="143368" name="TextBox 12"/>
            <p:cNvSpPr txBox="1">
              <a:spLocks noChangeArrowheads="1"/>
            </p:cNvSpPr>
            <p:nvPr/>
          </p:nvSpPr>
          <p:spPr bwMode="auto">
            <a:xfrm>
              <a:off x="4059514" y="3729038"/>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1998</a:t>
              </a:r>
            </a:p>
          </p:txBody>
        </p:sp>
        <p:sp>
          <p:nvSpPr>
            <p:cNvPr id="24" name="TextBox 23"/>
            <p:cNvSpPr txBox="1"/>
            <p:nvPr/>
          </p:nvSpPr>
          <p:spPr>
            <a:xfrm>
              <a:off x="4969152" y="3851229"/>
              <a:ext cx="3690434" cy="523220"/>
            </a:xfrm>
            <a:prstGeom prst="rect">
              <a:avLst/>
            </a:prstGeom>
            <a:noFill/>
          </p:spPr>
          <p:txBody>
            <a:bodyPr wrap="square">
              <a:spAutoFit/>
            </a:bodyPr>
            <a:lstStyle/>
            <a:p>
              <a:pPr eaLnBrk="0" hangingPunct="0">
                <a:defRPr/>
              </a:pPr>
              <a:r>
                <a:rPr lang="en-US" sz="1400" dirty="0">
                  <a:solidFill>
                    <a:schemeClr val="tx1">
                      <a:lumMod val="65000"/>
                      <a:lumOff val="35000"/>
                    </a:schemeClr>
                  </a:solidFill>
                  <a:latin typeface="Helvetica" pitchFamily="50" charset="0"/>
                  <a:cs typeface="+mn-cs"/>
                </a:rPr>
                <a:t>Napa River Flood </a:t>
              </a:r>
              <a:r>
                <a:rPr lang="en-US" sz="1400" dirty="0" smtClean="0">
                  <a:solidFill>
                    <a:schemeClr val="tx1">
                      <a:lumMod val="65000"/>
                      <a:lumOff val="35000"/>
                    </a:schemeClr>
                  </a:solidFill>
                  <a:latin typeface="Helvetica" pitchFamily="50" charset="0"/>
                  <a:cs typeface="+mn-cs"/>
                </a:rPr>
                <a:t>Control </a:t>
              </a:r>
            </a:p>
            <a:p>
              <a:pPr eaLnBrk="0" hangingPunct="0">
                <a:defRPr/>
              </a:pPr>
              <a:r>
                <a:rPr lang="zh-CN" altLang="en-US" sz="1400" dirty="0" smtClean="0">
                  <a:solidFill>
                    <a:schemeClr val="tx1">
                      <a:lumMod val="65000"/>
                      <a:lumOff val="35000"/>
                    </a:schemeClr>
                  </a:solidFill>
                  <a:latin typeface="Helvetica" pitchFamily="50" charset="0"/>
                  <a:cs typeface="+mn-cs"/>
                </a:rPr>
                <a:t>纳帕河流洪水控制</a:t>
              </a:r>
              <a:endParaRPr lang="en-US" sz="1400" dirty="0">
                <a:solidFill>
                  <a:schemeClr val="tx1">
                    <a:lumMod val="65000"/>
                    <a:lumOff val="35000"/>
                  </a:schemeClr>
                </a:solidFill>
                <a:latin typeface="Helvetica" pitchFamily="50" charset="0"/>
                <a:cs typeface="+mn-cs"/>
              </a:endParaRPr>
            </a:p>
          </p:txBody>
        </p:sp>
      </p:grpSp>
      <p:grpSp>
        <p:nvGrpSpPr>
          <p:cNvPr id="9" name="Group 35"/>
          <p:cNvGrpSpPr/>
          <p:nvPr/>
        </p:nvGrpSpPr>
        <p:grpSpPr>
          <a:xfrm>
            <a:off x="4745311" y="4331500"/>
            <a:ext cx="4573501" cy="631171"/>
            <a:chOff x="4059514" y="4241800"/>
            <a:chExt cx="4573501" cy="631171"/>
          </a:xfrm>
        </p:grpSpPr>
        <p:sp>
          <p:nvSpPr>
            <p:cNvPr id="143369" name="TextBox 13"/>
            <p:cNvSpPr txBox="1">
              <a:spLocks noChangeArrowheads="1"/>
            </p:cNvSpPr>
            <p:nvPr/>
          </p:nvSpPr>
          <p:spPr bwMode="auto">
            <a:xfrm>
              <a:off x="4059514" y="4241800"/>
              <a:ext cx="987425" cy="522288"/>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2001</a:t>
              </a:r>
            </a:p>
          </p:txBody>
        </p:sp>
        <p:sp>
          <p:nvSpPr>
            <p:cNvPr id="25" name="TextBox 24"/>
            <p:cNvSpPr txBox="1"/>
            <p:nvPr/>
          </p:nvSpPr>
          <p:spPr>
            <a:xfrm>
              <a:off x="4969152" y="4349751"/>
              <a:ext cx="3663863" cy="523220"/>
            </a:xfrm>
            <a:prstGeom prst="rect">
              <a:avLst/>
            </a:prstGeom>
            <a:noFill/>
          </p:spPr>
          <p:txBody>
            <a:bodyPr wrap="square">
              <a:spAutoFit/>
            </a:bodyPr>
            <a:lstStyle/>
            <a:p>
              <a:pPr eaLnBrk="0" hangingPunct="0">
                <a:defRPr/>
              </a:pPr>
              <a:r>
                <a:rPr lang="en-US" sz="1400" dirty="0">
                  <a:solidFill>
                    <a:schemeClr val="tx1">
                      <a:lumMod val="65000"/>
                      <a:lumOff val="35000"/>
                    </a:schemeClr>
                  </a:solidFill>
                  <a:latin typeface="Helvetica" pitchFamily="50" charset="0"/>
                  <a:cs typeface="+mn-cs"/>
                </a:rPr>
                <a:t>WICC Board and </a:t>
              </a:r>
              <a:r>
                <a:rPr lang="en-US" sz="1400" dirty="0" err="1">
                  <a:solidFill>
                    <a:schemeClr val="tx1">
                      <a:lumMod val="65000"/>
                      <a:lumOff val="35000"/>
                    </a:schemeClr>
                  </a:solidFill>
                  <a:latin typeface="Helvetica" pitchFamily="50" charset="0"/>
                  <a:cs typeface="+mn-cs"/>
                </a:rPr>
                <a:t>Viewshed</a:t>
              </a:r>
              <a:r>
                <a:rPr lang="en-US" sz="1400" dirty="0">
                  <a:solidFill>
                    <a:schemeClr val="tx1">
                      <a:lumMod val="65000"/>
                      <a:lumOff val="35000"/>
                    </a:schemeClr>
                  </a:solidFill>
                  <a:latin typeface="Helvetica" pitchFamily="50" charset="0"/>
                  <a:cs typeface="+mn-cs"/>
                </a:rPr>
                <a:t> </a:t>
              </a:r>
              <a:r>
                <a:rPr lang="en-US" sz="1400" dirty="0" smtClean="0">
                  <a:solidFill>
                    <a:schemeClr val="tx1">
                      <a:lumMod val="65000"/>
                      <a:lumOff val="35000"/>
                    </a:schemeClr>
                  </a:solidFill>
                  <a:latin typeface="Helvetica" pitchFamily="50" charset="0"/>
                  <a:cs typeface="+mn-cs"/>
                </a:rPr>
                <a:t>Protection</a:t>
              </a:r>
            </a:p>
            <a:p>
              <a:pPr eaLnBrk="0" hangingPunct="0">
                <a:defRPr/>
              </a:pPr>
              <a:r>
                <a:rPr lang="zh-CN" altLang="en-US" sz="1400" dirty="0" smtClean="0">
                  <a:solidFill>
                    <a:schemeClr val="tx1">
                      <a:lumMod val="65000"/>
                      <a:lumOff val="35000"/>
                    </a:schemeClr>
                  </a:solidFill>
                  <a:latin typeface="Helvetica" pitchFamily="50" charset="0"/>
                  <a:cs typeface="+mn-cs"/>
                </a:rPr>
                <a:t>纳帕流域信息与保护中心董事会及视域保护</a:t>
              </a:r>
              <a:endParaRPr lang="en-US" sz="1400" dirty="0">
                <a:solidFill>
                  <a:schemeClr val="tx1">
                    <a:lumMod val="65000"/>
                    <a:lumOff val="35000"/>
                  </a:schemeClr>
                </a:solidFill>
                <a:latin typeface="Helvetica" pitchFamily="50" charset="0"/>
                <a:cs typeface="+mn-cs"/>
              </a:endParaRPr>
            </a:p>
          </p:txBody>
        </p:sp>
      </p:grpSp>
      <p:grpSp>
        <p:nvGrpSpPr>
          <p:cNvPr id="10" name="Group 36"/>
          <p:cNvGrpSpPr/>
          <p:nvPr/>
        </p:nvGrpSpPr>
        <p:grpSpPr>
          <a:xfrm>
            <a:off x="4745311" y="4812774"/>
            <a:ext cx="3771062" cy="631170"/>
            <a:chOff x="4059514" y="4752975"/>
            <a:chExt cx="3771062" cy="631170"/>
          </a:xfrm>
        </p:grpSpPr>
        <p:sp>
          <p:nvSpPr>
            <p:cNvPr id="143370" name="TextBox 14"/>
            <p:cNvSpPr txBox="1">
              <a:spLocks noChangeArrowheads="1"/>
            </p:cNvSpPr>
            <p:nvPr/>
          </p:nvSpPr>
          <p:spPr bwMode="auto">
            <a:xfrm>
              <a:off x="4059514" y="4752975"/>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2002</a:t>
              </a:r>
            </a:p>
          </p:txBody>
        </p:sp>
        <p:sp>
          <p:nvSpPr>
            <p:cNvPr id="26" name="TextBox 25"/>
            <p:cNvSpPr txBox="1"/>
            <p:nvPr/>
          </p:nvSpPr>
          <p:spPr>
            <a:xfrm>
              <a:off x="4969152" y="4860925"/>
              <a:ext cx="2861424" cy="523220"/>
            </a:xfrm>
            <a:prstGeom prst="rect">
              <a:avLst/>
            </a:prstGeom>
            <a:noFill/>
          </p:spPr>
          <p:txBody>
            <a:bodyPr wrap="none">
              <a:spAutoFit/>
            </a:bodyPr>
            <a:lstStyle/>
            <a:p>
              <a:pPr eaLnBrk="0" hangingPunct="0">
                <a:defRPr/>
              </a:pPr>
              <a:r>
                <a:rPr lang="en-US" sz="1400" dirty="0" err="1">
                  <a:solidFill>
                    <a:schemeClr val="tx1">
                      <a:lumMod val="65000"/>
                      <a:lumOff val="35000"/>
                    </a:schemeClr>
                  </a:solidFill>
                  <a:latin typeface="Helvetica" pitchFamily="50" charset="0"/>
                  <a:cs typeface="+mn-cs"/>
                </a:rPr>
                <a:t>Farmworker</a:t>
              </a:r>
              <a:r>
                <a:rPr lang="en-US" sz="1400" dirty="0">
                  <a:solidFill>
                    <a:schemeClr val="tx1">
                      <a:lumMod val="65000"/>
                      <a:lumOff val="35000"/>
                    </a:schemeClr>
                  </a:solidFill>
                  <a:latin typeface="Helvetica" pitchFamily="50" charset="0"/>
                  <a:cs typeface="+mn-cs"/>
                </a:rPr>
                <a:t> Housing </a:t>
              </a:r>
              <a:r>
                <a:rPr lang="en-US" sz="1400" dirty="0" smtClean="0">
                  <a:solidFill>
                    <a:schemeClr val="tx1">
                      <a:lumMod val="65000"/>
                      <a:lumOff val="35000"/>
                    </a:schemeClr>
                  </a:solidFill>
                  <a:latin typeface="Helvetica" pitchFamily="50" charset="0"/>
                  <a:cs typeface="+mn-cs"/>
                </a:rPr>
                <a:t>Assessment</a:t>
              </a:r>
            </a:p>
            <a:p>
              <a:pPr eaLnBrk="0" hangingPunct="0">
                <a:defRPr/>
              </a:pPr>
              <a:r>
                <a:rPr lang="zh-CN" altLang="en-US" sz="1400" dirty="0" smtClean="0">
                  <a:solidFill>
                    <a:schemeClr val="tx1">
                      <a:lumMod val="65000"/>
                      <a:lumOff val="35000"/>
                    </a:schemeClr>
                  </a:solidFill>
                  <a:latin typeface="Helvetica" pitchFamily="50" charset="0"/>
                  <a:cs typeface="+mn-cs"/>
                </a:rPr>
                <a:t>农业工人住房评估</a:t>
              </a:r>
              <a:endParaRPr lang="en-US" sz="1400" dirty="0">
                <a:solidFill>
                  <a:schemeClr val="tx1">
                    <a:lumMod val="65000"/>
                    <a:lumOff val="35000"/>
                  </a:schemeClr>
                </a:solidFill>
                <a:latin typeface="Helvetica" pitchFamily="50" charset="0"/>
                <a:cs typeface="+mn-cs"/>
              </a:endParaRPr>
            </a:p>
          </p:txBody>
        </p:sp>
      </p:grpSp>
      <p:grpSp>
        <p:nvGrpSpPr>
          <p:cNvPr id="11" name="Group 37"/>
          <p:cNvGrpSpPr/>
          <p:nvPr/>
        </p:nvGrpSpPr>
        <p:grpSpPr>
          <a:xfrm>
            <a:off x="4745311" y="5309082"/>
            <a:ext cx="3232710" cy="631170"/>
            <a:chOff x="4059514" y="5265738"/>
            <a:chExt cx="3232710" cy="631170"/>
          </a:xfrm>
        </p:grpSpPr>
        <p:sp>
          <p:nvSpPr>
            <p:cNvPr id="143371" name="TextBox 15"/>
            <p:cNvSpPr txBox="1">
              <a:spLocks noChangeArrowheads="1"/>
            </p:cNvSpPr>
            <p:nvPr/>
          </p:nvSpPr>
          <p:spPr bwMode="auto">
            <a:xfrm>
              <a:off x="4059514" y="5265738"/>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2003</a:t>
              </a:r>
            </a:p>
          </p:txBody>
        </p:sp>
        <p:sp>
          <p:nvSpPr>
            <p:cNvPr id="27" name="TextBox 26"/>
            <p:cNvSpPr txBox="1"/>
            <p:nvPr/>
          </p:nvSpPr>
          <p:spPr>
            <a:xfrm>
              <a:off x="4969152" y="5373688"/>
              <a:ext cx="2323072" cy="523220"/>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Napa Green Certified </a:t>
              </a:r>
              <a:r>
                <a:rPr lang="en-US" sz="1400" dirty="0" smtClean="0">
                  <a:solidFill>
                    <a:schemeClr val="tx1">
                      <a:lumMod val="65000"/>
                      <a:lumOff val="35000"/>
                    </a:schemeClr>
                  </a:solidFill>
                  <a:latin typeface="Helvetica" pitchFamily="50" charset="0"/>
                  <a:cs typeface="+mn-cs"/>
                </a:rPr>
                <a:t>Land</a:t>
              </a:r>
            </a:p>
            <a:p>
              <a:pPr eaLnBrk="0" hangingPunct="0">
                <a:defRPr/>
              </a:pPr>
              <a:r>
                <a:rPr lang="zh-CN" altLang="en-US" sz="1400" dirty="0" smtClean="0">
                  <a:solidFill>
                    <a:schemeClr val="tx1">
                      <a:lumMod val="65000"/>
                      <a:lumOff val="35000"/>
                    </a:schemeClr>
                  </a:solidFill>
                  <a:latin typeface="Helvetica" pitchFamily="50" charset="0"/>
                  <a:cs typeface="+mn-cs"/>
                </a:rPr>
                <a:t>纳帕绿色授权土地</a:t>
              </a:r>
              <a:endParaRPr lang="en-US" sz="1400" dirty="0">
                <a:solidFill>
                  <a:schemeClr val="tx1">
                    <a:lumMod val="65000"/>
                    <a:lumOff val="35000"/>
                  </a:schemeClr>
                </a:solidFill>
                <a:latin typeface="Helvetica" pitchFamily="50" charset="0"/>
                <a:cs typeface="+mn-cs"/>
              </a:endParaRPr>
            </a:p>
          </p:txBody>
        </p:sp>
      </p:grpSp>
      <p:grpSp>
        <p:nvGrpSpPr>
          <p:cNvPr id="12" name="Group 38"/>
          <p:cNvGrpSpPr/>
          <p:nvPr/>
        </p:nvGrpSpPr>
        <p:grpSpPr>
          <a:xfrm>
            <a:off x="4745311" y="5778500"/>
            <a:ext cx="3393010" cy="630377"/>
            <a:chOff x="4059514" y="5778500"/>
            <a:chExt cx="3393010" cy="630377"/>
          </a:xfrm>
        </p:grpSpPr>
        <p:sp>
          <p:nvSpPr>
            <p:cNvPr id="143372" name="TextBox 16"/>
            <p:cNvSpPr txBox="1">
              <a:spLocks noChangeArrowheads="1"/>
            </p:cNvSpPr>
            <p:nvPr/>
          </p:nvSpPr>
          <p:spPr bwMode="auto">
            <a:xfrm>
              <a:off x="4059514" y="5778500"/>
              <a:ext cx="987425" cy="522288"/>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2008</a:t>
              </a:r>
            </a:p>
          </p:txBody>
        </p:sp>
        <p:sp>
          <p:nvSpPr>
            <p:cNvPr id="28" name="TextBox 27"/>
            <p:cNvSpPr txBox="1"/>
            <p:nvPr/>
          </p:nvSpPr>
          <p:spPr>
            <a:xfrm>
              <a:off x="4969152" y="5885657"/>
              <a:ext cx="2483372" cy="523220"/>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Napa Green Certified </a:t>
              </a:r>
              <a:r>
                <a:rPr lang="en-US" sz="1400" dirty="0" smtClean="0">
                  <a:solidFill>
                    <a:schemeClr val="tx1">
                      <a:lumMod val="65000"/>
                      <a:lumOff val="35000"/>
                    </a:schemeClr>
                  </a:solidFill>
                  <a:latin typeface="Helvetica" pitchFamily="50" charset="0"/>
                  <a:cs typeface="+mn-cs"/>
                </a:rPr>
                <a:t>Winery</a:t>
              </a:r>
            </a:p>
            <a:p>
              <a:pPr eaLnBrk="0" hangingPunct="0">
                <a:defRPr/>
              </a:pPr>
              <a:r>
                <a:rPr lang="zh-CN" altLang="en-US" sz="1400" dirty="0" smtClean="0">
                  <a:solidFill>
                    <a:schemeClr val="tx1">
                      <a:lumMod val="65000"/>
                      <a:lumOff val="35000"/>
                    </a:schemeClr>
                  </a:solidFill>
                  <a:latin typeface="Helvetica" pitchFamily="50" charset="0"/>
                  <a:cs typeface="+mn-cs"/>
                </a:rPr>
                <a:t>纳帕绿色授权酒庄</a:t>
              </a:r>
              <a:endParaRPr lang="en-US" sz="1400" dirty="0">
                <a:solidFill>
                  <a:schemeClr val="tx1">
                    <a:lumMod val="65000"/>
                    <a:lumOff val="35000"/>
                  </a:schemeClr>
                </a:solidFill>
                <a:latin typeface="Helvetica" pitchFamily="50" charset="0"/>
                <a:cs typeface="+mn-cs"/>
              </a:endParaRPr>
            </a:p>
          </p:txBody>
        </p:sp>
      </p:grpSp>
      <p:sp>
        <p:nvSpPr>
          <p:cNvPr id="143384" name="Text Box 25"/>
          <p:cNvSpPr txBox="1">
            <a:spLocks noChangeArrowheads="1"/>
          </p:cNvSpPr>
          <p:nvPr/>
        </p:nvSpPr>
        <p:spPr bwMode="auto">
          <a:xfrm>
            <a:off x="4734992" y="1"/>
            <a:ext cx="3844232" cy="914400"/>
          </a:xfrm>
          <a:prstGeom prst="rect">
            <a:avLst/>
          </a:prstGeom>
          <a:noFill/>
          <a:ln w="9525">
            <a:noFill/>
            <a:miter lim="800000"/>
            <a:headEnd/>
            <a:tailEnd/>
          </a:ln>
        </p:spPr>
        <p:txBody>
          <a:bodyPr wrap="square">
            <a:normAutofit fontScale="85000" lnSpcReduction="20000"/>
          </a:bodyPr>
          <a:lstStyle/>
          <a:p>
            <a:pPr>
              <a:spcBef>
                <a:spcPct val="50000"/>
              </a:spcBef>
            </a:pPr>
            <a:r>
              <a:rPr lang="en-US" sz="2800" dirty="0">
                <a:latin typeface="Helvetica" pitchFamily="34" charset="0"/>
              </a:rPr>
              <a:t>Environmental </a:t>
            </a:r>
            <a:r>
              <a:rPr lang="en-US" sz="2800" dirty="0" smtClean="0">
                <a:latin typeface="Helvetica" pitchFamily="34" charset="0"/>
              </a:rPr>
              <a:t>Leadership</a:t>
            </a:r>
          </a:p>
          <a:p>
            <a:pPr>
              <a:spcBef>
                <a:spcPct val="50000"/>
              </a:spcBef>
            </a:pPr>
            <a:r>
              <a:rPr lang="zh-CN" altLang="en-US" sz="2800" dirty="0" smtClean="0">
                <a:latin typeface="Helvetica" pitchFamily="34" charset="0"/>
              </a:rPr>
              <a:t>倡导环境保护</a:t>
            </a:r>
            <a:endParaRPr lang="en-US" sz="2800" dirty="0">
              <a:latin typeface="Helvetica" pitchFamily="34" charset="0"/>
            </a:endParaRPr>
          </a:p>
        </p:txBody>
      </p:sp>
      <p:pic>
        <p:nvPicPr>
          <p:cNvPr id="40" name="Picture 39" descr="90130718.jpg"/>
          <p:cNvPicPr>
            <a:picLocks noChangeAspect="1"/>
          </p:cNvPicPr>
          <p:nvPr/>
        </p:nvPicPr>
        <p:blipFill>
          <a:blip r:embed="rId3"/>
          <a:srcRect r="2379" b="2475"/>
          <a:stretch>
            <a:fillRect/>
          </a:stretch>
        </p:blipFill>
        <p:spPr>
          <a:xfrm>
            <a:off x="0" y="0"/>
            <a:ext cx="4572000"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7"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7" presetClass="entr" presetSubtype="0"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7"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7" presetClass="entr" presetSubtype="0" fill="hold"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tock_000014337954Medium.jpg"/>
          <p:cNvPicPr>
            <a:picLocks noChangeAspect="1"/>
          </p:cNvPicPr>
          <p:nvPr/>
        </p:nvPicPr>
        <p:blipFill>
          <a:blip r:embed="rId3"/>
          <a:srcRect/>
          <a:stretch>
            <a:fillRect/>
          </a:stretch>
        </p:blipFill>
        <p:spPr bwMode="auto">
          <a:xfrm>
            <a:off x="2312988" y="954088"/>
            <a:ext cx="4521200" cy="4959350"/>
          </a:xfrm>
          <a:prstGeom prst="rect">
            <a:avLst/>
          </a:prstGeom>
          <a:noFill/>
          <a:ln w="9525">
            <a:noFill/>
            <a:miter lim="800000"/>
            <a:headEnd/>
            <a:tailEnd/>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474665" y="609600"/>
            <a:ext cx="4194671" cy="5638800"/>
          </a:xfrm>
          <a:prstGeom prst="rect">
            <a:avLst/>
          </a:prstGeom>
          <a:noFill/>
          <a:ln w="9525">
            <a:noFill/>
            <a:miter lim="800000"/>
            <a:headEnd/>
            <a:tailEnd/>
          </a:ln>
        </p:spPr>
      </p:pic>
      <p:sp>
        <p:nvSpPr>
          <p:cNvPr id="10" name="TextBox 9"/>
          <p:cNvSpPr txBox="1"/>
          <p:nvPr/>
        </p:nvSpPr>
        <p:spPr>
          <a:xfrm>
            <a:off x="0" y="2106977"/>
            <a:ext cx="2577116" cy="892552"/>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a:t>
            </a:r>
            <a:r>
              <a:rPr lang="en-US" sz="2800" dirty="0" smtClean="0">
                <a:solidFill>
                  <a:schemeClr val="tx1">
                    <a:lumMod val="65000"/>
                    <a:lumOff val="35000"/>
                  </a:schemeClr>
                </a:solidFill>
                <a:latin typeface="Helvetica" pitchFamily="50" charset="0"/>
                <a:cs typeface="+mn-cs"/>
              </a:rPr>
              <a:t>VALLEY</a:t>
            </a:r>
          </a:p>
          <a:p>
            <a:pPr eaLnBrk="0" hangingPunct="0">
              <a:defRPr/>
            </a:pPr>
            <a:r>
              <a:rPr lang="zh-CN" altLang="en-US" dirty="0" smtClean="0">
                <a:solidFill>
                  <a:schemeClr val="tx1">
                    <a:lumMod val="65000"/>
                    <a:lumOff val="35000"/>
                  </a:schemeClr>
                </a:solidFill>
                <a:latin typeface="Helvetica" pitchFamily="50" charset="0"/>
                <a:cs typeface="+mn-cs"/>
              </a:rPr>
              <a:t>纳帕谷</a:t>
            </a:r>
            <a:endParaRPr lang="en-US" dirty="0">
              <a:solidFill>
                <a:schemeClr val="tx1">
                  <a:lumMod val="65000"/>
                  <a:lumOff val="35000"/>
                </a:schemeClr>
              </a:solidFill>
              <a:latin typeface="Helvetica" pitchFamily="50" charset="0"/>
              <a:cs typeface="+mn-cs"/>
            </a:endParaRPr>
          </a:p>
        </p:txBody>
      </p:sp>
      <p:grpSp>
        <p:nvGrpSpPr>
          <p:cNvPr id="2" name="Group 15"/>
          <p:cNvGrpSpPr>
            <a:grpSpLocks/>
          </p:cNvGrpSpPr>
          <p:nvPr/>
        </p:nvGrpSpPr>
        <p:grpSpPr bwMode="auto">
          <a:xfrm>
            <a:off x="0" y="2947520"/>
            <a:ext cx="3270447" cy="1072331"/>
            <a:chOff x="-388199" y="2816087"/>
            <a:chExt cx="3269702" cy="637856"/>
          </a:xfrm>
        </p:grpSpPr>
        <p:pic>
          <p:nvPicPr>
            <p:cNvPr id="20494" name="Picture 12" descr="DOTTED_ARROW.wmf"/>
            <p:cNvPicPr>
              <a:picLocks noChangeAspect="1"/>
            </p:cNvPicPr>
            <p:nvPr/>
          </p:nvPicPr>
          <p:blipFill>
            <a:blip r:embed="rId5"/>
            <a:srcRect/>
            <a:stretch>
              <a:fillRect/>
            </a:stretch>
          </p:blipFill>
          <p:spPr bwMode="auto">
            <a:xfrm>
              <a:off x="1228815" y="3171617"/>
              <a:ext cx="215900" cy="165100"/>
            </a:xfrm>
            <a:prstGeom prst="rect">
              <a:avLst/>
            </a:prstGeom>
            <a:noFill/>
            <a:ln w="9525">
              <a:noFill/>
              <a:miter lim="800000"/>
              <a:headEnd/>
              <a:tailEnd/>
            </a:ln>
          </p:spPr>
        </p:pic>
        <p:sp>
          <p:nvSpPr>
            <p:cNvPr id="14" name="TextBox 13"/>
            <p:cNvSpPr txBox="1"/>
            <p:nvPr/>
          </p:nvSpPr>
          <p:spPr>
            <a:xfrm>
              <a:off x="-388199" y="2816087"/>
              <a:ext cx="3269701" cy="329535"/>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Distance to Pacific </a:t>
              </a:r>
              <a:r>
                <a:rPr lang="en-US" sz="1600" dirty="0" smtClean="0">
                  <a:solidFill>
                    <a:schemeClr val="tx1">
                      <a:lumMod val="65000"/>
                      <a:lumOff val="35000"/>
                    </a:schemeClr>
                  </a:solidFill>
                  <a:latin typeface="Helvetica" pitchFamily="50" charset="0"/>
                  <a:cs typeface="+mn-cs"/>
                </a:rPr>
                <a:t>Ocean</a:t>
              </a:r>
            </a:p>
            <a:p>
              <a:pPr algn="r" eaLnBrk="0" hangingPunct="0">
                <a:defRPr/>
              </a:pPr>
              <a:r>
                <a:rPr lang="zh-CN" altLang="en-US" sz="1400" dirty="0" smtClean="0">
                  <a:solidFill>
                    <a:schemeClr val="tx1">
                      <a:lumMod val="65000"/>
                      <a:lumOff val="35000"/>
                    </a:schemeClr>
                  </a:solidFill>
                  <a:latin typeface="Helvetica" pitchFamily="50" charset="0"/>
                  <a:cs typeface="+mn-cs"/>
                </a:rPr>
                <a:t>到太平洋的距离</a:t>
              </a:r>
              <a:endParaRPr lang="en-US" sz="1400" dirty="0">
                <a:solidFill>
                  <a:schemeClr val="tx1">
                    <a:lumMod val="65000"/>
                    <a:lumOff val="35000"/>
                  </a:schemeClr>
                </a:solidFill>
                <a:latin typeface="Helvetica" pitchFamily="50" charset="0"/>
                <a:cs typeface="+mn-cs"/>
              </a:endParaRPr>
            </a:p>
          </p:txBody>
        </p:sp>
        <p:sp>
          <p:nvSpPr>
            <p:cNvPr id="15" name="TextBox 14"/>
            <p:cNvSpPr txBox="1"/>
            <p:nvPr/>
          </p:nvSpPr>
          <p:spPr>
            <a:xfrm>
              <a:off x="1339445" y="3124408"/>
              <a:ext cx="1542058" cy="329535"/>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36mi / </a:t>
              </a:r>
              <a:r>
                <a:rPr lang="en-US" sz="1600" dirty="0" smtClean="0">
                  <a:solidFill>
                    <a:schemeClr val="tx1">
                      <a:lumMod val="65000"/>
                      <a:lumOff val="35000"/>
                    </a:schemeClr>
                  </a:solidFill>
                  <a:latin typeface="Helvetica" pitchFamily="50" charset="0"/>
                  <a:cs typeface="+mn-cs"/>
                </a:rPr>
                <a:t>58km</a:t>
              </a:r>
            </a:p>
            <a:p>
              <a:pPr algn="r" eaLnBrk="0" hangingPunct="0">
                <a:defRPr/>
              </a:pPr>
              <a:r>
                <a:rPr lang="en-US" sz="1400" dirty="0" smtClean="0">
                  <a:solidFill>
                    <a:schemeClr val="tx1">
                      <a:lumMod val="65000"/>
                      <a:lumOff val="35000"/>
                    </a:schemeClr>
                  </a:solidFill>
                  <a:latin typeface="Helvetica" pitchFamily="50" charset="0"/>
                  <a:cs typeface="+mn-cs"/>
                </a:rPr>
                <a:t>36</a:t>
              </a:r>
              <a:r>
                <a:rPr lang="zh-CN" altLang="en-US" sz="1400" dirty="0" smtClean="0">
                  <a:solidFill>
                    <a:schemeClr val="tx1">
                      <a:lumMod val="65000"/>
                      <a:lumOff val="35000"/>
                    </a:schemeClr>
                  </a:solidFill>
                  <a:latin typeface="Helvetica" pitchFamily="50" charset="0"/>
                  <a:cs typeface="+mn-cs"/>
                </a:rPr>
                <a:t>英里</a:t>
              </a:r>
              <a:r>
                <a:rPr lang="en-US" altLang="zh-CN" sz="1400" dirty="0" smtClean="0">
                  <a:solidFill>
                    <a:schemeClr val="tx1">
                      <a:lumMod val="65000"/>
                      <a:lumOff val="35000"/>
                    </a:schemeClr>
                  </a:solidFill>
                  <a:latin typeface="Helvetica" pitchFamily="50" charset="0"/>
                  <a:cs typeface="+mn-cs"/>
                </a:rPr>
                <a:t>/58</a:t>
              </a:r>
              <a:r>
                <a:rPr lang="zh-CN" altLang="en-US" sz="1400" dirty="0" smtClean="0">
                  <a:solidFill>
                    <a:schemeClr val="tx1">
                      <a:lumMod val="65000"/>
                      <a:lumOff val="35000"/>
                    </a:schemeClr>
                  </a:solidFill>
                  <a:latin typeface="Helvetica" pitchFamily="50" charset="0"/>
                  <a:cs typeface="+mn-cs"/>
                </a:rPr>
                <a:t>公里</a:t>
              </a:r>
              <a:endParaRPr lang="en-US" sz="1400" dirty="0">
                <a:solidFill>
                  <a:schemeClr val="tx1">
                    <a:lumMod val="65000"/>
                    <a:lumOff val="35000"/>
                  </a:schemeClr>
                </a:solidFill>
                <a:latin typeface="Helvetica" pitchFamily="50" charset="0"/>
                <a:cs typeface="+mn-cs"/>
              </a:endParaRPr>
            </a:p>
          </p:txBody>
        </p:sp>
      </p:grpSp>
      <p:grpSp>
        <p:nvGrpSpPr>
          <p:cNvPr id="3" name="Group 16"/>
          <p:cNvGrpSpPr>
            <a:grpSpLocks/>
          </p:cNvGrpSpPr>
          <p:nvPr/>
        </p:nvGrpSpPr>
        <p:grpSpPr bwMode="auto">
          <a:xfrm>
            <a:off x="495105" y="3980330"/>
            <a:ext cx="3270447" cy="951414"/>
            <a:chOff x="-388755" y="2816086"/>
            <a:chExt cx="3270258" cy="604068"/>
          </a:xfrm>
        </p:grpSpPr>
        <p:sp>
          <p:nvSpPr>
            <p:cNvPr id="19" name="TextBox 18"/>
            <p:cNvSpPr txBox="1"/>
            <p:nvPr/>
          </p:nvSpPr>
          <p:spPr>
            <a:xfrm>
              <a:off x="-388755" y="2816086"/>
              <a:ext cx="3270257" cy="351742"/>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Distance to San </a:t>
              </a:r>
              <a:r>
                <a:rPr lang="en-US" sz="1600" dirty="0" smtClean="0">
                  <a:solidFill>
                    <a:schemeClr val="tx1">
                      <a:lumMod val="65000"/>
                      <a:lumOff val="35000"/>
                    </a:schemeClr>
                  </a:solidFill>
                  <a:latin typeface="Helvetica" pitchFamily="50" charset="0"/>
                  <a:cs typeface="+mn-cs"/>
                </a:rPr>
                <a:t>Francisco</a:t>
              </a:r>
            </a:p>
            <a:p>
              <a:pPr algn="r" eaLnBrk="0" hangingPunct="0">
                <a:defRPr/>
              </a:pPr>
              <a:r>
                <a:rPr lang="zh-CN" altLang="en-US" sz="1400" dirty="0" smtClean="0">
                  <a:solidFill>
                    <a:schemeClr val="tx1">
                      <a:lumMod val="65000"/>
                      <a:lumOff val="35000"/>
                    </a:schemeClr>
                  </a:solidFill>
                  <a:latin typeface="Helvetica" pitchFamily="50" charset="0"/>
                  <a:cs typeface="+mn-cs"/>
                </a:rPr>
                <a:t>到旧金山的距离</a:t>
              </a:r>
              <a:endParaRPr lang="en-US" sz="1400" dirty="0">
                <a:solidFill>
                  <a:schemeClr val="tx1">
                    <a:lumMod val="65000"/>
                    <a:lumOff val="35000"/>
                  </a:schemeClr>
                </a:solidFill>
                <a:latin typeface="Helvetica" pitchFamily="50" charset="0"/>
                <a:cs typeface="+mn-cs"/>
              </a:endParaRPr>
            </a:p>
          </p:txBody>
        </p:sp>
        <p:sp>
          <p:nvSpPr>
            <p:cNvPr id="20" name="TextBox 19"/>
            <p:cNvSpPr txBox="1"/>
            <p:nvPr/>
          </p:nvSpPr>
          <p:spPr>
            <a:xfrm>
              <a:off x="1339183" y="3068412"/>
              <a:ext cx="1542320" cy="351742"/>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48mi / </a:t>
              </a:r>
              <a:r>
                <a:rPr lang="en-US" sz="1600" dirty="0" smtClean="0">
                  <a:solidFill>
                    <a:schemeClr val="tx1">
                      <a:lumMod val="65000"/>
                      <a:lumOff val="35000"/>
                    </a:schemeClr>
                  </a:solidFill>
                  <a:latin typeface="Helvetica" pitchFamily="50" charset="0"/>
                  <a:cs typeface="+mn-cs"/>
                </a:rPr>
                <a:t>77km</a:t>
              </a:r>
            </a:p>
            <a:p>
              <a:pPr algn="r" eaLnBrk="0" hangingPunct="0">
                <a:defRPr/>
              </a:pPr>
              <a:r>
                <a:rPr lang="en-US" sz="1400" dirty="0" smtClean="0">
                  <a:solidFill>
                    <a:schemeClr val="tx1">
                      <a:lumMod val="65000"/>
                      <a:lumOff val="35000"/>
                    </a:schemeClr>
                  </a:solidFill>
                  <a:latin typeface="Helvetica" pitchFamily="50" charset="0"/>
                  <a:cs typeface="+mn-cs"/>
                </a:rPr>
                <a:t>48</a:t>
              </a:r>
              <a:r>
                <a:rPr lang="zh-CN" altLang="en-US" sz="1400" dirty="0" smtClean="0">
                  <a:solidFill>
                    <a:schemeClr val="tx1">
                      <a:lumMod val="65000"/>
                      <a:lumOff val="35000"/>
                    </a:schemeClr>
                  </a:solidFill>
                  <a:latin typeface="Helvetica" pitchFamily="50" charset="0"/>
                  <a:cs typeface="+mn-cs"/>
                </a:rPr>
                <a:t>英里</a:t>
              </a:r>
              <a:r>
                <a:rPr lang="en-US" altLang="zh-CN" sz="1400" dirty="0" smtClean="0">
                  <a:solidFill>
                    <a:schemeClr val="tx1">
                      <a:lumMod val="65000"/>
                      <a:lumOff val="35000"/>
                    </a:schemeClr>
                  </a:solidFill>
                  <a:latin typeface="Helvetica" pitchFamily="50" charset="0"/>
                  <a:cs typeface="+mn-cs"/>
                </a:rPr>
                <a:t>/77</a:t>
              </a:r>
              <a:r>
                <a:rPr lang="zh-CN" altLang="en-US" sz="1400" dirty="0" smtClean="0">
                  <a:solidFill>
                    <a:schemeClr val="tx1">
                      <a:lumMod val="65000"/>
                      <a:lumOff val="35000"/>
                    </a:schemeClr>
                  </a:solidFill>
                  <a:latin typeface="Helvetica" pitchFamily="50" charset="0"/>
                  <a:cs typeface="+mn-cs"/>
                </a:rPr>
                <a:t>公里</a:t>
              </a:r>
              <a:endParaRPr lang="en-US" sz="1400" dirty="0">
                <a:solidFill>
                  <a:schemeClr val="tx1">
                    <a:lumMod val="65000"/>
                    <a:lumOff val="35000"/>
                  </a:schemeClr>
                </a:solidFill>
                <a:latin typeface="Helvetica" pitchFamily="50" charset="0"/>
                <a:cs typeface="+mn-cs"/>
              </a:endParaRPr>
            </a:p>
          </p:txBody>
        </p:sp>
      </p:grpSp>
      <p:grpSp>
        <p:nvGrpSpPr>
          <p:cNvPr id="4" name="Group 20"/>
          <p:cNvGrpSpPr>
            <a:grpSpLocks/>
          </p:cNvGrpSpPr>
          <p:nvPr/>
        </p:nvGrpSpPr>
        <p:grpSpPr bwMode="auto">
          <a:xfrm>
            <a:off x="5286915" y="4746815"/>
            <a:ext cx="3023649" cy="1027172"/>
            <a:chOff x="-143597" y="2816088"/>
            <a:chExt cx="3025106" cy="711478"/>
          </a:xfrm>
        </p:grpSpPr>
        <p:pic>
          <p:nvPicPr>
            <p:cNvPr id="20488" name="Picture 21" descr="DOTTED_ARROW.wmf"/>
            <p:cNvPicPr>
              <a:picLocks noChangeAspect="1"/>
            </p:cNvPicPr>
            <p:nvPr/>
          </p:nvPicPr>
          <p:blipFill>
            <a:blip r:embed="rId5"/>
            <a:srcRect/>
            <a:stretch>
              <a:fillRect/>
            </a:stretch>
          </p:blipFill>
          <p:spPr bwMode="auto">
            <a:xfrm rot="16200000">
              <a:off x="1058097" y="3337066"/>
              <a:ext cx="215900" cy="165100"/>
            </a:xfrm>
            <a:prstGeom prst="rect">
              <a:avLst/>
            </a:prstGeom>
            <a:noFill/>
            <a:ln w="9525">
              <a:noFill/>
              <a:miter lim="800000"/>
              <a:headEnd/>
              <a:tailEnd/>
            </a:ln>
          </p:spPr>
        </p:pic>
        <p:sp>
          <p:nvSpPr>
            <p:cNvPr id="23" name="TextBox 22"/>
            <p:cNvSpPr txBox="1"/>
            <p:nvPr/>
          </p:nvSpPr>
          <p:spPr>
            <a:xfrm>
              <a:off x="-143597" y="2816088"/>
              <a:ext cx="3025105" cy="383729"/>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Distance to Los </a:t>
              </a:r>
              <a:r>
                <a:rPr lang="en-US" sz="1600" dirty="0" smtClean="0">
                  <a:solidFill>
                    <a:schemeClr val="tx1">
                      <a:lumMod val="65000"/>
                      <a:lumOff val="35000"/>
                    </a:schemeClr>
                  </a:solidFill>
                  <a:latin typeface="Helvetica" pitchFamily="50" charset="0"/>
                  <a:cs typeface="+mn-cs"/>
                </a:rPr>
                <a:t>Angeles</a:t>
              </a:r>
            </a:p>
            <a:p>
              <a:pPr algn="r" eaLnBrk="0" hangingPunct="0">
                <a:defRPr/>
              </a:pPr>
              <a:r>
                <a:rPr lang="zh-CN" altLang="en-US" sz="1400" dirty="0" smtClean="0">
                  <a:solidFill>
                    <a:schemeClr val="tx1">
                      <a:lumMod val="65000"/>
                      <a:lumOff val="35000"/>
                    </a:schemeClr>
                  </a:solidFill>
                  <a:latin typeface="Helvetica" pitchFamily="50" charset="0"/>
                  <a:cs typeface="+mn-cs"/>
                </a:rPr>
                <a:t>到洛杉矶的距离</a:t>
              </a:r>
              <a:endParaRPr lang="en-US" sz="1400" dirty="0">
                <a:solidFill>
                  <a:schemeClr val="tx1">
                    <a:lumMod val="65000"/>
                    <a:lumOff val="35000"/>
                  </a:schemeClr>
                </a:solidFill>
                <a:latin typeface="Helvetica" pitchFamily="50" charset="0"/>
                <a:cs typeface="+mn-cs"/>
              </a:endParaRPr>
            </a:p>
          </p:txBody>
        </p:sp>
        <p:sp>
          <p:nvSpPr>
            <p:cNvPr id="24" name="TextBox 23"/>
            <p:cNvSpPr txBox="1"/>
            <p:nvPr/>
          </p:nvSpPr>
          <p:spPr>
            <a:xfrm>
              <a:off x="1091311" y="3105672"/>
              <a:ext cx="1790198" cy="383729"/>
            </a:xfrm>
            <a:prstGeom prst="rect">
              <a:avLst/>
            </a:prstGeom>
            <a:noFill/>
          </p:spPr>
          <p:txBody>
            <a:bodyPr wrap="none">
              <a:spAutoFit/>
            </a:bodyPr>
            <a:lstStyle/>
            <a:p>
              <a:pPr algn="r" eaLnBrk="0" hangingPunct="0">
                <a:defRPr/>
              </a:pPr>
              <a:r>
                <a:rPr lang="en-US" sz="1600" dirty="0" smtClean="0">
                  <a:solidFill>
                    <a:schemeClr val="tx1">
                      <a:lumMod val="65000"/>
                      <a:lumOff val="35000"/>
                    </a:schemeClr>
                  </a:solidFill>
                  <a:latin typeface="Helvetica" pitchFamily="50" charset="0"/>
                  <a:cs typeface="+mn-cs"/>
                </a:rPr>
                <a:t>360mi </a:t>
              </a:r>
              <a:r>
                <a:rPr lang="en-US" sz="1600" dirty="0">
                  <a:solidFill>
                    <a:schemeClr val="tx1">
                      <a:lumMod val="65000"/>
                      <a:lumOff val="35000"/>
                    </a:schemeClr>
                  </a:solidFill>
                  <a:latin typeface="Helvetica" pitchFamily="50" charset="0"/>
                  <a:cs typeface="+mn-cs"/>
                </a:rPr>
                <a:t>/ </a:t>
              </a:r>
              <a:r>
                <a:rPr lang="en-US" sz="1600" dirty="0" smtClean="0">
                  <a:solidFill>
                    <a:schemeClr val="tx1">
                      <a:lumMod val="65000"/>
                      <a:lumOff val="35000"/>
                    </a:schemeClr>
                  </a:solidFill>
                  <a:latin typeface="Helvetica" pitchFamily="50" charset="0"/>
                  <a:cs typeface="+mn-cs"/>
                </a:rPr>
                <a:t>579km</a:t>
              </a:r>
            </a:p>
            <a:p>
              <a:pPr algn="r" eaLnBrk="0" hangingPunct="0">
                <a:defRPr/>
              </a:pPr>
              <a:r>
                <a:rPr lang="en-US" sz="1400" dirty="0" smtClean="0">
                  <a:solidFill>
                    <a:schemeClr val="tx1">
                      <a:lumMod val="65000"/>
                      <a:lumOff val="35000"/>
                    </a:schemeClr>
                  </a:solidFill>
                  <a:latin typeface="Helvetica" pitchFamily="50" charset="0"/>
                  <a:cs typeface="+mn-cs"/>
                </a:rPr>
                <a:t>360</a:t>
              </a:r>
              <a:r>
                <a:rPr lang="zh-CN" altLang="en-US" sz="1400" dirty="0" smtClean="0">
                  <a:solidFill>
                    <a:schemeClr val="tx1">
                      <a:lumMod val="65000"/>
                      <a:lumOff val="35000"/>
                    </a:schemeClr>
                  </a:solidFill>
                  <a:latin typeface="Helvetica" pitchFamily="50" charset="0"/>
                  <a:cs typeface="+mn-cs"/>
                </a:rPr>
                <a:t>英里</a:t>
              </a:r>
              <a:r>
                <a:rPr lang="en-US" altLang="zh-CN" sz="1400" dirty="0" smtClean="0">
                  <a:solidFill>
                    <a:schemeClr val="tx1">
                      <a:lumMod val="65000"/>
                      <a:lumOff val="35000"/>
                    </a:schemeClr>
                  </a:solidFill>
                  <a:latin typeface="Helvetica" pitchFamily="50" charset="0"/>
                  <a:cs typeface="+mn-cs"/>
                </a:rPr>
                <a:t>/579</a:t>
              </a:r>
              <a:r>
                <a:rPr lang="zh-CN" altLang="en-US" sz="1400" dirty="0" smtClean="0">
                  <a:solidFill>
                    <a:schemeClr val="tx1">
                      <a:lumMod val="65000"/>
                      <a:lumOff val="35000"/>
                    </a:schemeClr>
                  </a:solidFill>
                  <a:latin typeface="Helvetica" pitchFamily="50" charset="0"/>
                  <a:cs typeface="+mn-cs"/>
                </a:rPr>
                <a:t>公里</a:t>
              </a:r>
              <a:endParaRPr lang="en-US" sz="1400" dirty="0">
                <a:solidFill>
                  <a:schemeClr val="tx1">
                    <a:lumMod val="65000"/>
                    <a:lumOff val="35000"/>
                  </a:schemeClr>
                </a:solidFill>
                <a:latin typeface="Helvetica" pitchFamily="50" charset="0"/>
                <a:cs typeface="+mn-cs"/>
              </a:endParaRPr>
            </a:p>
          </p:txBody>
        </p:sp>
      </p:grpSp>
      <p:sp>
        <p:nvSpPr>
          <p:cNvPr id="25" name="Oval 24"/>
          <p:cNvSpPr/>
          <p:nvPr/>
        </p:nvSpPr>
        <p:spPr bwMode="auto">
          <a:xfrm>
            <a:off x="3346450" y="2982913"/>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pic>
        <p:nvPicPr>
          <p:cNvPr id="18" name="Picture 21" descr="DOTTED_ARROW.wmf"/>
          <p:cNvPicPr>
            <a:picLocks noChangeAspect="1"/>
          </p:cNvPicPr>
          <p:nvPr/>
        </p:nvPicPr>
        <p:blipFill>
          <a:blip r:embed="rId5"/>
          <a:srcRect/>
          <a:stretch>
            <a:fillRect/>
          </a:stretch>
        </p:blipFill>
        <p:spPr bwMode="auto">
          <a:xfrm rot="16200000">
            <a:off x="2289831" y="4915031"/>
            <a:ext cx="215973" cy="16502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23" presetClass="exit" presetSubtype="16" fill="hold" nodeType="withEffect">
                                  <p:stCondLst>
                                    <p:cond delay="200"/>
                                  </p:stCondLst>
                                  <p:childTnLst>
                                    <p:anim calcmode="lin" valueType="num">
                                      <p:cBhvr>
                                        <p:cTn id="9" dur="2000"/>
                                        <p:tgtEl>
                                          <p:spTgt spid="9"/>
                                        </p:tgtEl>
                                        <p:attrNameLst>
                                          <p:attrName>ppt_w</p:attrName>
                                        </p:attrNameLst>
                                      </p:cBhvr>
                                      <p:tavLst>
                                        <p:tav tm="0">
                                          <p:val>
                                            <p:strVal val="ppt_w"/>
                                          </p:val>
                                        </p:tav>
                                        <p:tav tm="100000">
                                          <p:val>
                                            <p:strVal val="4*ppt_w"/>
                                          </p:val>
                                        </p:tav>
                                      </p:tavLst>
                                    </p:anim>
                                    <p:anim calcmode="lin" valueType="num">
                                      <p:cBhvr>
                                        <p:cTn id="10" dur="2000"/>
                                        <p:tgtEl>
                                          <p:spTgt spid="9"/>
                                        </p:tgtEl>
                                        <p:attrNameLst>
                                          <p:attrName>ppt_h</p:attrName>
                                        </p:attrNameLst>
                                      </p:cBhvr>
                                      <p:tavLst>
                                        <p:tav tm="0">
                                          <p:val>
                                            <p:strVal val="ppt_h"/>
                                          </p:val>
                                        </p:tav>
                                        <p:tav tm="100000">
                                          <p:val>
                                            <p:strVal val="4*ppt_h"/>
                                          </p:val>
                                        </p:tav>
                                      </p:tavLst>
                                    </p:anim>
                                    <p:set>
                                      <p:cBhvr>
                                        <p:cTn id="11" dur="1" fill="hold">
                                          <p:stCondLst>
                                            <p:cond delay="1999"/>
                                          </p:stCondLst>
                                        </p:cTn>
                                        <p:tgtEl>
                                          <p:spTgt spid="9"/>
                                        </p:tgtEl>
                                        <p:attrNameLst>
                                          <p:attrName>style.visibility</p:attrName>
                                        </p:attrNameLst>
                                      </p:cBhvr>
                                      <p:to>
                                        <p:strVal val="hidden"/>
                                      </p:to>
                                    </p:set>
                                  </p:childTnLst>
                                </p:cTn>
                              </p:par>
                              <p:par>
                                <p:cTn id="12" presetID="53" presetClass="entr" presetSubtype="0" fill="hold" nodeType="withEffect">
                                  <p:stCondLst>
                                    <p:cond delay="200"/>
                                  </p:stCondLst>
                                  <p:childTnLst>
                                    <p:set>
                                      <p:cBhvr>
                                        <p:cTn id="13" dur="1" fill="hold">
                                          <p:stCondLst>
                                            <p:cond delay="0"/>
                                          </p:stCondLst>
                                        </p:cTn>
                                        <p:tgtEl>
                                          <p:spTgt spid="8"/>
                                        </p:tgtEl>
                                        <p:attrNameLst>
                                          <p:attrName>style.visibility</p:attrName>
                                        </p:attrNameLst>
                                      </p:cBhvr>
                                      <p:to>
                                        <p:strVal val="visible"/>
                                      </p:to>
                                    </p:set>
                                    <p:anim calcmode="lin" valueType="num">
                                      <p:cBhvr>
                                        <p:cTn id="14" dur="2000" fill="hold"/>
                                        <p:tgtEl>
                                          <p:spTgt spid="8"/>
                                        </p:tgtEl>
                                        <p:attrNameLst>
                                          <p:attrName>ppt_w</p:attrName>
                                        </p:attrNameLst>
                                      </p:cBhvr>
                                      <p:tavLst>
                                        <p:tav tm="0">
                                          <p:val>
                                            <p:fltVal val="0"/>
                                          </p:val>
                                        </p:tav>
                                        <p:tav tm="100000">
                                          <p:val>
                                            <p:strVal val="#ppt_w"/>
                                          </p:val>
                                        </p:tav>
                                      </p:tavLst>
                                    </p:anim>
                                    <p:anim calcmode="lin" valueType="num">
                                      <p:cBhvr>
                                        <p:cTn id="15" dur="2000" fill="hold"/>
                                        <p:tgtEl>
                                          <p:spTgt spid="8"/>
                                        </p:tgtEl>
                                        <p:attrNameLst>
                                          <p:attrName>ppt_h</p:attrName>
                                        </p:attrNameLst>
                                      </p:cBhvr>
                                      <p:tavLst>
                                        <p:tav tm="0">
                                          <p:val>
                                            <p:fltVal val="0"/>
                                          </p:val>
                                        </p:tav>
                                        <p:tav tm="100000">
                                          <p:val>
                                            <p:strVal val="#ppt_h"/>
                                          </p:val>
                                        </p:tav>
                                      </p:tavLst>
                                    </p:anim>
                                    <p:animEffect transition="in" filter="fade">
                                      <p:cBhvr>
                                        <p:cTn id="16" dur="2000"/>
                                        <p:tgtEl>
                                          <p:spTgt spid="8"/>
                                        </p:tgtEl>
                                      </p:cBhvr>
                                    </p:animEffect>
                                  </p:childTnLst>
                                </p:cTn>
                              </p:par>
                              <p:par>
                                <p:cTn id="17" presetID="35" presetClass="path" presetSubtype="0" accel="50000" decel="50000" fill="hold" nodeType="withEffect">
                                  <p:stCondLst>
                                    <p:cond delay="200"/>
                                  </p:stCondLst>
                                  <p:childTnLst>
                                    <p:animMotion origin="layout" path="M 0 2.53469E-6 L -0.14045 -0.03331 " pathEditMode="relative" rAng="0" ptsTypes="AA">
                                      <p:cBhvr>
                                        <p:cTn id="18" dur="2000" spd="-100000" fill="hold"/>
                                        <p:tgtEl>
                                          <p:spTgt spid="8"/>
                                        </p:tgtEl>
                                        <p:attrNameLst>
                                          <p:attrName>ppt_x</p:attrName>
                                          <p:attrName>ppt_y</p:attrName>
                                        </p:attrNameLst>
                                      </p:cBhvr>
                                      <p:rCtr x="-7000" y="-1700"/>
                                    </p:animMotion>
                                  </p:childTnLst>
                                </p:cTn>
                              </p:par>
                              <p:par>
                                <p:cTn id="19" presetID="10" presetClass="exit" presetSubtype="0" fill="hold" grpId="0" nodeType="withEffect">
                                  <p:stCondLst>
                                    <p:cond delay="200"/>
                                  </p:stCondLst>
                                  <p:childTnLst>
                                    <p:animEffect transition="out" filter="fade">
                                      <p:cBhvr>
                                        <p:cTn id="20" dur="500"/>
                                        <p:tgtEl>
                                          <p:spTgt spid="25"/>
                                        </p:tgtEl>
                                      </p:cBhvr>
                                    </p:animEffect>
                                    <p:set>
                                      <p:cBhvr>
                                        <p:cTn id="21" dur="1" fill="hold">
                                          <p:stCondLst>
                                            <p:cond delay="499"/>
                                          </p:stCondLst>
                                        </p:cTn>
                                        <p:tgtEl>
                                          <p:spTgt spid="25"/>
                                        </p:tgtEl>
                                        <p:attrNameLst>
                                          <p:attrName>style.visibility</p:attrName>
                                        </p:attrNameLst>
                                      </p:cBhvr>
                                      <p:to>
                                        <p:strVal val="hidden"/>
                                      </p:to>
                                    </p:set>
                                  </p:childTnLst>
                                </p:cTn>
                              </p:par>
                            </p:childTnLst>
                          </p:cTn>
                        </p:par>
                        <p:par>
                          <p:cTn id="22" fill="hold">
                            <p:stCondLst>
                              <p:cond delay="22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childTnLst>
                                </p:cTn>
                              </p:par>
                            </p:childTnLst>
                          </p:cTn>
                        </p:par>
                        <p:par>
                          <p:cTn id="26" fill="hold">
                            <p:stCondLst>
                              <p:cond delay="32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childTnLst>
                                </p:cTn>
                              </p:par>
                            </p:childTnLst>
                          </p:cTn>
                        </p:par>
                        <p:par>
                          <p:cTn id="33" fill="hold">
                            <p:stCondLst>
                              <p:cond delay="420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3"/>
          <p:cNvSpPr>
            <a:spLocks noGrp="1"/>
          </p:cNvSpPr>
          <p:nvPr>
            <p:ph type="title" idx="4294967295"/>
          </p:nvPr>
        </p:nvSpPr>
        <p:spPr>
          <a:xfrm>
            <a:off x="376985" y="208337"/>
            <a:ext cx="8110537" cy="873125"/>
          </a:xfrm>
        </p:spPr>
        <p:txBody>
          <a:bodyPr/>
          <a:lstStyle/>
          <a:p>
            <a:r>
              <a:rPr lang="en-US" sz="3000" b="0" dirty="0" smtClean="0">
                <a:solidFill>
                  <a:srgbClr val="404040"/>
                </a:solidFill>
                <a:latin typeface="Arial" charset="0"/>
                <a:cs typeface="Arial" charset="0"/>
              </a:rPr>
              <a:t>Napa Valley Agricultural Preserve</a:t>
            </a:r>
            <a:br>
              <a:rPr lang="en-US" sz="3000" b="0" dirty="0" smtClean="0">
                <a:solidFill>
                  <a:srgbClr val="404040"/>
                </a:solidFill>
                <a:latin typeface="Arial" charset="0"/>
                <a:cs typeface="Arial" charset="0"/>
              </a:rPr>
            </a:br>
            <a:r>
              <a:rPr lang="zh-CN" altLang="en-US" b="0" dirty="0" smtClean="0">
                <a:solidFill>
                  <a:srgbClr val="404040"/>
                </a:solidFill>
                <a:latin typeface="Arial" charset="0"/>
                <a:cs typeface="Arial" charset="0"/>
              </a:rPr>
              <a:t>纳帕谷农业保护区</a:t>
            </a:r>
            <a:r>
              <a:rPr lang="en-US" sz="2800" b="0" dirty="0" smtClean="0">
                <a:solidFill>
                  <a:srgbClr val="404040"/>
                </a:solidFill>
                <a:latin typeface="Arial" charset="0"/>
                <a:cs typeface="Arial" charset="0"/>
              </a:rPr>
              <a:t/>
            </a:r>
            <a:br>
              <a:rPr lang="en-US" sz="2800" b="0" dirty="0" smtClean="0">
                <a:solidFill>
                  <a:srgbClr val="404040"/>
                </a:solidFill>
                <a:latin typeface="Arial" charset="0"/>
                <a:cs typeface="Arial" charset="0"/>
              </a:rPr>
            </a:br>
            <a:r>
              <a:rPr lang="en-US" sz="2600" b="0" dirty="0" smtClean="0">
                <a:solidFill>
                  <a:srgbClr val="404040"/>
                </a:solidFill>
                <a:latin typeface="Arial" charset="0"/>
                <a:cs typeface="Arial" charset="0"/>
              </a:rPr>
              <a:t>Highest and best use of the land </a:t>
            </a:r>
            <a:r>
              <a:rPr lang="zh-CN" altLang="en-US" sz="2000" b="0" dirty="0" smtClean="0">
                <a:solidFill>
                  <a:srgbClr val="404040"/>
                </a:solidFill>
                <a:latin typeface="Arial" charset="0"/>
                <a:cs typeface="Arial" charset="0"/>
              </a:rPr>
              <a:t>土地被最有效的利用</a:t>
            </a:r>
            <a:endParaRPr lang="en-US" sz="2600" b="0" dirty="0" smtClean="0">
              <a:solidFill>
                <a:srgbClr val="404040"/>
              </a:solidFill>
              <a:latin typeface="Arial" charset="0"/>
              <a:cs typeface="Arial" charset="0"/>
            </a:endParaRPr>
          </a:p>
        </p:txBody>
      </p:sp>
      <p:grpSp>
        <p:nvGrpSpPr>
          <p:cNvPr id="2" name="Group 10"/>
          <p:cNvGrpSpPr/>
          <p:nvPr/>
        </p:nvGrpSpPr>
        <p:grpSpPr>
          <a:xfrm>
            <a:off x="744538" y="1603375"/>
            <a:ext cx="3741747" cy="4320421"/>
            <a:chOff x="744538" y="1603375"/>
            <a:chExt cx="3741747" cy="4320421"/>
          </a:xfrm>
        </p:grpSpPr>
        <p:pic>
          <p:nvPicPr>
            <p:cNvPr id="147461" name="Picture 2"/>
            <p:cNvPicPr>
              <a:picLocks noChangeAspect="1" noChangeArrowheads="1"/>
            </p:cNvPicPr>
            <p:nvPr/>
          </p:nvPicPr>
          <p:blipFill>
            <a:blip r:embed="rId3"/>
            <a:srcRect/>
            <a:stretch>
              <a:fillRect/>
            </a:stretch>
          </p:blipFill>
          <p:spPr bwMode="auto">
            <a:xfrm>
              <a:off x="849313" y="1603375"/>
              <a:ext cx="3636972" cy="3636628"/>
            </a:xfrm>
            <a:prstGeom prst="rect">
              <a:avLst/>
            </a:prstGeom>
            <a:noFill/>
            <a:ln w="9525">
              <a:noFill/>
              <a:miter lim="800000"/>
              <a:headEnd/>
              <a:tailEnd/>
            </a:ln>
          </p:spPr>
        </p:pic>
        <p:sp>
          <p:nvSpPr>
            <p:cNvPr id="8" name="Rectangle 7"/>
            <p:cNvSpPr/>
            <p:nvPr/>
          </p:nvSpPr>
          <p:spPr>
            <a:xfrm>
              <a:off x="744538" y="5246688"/>
              <a:ext cx="2828018" cy="677108"/>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Napa Valley, </a:t>
              </a:r>
              <a:r>
                <a:rPr lang="en-US" sz="2000" dirty="0" smtClean="0">
                  <a:solidFill>
                    <a:schemeClr val="tx1">
                      <a:lumMod val="65000"/>
                      <a:lumOff val="35000"/>
                    </a:schemeClr>
                  </a:solidFill>
                  <a:latin typeface="Helvetica" pitchFamily="50" charset="0"/>
                  <a:cs typeface="+mn-cs"/>
                </a:rPr>
                <a:t>1940</a:t>
              </a:r>
            </a:p>
            <a:p>
              <a:pPr algn="ctr" eaLnBrk="0" hangingPunct="0">
                <a:defRPr/>
              </a:pPr>
              <a:r>
                <a:rPr lang="en-US" sz="1800" dirty="0" smtClean="0">
                  <a:solidFill>
                    <a:schemeClr val="tx1">
                      <a:lumMod val="65000"/>
                      <a:lumOff val="35000"/>
                    </a:schemeClr>
                  </a:solidFill>
                  <a:latin typeface="Helvetica" pitchFamily="50" charset="0"/>
                  <a:cs typeface="+mn-cs"/>
                </a:rPr>
                <a:t>1940</a:t>
              </a:r>
              <a:r>
                <a:rPr lang="zh-CN" altLang="en-US" sz="1800" dirty="0" smtClean="0">
                  <a:solidFill>
                    <a:schemeClr val="tx1">
                      <a:lumMod val="65000"/>
                      <a:lumOff val="35000"/>
                    </a:schemeClr>
                  </a:solidFill>
                  <a:latin typeface="Helvetica" pitchFamily="50" charset="0"/>
                  <a:cs typeface="+mn-cs"/>
                </a:rPr>
                <a:t>年的纳帕谷</a:t>
              </a:r>
              <a:endParaRPr lang="en-US" sz="2000" dirty="0">
                <a:solidFill>
                  <a:schemeClr val="tx1">
                    <a:lumMod val="65000"/>
                    <a:lumOff val="35000"/>
                  </a:schemeClr>
                </a:solidFill>
                <a:latin typeface="Helvetica" pitchFamily="50" charset="0"/>
                <a:cs typeface="+mn-cs"/>
              </a:endParaRPr>
            </a:p>
          </p:txBody>
        </p:sp>
      </p:grpSp>
      <p:grpSp>
        <p:nvGrpSpPr>
          <p:cNvPr id="3" name="Group 9"/>
          <p:cNvGrpSpPr/>
          <p:nvPr/>
        </p:nvGrpSpPr>
        <p:grpSpPr>
          <a:xfrm>
            <a:off x="4529138" y="1603710"/>
            <a:ext cx="3916457" cy="4350864"/>
            <a:chOff x="4529138" y="1603710"/>
            <a:chExt cx="3916457" cy="4350864"/>
          </a:xfrm>
        </p:grpSpPr>
        <p:pic>
          <p:nvPicPr>
            <p:cNvPr id="147462" name="Picture 2"/>
            <p:cNvPicPr>
              <a:picLocks noChangeAspect="1" noChangeArrowheads="1"/>
            </p:cNvPicPr>
            <p:nvPr/>
          </p:nvPicPr>
          <p:blipFill>
            <a:blip r:embed="rId4"/>
            <a:srcRect/>
            <a:stretch>
              <a:fillRect/>
            </a:stretch>
          </p:blipFill>
          <p:spPr bwMode="auto">
            <a:xfrm>
              <a:off x="4629915" y="1603710"/>
              <a:ext cx="3625085" cy="3636628"/>
            </a:xfrm>
            <a:prstGeom prst="rect">
              <a:avLst/>
            </a:prstGeom>
            <a:noFill/>
            <a:ln w="9525">
              <a:noFill/>
              <a:miter lim="800000"/>
              <a:headEnd/>
              <a:tailEnd/>
            </a:ln>
          </p:spPr>
        </p:pic>
        <p:sp>
          <p:nvSpPr>
            <p:cNvPr id="9" name="Rectangle 8"/>
            <p:cNvSpPr/>
            <p:nvPr/>
          </p:nvSpPr>
          <p:spPr>
            <a:xfrm>
              <a:off x="4529138" y="5246688"/>
              <a:ext cx="3916457" cy="707886"/>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Santa Clara Valley, </a:t>
              </a:r>
              <a:r>
                <a:rPr lang="en-US" sz="2000" dirty="0" smtClean="0">
                  <a:solidFill>
                    <a:schemeClr val="tx1">
                      <a:lumMod val="65000"/>
                      <a:lumOff val="35000"/>
                    </a:schemeClr>
                  </a:solidFill>
                  <a:latin typeface="Helvetica" pitchFamily="50" charset="0"/>
                  <a:cs typeface="+mn-cs"/>
                </a:rPr>
                <a:t>1940</a:t>
              </a:r>
            </a:p>
            <a:p>
              <a:pPr algn="ctr" eaLnBrk="0" hangingPunct="0">
                <a:defRPr/>
              </a:pPr>
              <a:r>
                <a:rPr lang="en-US" sz="2000" dirty="0" smtClean="0">
                  <a:solidFill>
                    <a:schemeClr val="tx1">
                      <a:lumMod val="65000"/>
                      <a:lumOff val="35000"/>
                    </a:schemeClr>
                  </a:solidFill>
                  <a:latin typeface="Helvetica" pitchFamily="50" charset="0"/>
                </a:rPr>
                <a:t>1940</a:t>
              </a:r>
              <a:r>
                <a:rPr lang="zh-CN" altLang="en-US" sz="2000" dirty="0" smtClean="0">
                  <a:solidFill>
                    <a:schemeClr val="tx1">
                      <a:lumMod val="65000"/>
                      <a:lumOff val="35000"/>
                    </a:schemeClr>
                  </a:solidFill>
                  <a:latin typeface="Helvetica" pitchFamily="50" charset="0"/>
                </a:rPr>
                <a:t>年的圣克拉拉谷</a:t>
              </a:r>
              <a:endParaRPr lang="en-US" sz="2000" dirty="0" smtClean="0">
                <a:solidFill>
                  <a:schemeClr val="tx1">
                    <a:lumMod val="65000"/>
                    <a:lumOff val="35000"/>
                  </a:schemeClr>
                </a:solidFill>
                <a:latin typeface="Helvetica" pitchFamily="50" charset="0"/>
              </a:endParaRPr>
            </a:p>
          </p:txBody>
        </p:sp>
      </p:grpSp>
      <p:grpSp>
        <p:nvGrpSpPr>
          <p:cNvPr id="4" name="Group 14"/>
          <p:cNvGrpSpPr/>
          <p:nvPr/>
        </p:nvGrpSpPr>
        <p:grpSpPr>
          <a:xfrm>
            <a:off x="2126598" y="1366144"/>
            <a:ext cx="4612804" cy="5244372"/>
            <a:chOff x="4550735" y="1603710"/>
            <a:chExt cx="3704265" cy="4211439"/>
          </a:xfrm>
        </p:grpSpPr>
        <p:pic>
          <p:nvPicPr>
            <p:cNvPr id="16" name="Picture 2"/>
            <p:cNvPicPr>
              <a:picLocks noChangeAspect="1" noChangeArrowheads="1"/>
            </p:cNvPicPr>
            <p:nvPr/>
          </p:nvPicPr>
          <p:blipFill>
            <a:blip r:embed="rId4"/>
            <a:srcRect/>
            <a:stretch>
              <a:fillRect/>
            </a:stretch>
          </p:blipFill>
          <p:spPr bwMode="auto">
            <a:xfrm>
              <a:off x="4629915" y="1603710"/>
              <a:ext cx="3625085" cy="3636628"/>
            </a:xfrm>
            <a:prstGeom prst="rect">
              <a:avLst/>
            </a:prstGeom>
            <a:noFill/>
            <a:ln w="9525">
              <a:noFill/>
              <a:miter lim="800000"/>
              <a:headEnd/>
              <a:tailEnd/>
            </a:ln>
          </p:spPr>
        </p:pic>
        <p:sp>
          <p:nvSpPr>
            <p:cNvPr id="17" name="Rectangle 16"/>
            <p:cNvSpPr/>
            <p:nvPr/>
          </p:nvSpPr>
          <p:spPr>
            <a:xfrm>
              <a:off x="4550735" y="5246688"/>
              <a:ext cx="3145071" cy="568461"/>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Santa Clara Valley, </a:t>
              </a:r>
              <a:r>
                <a:rPr lang="en-US" sz="2000" dirty="0" smtClean="0">
                  <a:solidFill>
                    <a:schemeClr val="tx1">
                      <a:lumMod val="65000"/>
                      <a:lumOff val="35000"/>
                    </a:schemeClr>
                  </a:solidFill>
                  <a:latin typeface="Helvetica" pitchFamily="50" charset="0"/>
                  <a:cs typeface="+mn-cs"/>
                </a:rPr>
                <a:t>1940</a:t>
              </a:r>
            </a:p>
            <a:p>
              <a:pPr algn="ctr" eaLnBrk="0" hangingPunct="0">
                <a:defRPr/>
              </a:pPr>
              <a:r>
                <a:rPr lang="en-US" sz="2000" dirty="0" smtClean="0">
                  <a:solidFill>
                    <a:schemeClr val="tx1">
                      <a:lumMod val="65000"/>
                      <a:lumOff val="35000"/>
                    </a:schemeClr>
                  </a:solidFill>
                  <a:latin typeface="Helvetica" pitchFamily="50" charset="0"/>
                </a:rPr>
                <a:t>1940</a:t>
              </a:r>
              <a:r>
                <a:rPr lang="zh-CN" altLang="en-US" sz="2000" dirty="0" smtClean="0">
                  <a:solidFill>
                    <a:schemeClr val="tx1">
                      <a:lumMod val="65000"/>
                      <a:lumOff val="35000"/>
                    </a:schemeClr>
                  </a:solidFill>
                  <a:latin typeface="Helvetica" pitchFamily="50" charset="0"/>
                </a:rPr>
                <a:t>年的纳帕谷</a:t>
              </a:r>
              <a:endParaRPr lang="en-US" sz="2000" dirty="0" smtClean="0">
                <a:solidFill>
                  <a:schemeClr val="tx1">
                    <a:lumMod val="65000"/>
                    <a:lumOff val="35000"/>
                  </a:schemeClr>
                </a:solidFill>
                <a:latin typeface="Helvetica" pitchFamily="50" charset="0"/>
              </a:endParaRPr>
            </a:p>
          </p:txBody>
        </p:sp>
      </p:grpSp>
      <p:grpSp>
        <p:nvGrpSpPr>
          <p:cNvPr id="5" name="Group 11"/>
          <p:cNvGrpSpPr/>
          <p:nvPr/>
        </p:nvGrpSpPr>
        <p:grpSpPr>
          <a:xfrm>
            <a:off x="2065347" y="1373402"/>
            <a:ext cx="4640254" cy="5226070"/>
            <a:chOff x="744538" y="1603375"/>
            <a:chExt cx="3741747" cy="4214129"/>
          </a:xfrm>
        </p:grpSpPr>
        <p:pic>
          <p:nvPicPr>
            <p:cNvPr id="13" name="Picture 2"/>
            <p:cNvPicPr>
              <a:picLocks noChangeAspect="1" noChangeArrowheads="1"/>
            </p:cNvPicPr>
            <p:nvPr/>
          </p:nvPicPr>
          <p:blipFill>
            <a:blip r:embed="rId3"/>
            <a:srcRect/>
            <a:stretch>
              <a:fillRect/>
            </a:stretch>
          </p:blipFill>
          <p:spPr bwMode="auto">
            <a:xfrm>
              <a:off x="849313" y="1603375"/>
              <a:ext cx="3636972" cy="3636628"/>
            </a:xfrm>
            <a:prstGeom prst="rect">
              <a:avLst/>
            </a:prstGeom>
            <a:noFill/>
            <a:ln w="9525">
              <a:noFill/>
              <a:miter lim="800000"/>
              <a:headEnd/>
              <a:tailEnd/>
            </a:ln>
          </p:spPr>
        </p:pic>
        <p:sp>
          <p:nvSpPr>
            <p:cNvPr id="14" name="Rectangle 13"/>
            <p:cNvSpPr/>
            <p:nvPr/>
          </p:nvSpPr>
          <p:spPr>
            <a:xfrm>
              <a:off x="744538" y="5246688"/>
              <a:ext cx="2280420" cy="570816"/>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Napa Valley, </a:t>
              </a:r>
              <a:r>
                <a:rPr lang="en-US" sz="2000" dirty="0" smtClean="0">
                  <a:solidFill>
                    <a:schemeClr val="tx1">
                      <a:lumMod val="65000"/>
                      <a:lumOff val="35000"/>
                    </a:schemeClr>
                  </a:solidFill>
                  <a:latin typeface="Helvetica" pitchFamily="50" charset="0"/>
                  <a:cs typeface="+mn-cs"/>
                </a:rPr>
                <a:t>1940</a:t>
              </a:r>
            </a:p>
            <a:p>
              <a:pPr algn="ctr" eaLnBrk="0" hangingPunct="0">
                <a:defRPr/>
              </a:pPr>
              <a:r>
                <a:rPr lang="en-US" sz="2000" dirty="0" smtClean="0">
                  <a:solidFill>
                    <a:schemeClr val="tx1">
                      <a:lumMod val="65000"/>
                      <a:lumOff val="35000"/>
                    </a:schemeClr>
                  </a:solidFill>
                  <a:latin typeface="Helvetica" pitchFamily="50" charset="0"/>
                </a:rPr>
                <a:t>1940</a:t>
              </a:r>
              <a:r>
                <a:rPr lang="zh-CN" altLang="en-US" sz="2000" dirty="0" smtClean="0">
                  <a:solidFill>
                    <a:schemeClr val="tx1">
                      <a:lumMod val="65000"/>
                      <a:lumOff val="35000"/>
                    </a:schemeClr>
                  </a:solidFill>
                  <a:latin typeface="Helvetica" pitchFamily="50" charset="0"/>
                </a:rPr>
                <a:t>年的纳帕谷</a:t>
              </a:r>
              <a:endParaRPr lang="en-US" sz="2000" dirty="0" smtClean="0">
                <a:solidFill>
                  <a:schemeClr val="tx1">
                    <a:lumMod val="65000"/>
                    <a:lumOff val="35000"/>
                  </a:schemeClr>
                </a:solidFill>
                <a:latin typeface="Helvetica" pitchFamily="50"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35" presetClass="path" presetSubtype="0" accel="50000" decel="50000" fill="hold" nodeType="afterEffect">
                                  <p:stCondLst>
                                    <p:cond delay="500"/>
                                  </p:stCondLst>
                                  <p:childTnLst>
                                    <p:animMotion origin="layout" path="M 0 0  L -0.25 0  E" pathEditMode="relative" ptsTypes="">
                                      <p:cBhvr>
                                        <p:cTn id="12" dur="1000" fill="hold"/>
                                        <p:tgtEl>
                                          <p:spTgt spid="5"/>
                                        </p:tgtEl>
                                        <p:attrNameLst>
                                          <p:attrName>ppt_x</p:attrName>
                                          <p:attrName>ppt_y</p:attrName>
                                        </p:attrNameLst>
                                      </p:cBhvr>
                                    </p:animMotion>
                                  </p:childTnLst>
                                </p:cTn>
                              </p:par>
                              <p:par>
                                <p:cTn id="13" presetID="23" presetClass="exit" presetSubtype="288" fill="hold" nodeType="withEffect">
                                  <p:stCondLst>
                                    <p:cond delay="500"/>
                                  </p:stCondLst>
                                  <p:childTnLst>
                                    <p:anim calcmode="lin" valueType="num">
                                      <p:cBhvr>
                                        <p:cTn id="14" dur="1000"/>
                                        <p:tgtEl>
                                          <p:spTgt spid="5"/>
                                        </p:tgtEl>
                                        <p:attrNameLst>
                                          <p:attrName>ppt_w</p:attrName>
                                        </p:attrNameLst>
                                      </p:cBhvr>
                                      <p:tavLst>
                                        <p:tav tm="0">
                                          <p:val>
                                            <p:strVal val="ppt_w"/>
                                          </p:val>
                                        </p:tav>
                                        <p:tav tm="100000">
                                          <p:val>
                                            <p:strVal val="2/3*ppt_w"/>
                                          </p:val>
                                        </p:tav>
                                      </p:tavLst>
                                    </p:anim>
                                    <p:anim calcmode="lin" valueType="num">
                                      <p:cBhvr>
                                        <p:cTn id="15" dur="1000"/>
                                        <p:tgtEl>
                                          <p:spTgt spid="5"/>
                                        </p:tgtEl>
                                        <p:attrNameLst>
                                          <p:attrName>ppt_h</p:attrName>
                                        </p:attrNameLst>
                                      </p:cBhvr>
                                      <p:tavLst>
                                        <p:tav tm="0">
                                          <p:val>
                                            <p:strVal val="ppt_h"/>
                                          </p:val>
                                        </p:tav>
                                        <p:tav tm="100000">
                                          <p:val>
                                            <p:strVal val="2/3*ppt_h"/>
                                          </p:val>
                                        </p:tav>
                                      </p:tavLst>
                                    </p:anim>
                                    <p:set>
                                      <p:cBhvr>
                                        <p:cTn id="16" dur="1" fill="hold">
                                          <p:stCondLst>
                                            <p:cond delay="999"/>
                                          </p:stCondLst>
                                        </p:cTn>
                                        <p:tgtEl>
                                          <p:spTgt spid="5"/>
                                        </p:tgtEl>
                                        <p:attrNameLst>
                                          <p:attrName>style.visibility</p:attrName>
                                        </p:attrNameLst>
                                      </p:cBhvr>
                                      <p:to>
                                        <p:strVal val="hidden"/>
                                      </p:to>
                                    </p:set>
                                  </p:childTnLst>
                                </p:cTn>
                              </p:par>
                              <p:par>
                                <p:cTn id="17" presetID="10" presetClass="exit" presetSubtype="0" fill="hold" nodeType="withEffect">
                                  <p:stCondLst>
                                    <p:cond delay="500"/>
                                  </p:stCondLst>
                                  <p:childTnLst>
                                    <p:animEffect transition="out" filter="fade">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cTn>
                              </p:par>
                              <p:par>
                                <p:cTn id="20" presetID="10" presetClass="entr" presetSubtype="0" fill="hold" nodeType="withEffect">
                                  <p:stCondLst>
                                    <p:cond delay="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par>
                          <p:cTn id="23" fill="hold">
                            <p:stCondLst>
                              <p:cond delay="2500"/>
                            </p:stCondLst>
                            <p:childTnLst>
                              <p:par>
                                <p:cTn id="24" presetID="53" presetClass="entr" presetSubtype="0" fill="hold" nodeType="afterEffect">
                                  <p:stCondLst>
                                    <p:cond delay="50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Effect transition="in" filter="fade">
                                      <p:cBhvr>
                                        <p:cTn id="28" dur="1000"/>
                                        <p:tgtEl>
                                          <p:spTgt spid="4"/>
                                        </p:tgtEl>
                                      </p:cBhvr>
                                    </p:animEffect>
                                  </p:childTnLst>
                                </p:cTn>
                              </p:par>
                            </p:childTnLst>
                          </p:cTn>
                        </p:par>
                        <p:par>
                          <p:cTn id="29" fill="hold">
                            <p:stCondLst>
                              <p:cond delay="4000"/>
                            </p:stCondLst>
                            <p:childTnLst>
                              <p:par>
                                <p:cTn id="30" presetID="63" presetClass="path" presetSubtype="0" accel="50000" decel="50000" fill="hold" nodeType="afterEffect">
                                  <p:stCondLst>
                                    <p:cond delay="500"/>
                                  </p:stCondLst>
                                  <p:childTnLst>
                                    <p:animMotion origin="layout" path="M 0 0  L 0.25 0  E" pathEditMode="relative" ptsTypes="">
                                      <p:cBhvr>
                                        <p:cTn id="31" dur="1000" fill="hold"/>
                                        <p:tgtEl>
                                          <p:spTgt spid="4"/>
                                        </p:tgtEl>
                                        <p:attrNameLst>
                                          <p:attrName>ppt_x</p:attrName>
                                          <p:attrName>ppt_y</p:attrName>
                                        </p:attrNameLst>
                                      </p:cBhvr>
                                    </p:animMotion>
                                  </p:childTnLst>
                                </p:cTn>
                              </p:par>
                              <p:par>
                                <p:cTn id="32" presetID="23" presetClass="exit" presetSubtype="288" fill="hold" nodeType="withEffect">
                                  <p:stCondLst>
                                    <p:cond delay="500"/>
                                  </p:stCondLst>
                                  <p:childTnLst>
                                    <p:anim calcmode="lin" valueType="num">
                                      <p:cBhvr>
                                        <p:cTn id="33" dur="1000"/>
                                        <p:tgtEl>
                                          <p:spTgt spid="4"/>
                                        </p:tgtEl>
                                        <p:attrNameLst>
                                          <p:attrName>ppt_w</p:attrName>
                                        </p:attrNameLst>
                                      </p:cBhvr>
                                      <p:tavLst>
                                        <p:tav tm="0">
                                          <p:val>
                                            <p:strVal val="ppt_w"/>
                                          </p:val>
                                        </p:tav>
                                        <p:tav tm="100000">
                                          <p:val>
                                            <p:strVal val="2/3*ppt_w"/>
                                          </p:val>
                                        </p:tav>
                                      </p:tavLst>
                                    </p:anim>
                                    <p:anim calcmode="lin" valueType="num">
                                      <p:cBhvr>
                                        <p:cTn id="34" dur="1000"/>
                                        <p:tgtEl>
                                          <p:spTgt spid="4"/>
                                        </p:tgtEl>
                                        <p:attrNameLst>
                                          <p:attrName>ppt_h</p:attrName>
                                        </p:attrNameLst>
                                      </p:cBhvr>
                                      <p:tavLst>
                                        <p:tav tm="0">
                                          <p:val>
                                            <p:strVal val="ppt_h"/>
                                          </p:val>
                                        </p:tav>
                                        <p:tav tm="100000">
                                          <p:val>
                                            <p:strVal val="2/3*ppt_h"/>
                                          </p:val>
                                        </p:tav>
                                      </p:tavLst>
                                    </p:anim>
                                    <p:set>
                                      <p:cBhvr>
                                        <p:cTn id="35" dur="1" fill="hold">
                                          <p:stCondLst>
                                            <p:cond delay="999"/>
                                          </p:stCondLst>
                                        </p:cTn>
                                        <p:tgtEl>
                                          <p:spTgt spid="4"/>
                                        </p:tgtEl>
                                        <p:attrNameLst>
                                          <p:attrName>style.visibility</p:attrName>
                                        </p:attrNameLst>
                                      </p:cBhvr>
                                      <p:to>
                                        <p:strVal val="hidden"/>
                                      </p:to>
                                    </p:set>
                                  </p:childTnLst>
                                </p:cTn>
                              </p:par>
                              <p:par>
                                <p:cTn id="36" presetID="10" presetClass="exit" presetSubtype="0" fill="hold" nodeType="withEffect">
                                  <p:stCondLst>
                                    <p:cond delay="500"/>
                                  </p:stCondLst>
                                  <p:childTnLst>
                                    <p:animEffect transition="out" filter="fade">
                                      <p:cBhvr>
                                        <p:cTn id="37" dur="1000"/>
                                        <p:tgtEl>
                                          <p:spTgt spid="4"/>
                                        </p:tgtEl>
                                      </p:cBhvr>
                                    </p:animEffect>
                                    <p:set>
                                      <p:cBhvr>
                                        <p:cTn id="38" dur="1" fill="hold">
                                          <p:stCondLst>
                                            <p:cond delay="999"/>
                                          </p:stCondLst>
                                        </p:cTn>
                                        <p:tgtEl>
                                          <p:spTgt spid="4"/>
                                        </p:tgtEl>
                                        <p:attrNameLst>
                                          <p:attrName>style.visibility</p:attrName>
                                        </p:attrNameLst>
                                      </p:cBhvr>
                                      <p:to>
                                        <p:strVal val="hidden"/>
                                      </p:to>
                                    </p:set>
                                  </p:childTnLst>
                                </p:cTn>
                              </p:par>
                              <p:par>
                                <p:cTn id="39" presetID="10" presetClass="entr" presetSubtype="0" fill="hold" nodeType="withEffect">
                                  <p:stCondLst>
                                    <p:cond delay="50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Napa Valley Agricultural Preserve</a:t>
            </a:r>
            <a:br>
              <a:rPr lang="en-US" sz="3000" b="0" dirty="0" smtClean="0">
                <a:solidFill>
                  <a:srgbClr val="404040"/>
                </a:solidFill>
                <a:latin typeface="Arial" charset="0"/>
                <a:cs typeface="Arial" charset="0"/>
              </a:rPr>
            </a:br>
            <a:r>
              <a:rPr lang="zh-CN" altLang="en-US" b="0" dirty="0" smtClean="0">
                <a:solidFill>
                  <a:srgbClr val="404040"/>
                </a:solidFill>
                <a:latin typeface="Arial" charset="0"/>
                <a:cs typeface="Arial" charset="0"/>
              </a:rPr>
              <a:t>纳帕谷农业保护区</a:t>
            </a:r>
            <a:r>
              <a:rPr lang="en-US" sz="2800" b="0" dirty="0" smtClean="0">
                <a:solidFill>
                  <a:srgbClr val="404040"/>
                </a:solidFill>
                <a:latin typeface="Arial" charset="0"/>
                <a:cs typeface="Arial" charset="0"/>
              </a:rPr>
              <a:t/>
            </a:r>
            <a:br>
              <a:rPr lang="en-US" sz="2800" b="0" dirty="0" smtClean="0">
                <a:solidFill>
                  <a:srgbClr val="404040"/>
                </a:solidFill>
                <a:latin typeface="Arial" charset="0"/>
                <a:cs typeface="Arial" charset="0"/>
              </a:rPr>
            </a:br>
            <a:r>
              <a:rPr lang="en-US" sz="2600" b="0" dirty="0" smtClean="0">
                <a:solidFill>
                  <a:srgbClr val="404040"/>
                </a:solidFill>
                <a:latin typeface="Arial" charset="0"/>
                <a:cs typeface="Arial" charset="0"/>
              </a:rPr>
              <a:t>Protects roughly 38,000 acres of farmland</a:t>
            </a:r>
            <a:br>
              <a:rPr lang="en-US" sz="2600" b="0" dirty="0" smtClean="0">
                <a:solidFill>
                  <a:srgbClr val="404040"/>
                </a:solidFill>
                <a:latin typeface="Arial" charset="0"/>
                <a:cs typeface="Arial" charset="0"/>
              </a:rPr>
            </a:br>
            <a:r>
              <a:rPr lang="zh-CN" altLang="en-US" sz="2000" b="0" dirty="0" smtClean="0">
                <a:solidFill>
                  <a:srgbClr val="404040"/>
                </a:solidFill>
                <a:latin typeface="Arial" charset="0"/>
                <a:cs typeface="Arial" charset="0"/>
              </a:rPr>
              <a:t>保护着大约</a:t>
            </a:r>
            <a:r>
              <a:rPr lang="en-US" altLang="zh-CN" sz="2000" b="0" dirty="0" smtClean="0">
                <a:solidFill>
                  <a:srgbClr val="404040"/>
                </a:solidFill>
                <a:latin typeface="Arial" charset="0"/>
                <a:cs typeface="Arial" charset="0"/>
              </a:rPr>
              <a:t>38,000</a:t>
            </a:r>
            <a:r>
              <a:rPr lang="zh-CN" altLang="en-US" sz="2000" b="0" dirty="0" smtClean="0">
                <a:solidFill>
                  <a:srgbClr val="404040"/>
                </a:solidFill>
                <a:latin typeface="Arial" charset="0"/>
                <a:cs typeface="Arial" charset="0"/>
              </a:rPr>
              <a:t>英亩的农田</a:t>
            </a:r>
            <a:endParaRPr lang="en-US" sz="2600" b="0" dirty="0" smtClean="0">
              <a:solidFill>
                <a:srgbClr val="404040"/>
              </a:solidFill>
              <a:latin typeface="Arial" charset="0"/>
              <a:cs typeface="Arial" charset="0"/>
            </a:endParaRPr>
          </a:p>
        </p:txBody>
      </p:sp>
      <p:pic>
        <p:nvPicPr>
          <p:cNvPr id="149505" name="Picture 2"/>
          <p:cNvPicPr>
            <a:picLocks noChangeAspect="1" noChangeArrowheads="1"/>
          </p:cNvPicPr>
          <p:nvPr/>
        </p:nvPicPr>
        <p:blipFill>
          <a:blip r:embed="rId3">
            <a:clrChange>
              <a:clrFrom>
                <a:srgbClr val="F5F5F5"/>
              </a:clrFrom>
              <a:clrTo>
                <a:srgbClr val="F5F5F5">
                  <a:alpha val="0"/>
                </a:srgbClr>
              </a:clrTo>
            </a:clrChange>
          </a:blip>
          <a:srcRect/>
          <a:stretch>
            <a:fillRect/>
          </a:stretch>
        </p:blipFill>
        <p:spPr bwMode="auto">
          <a:xfrm>
            <a:off x="846138" y="1593850"/>
            <a:ext cx="7415212" cy="3660775"/>
          </a:xfrm>
          <a:prstGeom prst="rect">
            <a:avLst/>
          </a:prstGeom>
          <a:noFill/>
          <a:ln w="9525">
            <a:noFill/>
            <a:miter lim="800000"/>
            <a:headEnd/>
            <a:tailEnd/>
          </a:ln>
        </p:spPr>
      </p:pic>
      <p:sp>
        <p:nvSpPr>
          <p:cNvPr id="8" name="Rectangle 7"/>
          <p:cNvSpPr/>
          <p:nvPr/>
        </p:nvSpPr>
        <p:spPr>
          <a:xfrm>
            <a:off x="744538" y="5246688"/>
            <a:ext cx="2828018" cy="707886"/>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Napa Valley, </a:t>
            </a:r>
            <a:r>
              <a:rPr lang="en-US" sz="2000" dirty="0" smtClean="0">
                <a:solidFill>
                  <a:schemeClr val="tx1">
                    <a:lumMod val="65000"/>
                    <a:lumOff val="35000"/>
                  </a:schemeClr>
                </a:solidFill>
                <a:latin typeface="Helvetica" pitchFamily="50" charset="0"/>
                <a:cs typeface="+mn-cs"/>
              </a:rPr>
              <a:t>2005</a:t>
            </a:r>
          </a:p>
          <a:p>
            <a:pPr algn="ctr" eaLnBrk="0" hangingPunct="0">
              <a:defRPr/>
            </a:pPr>
            <a:r>
              <a:rPr lang="en-US" altLang="zh-CN" sz="2000" dirty="0" smtClean="0">
                <a:solidFill>
                  <a:schemeClr val="tx1">
                    <a:lumMod val="65000"/>
                    <a:lumOff val="35000"/>
                  </a:schemeClr>
                </a:solidFill>
                <a:latin typeface="Helvetica" pitchFamily="50" charset="0"/>
              </a:rPr>
              <a:t>2005</a:t>
            </a:r>
            <a:r>
              <a:rPr lang="zh-CN" altLang="en-US" sz="2000" dirty="0" smtClean="0">
                <a:solidFill>
                  <a:schemeClr val="tx1">
                    <a:lumMod val="65000"/>
                    <a:lumOff val="35000"/>
                  </a:schemeClr>
                </a:solidFill>
                <a:latin typeface="Helvetica" pitchFamily="50" charset="0"/>
              </a:rPr>
              <a:t>年的纳帕谷</a:t>
            </a:r>
            <a:endParaRPr lang="en-US" sz="2000" dirty="0" smtClean="0">
              <a:solidFill>
                <a:schemeClr val="tx1">
                  <a:lumMod val="65000"/>
                  <a:lumOff val="35000"/>
                </a:schemeClr>
              </a:solidFill>
              <a:latin typeface="Helvetica" pitchFamily="50" charset="0"/>
            </a:endParaRPr>
          </a:p>
        </p:txBody>
      </p:sp>
      <p:sp>
        <p:nvSpPr>
          <p:cNvPr id="9" name="Rectangle 8"/>
          <p:cNvSpPr/>
          <p:nvPr/>
        </p:nvSpPr>
        <p:spPr>
          <a:xfrm>
            <a:off x="4529138" y="5246688"/>
            <a:ext cx="3916457" cy="707886"/>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Santa Clara Valley, </a:t>
            </a:r>
            <a:r>
              <a:rPr lang="en-US" sz="2000" dirty="0" smtClean="0">
                <a:solidFill>
                  <a:schemeClr val="tx1">
                    <a:lumMod val="65000"/>
                    <a:lumOff val="35000"/>
                  </a:schemeClr>
                </a:solidFill>
                <a:latin typeface="Helvetica" pitchFamily="50" charset="0"/>
                <a:cs typeface="+mn-cs"/>
              </a:rPr>
              <a:t>2005</a:t>
            </a:r>
          </a:p>
          <a:p>
            <a:pPr algn="ctr" eaLnBrk="0" hangingPunct="0">
              <a:defRPr/>
            </a:pPr>
            <a:r>
              <a:rPr lang="en-US" altLang="zh-CN" sz="2000" dirty="0" smtClean="0">
                <a:solidFill>
                  <a:schemeClr val="tx1">
                    <a:lumMod val="65000"/>
                    <a:lumOff val="35000"/>
                  </a:schemeClr>
                </a:solidFill>
                <a:latin typeface="Helvetica" pitchFamily="50" charset="0"/>
              </a:rPr>
              <a:t>2005</a:t>
            </a:r>
            <a:r>
              <a:rPr lang="zh-CN" altLang="en-US" sz="2000" dirty="0" smtClean="0">
                <a:solidFill>
                  <a:schemeClr val="tx1">
                    <a:lumMod val="65000"/>
                    <a:lumOff val="35000"/>
                  </a:schemeClr>
                </a:solidFill>
                <a:latin typeface="Helvetica" pitchFamily="50" charset="0"/>
              </a:rPr>
              <a:t>年的圣克拉拉谷</a:t>
            </a:r>
            <a:endParaRPr lang="en-US" sz="2000" dirty="0" smtClean="0">
              <a:solidFill>
                <a:schemeClr val="tx1">
                  <a:lumMod val="65000"/>
                  <a:lumOff val="35000"/>
                </a:schemeClr>
              </a:solidFill>
              <a:latin typeface="Helvetica" pitchFamily="50" charset="0"/>
            </a:endParaRPr>
          </a:p>
        </p:txBody>
      </p:sp>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utterstock_31643752.jpg"/>
          <p:cNvPicPr>
            <a:picLocks noChangeAspect="1"/>
          </p:cNvPicPr>
          <p:nvPr/>
        </p:nvPicPr>
        <p:blipFill>
          <a:blip r:embed="rId3" cstate="print"/>
          <a:srcRect l="5258" r="28075"/>
          <a:stretch>
            <a:fillRect/>
          </a:stretch>
        </p:blipFill>
        <p:spPr>
          <a:xfrm>
            <a:off x="0" y="0"/>
            <a:ext cx="4572000" cy="6858000"/>
          </a:xfrm>
          <a:prstGeom prst="rect">
            <a:avLst/>
          </a:prstGeom>
        </p:spPr>
      </p:pic>
      <p:pic>
        <p:nvPicPr>
          <p:cNvPr id="151554" name="Picture 3"/>
          <p:cNvPicPr>
            <a:picLocks noChangeAspect="1" noChangeArrowheads="1"/>
          </p:cNvPicPr>
          <p:nvPr/>
        </p:nvPicPr>
        <p:blipFill>
          <a:blip r:embed="rId4"/>
          <a:srcRect/>
          <a:stretch>
            <a:fillRect/>
          </a:stretch>
        </p:blipFill>
        <p:spPr bwMode="auto">
          <a:xfrm>
            <a:off x="2689412" y="3541713"/>
            <a:ext cx="1933482" cy="3316287"/>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7" name="Text Box 25"/>
          <p:cNvSpPr txBox="1">
            <a:spLocks noChangeArrowheads="1"/>
          </p:cNvSpPr>
          <p:nvPr/>
        </p:nvSpPr>
        <p:spPr bwMode="auto">
          <a:xfrm>
            <a:off x="5473146" y="247426"/>
            <a:ext cx="3345415" cy="1477328"/>
          </a:xfrm>
          <a:prstGeom prst="rect">
            <a:avLst/>
          </a:prstGeom>
          <a:noFill/>
          <a:ln w="9525">
            <a:noFill/>
            <a:miter lim="800000"/>
            <a:headEnd/>
            <a:tailEnd/>
          </a:ln>
        </p:spPr>
        <p:txBody>
          <a:bodyPr wrap="square">
            <a:spAutoFit/>
          </a:bodyPr>
          <a:lstStyle/>
          <a:p>
            <a:pPr>
              <a:spcBef>
                <a:spcPct val="50000"/>
              </a:spcBef>
            </a:pPr>
            <a:r>
              <a:rPr lang="en-US" sz="3000" dirty="0" smtClean="0">
                <a:latin typeface="Helvetica" pitchFamily="34" charset="0"/>
              </a:rPr>
              <a:t>Enhancing the </a:t>
            </a:r>
            <a:br>
              <a:rPr lang="en-US" sz="3000" dirty="0" smtClean="0">
                <a:latin typeface="Helvetica" pitchFamily="34" charset="0"/>
              </a:rPr>
            </a:br>
            <a:r>
              <a:rPr lang="en-US" sz="3000" dirty="0" smtClean="0">
                <a:latin typeface="Helvetica" pitchFamily="34" charset="0"/>
              </a:rPr>
              <a:t>Napa Valley </a:t>
            </a:r>
            <a:r>
              <a:rPr lang="zh-CN" altLang="en-US" sz="3000" dirty="0" smtClean="0">
                <a:latin typeface="Helvetica" pitchFamily="34" charset="0"/>
              </a:rPr>
              <a:t>优化纳帕谷</a:t>
            </a:r>
            <a:endParaRPr lang="en-US" sz="3000" dirty="0">
              <a:latin typeface="Helvetica" pitchFamily="34" charset="0"/>
            </a:endParaRPr>
          </a:p>
        </p:txBody>
      </p:sp>
      <p:sp>
        <p:nvSpPr>
          <p:cNvPr id="8" name="TextBox 10"/>
          <p:cNvSpPr txBox="1">
            <a:spLocks noChangeArrowheads="1"/>
          </p:cNvSpPr>
          <p:nvPr/>
        </p:nvSpPr>
        <p:spPr bwMode="auto">
          <a:xfrm>
            <a:off x="5473146" y="2076322"/>
            <a:ext cx="3065736" cy="3584890"/>
          </a:xfrm>
          <a:prstGeom prst="rect">
            <a:avLst/>
          </a:prstGeom>
          <a:noFill/>
          <a:ln w="9525">
            <a:noFill/>
            <a:miter lim="800000"/>
            <a:headEnd/>
            <a:tailEnd/>
          </a:ln>
        </p:spPr>
        <p:txBody>
          <a:bodyPr>
            <a:normAutofit fontScale="92500" lnSpcReduction="20000"/>
          </a:bodyPr>
          <a:lstStyle/>
          <a:p>
            <a:pPr eaLnBrk="0" hangingPunct="0">
              <a:lnSpc>
                <a:spcPct val="95000"/>
              </a:lnSpc>
            </a:pPr>
            <a:r>
              <a:rPr lang="en-US" dirty="0" smtClean="0">
                <a:solidFill>
                  <a:srgbClr val="595959"/>
                </a:solidFill>
                <a:latin typeface="Helvetica" pitchFamily="34" charset="0"/>
              </a:rPr>
              <a:t>Napa Green Land </a:t>
            </a:r>
            <a:r>
              <a:rPr lang="zh-CN" altLang="en-US" dirty="0" smtClean="0">
                <a:solidFill>
                  <a:srgbClr val="595959"/>
                </a:solidFill>
                <a:latin typeface="Helvetica" pitchFamily="34" charset="0"/>
              </a:rPr>
              <a:t>纳帕绿色土地项目</a:t>
            </a:r>
            <a:endParaRPr lang="en-US" dirty="0">
              <a:solidFill>
                <a:srgbClr val="595959"/>
              </a:solidFill>
              <a:latin typeface="Helvetica" pitchFamily="34" charset="0"/>
            </a:endParaRPr>
          </a:p>
          <a:p>
            <a:pPr eaLnBrk="0" hangingPunct="0">
              <a:lnSpc>
                <a:spcPct val="95000"/>
              </a:lnSpc>
            </a:pPr>
            <a:endParaRPr lang="en-US" sz="2800" dirty="0" smtClean="0">
              <a:solidFill>
                <a:srgbClr val="595959"/>
              </a:solidFill>
              <a:latin typeface="Helvetica" pitchFamily="34" charset="0"/>
            </a:endParaRPr>
          </a:p>
          <a:p>
            <a:pPr>
              <a:lnSpc>
                <a:spcPct val="90000"/>
              </a:lnSpc>
              <a:spcBef>
                <a:spcPts val="0"/>
              </a:spcBef>
            </a:pPr>
            <a:r>
              <a:rPr lang="en-US" sz="2000" dirty="0" smtClean="0">
                <a:solidFill>
                  <a:srgbClr val="595959"/>
                </a:solidFill>
                <a:latin typeface="Helvetica" pitchFamily="34" charset="0"/>
              </a:rPr>
              <a:t>Wine industry’s most rigorous land-use program </a:t>
            </a:r>
            <a:r>
              <a:rPr lang="zh-CN" altLang="en-US" sz="2000" dirty="0" smtClean="0">
                <a:solidFill>
                  <a:srgbClr val="595959"/>
                </a:solidFill>
                <a:latin typeface="Helvetica" pitchFamily="34" charset="0"/>
              </a:rPr>
              <a:t>葡萄酒行业内最严厉的土地使用项目</a:t>
            </a:r>
            <a:endParaRPr lang="en-US" sz="2000" dirty="0" smtClean="0">
              <a:solidFill>
                <a:srgbClr val="595959"/>
              </a:solidFill>
              <a:latin typeface="Helvetica" pitchFamily="34" charset="0"/>
            </a:endParaRPr>
          </a:p>
          <a:p>
            <a:pPr>
              <a:lnSpc>
                <a:spcPct val="90000"/>
              </a:lnSpc>
              <a:spcBef>
                <a:spcPts val="1200"/>
              </a:spcBef>
            </a:pPr>
            <a:r>
              <a:rPr lang="en-US" sz="2000" dirty="0" smtClean="0">
                <a:solidFill>
                  <a:srgbClr val="595959"/>
                </a:solidFill>
                <a:latin typeface="Helvetica" pitchFamily="34" charset="0"/>
              </a:rPr>
              <a:t>Tailored to the Napa Valley watershed </a:t>
            </a:r>
            <a:r>
              <a:rPr lang="zh-CN" altLang="en-US" sz="2000" dirty="0" smtClean="0">
                <a:solidFill>
                  <a:srgbClr val="595959"/>
                </a:solidFill>
                <a:latin typeface="Helvetica" pitchFamily="34" charset="0"/>
              </a:rPr>
              <a:t>根据纳帕谷流域进行调整</a:t>
            </a:r>
            <a:endParaRPr lang="en-US" sz="2000" dirty="0" smtClean="0">
              <a:solidFill>
                <a:srgbClr val="595959"/>
              </a:solidFill>
              <a:latin typeface="Helvetica" pitchFamily="34" charset="0"/>
            </a:endParaRPr>
          </a:p>
          <a:p>
            <a:pPr>
              <a:lnSpc>
                <a:spcPct val="90000"/>
              </a:lnSpc>
              <a:spcBef>
                <a:spcPts val="1200"/>
              </a:spcBef>
            </a:pPr>
            <a:r>
              <a:rPr lang="en-US" sz="2000" dirty="0" smtClean="0">
                <a:solidFill>
                  <a:srgbClr val="595959"/>
                </a:solidFill>
                <a:latin typeface="Helvetica" pitchFamily="34" charset="0"/>
              </a:rPr>
              <a:t>52,000 acres enrolled and 25,000 acres certified </a:t>
            </a:r>
            <a:r>
              <a:rPr lang="zh-CN" altLang="en-US" sz="2000" dirty="0" smtClean="0">
                <a:solidFill>
                  <a:srgbClr val="595959"/>
                </a:solidFill>
                <a:latin typeface="Helvetica" pitchFamily="34" charset="0"/>
              </a:rPr>
              <a:t>包含对</a:t>
            </a:r>
            <a:r>
              <a:rPr lang="en-US" altLang="zh-CN" sz="2000" dirty="0" smtClean="0">
                <a:solidFill>
                  <a:srgbClr val="595959"/>
                </a:solidFill>
                <a:latin typeface="Helvetica" pitchFamily="34" charset="0"/>
              </a:rPr>
              <a:t>52,000</a:t>
            </a:r>
            <a:r>
              <a:rPr lang="zh-CN" altLang="en-US" sz="2000" dirty="0" smtClean="0">
                <a:solidFill>
                  <a:srgbClr val="595959"/>
                </a:solidFill>
                <a:latin typeface="Helvetica" pitchFamily="34" charset="0"/>
              </a:rPr>
              <a:t>英亩土地的评估，其中</a:t>
            </a:r>
            <a:r>
              <a:rPr lang="en-US" altLang="zh-CN" sz="2000" dirty="0" smtClean="0">
                <a:solidFill>
                  <a:srgbClr val="595959"/>
                </a:solidFill>
                <a:latin typeface="Helvetica" pitchFamily="34" charset="0"/>
              </a:rPr>
              <a:t>25,000</a:t>
            </a:r>
            <a:r>
              <a:rPr lang="zh-CN" altLang="en-US" sz="2000" dirty="0" smtClean="0">
                <a:solidFill>
                  <a:srgbClr val="595959"/>
                </a:solidFill>
                <a:latin typeface="Helvetica" pitchFamily="34" charset="0"/>
              </a:rPr>
              <a:t>英亩已被授权</a:t>
            </a:r>
            <a:endParaRPr lang="en-US" sz="2000" dirty="0" smtClean="0">
              <a:solidFill>
                <a:srgbClr val="595959"/>
              </a:solidFill>
              <a:latin typeface="Helvetica"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151554"/>
                                        </p:tgtEl>
                                        <p:attrNameLst>
                                          <p:attrName>style.visibility</p:attrName>
                                        </p:attrNameLst>
                                      </p:cBhvr>
                                      <p:to>
                                        <p:strVal val="visible"/>
                                      </p:to>
                                    </p:set>
                                    <p:animEffect transition="in" filter="wipe(right)">
                                      <p:cBhvr>
                                        <p:cTn id="7" dur="500"/>
                                        <p:tgtEl>
                                          <p:spTgt spid="151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lick to download a hi-res version of this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r="501"/>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5"/>
          <p:cNvSpPr txBox="1">
            <a:spLocks noChangeArrowheads="1"/>
          </p:cNvSpPr>
          <p:nvPr/>
        </p:nvSpPr>
        <p:spPr bwMode="auto">
          <a:xfrm>
            <a:off x="5473146" y="225910"/>
            <a:ext cx="3345415" cy="1477328"/>
          </a:xfrm>
          <a:prstGeom prst="rect">
            <a:avLst/>
          </a:prstGeom>
          <a:noFill/>
          <a:ln w="9525">
            <a:noFill/>
            <a:miter lim="800000"/>
            <a:headEnd/>
            <a:tailEnd/>
          </a:ln>
        </p:spPr>
        <p:txBody>
          <a:bodyPr wrap="square">
            <a:spAutoFit/>
          </a:bodyPr>
          <a:lstStyle/>
          <a:p>
            <a:pPr>
              <a:spcBef>
                <a:spcPct val="50000"/>
              </a:spcBef>
            </a:pPr>
            <a:r>
              <a:rPr lang="en-US" sz="3000" dirty="0" smtClean="0">
                <a:latin typeface="Helvetica" pitchFamily="34" charset="0"/>
              </a:rPr>
              <a:t>Enhancing the </a:t>
            </a:r>
            <a:br>
              <a:rPr lang="en-US" sz="3000" dirty="0" smtClean="0">
                <a:latin typeface="Helvetica" pitchFamily="34" charset="0"/>
              </a:rPr>
            </a:br>
            <a:r>
              <a:rPr lang="en-US" sz="3000" dirty="0" smtClean="0">
                <a:latin typeface="Helvetica" pitchFamily="34" charset="0"/>
              </a:rPr>
              <a:t>Napa Valley </a:t>
            </a:r>
            <a:r>
              <a:rPr lang="zh-CN" altLang="en-US" sz="3000" dirty="0" smtClean="0">
                <a:latin typeface="Helvetica" pitchFamily="34" charset="0"/>
              </a:rPr>
              <a:t>优化纳帕谷</a:t>
            </a:r>
            <a:endParaRPr lang="en-US" sz="3000" dirty="0">
              <a:latin typeface="Helvetica" pitchFamily="34" charset="0"/>
            </a:endParaRPr>
          </a:p>
        </p:txBody>
      </p:sp>
      <p:sp>
        <p:nvSpPr>
          <p:cNvPr id="7" name="TextBox 10"/>
          <p:cNvSpPr txBox="1">
            <a:spLocks noChangeArrowheads="1"/>
          </p:cNvSpPr>
          <p:nvPr/>
        </p:nvSpPr>
        <p:spPr bwMode="auto">
          <a:xfrm>
            <a:off x="5473146" y="1857541"/>
            <a:ext cx="3194050" cy="3210110"/>
          </a:xfrm>
          <a:prstGeom prst="rect">
            <a:avLst/>
          </a:prstGeom>
          <a:noFill/>
          <a:ln w="9525">
            <a:noFill/>
            <a:miter lim="800000"/>
            <a:headEnd/>
            <a:tailEnd/>
          </a:ln>
        </p:spPr>
        <p:txBody>
          <a:bodyPr>
            <a:normAutofit fontScale="85000" lnSpcReduction="20000"/>
          </a:bodyPr>
          <a:lstStyle/>
          <a:p>
            <a:pPr eaLnBrk="0" hangingPunct="0">
              <a:lnSpc>
                <a:spcPct val="95000"/>
              </a:lnSpc>
            </a:pPr>
            <a:r>
              <a:rPr lang="en-US" dirty="0" smtClean="0">
                <a:solidFill>
                  <a:srgbClr val="595959"/>
                </a:solidFill>
                <a:latin typeface="Helvetica" pitchFamily="34" charset="0"/>
              </a:rPr>
              <a:t>Napa Green Winery </a:t>
            </a:r>
            <a:r>
              <a:rPr lang="zh-CN" altLang="en-US" dirty="0" smtClean="0">
                <a:solidFill>
                  <a:srgbClr val="595959"/>
                </a:solidFill>
                <a:latin typeface="Helvetica" pitchFamily="34" charset="0"/>
              </a:rPr>
              <a:t>纳帕绿色酒庄项目</a:t>
            </a:r>
            <a:endParaRPr lang="en-US" dirty="0">
              <a:solidFill>
                <a:srgbClr val="595959"/>
              </a:solidFill>
              <a:latin typeface="Helvetica" pitchFamily="34" charset="0"/>
            </a:endParaRPr>
          </a:p>
          <a:p>
            <a:pPr eaLnBrk="0" hangingPunct="0">
              <a:lnSpc>
                <a:spcPct val="95000"/>
              </a:lnSpc>
            </a:pPr>
            <a:endParaRPr lang="en-US" sz="2000" dirty="0" smtClean="0">
              <a:solidFill>
                <a:srgbClr val="595959"/>
              </a:solidFill>
              <a:latin typeface="Helvetica" pitchFamily="34" charset="0"/>
            </a:endParaRPr>
          </a:p>
          <a:p>
            <a:pPr>
              <a:lnSpc>
                <a:spcPct val="90000"/>
              </a:lnSpc>
              <a:spcBef>
                <a:spcPts val="1200"/>
              </a:spcBef>
            </a:pPr>
            <a:r>
              <a:rPr lang="en-US" sz="2000" dirty="0" smtClean="0">
                <a:solidFill>
                  <a:srgbClr val="595959"/>
                </a:solidFill>
                <a:latin typeface="Helvetica" pitchFamily="34" charset="0"/>
              </a:rPr>
              <a:t>Reduces </a:t>
            </a:r>
            <a:br>
              <a:rPr lang="en-US" sz="2000" dirty="0" smtClean="0">
                <a:solidFill>
                  <a:srgbClr val="595959"/>
                </a:solidFill>
                <a:latin typeface="Helvetica" pitchFamily="34" charset="0"/>
              </a:rPr>
            </a:br>
            <a:r>
              <a:rPr lang="en-US" sz="2000" dirty="0" smtClean="0">
                <a:solidFill>
                  <a:srgbClr val="595959"/>
                </a:solidFill>
                <a:latin typeface="Helvetica" pitchFamily="34" charset="0"/>
              </a:rPr>
              <a:t>greenhouse gasses </a:t>
            </a:r>
            <a:r>
              <a:rPr lang="zh-CN" altLang="en-US" sz="2000" dirty="0" smtClean="0">
                <a:solidFill>
                  <a:srgbClr val="595959"/>
                </a:solidFill>
                <a:latin typeface="Helvetica" pitchFamily="34" charset="0"/>
              </a:rPr>
              <a:t>减少温室气体的排放</a:t>
            </a:r>
            <a:endParaRPr lang="en-US" sz="2000" dirty="0" smtClean="0">
              <a:solidFill>
                <a:srgbClr val="595959"/>
              </a:solidFill>
              <a:latin typeface="Helvetica" pitchFamily="34" charset="0"/>
            </a:endParaRPr>
          </a:p>
          <a:p>
            <a:pPr>
              <a:lnSpc>
                <a:spcPct val="90000"/>
              </a:lnSpc>
              <a:spcBef>
                <a:spcPts val="1200"/>
              </a:spcBef>
            </a:pPr>
            <a:r>
              <a:rPr lang="en-US" sz="2000" dirty="0" smtClean="0">
                <a:solidFill>
                  <a:srgbClr val="595959"/>
                </a:solidFill>
                <a:latin typeface="Helvetica" pitchFamily="34" charset="0"/>
              </a:rPr>
              <a:t>Independently certified by government regulators </a:t>
            </a:r>
            <a:r>
              <a:rPr lang="zh-CN" altLang="en-US" sz="2000" dirty="0" smtClean="0">
                <a:solidFill>
                  <a:srgbClr val="595959"/>
                </a:solidFill>
                <a:latin typeface="Helvetica" pitchFamily="34" charset="0"/>
              </a:rPr>
              <a:t>由政府法规制定处独立授权</a:t>
            </a:r>
            <a:endParaRPr lang="en-US" sz="2000" dirty="0" smtClean="0">
              <a:solidFill>
                <a:srgbClr val="595959"/>
              </a:solidFill>
              <a:latin typeface="Helvetica" pitchFamily="34" charset="0"/>
            </a:endParaRPr>
          </a:p>
          <a:p>
            <a:pPr>
              <a:lnSpc>
                <a:spcPct val="90000"/>
              </a:lnSpc>
              <a:spcBef>
                <a:spcPts val="1200"/>
              </a:spcBef>
            </a:pPr>
            <a:r>
              <a:rPr lang="en-US" sz="2000" dirty="0" smtClean="0">
                <a:solidFill>
                  <a:srgbClr val="595959"/>
                </a:solidFill>
                <a:latin typeface="Helvetica" pitchFamily="34" charset="0"/>
              </a:rPr>
              <a:t>31 wineries certified and dozens more in process </a:t>
            </a:r>
            <a:r>
              <a:rPr lang="zh-CN" altLang="en-US" sz="2000" dirty="0" smtClean="0">
                <a:solidFill>
                  <a:srgbClr val="595959"/>
                </a:solidFill>
                <a:latin typeface="Helvetica" pitchFamily="34" charset="0"/>
              </a:rPr>
              <a:t>目前有</a:t>
            </a:r>
            <a:r>
              <a:rPr lang="en-US" altLang="zh-CN" sz="2000" dirty="0" smtClean="0">
                <a:solidFill>
                  <a:srgbClr val="595959"/>
                </a:solidFill>
                <a:latin typeface="Helvetica" pitchFamily="34" charset="0"/>
              </a:rPr>
              <a:t>32</a:t>
            </a:r>
            <a:r>
              <a:rPr lang="zh-CN" altLang="en-US" sz="2000" dirty="0" smtClean="0">
                <a:solidFill>
                  <a:srgbClr val="595959"/>
                </a:solidFill>
                <a:latin typeface="Helvetica" pitchFamily="34" charset="0"/>
              </a:rPr>
              <a:t>家已通过授权，更多正在进行中</a:t>
            </a:r>
            <a:endParaRPr lang="en-US" sz="2000" dirty="0" smtClean="0">
              <a:solidFill>
                <a:srgbClr val="595959"/>
              </a:solidFill>
              <a:latin typeface="Helvetica" pitchFamily="34" charset="0"/>
            </a:endParaRPr>
          </a:p>
        </p:txBody>
      </p:sp>
      <p:pic>
        <p:nvPicPr>
          <p:cNvPr id="153604" name="Picture 2"/>
          <p:cNvPicPr>
            <a:picLocks noChangeAspect="1" noChangeArrowheads="1"/>
          </p:cNvPicPr>
          <p:nvPr/>
        </p:nvPicPr>
        <p:blipFill>
          <a:blip r:embed="rId5"/>
          <a:srcRect r="904"/>
          <a:stretch>
            <a:fillRect/>
          </a:stretch>
        </p:blipFill>
        <p:spPr bwMode="auto">
          <a:xfrm>
            <a:off x="2675965" y="3541059"/>
            <a:ext cx="1896035" cy="3316941"/>
          </a:xfrm>
          <a:prstGeom prst="rect">
            <a:avLst/>
          </a:prstGeom>
          <a:noFill/>
          <a:ln w="9525">
            <a:noFill/>
            <a:miter lim="800000"/>
            <a:headEnd/>
            <a:tailEnd/>
          </a:ln>
          <a:effectLst>
            <a:outerShdw blurRad="50800" dist="38100" dir="8100000" algn="tr"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153604"/>
                                        </p:tgtEl>
                                        <p:attrNameLst>
                                          <p:attrName>style.visibility</p:attrName>
                                        </p:attrNameLst>
                                      </p:cBhvr>
                                      <p:to>
                                        <p:strVal val="visible"/>
                                      </p:to>
                                    </p:set>
                                    <p:animEffect transition="in" filter="wipe(right)">
                                      <p:cBhvr>
                                        <p:cTn id="7" dur="500"/>
                                        <p:tgtEl>
                                          <p:spTgt spid="153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5"/>
          <p:cNvSpPr txBox="1">
            <a:spLocks noChangeArrowheads="1"/>
          </p:cNvSpPr>
          <p:nvPr/>
        </p:nvSpPr>
        <p:spPr bwMode="auto">
          <a:xfrm>
            <a:off x="5365569" y="196327"/>
            <a:ext cx="3345415" cy="1461939"/>
          </a:xfrm>
          <a:prstGeom prst="rect">
            <a:avLst/>
          </a:prstGeom>
          <a:noFill/>
          <a:ln w="9525">
            <a:noFill/>
            <a:miter lim="800000"/>
            <a:headEnd/>
            <a:tailEnd/>
          </a:ln>
        </p:spPr>
        <p:txBody>
          <a:bodyPr wrap="square">
            <a:spAutoFit/>
          </a:bodyPr>
          <a:lstStyle/>
          <a:p>
            <a:pPr>
              <a:spcBef>
                <a:spcPts val="600"/>
              </a:spcBef>
            </a:pPr>
            <a:r>
              <a:rPr lang="en-US" sz="3000" dirty="0" smtClean="0">
                <a:latin typeface="Helvetica" pitchFamily="34" charset="0"/>
              </a:rPr>
              <a:t>Enhancing the </a:t>
            </a:r>
            <a:br>
              <a:rPr lang="en-US" sz="3000" dirty="0" smtClean="0">
                <a:latin typeface="Helvetica" pitchFamily="34" charset="0"/>
              </a:rPr>
            </a:br>
            <a:r>
              <a:rPr lang="en-US" sz="3000" dirty="0" smtClean="0">
                <a:latin typeface="Helvetica" pitchFamily="34" charset="0"/>
              </a:rPr>
              <a:t>Napa Valley</a:t>
            </a:r>
          </a:p>
          <a:p>
            <a:pPr>
              <a:spcBef>
                <a:spcPts val="600"/>
              </a:spcBef>
            </a:pPr>
            <a:r>
              <a:rPr lang="zh-CN" altLang="en-US" dirty="0" smtClean="0">
                <a:latin typeface="Helvetica" pitchFamily="34" charset="0"/>
              </a:rPr>
              <a:t>提升纳帕谷</a:t>
            </a:r>
            <a:endParaRPr lang="en-US" dirty="0">
              <a:latin typeface="Helvetica" pitchFamily="34" charset="0"/>
            </a:endParaRPr>
          </a:p>
        </p:txBody>
      </p:sp>
      <p:sp>
        <p:nvSpPr>
          <p:cNvPr id="7" name="TextBox 10"/>
          <p:cNvSpPr txBox="1">
            <a:spLocks noChangeArrowheads="1"/>
          </p:cNvSpPr>
          <p:nvPr/>
        </p:nvSpPr>
        <p:spPr bwMode="auto">
          <a:xfrm>
            <a:off x="5325228" y="1693487"/>
            <a:ext cx="3428808" cy="3636380"/>
          </a:xfrm>
          <a:prstGeom prst="rect">
            <a:avLst/>
          </a:prstGeom>
          <a:noFill/>
          <a:ln w="9525">
            <a:noFill/>
            <a:miter lim="800000"/>
            <a:headEnd/>
            <a:tailEnd/>
          </a:ln>
        </p:spPr>
        <p:txBody>
          <a:bodyPr wrap="square">
            <a:spAutoFit/>
          </a:bodyPr>
          <a:lstStyle/>
          <a:p>
            <a:pPr eaLnBrk="0" hangingPunct="0">
              <a:lnSpc>
                <a:spcPct val="95000"/>
              </a:lnSpc>
            </a:pPr>
            <a:r>
              <a:rPr lang="en-US" dirty="0" smtClean="0">
                <a:solidFill>
                  <a:srgbClr val="595959"/>
                </a:solidFill>
                <a:latin typeface="Helvetica" pitchFamily="34" charset="0"/>
              </a:rPr>
              <a:t>Caring for </a:t>
            </a:r>
            <a:br>
              <a:rPr lang="en-US" dirty="0" smtClean="0">
                <a:solidFill>
                  <a:srgbClr val="595959"/>
                </a:solidFill>
                <a:latin typeface="Helvetica" pitchFamily="34" charset="0"/>
              </a:rPr>
            </a:br>
            <a:r>
              <a:rPr lang="en-US" dirty="0" smtClean="0">
                <a:solidFill>
                  <a:srgbClr val="595959"/>
                </a:solidFill>
                <a:latin typeface="Helvetica" pitchFamily="34" charset="0"/>
              </a:rPr>
              <a:t>the Community</a:t>
            </a:r>
          </a:p>
          <a:p>
            <a:pPr eaLnBrk="0" hangingPunct="0">
              <a:lnSpc>
                <a:spcPct val="95000"/>
              </a:lnSpc>
            </a:pPr>
            <a:r>
              <a:rPr lang="zh-CN" altLang="en-US" sz="2000" dirty="0" smtClean="0">
                <a:solidFill>
                  <a:srgbClr val="595959"/>
                </a:solidFill>
                <a:latin typeface="Helvetica" pitchFamily="34" charset="0"/>
              </a:rPr>
              <a:t>关爱社区</a:t>
            </a:r>
            <a:endParaRPr lang="en-US" sz="2000" dirty="0">
              <a:solidFill>
                <a:srgbClr val="595959"/>
              </a:solidFill>
              <a:latin typeface="Helvetica" pitchFamily="34" charset="0"/>
            </a:endParaRPr>
          </a:p>
          <a:p>
            <a:pPr eaLnBrk="0" hangingPunct="0">
              <a:lnSpc>
                <a:spcPct val="95000"/>
              </a:lnSpc>
            </a:pPr>
            <a:endParaRPr lang="en-US" sz="1000" dirty="0" smtClean="0">
              <a:solidFill>
                <a:srgbClr val="595959"/>
              </a:solidFill>
              <a:latin typeface="Helvetica" pitchFamily="34" charset="0"/>
            </a:endParaRPr>
          </a:p>
          <a:p>
            <a:pPr eaLnBrk="0" hangingPunct="0">
              <a:lnSpc>
                <a:spcPct val="110000"/>
              </a:lnSpc>
            </a:pPr>
            <a:r>
              <a:rPr lang="en-US" sz="2000" dirty="0" smtClean="0">
                <a:solidFill>
                  <a:srgbClr val="595959"/>
                </a:solidFill>
                <a:latin typeface="Helvetica" pitchFamily="34" charset="0"/>
              </a:rPr>
              <a:t>Through Auction Napa Valley, the NVV has given </a:t>
            </a:r>
            <a:br>
              <a:rPr lang="en-US" sz="2000" dirty="0" smtClean="0">
                <a:solidFill>
                  <a:srgbClr val="595959"/>
                </a:solidFill>
                <a:latin typeface="Helvetica" pitchFamily="34" charset="0"/>
              </a:rPr>
            </a:br>
            <a:r>
              <a:rPr lang="en-US" sz="2000" dirty="0" smtClean="0">
                <a:solidFill>
                  <a:srgbClr val="595959"/>
                </a:solidFill>
                <a:latin typeface="Helvetica" pitchFamily="34" charset="0"/>
              </a:rPr>
              <a:t>more than $128 million to the community since 1981</a:t>
            </a:r>
          </a:p>
          <a:p>
            <a:pPr eaLnBrk="0" hangingPunct="0">
              <a:lnSpc>
                <a:spcPct val="110000"/>
              </a:lnSpc>
            </a:pPr>
            <a:endParaRPr lang="en-US" sz="800" dirty="0" smtClean="0">
              <a:solidFill>
                <a:srgbClr val="595959"/>
              </a:solidFill>
              <a:latin typeface="Helvetica" pitchFamily="34" charset="0"/>
            </a:endParaRPr>
          </a:p>
          <a:p>
            <a:pPr eaLnBrk="0" hangingPunct="0">
              <a:lnSpc>
                <a:spcPct val="110000"/>
              </a:lnSpc>
            </a:pPr>
            <a:r>
              <a:rPr lang="zh-CN" altLang="en-US" sz="1800" dirty="0" smtClean="0">
                <a:solidFill>
                  <a:srgbClr val="595959"/>
                </a:solidFill>
                <a:latin typeface="Helvetica" pitchFamily="34" charset="0"/>
              </a:rPr>
              <a:t>从</a:t>
            </a:r>
            <a:r>
              <a:rPr lang="en-US" altLang="zh-CN" sz="1800" dirty="0" smtClean="0">
                <a:solidFill>
                  <a:srgbClr val="595959"/>
                </a:solidFill>
                <a:latin typeface="Helvetica" pitchFamily="34" charset="0"/>
              </a:rPr>
              <a:t>1981</a:t>
            </a:r>
            <a:r>
              <a:rPr lang="zh-CN" altLang="en-US" sz="1800" dirty="0" smtClean="0">
                <a:solidFill>
                  <a:srgbClr val="595959"/>
                </a:solidFill>
                <a:latin typeface="Helvetica" pitchFamily="34" charset="0"/>
              </a:rPr>
              <a:t>年开始，纳帕谷葡萄酒商协会把近</a:t>
            </a:r>
            <a:r>
              <a:rPr lang="en-US" altLang="zh-CN" sz="1800" dirty="0" smtClean="0">
                <a:solidFill>
                  <a:srgbClr val="595959"/>
                </a:solidFill>
                <a:latin typeface="Helvetica" pitchFamily="34" charset="0"/>
              </a:rPr>
              <a:t>1</a:t>
            </a:r>
            <a:r>
              <a:rPr lang="zh-CN" altLang="en-US" sz="1800" dirty="0" smtClean="0">
                <a:solidFill>
                  <a:srgbClr val="595959"/>
                </a:solidFill>
                <a:latin typeface="Helvetica" pitchFamily="34" charset="0"/>
              </a:rPr>
              <a:t>亿美元通过纳帕谷竞拍筹集的资金用于社区建设</a:t>
            </a:r>
            <a:endParaRPr lang="en-US" sz="1800" dirty="0">
              <a:solidFill>
                <a:srgbClr val="595959"/>
              </a:solidFill>
              <a:latin typeface="Helvetica"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711849" cy="6858000"/>
          </a:xfrm>
          <a:prstGeom prst="rect">
            <a:avLst/>
          </a:prstGeom>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3230" y="3752534"/>
            <a:ext cx="8745617" cy="3105466"/>
          </a:xfrm>
          <a:prstGeom prst="rect">
            <a:avLst/>
          </a:prstGeom>
          <a:noFill/>
        </p:spPr>
        <p:txBody>
          <a:bodyPr wrap="square">
            <a:spAutoFit/>
          </a:bodyPr>
          <a:lstStyle/>
          <a:p>
            <a:pPr eaLnBrk="0" hangingPunct="0">
              <a:lnSpc>
                <a:spcPct val="110000"/>
              </a:lnSpc>
            </a:pPr>
            <a:r>
              <a:rPr lang="en-US" sz="3000" dirty="0">
                <a:solidFill>
                  <a:srgbClr val="595959"/>
                </a:solidFill>
                <a:latin typeface="Helvetica" pitchFamily="34" charset="0"/>
              </a:rPr>
              <a:t>Napa </a:t>
            </a:r>
            <a:r>
              <a:rPr lang="en-US" sz="3000" dirty="0" smtClean="0">
                <a:solidFill>
                  <a:srgbClr val="595959"/>
                </a:solidFill>
                <a:latin typeface="Helvetica" pitchFamily="34" charset="0"/>
              </a:rPr>
              <a:t>Valley: Legendary American Wines</a:t>
            </a:r>
          </a:p>
          <a:p>
            <a:pPr eaLnBrk="0" hangingPunct="0">
              <a:lnSpc>
                <a:spcPct val="110000"/>
              </a:lnSpc>
            </a:pPr>
            <a:r>
              <a:rPr lang="zh-CN" altLang="en-US" sz="2800" dirty="0" smtClean="0">
                <a:solidFill>
                  <a:srgbClr val="595959"/>
                </a:solidFill>
                <a:latin typeface="Helvetica" pitchFamily="34" charset="0"/>
              </a:rPr>
              <a:t>纳帕谷：美国的传奇葡萄酒</a:t>
            </a:r>
            <a:endParaRPr lang="en-US" dirty="0" smtClean="0">
              <a:solidFill>
                <a:srgbClr val="595959"/>
              </a:solidFill>
              <a:latin typeface="Helvetica" pitchFamily="34" charset="0"/>
            </a:endParaRPr>
          </a:p>
          <a:p>
            <a:pPr eaLnBrk="0" hangingPunct="0">
              <a:lnSpc>
                <a:spcPct val="110000"/>
              </a:lnSpc>
            </a:pPr>
            <a:r>
              <a:rPr lang="en-US" sz="2000" b="1" dirty="0" smtClean="0">
                <a:solidFill>
                  <a:srgbClr val="595959"/>
                </a:solidFill>
                <a:latin typeface="Helvetica" pitchFamily="34" charset="0"/>
                <a:cs typeface="Helvetica" pitchFamily="34" charset="0"/>
              </a:rPr>
              <a:t>Learn more </a:t>
            </a:r>
            <a:r>
              <a:rPr lang="zh-CN" altLang="en-US" sz="1800" dirty="0" smtClean="0">
                <a:solidFill>
                  <a:srgbClr val="595959"/>
                </a:solidFill>
                <a:latin typeface="Helvetica" pitchFamily="34" charset="0"/>
                <a:cs typeface="Helvetica" pitchFamily="34" charset="0"/>
              </a:rPr>
              <a:t>了解更多</a:t>
            </a:r>
            <a:r>
              <a:rPr lang="en-US" dirty="0" smtClean="0">
                <a:solidFill>
                  <a:srgbClr val="595959"/>
                </a:solidFill>
                <a:latin typeface="Helvetica" pitchFamily="34" charset="0"/>
                <a:cs typeface="Helvetica" pitchFamily="34" charset="0"/>
              </a:rPr>
              <a:t>: NapaVintners.com</a:t>
            </a:r>
          </a:p>
          <a:p>
            <a:pPr eaLnBrk="0" hangingPunct="0">
              <a:lnSpc>
                <a:spcPct val="110000"/>
              </a:lnSpc>
            </a:pPr>
            <a:r>
              <a:rPr lang="en-US" dirty="0">
                <a:solidFill>
                  <a:schemeClr val="tx1">
                    <a:lumMod val="65000"/>
                    <a:lumOff val="35000"/>
                  </a:schemeClr>
                </a:solidFill>
                <a:latin typeface="Helvetica" pitchFamily="34" charset="0"/>
                <a:cs typeface="Helvetica" pitchFamily="34" charset="0"/>
              </a:rPr>
              <a:t> </a:t>
            </a:r>
            <a:r>
              <a:rPr lang="en-US" dirty="0" smtClean="0">
                <a:solidFill>
                  <a:schemeClr val="tx1">
                    <a:lumMod val="65000"/>
                    <a:lumOff val="35000"/>
                  </a:schemeClr>
                </a:solidFill>
                <a:latin typeface="Helvetica" pitchFamily="34" charset="0"/>
                <a:cs typeface="Helvetica" pitchFamily="34" charset="0"/>
              </a:rPr>
              <a:t>  </a:t>
            </a:r>
            <a:r>
              <a:rPr lang="en-US" sz="2000" b="1" dirty="0" smtClean="0">
                <a:solidFill>
                  <a:schemeClr val="tx1">
                    <a:lumMod val="65000"/>
                    <a:lumOff val="35000"/>
                  </a:schemeClr>
                </a:solidFill>
                <a:latin typeface="Helvetica" pitchFamily="34" charset="0"/>
                <a:cs typeface="Helvetica" pitchFamily="34" charset="0"/>
              </a:rPr>
              <a:t>Become </a:t>
            </a:r>
            <a:r>
              <a:rPr lang="en-US" sz="2000" b="1" dirty="0">
                <a:solidFill>
                  <a:schemeClr val="tx1">
                    <a:lumMod val="65000"/>
                    <a:lumOff val="35000"/>
                  </a:schemeClr>
                </a:solidFill>
                <a:latin typeface="Helvetica" pitchFamily="34" charset="0"/>
                <a:cs typeface="Helvetica" pitchFamily="34" charset="0"/>
              </a:rPr>
              <a:t>a </a:t>
            </a:r>
            <a:r>
              <a:rPr lang="en-US" sz="2000" b="1" dirty="0" smtClean="0">
                <a:solidFill>
                  <a:schemeClr val="tx1">
                    <a:lumMod val="65000"/>
                    <a:lumOff val="35000"/>
                  </a:schemeClr>
                </a:solidFill>
                <a:latin typeface="Helvetica" pitchFamily="34" charset="0"/>
                <a:cs typeface="Helvetica" pitchFamily="34" charset="0"/>
              </a:rPr>
              <a:t>fan</a:t>
            </a:r>
            <a:r>
              <a:rPr lang="en-US" dirty="0" smtClean="0">
                <a:solidFill>
                  <a:schemeClr val="tx1">
                    <a:lumMod val="65000"/>
                    <a:lumOff val="35000"/>
                  </a:schemeClr>
                </a:solidFill>
                <a:latin typeface="Helvetica" pitchFamily="34" charset="0"/>
                <a:cs typeface="Helvetica" pitchFamily="34" charset="0"/>
              </a:rPr>
              <a:t>: </a:t>
            </a:r>
            <a:r>
              <a:rPr lang="en-US" dirty="0">
                <a:latin typeface="Helvetica" pitchFamily="34" charset="0"/>
                <a:cs typeface="Helvetica" pitchFamily="34" charset="0"/>
                <a:hlinkClick r:id="rId3"/>
              </a:rPr>
              <a:t>Facebook.com/</a:t>
            </a:r>
            <a:r>
              <a:rPr lang="en-US" dirty="0" err="1">
                <a:latin typeface="Helvetica" pitchFamily="34" charset="0"/>
                <a:cs typeface="Helvetica" pitchFamily="34" charset="0"/>
                <a:hlinkClick r:id="rId3"/>
              </a:rPr>
              <a:t>NapaVintners</a:t>
            </a:r>
            <a:r>
              <a:rPr lang="en-US" dirty="0">
                <a:latin typeface="Helvetica" pitchFamily="34" charset="0"/>
                <a:cs typeface="Helvetica" pitchFamily="34" charset="0"/>
                <a:hlinkClick r:id="rId3"/>
              </a:rPr>
              <a:t> </a:t>
            </a:r>
            <a:r>
              <a:rPr lang="en-US" dirty="0">
                <a:latin typeface="Helvetica" pitchFamily="34" charset="0"/>
                <a:cs typeface="Helvetica" pitchFamily="34" charset="0"/>
              </a:rPr>
              <a:t/>
            </a:r>
            <a:br>
              <a:rPr lang="en-US" dirty="0">
                <a:latin typeface="Helvetica" pitchFamily="34" charset="0"/>
                <a:cs typeface="Helvetica" pitchFamily="34" charset="0"/>
              </a:rPr>
            </a:br>
            <a:r>
              <a:rPr lang="en-US" dirty="0">
                <a:latin typeface="Helvetica" pitchFamily="34" charset="0"/>
                <a:cs typeface="Helvetica" pitchFamily="34" charset="0"/>
              </a:rPr>
              <a:t> </a:t>
            </a:r>
            <a:r>
              <a:rPr lang="en-US" dirty="0" smtClean="0">
                <a:latin typeface="Helvetica" pitchFamily="34" charset="0"/>
                <a:cs typeface="Helvetica" pitchFamily="34" charset="0"/>
              </a:rPr>
              <a:t>  </a:t>
            </a:r>
            <a:r>
              <a:rPr lang="en-US" sz="2000" b="1" dirty="0" smtClean="0">
                <a:solidFill>
                  <a:schemeClr val="tx1">
                    <a:lumMod val="65000"/>
                    <a:lumOff val="35000"/>
                  </a:schemeClr>
                </a:solidFill>
                <a:latin typeface="Helvetica" pitchFamily="34" charset="0"/>
                <a:cs typeface="Helvetica" pitchFamily="34" charset="0"/>
              </a:rPr>
              <a:t>Follow </a:t>
            </a:r>
            <a:r>
              <a:rPr lang="en-US" sz="2000" b="1" dirty="0">
                <a:solidFill>
                  <a:schemeClr val="tx1">
                    <a:lumMod val="65000"/>
                    <a:lumOff val="35000"/>
                  </a:schemeClr>
                </a:solidFill>
                <a:latin typeface="Helvetica" pitchFamily="34" charset="0"/>
                <a:cs typeface="Helvetica" pitchFamily="34" charset="0"/>
              </a:rPr>
              <a:t>us on Twitter</a:t>
            </a:r>
            <a:r>
              <a:rPr lang="en-US" dirty="0">
                <a:solidFill>
                  <a:schemeClr val="tx1">
                    <a:lumMod val="65000"/>
                    <a:lumOff val="35000"/>
                  </a:schemeClr>
                </a:solidFill>
                <a:latin typeface="Helvetica" pitchFamily="34" charset="0"/>
                <a:cs typeface="Helvetica" pitchFamily="34" charset="0"/>
              </a:rPr>
              <a:t>: </a:t>
            </a:r>
            <a:r>
              <a:rPr lang="en-US" dirty="0">
                <a:latin typeface="Helvetica" pitchFamily="34" charset="0"/>
                <a:cs typeface="Helvetica" pitchFamily="34" charset="0"/>
                <a:hlinkClick r:id="rId4"/>
              </a:rPr>
              <a:t>@</a:t>
            </a:r>
            <a:r>
              <a:rPr lang="en-US" dirty="0" err="1">
                <a:latin typeface="Helvetica" pitchFamily="34" charset="0"/>
                <a:cs typeface="Helvetica" pitchFamily="34" charset="0"/>
                <a:hlinkClick r:id="rId4"/>
              </a:rPr>
              <a:t>NapaVintners</a:t>
            </a:r>
            <a:r>
              <a:rPr lang="en-US" dirty="0">
                <a:latin typeface="Helvetica" pitchFamily="34" charset="0"/>
                <a:cs typeface="Helvetica" pitchFamily="34" charset="0"/>
                <a:hlinkClick r:id="rId4"/>
              </a:rPr>
              <a:t> </a:t>
            </a:r>
            <a:r>
              <a:rPr lang="en-US" dirty="0">
                <a:latin typeface="Helvetica" pitchFamily="34" charset="0"/>
                <a:cs typeface="Helvetica" pitchFamily="34" charset="0"/>
              </a:rPr>
              <a:t/>
            </a:r>
            <a:br>
              <a:rPr lang="en-US" dirty="0">
                <a:latin typeface="Helvetica" pitchFamily="34" charset="0"/>
                <a:cs typeface="Helvetica" pitchFamily="34" charset="0"/>
              </a:rPr>
            </a:br>
            <a:r>
              <a:rPr lang="en-US" dirty="0" smtClean="0">
                <a:latin typeface="Helvetica" pitchFamily="34" charset="0"/>
                <a:cs typeface="Helvetica" pitchFamily="34" charset="0"/>
              </a:rPr>
              <a:t>   </a:t>
            </a:r>
            <a:r>
              <a:rPr lang="en-US" sz="2000" b="1" dirty="0" smtClean="0">
                <a:solidFill>
                  <a:schemeClr val="tx1">
                    <a:lumMod val="65000"/>
                    <a:lumOff val="35000"/>
                  </a:schemeClr>
                </a:solidFill>
                <a:latin typeface="Helvetica" pitchFamily="34" charset="0"/>
                <a:cs typeface="Helvetica" pitchFamily="34" charset="0"/>
              </a:rPr>
              <a:t>Read </a:t>
            </a:r>
            <a:r>
              <a:rPr lang="en-US" sz="2000" b="1" dirty="0">
                <a:solidFill>
                  <a:schemeClr val="tx1">
                    <a:lumMod val="65000"/>
                    <a:lumOff val="35000"/>
                  </a:schemeClr>
                </a:solidFill>
                <a:latin typeface="Helvetica" pitchFamily="34" charset="0"/>
                <a:cs typeface="Helvetica" pitchFamily="34" charset="0"/>
              </a:rPr>
              <a:t>our blog</a:t>
            </a:r>
            <a:r>
              <a:rPr lang="en-US" dirty="0">
                <a:solidFill>
                  <a:schemeClr val="tx1">
                    <a:lumMod val="65000"/>
                    <a:lumOff val="35000"/>
                  </a:schemeClr>
                </a:solidFill>
                <a:latin typeface="Helvetica" pitchFamily="34" charset="0"/>
                <a:cs typeface="Helvetica" pitchFamily="34" charset="0"/>
              </a:rPr>
              <a:t>: </a:t>
            </a:r>
            <a:r>
              <a:rPr lang="en-US" dirty="0">
                <a:latin typeface="Helvetica" pitchFamily="34" charset="0"/>
                <a:cs typeface="Helvetica" pitchFamily="34" charset="0"/>
                <a:hlinkClick r:id="rId5"/>
              </a:rPr>
              <a:t>NapaVintners.com/blog </a:t>
            </a:r>
            <a:endParaRPr lang="en-US" dirty="0">
              <a:latin typeface="Helvetica" pitchFamily="34" charset="0"/>
              <a:cs typeface="Helvetica" pitchFamily="34" charset="0"/>
            </a:endParaRPr>
          </a:p>
          <a:p>
            <a:pPr eaLnBrk="0" hangingPunct="0">
              <a:lnSpc>
                <a:spcPct val="110000"/>
              </a:lnSpc>
            </a:pPr>
            <a:endParaRPr lang="en-US" dirty="0">
              <a:solidFill>
                <a:srgbClr val="595959"/>
              </a:solidFill>
              <a:latin typeface="Helvetica" pitchFamily="34" charset="0"/>
            </a:endParaRPr>
          </a:p>
        </p:txBody>
      </p:sp>
      <p:pic>
        <p:nvPicPr>
          <p:cNvPr id="182276" name="Picture 6" descr="Tinacci_080824_4059.jpg"/>
          <p:cNvPicPr>
            <a:picLocks noChangeAspect="1"/>
          </p:cNvPicPr>
          <p:nvPr/>
        </p:nvPicPr>
        <p:blipFill>
          <a:blip r:embed="rId6" cstate="screen"/>
          <a:srcRect/>
          <a:stretch>
            <a:fillRect/>
          </a:stretch>
        </p:blipFill>
        <p:spPr bwMode="auto">
          <a:xfrm>
            <a:off x="0" y="0"/>
            <a:ext cx="9144000" cy="3670300"/>
          </a:xfrm>
          <a:prstGeom prst="rect">
            <a:avLst/>
          </a:prstGeom>
          <a:noFill/>
          <a:ln w="9525">
            <a:noFill/>
            <a:miter lim="800000"/>
            <a:headEnd/>
            <a:tailEnd/>
          </a:ln>
        </p:spPr>
      </p:pic>
      <p:grpSp>
        <p:nvGrpSpPr>
          <p:cNvPr id="2" name="Group 11"/>
          <p:cNvGrpSpPr/>
          <p:nvPr/>
        </p:nvGrpSpPr>
        <p:grpSpPr>
          <a:xfrm>
            <a:off x="316939" y="5190563"/>
            <a:ext cx="382308" cy="1117663"/>
            <a:chOff x="814481" y="3876207"/>
            <a:chExt cx="799166" cy="2336334"/>
          </a:xfrm>
        </p:grpSpPr>
        <p:pic>
          <p:nvPicPr>
            <p:cNvPr id="5122" name="Picture 2" descr="http://t1.gstatic.com/images?q=tbn:ANd9GcQh3ARY9vW_6uQRFJmYxkgZB0sohaGvaYyH1YAIiR404FihQ3klTQ"/>
            <p:cNvPicPr>
              <a:picLocks noChangeAspect="1" noChangeArrowheads="1"/>
            </p:cNvPicPr>
            <p:nvPr/>
          </p:nvPicPr>
          <p:blipFill>
            <a:blip r:embed="rId7"/>
            <a:srcRect/>
            <a:stretch>
              <a:fillRect/>
            </a:stretch>
          </p:blipFill>
          <p:spPr bwMode="auto">
            <a:xfrm>
              <a:off x="814481" y="3876207"/>
              <a:ext cx="781050" cy="781051"/>
            </a:xfrm>
            <a:prstGeom prst="rect">
              <a:avLst/>
            </a:prstGeom>
            <a:noFill/>
          </p:spPr>
        </p:pic>
        <p:pic>
          <p:nvPicPr>
            <p:cNvPr id="5124" name="Picture 4" descr="http://t1.gstatic.com/images?q=tbn:ANd9GcSSo1HKZjqFzJ4lWWf7RimZdZmihGsx5F4BZANymhXYDxotKlAv"/>
            <p:cNvPicPr>
              <a:picLocks noChangeAspect="1" noChangeArrowheads="1"/>
            </p:cNvPicPr>
            <p:nvPr/>
          </p:nvPicPr>
          <p:blipFill>
            <a:blip r:embed="rId8" cstate="screen"/>
            <a:srcRect/>
            <a:stretch>
              <a:fillRect/>
            </a:stretch>
          </p:blipFill>
          <p:spPr bwMode="auto">
            <a:xfrm>
              <a:off x="827928" y="4651842"/>
              <a:ext cx="785719" cy="785719"/>
            </a:xfrm>
            <a:prstGeom prst="rect">
              <a:avLst/>
            </a:prstGeom>
            <a:noFill/>
          </p:spPr>
        </p:pic>
        <p:pic>
          <p:nvPicPr>
            <p:cNvPr id="5126" name="Picture 6" descr="http://t0.gstatic.com/images?q=tbn:ANd9GcQZxeIYkh77ehsELSf0SQOIEnEu4Qhe84397VxwtWu3Jx1Q3JY2"/>
            <p:cNvPicPr>
              <a:picLocks noChangeAspect="1" noChangeArrowheads="1"/>
            </p:cNvPicPr>
            <p:nvPr/>
          </p:nvPicPr>
          <p:blipFill>
            <a:blip r:embed="rId9" cstate="screen"/>
            <a:srcRect/>
            <a:stretch>
              <a:fillRect/>
            </a:stretch>
          </p:blipFill>
          <p:spPr bwMode="auto">
            <a:xfrm>
              <a:off x="841377" y="5459505"/>
              <a:ext cx="756398" cy="753036"/>
            </a:xfrm>
            <a:prstGeom prst="rect">
              <a:avLst/>
            </a:prstGeom>
            <a:noFill/>
          </p:spPr>
        </p:pic>
      </p:gr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vava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2158025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73958210.jpg"/>
          <p:cNvPicPr>
            <a:picLocks noChangeAspect="1"/>
          </p:cNvPicPr>
          <p:nvPr/>
        </p:nvPicPr>
        <p:blipFill>
          <a:blip r:embed="rId3"/>
          <a:srcRect/>
          <a:stretch>
            <a:fillRect/>
          </a:stretch>
        </p:blipFill>
        <p:spPr>
          <a:xfrm>
            <a:off x="0" y="0"/>
            <a:ext cx="4572000" cy="6858000"/>
          </a:xfrm>
          <a:prstGeom prst="rect">
            <a:avLst/>
          </a:prstGeom>
        </p:spPr>
      </p:pic>
      <p:pic>
        <p:nvPicPr>
          <p:cNvPr id="24578" name="Picture 7" descr="GRN_CIRCLE.png"/>
          <p:cNvPicPr>
            <a:picLocks noChangeAspect="1"/>
          </p:cNvPicPr>
          <p:nvPr/>
        </p:nvPicPr>
        <p:blipFill>
          <a:blip r:embed="rId4">
            <a:lum bright="-2000"/>
          </a:blip>
          <a:srcRect/>
          <a:stretch>
            <a:fillRect/>
          </a:stretch>
        </p:blipFill>
        <p:spPr bwMode="auto">
          <a:xfrm>
            <a:off x="425450" y="2870200"/>
            <a:ext cx="3548063" cy="3600450"/>
          </a:xfrm>
          <a:prstGeom prst="rect">
            <a:avLst/>
          </a:prstGeom>
          <a:noFill/>
          <a:ln w="9525">
            <a:noFill/>
            <a:miter lim="800000"/>
            <a:headEnd/>
            <a:tailEnd/>
          </a:ln>
        </p:spPr>
      </p:pic>
      <p:pic>
        <p:nvPicPr>
          <p:cNvPr id="24579" name="Picture 3"/>
          <p:cNvPicPr>
            <a:picLocks noChangeAspect="1" noChangeArrowheads="1"/>
          </p:cNvPicPr>
          <p:nvPr/>
        </p:nvPicPr>
        <p:blipFill>
          <a:blip r:embed="rId5">
            <a:lum contrast="-30000"/>
          </a:blip>
          <a:srcRect/>
          <a:stretch>
            <a:fillRect/>
          </a:stretch>
        </p:blipFill>
        <p:spPr bwMode="auto">
          <a:xfrm>
            <a:off x="5432425" y="1711325"/>
            <a:ext cx="1858963" cy="2327275"/>
          </a:xfrm>
          <a:prstGeom prst="rect">
            <a:avLst/>
          </a:prstGeom>
          <a:noFill/>
          <a:ln w="9525">
            <a:noFill/>
            <a:miter lim="800000"/>
            <a:headEnd/>
            <a:tailEnd/>
          </a:ln>
        </p:spPr>
      </p:pic>
      <p:sp>
        <p:nvSpPr>
          <p:cNvPr id="14" name="TextBox 13"/>
          <p:cNvSpPr txBox="1"/>
          <p:nvPr/>
        </p:nvSpPr>
        <p:spPr>
          <a:xfrm>
            <a:off x="6583545" y="2073275"/>
            <a:ext cx="1754005" cy="553998"/>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Napa Valley </a:t>
            </a:r>
            <a:r>
              <a:rPr lang="en-US" sz="1600" dirty="0" smtClean="0">
                <a:solidFill>
                  <a:schemeClr val="tx1">
                    <a:lumMod val="65000"/>
                    <a:lumOff val="35000"/>
                  </a:schemeClr>
                </a:solidFill>
                <a:latin typeface="Helvetica" pitchFamily="50" charset="0"/>
                <a:cs typeface="+mn-cs"/>
              </a:rPr>
              <a:t>AVA</a:t>
            </a:r>
          </a:p>
          <a:p>
            <a:pPr algn="r" eaLnBrk="0" hangingPunct="0">
              <a:defRPr/>
            </a:pPr>
            <a:r>
              <a:rPr lang="zh-CN" altLang="en-US" sz="1400" dirty="0" smtClean="0">
                <a:solidFill>
                  <a:schemeClr val="tx1">
                    <a:lumMod val="65000"/>
                    <a:lumOff val="35000"/>
                  </a:schemeClr>
                </a:solidFill>
                <a:latin typeface="Helvetica" pitchFamily="50" charset="0"/>
                <a:cs typeface="+mn-cs"/>
              </a:rPr>
              <a:t>纳帕谷葡萄栽培区</a:t>
            </a:r>
            <a:endParaRPr lang="en-US" sz="1400" dirty="0">
              <a:solidFill>
                <a:schemeClr val="tx1">
                  <a:lumMod val="65000"/>
                  <a:lumOff val="35000"/>
                </a:schemeClr>
              </a:solidFill>
              <a:latin typeface="Helvetica" pitchFamily="50" charset="0"/>
              <a:cs typeface="+mn-cs"/>
            </a:endParaRPr>
          </a:p>
        </p:txBody>
      </p:sp>
      <p:sp>
        <p:nvSpPr>
          <p:cNvPr id="24581" name="TextBox 15"/>
          <p:cNvSpPr txBox="1">
            <a:spLocks noChangeArrowheads="1"/>
          </p:cNvSpPr>
          <p:nvPr/>
        </p:nvSpPr>
        <p:spPr bwMode="auto">
          <a:xfrm>
            <a:off x="-3396518" y="3429000"/>
            <a:ext cx="6827575" cy="2739211"/>
          </a:xfrm>
          <a:prstGeom prst="rect">
            <a:avLst/>
          </a:prstGeom>
          <a:noFill/>
          <a:ln w="9525">
            <a:noFill/>
            <a:miter lim="800000"/>
            <a:headEnd/>
            <a:tailEnd/>
          </a:ln>
        </p:spPr>
        <p:txBody>
          <a:bodyPr wrap="none">
            <a:spAutoFit/>
          </a:bodyPr>
          <a:lstStyle/>
          <a:p>
            <a:pPr algn="r" eaLnBrk="0" hangingPunct="0"/>
            <a:r>
              <a:rPr lang="en-US" dirty="0">
                <a:solidFill>
                  <a:schemeClr val="bg1"/>
                </a:solidFill>
                <a:latin typeface="Helvetica" pitchFamily="34" charset="0"/>
              </a:rPr>
              <a:t>NAPA VALLEY</a:t>
            </a:r>
          </a:p>
          <a:p>
            <a:pPr algn="r" eaLnBrk="0" hangingPunct="0"/>
            <a:r>
              <a:rPr lang="zh-CN" altLang="en-US" sz="2000" dirty="0" smtClean="0">
                <a:solidFill>
                  <a:schemeClr val="bg1"/>
                </a:solidFill>
                <a:latin typeface="Helvetica" pitchFamily="34" charset="0"/>
              </a:rPr>
              <a:t>纳帕谷</a:t>
            </a:r>
            <a:endParaRPr lang="en-US" sz="2000" dirty="0">
              <a:solidFill>
                <a:schemeClr val="bg1"/>
              </a:solidFill>
              <a:latin typeface="Helvetica" pitchFamily="34" charset="0"/>
            </a:endParaRPr>
          </a:p>
          <a:p>
            <a:pPr algn="r" eaLnBrk="0" hangingPunct="0"/>
            <a:r>
              <a:rPr lang="en-US" sz="1600" dirty="0">
                <a:solidFill>
                  <a:schemeClr val="bg1"/>
                </a:solidFill>
                <a:latin typeface="Helvetica" pitchFamily="34" charset="0"/>
              </a:rPr>
              <a:t>                                Small in size. </a:t>
            </a:r>
          </a:p>
          <a:p>
            <a:pPr algn="r" eaLnBrk="0" hangingPunct="0"/>
            <a:r>
              <a:rPr lang="en-US" sz="1600" dirty="0">
                <a:solidFill>
                  <a:schemeClr val="bg1"/>
                </a:solidFill>
                <a:latin typeface="Helvetica" pitchFamily="34" charset="0"/>
              </a:rPr>
              <a:t>Big in quality and </a:t>
            </a:r>
            <a:r>
              <a:rPr lang="en-US" sz="1600" dirty="0" smtClean="0">
                <a:solidFill>
                  <a:schemeClr val="bg1"/>
                </a:solidFill>
                <a:latin typeface="Helvetica" pitchFamily="34" charset="0"/>
              </a:rPr>
              <a:t>diversity</a:t>
            </a:r>
            <a:endParaRPr lang="en-US" sz="1600" dirty="0">
              <a:solidFill>
                <a:schemeClr val="bg1"/>
              </a:solidFill>
              <a:latin typeface="Helvetica" pitchFamily="34" charset="0"/>
            </a:endParaRPr>
          </a:p>
          <a:p>
            <a:pPr algn="r" eaLnBrk="0" hangingPunct="0"/>
            <a:r>
              <a:rPr lang="en-US" sz="1600" dirty="0">
                <a:solidFill>
                  <a:schemeClr val="bg1"/>
                </a:solidFill>
                <a:latin typeface="Helvetica" pitchFamily="34" charset="0"/>
              </a:rPr>
              <a:t>                                </a:t>
            </a:r>
            <a:r>
              <a:rPr lang="zh-CN" altLang="en-US" sz="1400" dirty="0" smtClean="0">
                <a:solidFill>
                  <a:schemeClr val="bg1"/>
                </a:solidFill>
                <a:latin typeface="Helvetica" pitchFamily="34" charset="0"/>
              </a:rPr>
              <a:t>面积虽小，质量和多样性方面大</a:t>
            </a:r>
            <a:endParaRPr lang="en-US" sz="1600" dirty="0" smtClean="0">
              <a:solidFill>
                <a:schemeClr val="bg1"/>
              </a:solidFill>
              <a:latin typeface="Helvetica" pitchFamily="34" charset="0"/>
            </a:endParaRPr>
          </a:p>
          <a:p>
            <a:pPr algn="r" eaLnBrk="0" hangingPunct="0"/>
            <a:r>
              <a:rPr lang="en-US" sz="1600" dirty="0" smtClean="0">
                <a:solidFill>
                  <a:schemeClr val="bg1"/>
                </a:solidFill>
                <a:latin typeface="Helvetica" pitchFamily="34" charset="0"/>
              </a:rPr>
              <a:t>4</a:t>
            </a:r>
            <a:r>
              <a:rPr lang="en-US" sz="1600" dirty="0">
                <a:solidFill>
                  <a:schemeClr val="bg1"/>
                </a:solidFill>
                <a:latin typeface="Helvetica" pitchFamily="34" charset="0"/>
              </a:rPr>
              <a:t>% of California </a:t>
            </a:r>
            <a:r>
              <a:rPr lang="en-US" sz="1600" dirty="0" smtClean="0">
                <a:solidFill>
                  <a:schemeClr val="bg1"/>
                </a:solidFill>
                <a:latin typeface="Helvetica" pitchFamily="34" charset="0"/>
              </a:rPr>
              <a:t>wine</a:t>
            </a:r>
          </a:p>
          <a:p>
            <a:pPr algn="r" eaLnBrk="0" hangingPunct="0"/>
            <a:r>
              <a:rPr lang="zh-CN" altLang="en-US" sz="1400" dirty="0" smtClean="0">
                <a:solidFill>
                  <a:schemeClr val="bg1"/>
                </a:solidFill>
                <a:latin typeface="Helvetica" pitchFamily="34" charset="0"/>
              </a:rPr>
              <a:t>占加州葡萄酒</a:t>
            </a:r>
            <a:r>
              <a:rPr lang="en-US" altLang="zh-CN" sz="1400" dirty="0" smtClean="0">
                <a:solidFill>
                  <a:schemeClr val="bg1"/>
                </a:solidFill>
                <a:latin typeface="Helvetica" pitchFamily="34" charset="0"/>
              </a:rPr>
              <a:t>4%</a:t>
            </a:r>
            <a:r>
              <a:rPr lang="zh-CN" altLang="en-US" sz="1400" dirty="0" smtClean="0">
                <a:solidFill>
                  <a:schemeClr val="bg1"/>
                </a:solidFill>
                <a:latin typeface="Helvetica" pitchFamily="34" charset="0"/>
              </a:rPr>
              <a:t>的产量</a:t>
            </a:r>
            <a:endParaRPr lang="en-US" sz="1400" dirty="0" smtClean="0">
              <a:solidFill>
                <a:schemeClr val="bg1"/>
              </a:solidFill>
              <a:latin typeface="Helvetica" pitchFamily="34" charset="0"/>
            </a:endParaRPr>
          </a:p>
          <a:p>
            <a:pPr algn="r" eaLnBrk="0" hangingPunct="0"/>
            <a:r>
              <a:rPr lang="en-US" sz="1600" dirty="0" smtClean="0">
                <a:solidFill>
                  <a:schemeClr val="bg1"/>
                </a:solidFill>
                <a:latin typeface="Helvetica" pitchFamily="34" charset="0"/>
              </a:rPr>
              <a:t>4/10ths of 1% of the </a:t>
            </a:r>
          </a:p>
          <a:p>
            <a:pPr algn="r" eaLnBrk="0" hangingPunct="0"/>
            <a:r>
              <a:rPr lang="en-US" sz="1600" dirty="0" smtClean="0">
                <a:solidFill>
                  <a:schemeClr val="bg1"/>
                </a:solidFill>
                <a:latin typeface="Helvetica" pitchFamily="34" charset="0"/>
              </a:rPr>
              <a:t>world’s wine</a:t>
            </a:r>
            <a:endParaRPr lang="en-US" sz="1600" dirty="0">
              <a:solidFill>
                <a:schemeClr val="bg1"/>
              </a:solidFill>
              <a:latin typeface="Helvetica" pitchFamily="34" charset="0"/>
            </a:endParaRPr>
          </a:p>
          <a:p>
            <a:pPr algn="r" eaLnBrk="0" hangingPunct="0"/>
            <a:r>
              <a:rPr lang="zh-CN" altLang="en-US" sz="1400" dirty="0" smtClean="0">
                <a:solidFill>
                  <a:schemeClr val="bg1"/>
                </a:solidFill>
                <a:latin typeface="Helvetica" pitchFamily="34" charset="0"/>
              </a:rPr>
              <a:t>占全球葡萄酒产量</a:t>
            </a:r>
            <a:r>
              <a:rPr lang="en-US" altLang="zh-CN" sz="1400" dirty="0" smtClean="0">
                <a:solidFill>
                  <a:schemeClr val="bg1"/>
                </a:solidFill>
                <a:latin typeface="Helvetica" pitchFamily="34" charset="0"/>
              </a:rPr>
              <a:t>1%</a:t>
            </a:r>
            <a:r>
              <a:rPr lang="zh-CN" altLang="en-US" sz="1400" dirty="0" smtClean="0">
                <a:solidFill>
                  <a:schemeClr val="bg1"/>
                </a:solidFill>
                <a:latin typeface="Helvetica" pitchFamily="34" charset="0"/>
              </a:rPr>
              <a:t>之中的十分之四</a:t>
            </a:r>
            <a:endParaRPr lang="en-US" sz="1400" dirty="0">
              <a:solidFill>
                <a:schemeClr val="bg1"/>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73958210.jpg"/>
          <p:cNvPicPr>
            <a:picLocks noChangeAspect="1"/>
          </p:cNvPicPr>
          <p:nvPr/>
        </p:nvPicPr>
        <p:blipFill>
          <a:blip r:embed="rId3"/>
          <a:srcRect/>
          <a:stretch>
            <a:fillRect/>
          </a:stretch>
        </p:blipFill>
        <p:spPr>
          <a:xfrm>
            <a:off x="0" y="0"/>
            <a:ext cx="4572000" cy="6858000"/>
          </a:xfrm>
          <a:prstGeom prst="rect">
            <a:avLst/>
          </a:prstGeom>
        </p:spPr>
      </p:pic>
      <p:pic>
        <p:nvPicPr>
          <p:cNvPr id="26625" name="Picture 3"/>
          <p:cNvPicPr>
            <a:picLocks noChangeAspect="1" noChangeArrowheads="1"/>
          </p:cNvPicPr>
          <p:nvPr/>
        </p:nvPicPr>
        <p:blipFill>
          <a:blip r:embed="rId4">
            <a:lum contrast="-30000"/>
          </a:blip>
          <a:srcRect/>
          <a:stretch>
            <a:fillRect/>
          </a:stretch>
        </p:blipFill>
        <p:spPr bwMode="auto">
          <a:xfrm>
            <a:off x="6089650" y="539750"/>
            <a:ext cx="1858963" cy="2327275"/>
          </a:xfrm>
          <a:prstGeom prst="rect">
            <a:avLst/>
          </a:prstGeom>
          <a:noFill/>
          <a:ln w="9525">
            <a:noFill/>
            <a:miter lim="800000"/>
            <a:headEnd/>
            <a:tailEnd/>
          </a:ln>
        </p:spPr>
      </p:pic>
      <p:sp>
        <p:nvSpPr>
          <p:cNvPr id="26627" name="Oval 8"/>
          <p:cNvSpPr>
            <a:spLocks noChangeArrowheads="1"/>
          </p:cNvSpPr>
          <p:nvPr/>
        </p:nvSpPr>
        <p:spPr bwMode="auto">
          <a:xfrm>
            <a:off x="471488" y="2957513"/>
            <a:ext cx="3460750" cy="3460750"/>
          </a:xfrm>
          <a:prstGeom prst="ellipse">
            <a:avLst/>
          </a:prstGeom>
          <a:solidFill>
            <a:srgbClr val="5A412D"/>
          </a:solidFill>
          <a:ln w="9525" algn="ctr">
            <a:noFill/>
            <a:round/>
            <a:headEnd/>
            <a:tailEnd/>
          </a:ln>
        </p:spPr>
        <p:txBody>
          <a:bodyPr/>
          <a:lstStyle/>
          <a:p>
            <a:pPr algn="ctr" eaLnBrk="0" hangingPunct="0"/>
            <a:endParaRPr lang="en-US"/>
          </a:p>
        </p:txBody>
      </p:sp>
      <p:sp>
        <p:nvSpPr>
          <p:cNvPr id="8" name="TextBox 7"/>
          <p:cNvSpPr txBox="1"/>
          <p:nvPr/>
        </p:nvSpPr>
        <p:spPr>
          <a:xfrm>
            <a:off x="7041305" y="907210"/>
            <a:ext cx="1754005" cy="553998"/>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Napa Valley </a:t>
            </a:r>
            <a:r>
              <a:rPr lang="en-US" sz="1600" dirty="0" smtClean="0">
                <a:solidFill>
                  <a:schemeClr val="tx1">
                    <a:lumMod val="65000"/>
                    <a:lumOff val="35000"/>
                  </a:schemeClr>
                </a:solidFill>
                <a:latin typeface="Helvetica" pitchFamily="50" charset="0"/>
                <a:cs typeface="+mn-cs"/>
              </a:rPr>
              <a:t>AVA</a:t>
            </a:r>
          </a:p>
          <a:p>
            <a:pPr algn="r" eaLnBrk="0" hangingPunct="0">
              <a:defRPr/>
            </a:pPr>
            <a:r>
              <a:rPr lang="zh-CN" altLang="en-US" sz="1400" dirty="0" smtClean="0">
                <a:solidFill>
                  <a:schemeClr val="tx1">
                    <a:lumMod val="65000"/>
                    <a:lumOff val="35000"/>
                  </a:schemeClr>
                </a:solidFill>
                <a:latin typeface="Helvetica" pitchFamily="50" charset="0"/>
                <a:cs typeface="+mn-cs"/>
              </a:rPr>
              <a:t>纳帕谷葡萄栽培区</a:t>
            </a:r>
            <a:endParaRPr lang="en-US" sz="1400" dirty="0">
              <a:solidFill>
                <a:schemeClr val="tx1">
                  <a:lumMod val="65000"/>
                  <a:lumOff val="35000"/>
                </a:schemeClr>
              </a:solidFill>
              <a:latin typeface="Helvetica" pitchFamily="50" charset="0"/>
              <a:cs typeface="+mn-cs"/>
            </a:endParaRPr>
          </a:p>
        </p:txBody>
      </p:sp>
      <p:pic>
        <p:nvPicPr>
          <p:cNvPr id="26629" name="Picture 2"/>
          <p:cNvPicPr>
            <a:picLocks noChangeAspect="1" noChangeArrowheads="1"/>
          </p:cNvPicPr>
          <p:nvPr/>
        </p:nvPicPr>
        <p:blipFill>
          <a:blip r:embed="rId5"/>
          <a:srcRect/>
          <a:stretch>
            <a:fillRect/>
          </a:stretch>
        </p:blipFill>
        <p:spPr bwMode="auto">
          <a:xfrm>
            <a:off x="4768850" y="1960563"/>
            <a:ext cx="3381375" cy="3762375"/>
          </a:xfrm>
          <a:prstGeom prst="rect">
            <a:avLst/>
          </a:prstGeom>
          <a:noFill/>
          <a:ln w="9525">
            <a:noFill/>
            <a:miter lim="800000"/>
            <a:headEnd/>
            <a:tailEnd/>
          </a:ln>
        </p:spPr>
      </p:pic>
      <p:sp>
        <p:nvSpPr>
          <p:cNvPr id="26630" name="TextBox 13"/>
          <p:cNvSpPr txBox="1">
            <a:spLocks noChangeArrowheads="1"/>
          </p:cNvSpPr>
          <p:nvPr/>
        </p:nvSpPr>
        <p:spPr bwMode="auto">
          <a:xfrm>
            <a:off x="5937282" y="4579938"/>
            <a:ext cx="1441420" cy="553998"/>
          </a:xfrm>
          <a:prstGeom prst="rect">
            <a:avLst/>
          </a:prstGeom>
          <a:noFill/>
          <a:ln w="9525">
            <a:noFill/>
            <a:miter lim="800000"/>
            <a:headEnd/>
            <a:tailEnd/>
          </a:ln>
        </p:spPr>
        <p:txBody>
          <a:bodyPr wrap="none">
            <a:spAutoFit/>
          </a:bodyPr>
          <a:lstStyle/>
          <a:p>
            <a:pPr algn="r" eaLnBrk="0" hangingPunct="0"/>
            <a:r>
              <a:rPr lang="en-US" sz="1600" dirty="0">
                <a:solidFill>
                  <a:schemeClr val="bg1"/>
                </a:solidFill>
                <a:latin typeface="Helvetica" pitchFamily="34" charset="0"/>
              </a:rPr>
              <a:t>Bordeaux </a:t>
            </a:r>
            <a:r>
              <a:rPr lang="en-US" sz="1600" dirty="0" smtClean="0">
                <a:solidFill>
                  <a:schemeClr val="bg1"/>
                </a:solidFill>
                <a:latin typeface="Helvetica" pitchFamily="34" charset="0"/>
              </a:rPr>
              <a:t>AC</a:t>
            </a:r>
          </a:p>
          <a:p>
            <a:pPr algn="r" eaLnBrk="0" hangingPunct="0"/>
            <a:r>
              <a:rPr lang="zh-CN" altLang="en-US" sz="1400" dirty="0" smtClean="0">
                <a:solidFill>
                  <a:schemeClr val="bg1"/>
                </a:solidFill>
                <a:latin typeface="Helvetica" pitchFamily="34" charset="0"/>
              </a:rPr>
              <a:t>波尔多法定产区</a:t>
            </a:r>
            <a:endParaRPr lang="en-US" sz="1400" dirty="0">
              <a:solidFill>
                <a:schemeClr val="bg1"/>
              </a:solidFill>
              <a:latin typeface="Helvetica" pitchFamily="34" charset="0"/>
            </a:endParaRPr>
          </a:p>
        </p:txBody>
      </p:sp>
      <p:sp>
        <p:nvSpPr>
          <p:cNvPr id="26631" name="TextBox 15"/>
          <p:cNvSpPr txBox="1">
            <a:spLocks noChangeArrowheads="1"/>
          </p:cNvSpPr>
          <p:nvPr/>
        </p:nvSpPr>
        <p:spPr bwMode="auto">
          <a:xfrm>
            <a:off x="306854" y="3034366"/>
            <a:ext cx="3254375" cy="2432050"/>
          </a:xfrm>
          <a:prstGeom prst="rect">
            <a:avLst/>
          </a:prstGeom>
          <a:noFill/>
          <a:ln w="9525">
            <a:noFill/>
            <a:miter lim="800000"/>
            <a:headEnd/>
            <a:tailEnd/>
          </a:ln>
        </p:spPr>
        <p:txBody>
          <a:bodyPr wrap="none"/>
          <a:lstStyle/>
          <a:p>
            <a:pPr algn="r" eaLnBrk="0" hangingPunct="0"/>
            <a:r>
              <a:rPr lang="en-US" sz="2000" dirty="0">
                <a:solidFill>
                  <a:schemeClr val="bg1"/>
                </a:solidFill>
                <a:latin typeface="Helvetica" pitchFamily="34" charset="0"/>
              </a:rPr>
              <a:t>NAPA VALLEY </a:t>
            </a:r>
            <a:r>
              <a:rPr lang="en-US" sz="2000" dirty="0" smtClean="0">
                <a:solidFill>
                  <a:schemeClr val="bg1"/>
                </a:solidFill>
                <a:latin typeface="Helvetica" pitchFamily="34" charset="0"/>
              </a:rPr>
              <a:t>AVA</a:t>
            </a:r>
          </a:p>
          <a:p>
            <a:pPr algn="r" eaLnBrk="0" hangingPunct="0"/>
            <a:r>
              <a:rPr lang="zh-CN" altLang="en-US" sz="1800" dirty="0" smtClean="0">
                <a:solidFill>
                  <a:schemeClr val="bg1"/>
                </a:solidFill>
                <a:latin typeface="Helvetica" pitchFamily="34" charset="0"/>
              </a:rPr>
              <a:t>纳帕谷葡萄栽培区</a:t>
            </a:r>
            <a:endParaRPr lang="en-US" sz="1800" dirty="0">
              <a:solidFill>
                <a:schemeClr val="bg1"/>
              </a:solidFill>
              <a:latin typeface="Helvetica" pitchFamily="34" charset="0"/>
            </a:endParaRPr>
          </a:p>
          <a:p>
            <a:pPr algn="r" eaLnBrk="0" hangingPunct="0"/>
            <a:r>
              <a:rPr lang="en-US" sz="1600" dirty="0">
                <a:solidFill>
                  <a:schemeClr val="bg1"/>
                </a:solidFill>
                <a:latin typeface="Helvetica" pitchFamily="34" charset="0"/>
              </a:rPr>
              <a:t>45,000 acres </a:t>
            </a:r>
            <a:br>
              <a:rPr lang="en-US" sz="1600" dirty="0">
                <a:solidFill>
                  <a:schemeClr val="bg1"/>
                </a:solidFill>
                <a:latin typeface="Helvetica" pitchFamily="34" charset="0"/>
              </a:rPr>
            </a:br>
            <a:r>
              <a:rPr lang="en-US" sz="1600" dirty="0">
                <a:solidFill>
                  <a:schemeClr val="bg1"/>
                </a:solidFill>
                <a:latin typeface="Helvetica" pitchFamily="34" charset="0"/>
              </a:rPr>
              <a:t>(18, 250 ha) under </a:t>
            </a:r>
            <a:r>
              <a:rPr lang="en-US" sz="1600" dirty="0" smtClean="0">
                <a:solidFill>
                  <a:schemeClr val="bg1"/>
                </a:solidFill>
                <a:latin typeface="Helvetica" pitchFamily="34" charset="0"/>
              </a:rPr>
              <a:t>vine</a:t>
            </a:r>
            <a:endParaRPr lang="en-US" sz="1600" dirty="0">
              <a:solidFill>
                <a:schemeClr val="bg1"/>
              </a:solidFill>
              <a:latin typeface="Helvetica" pitchFamily="34" charset="0"/>
            </a:endParaRPr>
          </a:p>
          <a:p>
            <a:pPr algn="r" eaLnBrk="0" hangingPunct="0"/>
            <a:r>
              <a:rPr lang="en-US" sz="1600" dirty="0">
                <a:solidFill>
                  <a:schemeClr val="bg1"/>
                </a:solidFill>
                <a:latin typeface="Helvetica" pitchFamily="34" charset="0"/>
              </a:rPr>
              <a:t>                               </a:t>
            </a:r>
            <a:r>
              <a:rPr lang="en-US" sz="1400" dirty="0" smtClean="0">
                <a:solidFill>
                  <a:schemeClr val="bg1"/>
                </a:solidFill>
                <a:latin typeface="Helvetica" pitchFamily="34" charset="0"/>
              </a:rPr>
              <a:t>45,000</a:t>
            </a:r>
            <a:r>
              <a:rPr lang="zh-CN" altLang="en-US" sz="1400" dirty="0" smtClean="0">
                <a:solidFill>
                  <a:schemeClr val="bg1"/>
                </a:solidFill>
                <a:latin typeface="Helvetica" pitchFamily="34" charset="0"/>
              </a:rPr>
              <a:t>英亩</a:t>
            </a:r>
            <a:r>
              <a:rPr lang="en-US" altLang="zh-CN" sz="1400" dirty="0" smtClean="0">
                <a:solidFill>
                  <a:schemeClr val="bg1"/>
                </a:solidFill>
                <a:latin typeface="Helvetica" pitchFamily="34" charset="0"/>
              </a:rPr>
              <a:t>(18,250</a:t>
            </a:r>
            <a:r>
              <a:rPr lang="zh-CN" altLang="en-US" sz="1400" dirty="0" smtClean="0">
                <a:solidFill>
                  <a:schemeClr val="bg1"/>
                </a:solidFill>
                <a:latin typeface="Helvetica" pitchFamily="34" charset="0"/>
              </a:rPr>
              <a:t>英亩</a:t>
            </a:r>
            <a:r>
              <a:rPr lang="en-US" altLang="zh-CN" sz="1400" dirty="0" smtClean="0">
                <a:solidFill>
                  <a:schemeClr val="bg1"/>
                </a:solidFill>
                <a:latin typeface="Helvetica" pitchFamily="34" charset="0"/>
              </a:rPr>
              <a:t>)</a:t>
            </a:r>
            <a:r>
              <a:rPr lang="zh-CN" altLang="en-US" sz="1400" dirty="0" smtClean="0">
                <a:solidFill>
                  <a:schemeClr val="bg1"/>
                </a:solidFill>
                <a:latin typeface="Helvetica" pitchFamily="34" charset="0"/>
              </a:rPr>
              <a:t>产量</a:t>
            </a:r>
            <a:endParaRPr lang="en-US" sz="1600" dirty="0">
              <a:solidFill>
                <a:schemeClr val="bg1"/>
              </a:solidFill>
              <a:latin typeface="Helvetica" pitchFamily="34" charset="0"/>
            </a:endParaRPr>
          </a:p>
          <a:p>
            <a:pPr algn="r" eaLnBrk="0" hangingPunct="0"/>
            <a:r>
              <a:rPr lang="en-US" sz="2000" dirty="0">
                <a:solidFill>
                  <a:srgbClr val="FFFFFF"/>
                </a:solidFill>
                <a:latin typeface="Helvetica" pitchFamily="34" charset="0"/>
              </a:rPr>
              <a:t>Bordeaux </a:t>
            </a:r>
            <a:r>
              <a:rPr lang="en-US" sz="2000" dirty="0" smtClean="0">
                <a:solidFill>
                  <a:srgbClr val="FFFFFF"/>
                </a:solidFill>
                <a:latin typeface="Helvetica" pitchFamily="34" charset="0"/>
              </a:rPr>
              <a:t>AC</a:t>
            </a:r>
          </a:p>
          <a:p>
            <a:pPr algn="r" eaLnBrk="0" hangingPunct="0"/>
            <a:r>
              <a:rPr lang="zh-CN" altLang="en-US" sz="1800" dirty="0" smtClean="0">
                <a:solidFill>
                  <a:srgbClr val="FFFFFF"/>
                </a:solidFill>
                <a:latin typeface="Helvetica" pitchFamily="34" charset="0"/>
              </a:rPr>
              <a:t>波尔多法定产区</a:t>
            </a:r>
            <a:endParaRPr lang="en-US" sz="1800" dirty="0">
              <a:solidFill>
                <a:schemeClr val="bg1"/>
              </a:solidFill>
              <a:latin typeface="Helvetica" pitchFamily="34" charset="0"/>
            </a:endParaRPr>
          </a:p>
          <a:p>
            <a:pPr algn="r" eaLnBrk="0" hangingPunct="0"/>
            <a:r>
              <a:rPr lang="en-US" sz="1600" dirty="0">
                <a:solidFill>
                  <a:schemeClr val="bg1"/>
                </a:solidFill>
                <a:latin typeface="Helvetica" pitchFamily="34" charset="0"/>
              </a:rPr>
              <a:t>                                </a:t>
            </a:r>
            <a:r>
              <a:rPr lang="en-US" sz="1600" dirty="0" smtClean="0">
                <a:solidFill>
                  <a:schemeClr val="bg1"/>
                </a:solidFill>
                <a:latin typeface="Helvetica" pitchFamily="34" charset="0"/>
              </a:rPr>
              <a:t>290,000 </a:t>
            </a:r>
            <a:r>
              <a:rPr lang="en-US" sz="1600" dirty="0">
                <a:solidFill>
                  <a:schemeClr val="bg1"/>
                </a:solidFill>
                <a:latin typeface="Helvetica" pitchFamily="34" charset="0"/>
              </a:rPr>
              <a:t>acres </a:t>
            </a:r>
            <a:br>
              <a:rPr lang="en-US" sz="1600" dirty="0">
                <a:solidFill>
                  <a:schemeClr val="bg1"/>
                </a:solidFill>
                <a:latin typeface="Helvetica" pitchFamily="34" charset="0"/>
              </a:rPr>
            </a:br>
            <a:r>
              <a:rPr lang="en-US" sz="1600" dirty="0">
                <a:solidFill>
                  <a:schemeClr val="bg1"/>
                </a:solidFill>
                <a:latin typeface="Helvetica" pitchFamily="34" charset="0"/>
              </a:rPr>
              <a:t>(</a:t>
            </a:r>
            <a:r>
              <a:rPr lang="en-US" sz="1600" dirty="0" smtClean="0">
                <a:solidFill>
                  <a:schemeClr val="bg1"/>
                </a:solidFill>
                <a:latin typeface="Helvetica" pitchFamily="34" charset="0"/>
              </a:rPr>
              <a:t>117,500 </a:t>
            </a:r>
            <a:r>
              <a:rPr lang="en-US" sz="1600" dirty="0">
                <a:solidFill>
                  <a:schemeClr val="bg1"/>
                </a:solidFill>
                <a:latin typeface="Helvetica" pitchFamily="34" charset="0"/>
              </a:rPr>
              <a:t>ha) under </a:t>
            </a:r>
            <a:r>
              <a:rPr lang="en-US" sz="1600" dirty="0" smtClean="0">
                <a:solidFill>
                  <a:schemeClr val="bg1"/>
                </a:solidFill>
                <a:latin typeface="Helvetica" pitchFamily="34" charset="0"/>
              </a:rPr>
              <a:t>vine.</a:t>
            </a:r>
          </a:p>
          <a:p>
            <a:pPr algn="r" eaLnBrk="0" hangingPunct="0"/>
            <a:r>
              <a:rPr lang="en-US" sz="1400" dirty="0" smtClean="0">
                <a:solidFill>
                  <a:schemeClr val="bg1"/>
                </a:solidFill>
                <a:latin typeface="Helvetica" pitchFamily="34" charset="0"/>
              </a:rPr>
              <a:t>290,000</a:t>
            </a:r>
            <a:r>
              <a:rPr lang="zh-CN" altLang="en-US" sz="1400" dirty="0" smtClean="0">
                <a:solidFill>
                  <a:schemeClr val="bg1"/>
                </a:solidFill>
                <a:latin typeface="Helvetica" pitchFamily="34" charset="0"/>
              </a:rPr>
              <a:t>英亩</a:t>
            </a:r>
            <a:r>
              <a:rPr lang="en-US" sz="1400" dirty="0" smtClean="0">
                <a:solidFill>
                  <a:schemeClr val="bg1"/>
                </a:solidFill>
                <a:latin typeface="Helvetica" pitchFamily="34" charset="0"/>
              </a:rPr>
              <a:t>(117,500</a:t>
            </a:r>
            <a:r>
              <a:rPr lang="zh-CN" altLang="en-US" sz="1400" dirty="0" smtClean="0">
                <a:solidFill>
                  <a:schemeClr val="bg1"/>
                </a:solidFill>
                <a:latin typeface="Helvetica" pitchFamily="34" charset="0"/>
              </a:rPr>
              <a:t>英亩</a:t>
            </a:r>
            <a:r>
              <a:rPr lang="en-US" sz="1400" dirty="0" smtClean="0">
                <a:solidFill>
                  <a:schemeClr val="bg1"/>
                </a:solidFill>
                <a:latin typeface="Helvetica" pitchFamily="34" charset="0"/>
              </a:rPr>
              <a:t>)</a:t>
            </a:r>
            <a:r>
              <a:rPr lang="zh-CN" altLang="en-US" sz="1400" dirty="0" smtClean="0">
                <a:solidFill>
                  <a:schemeClr val="bg1"/>
                </a:solidFill>
                <a:latin typeface="Helvetica" pitchFamily="34" charset="0"/>
              </a:rPr>
              <a:t>产量</a:t>
            </a:r>
            <a:endParaRPr lang="en-US" sz="1400" dirty="0">
              <a:solidFill>
                <a:schemeClr val="bg1"/>
              </a:solidFill>
              <a:latin typeface="Helvetica" pitchFamily="34" charset="0"/>
            </a:endParaRPr>
          </a:p>
          <a:p>
            <a:pPr algn="r" eaLnBrk="0" hangingPunct="0"/>
            <a:r>
              <a:rPr lang="en-US" sz="1600" dirty="0">
                <a:solidFill>
                  <a:schemeClr val="bg1"/>
                </a:solidFill>
                <a:latin typeface="Helvetica" pitchFamily="34" charset="0"/>
              </a:rPr>
              <a:t>NAPA VALLEY is 1/8 </a:t>
            </a:r>
            <a:br>
              <a:rPr lang="en-US" sz="1600" dirty="0">
                <a:solidFill>
                  <a:schemeClr val="bg1"/>
                </a:solidFill>
                <a:latin typeface="Helvetica" pitchFamily="34" charset="0"/>
              </a:rPr>
            </a:br>
            <a:r>
              <a:rPr lang="en-US" sz="1600" dirty="0">
                <a:solidFill>
                  <a:schemeClr val="bg1"/>
                </a:solidFill>
                <a:latin typeface="Helvetica" pitchFamily="34" charset="0"/>
              </a:rPr>
              <a:t>the size of </a:t>
            </a:r>
            <a:r>
              <a:rPr lang="en-US" sz="1600" dirty="0" smtClean="0">
                <a:solidFill>
                  <a:schemeClr val="bg1"/>
                </a:solidFill>
                <a:latin typeface="Helvetica" pitchFamily="34" charset="0"/>
              </a:rPr>
              <a:t>Bordeaux</a:t>
            </a:r>
          </a:p>
          <a:p>
            <a:pPr algn="r" eaLnBrk="0" hangingPunct="0"/>
            <a:r>
              <a:rPr lang="zh-CN" altLang="en-US" sz="1400" dirty="0" smtClean="0">
                <a:solidFill>
                  <a:schemeClr val="bg1"/>
                </a:solidFill>
                <a:latin typeface="Helvetica" pitchFamily="34" charset="0"/>
              </a:rPr>
              <a:t>纳帕谷是波尔多面积的八分之一</a:t>
            </a:r>
            <a:endParaRPr lang="en-US" sz="1400" dirty="0">
              <a:solidFill>
                <a:schemeClr val="bg1"/>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0" descr="84763294.jpg"/>
          <p:cNvPicPr>
            <a:picLocks noChangeAspect="1"/>
          </p:cNvPicPr>
          <p:nvPr/>
        </p:nvPicPr>
        <p:blipFill>
          <a:blip r:embed="rId3"/>
          <a:srcRect/>
          <a:stretch>
            <a:fillRect/>
          </a:stretch>
        </p:blipFill>
        <p:spPr bwMode="auto">
          <a:xfrm>
            <a:off x="0" y="0"/>
            <a:ext cx="4572000" cy="6858000"/>
          </a:xfrm>
          <a:prstGeom prst="rect">
            <a:avLst/>
          </a:prstGeom>
          <a:noFill/>
          <a:ln w="9525">
            <a:noFill/>
            <a:miter lim="800000"/>
            <a:headEnd/>
            <a:tailEnd/>
          </a:ln>
        </p:spPr>
      </p:pic>
      <p:pic>
        <p:nvPicPr>
          <p:cNvPr id="4098" name="Picture 2"/>
          <p:cNvPicPr>
            <a:picLocks noChangeAspect="1" noChangeArrowheads="1"/>
          </p:cNvPicPr>
          <p:nvPr/>
        </p:nvPicPr>
        <p:blipFill>
          <a:blip r:embed="rId4" cstate="email">
            <a:clrChange>
              <a:clrFrom>
                <a:srgbClr val="FFFFFF"/>
              </a:clrFrom>
              <a:clrTo>
                <a:srgbClr val="FFFFFF">
                  <a:alpha val="0"/>
                </a:srgbClr>
              </a:clrTo>
            </a:clrChange>
            <a:duotone>
              <a:prstClr val="black"/>
              <a:srgbClr val="D2D37B">
                <a:tint val="45000"/>
                <a:satMod val="400000"/>
              </a:srgbClr>
            </a:duotone>
            <a:lum bright="20000" contrast="10000"/>
          </a:blip>
          <a:srcRect/>
          <a:stretch>
            <a:fillRect/>
          </a:stretch>
        </p:blipFill>
        <p:spPr bwMode="auto">
          <a:xfrm>
            <a:off x="5482875" y="575198"/>
            <a:ext cx="1304925" cy="1371600"/>
          </a:xfrm>
          <a:prstGeom prst="rect">
            <a:avLst/>
          </a:prstGeom>
          <a:noFill/>
          <a:ln w="9525">
            <a:noFill/>
            <a:miter lim="800000"/>
            <a:headEnd/>
            <a:tailEnd/>
          </a:ln>
        </p:spPr>
      </p:pic>
      <p:sp>
        <p:nvSpPr>
          <p:cNvPr id="12" name="TextBox 11"/>
          <p:cNvSpPr txBox="1"/>
          <p:nvPr/>
        </p:nvSpPr>
        <p:spPr>
          <a:xfrm>
            <a:off x="6832600" y="1039813"/>
            <a:ext cx="1725613" cy="1016000"/>
          </a:xfrm>
          <a:prstGeom prst="rect">
            <a:avLst/>
          </a:prstGeom>
          <a:noFill/>
        </p:spPr>
        <p:txBody>
          <a:bodyPr wrap="none"/>
          <a:lstStyle/>
          <a:p>
            <a:pPr algn="r" eaLnBrk="0" hangingPunct="0">
              <a:defRPr/>
            </a:pPr>
            <a:r>
              <a:rPr lang="en-US" sz="6600" dirty="0" smtClean="0">
                <a:solidFill>
                  <a:schemeClr val="tx1">
                    <a:lumMod val="65000"/>
                    <a:lumOff val="35000"/>
                  </a:schemeClr>
                </a:solidFill>
                <a:latin typeface="Arial" pitchFamily="34" charset="0"/>
                <a:cs typeface="Arial" pitchFamily="34" charset="0"/>
              </a:rPr>
              <a:t>77%</a:t>
            </a:r>
            <a:endParaRPr lang="en-US" sz="6600" dirty="0">
              <a:solidFill>
                <a:schemeClr val="tx1">
                  <a:lumMod val="65000"/>
                  <a:lumOff val="35000"/>
                </a:schemeClr>
              </a:solidFill>
              <a:latin typeface="Arial" pitchFamily="34" charset="0"/>
              <a:cs typeface="Arial" pitchFamily="34" charset="0"/>
            </a:endParaRPr>
          </a:p>
        </p:txBody>
      </p:sp>
      <p:sp>
        <p:nvSpPr>
          <p:cNvPr id="13" name="TextBox 12"/>
          <p:cNvSpPr txBox="1">
            <a:spLocks/>
          </p:cNvSpPr>
          <p:nvPr/>
        </p:nvSpPr>
        <p:spPr>
          <a:xfrm>
            <a:off x="5473700" y="2411413"/>
            <a:ext cx="3095625" cy="4215000"/>
          </a:xfrm>
          <a:prstGeom prst="rect">
            <a:avLst/>
          </a:prstGeom>
          <a:noFill/>
        </p:spPr>
        <p:txBody>
          <a:bodyPr>
            <a:normAutofit fontScale="92500" lnSpcReduction="20000"/>
          </a:bodyPr>
          <a:lstStyle/>
          <a:p>
            <a:pPr eaLnBrk="0" hangingPunct="0">
              <a:lnSpc>
                <a:spcPct val="95000"/>
              </a:lnSpc>
              <a:defRPr/>
            </a:pPr>
            <a:r>
              <a:rPr lang="en-US" sz="2800" dirty="0">
                <a:solidFill>
                  <a:schemeClr val="tx1">
                    <a:lumMod val="65000"/>
                    <a:lumOff val="35000"/>
                  </a:schemeClr>
                </a:solidFill>
                <a:latin typeface="Helvetica" pitchFamily="50" charset="0"/>
                <a:cs typeface="+mn-cs"/>
              </a:rPr>
              <a:t>Small </a:t>
            </a:r>
            <a:r>
              <a:rPr lang="en-US" sz="2800" dirty="0" smtClean="0">
                <a:solidFill>
                  <a:schemeClr val="tx1">
                    <a:lumMod val="65000"/>
                    <a:lumOff val="35000"/>
                  </a:schemeClr>
                </a:solidFill>
                <a:latin typeface="Helvetica" pitchFamily="50" charset="0"/>
                <a:cs typeface="+mn-cs"/>
              </a:rPr>
              <a:t>producers</a:t>
            </a:r>
          </a:p>
          <a:p>
            <a:pPr eaLnBrk="0" hangingPunct="0">
              <a:lnSpc>
                <a:spcPct val="95000"/>
              </a:lnSpc>
              <a:defRPr/>
            </a:pPr>
            <a:r>
              <a:rPr lang="zh-CN" altLang="en-US" dirty="0" smtClean="0">
                <a:solidFill>
                  <a:schemeClr val="tx1">
                    <a:lumMod val="65000"/>
                    <a:lumOff val="35000"/>
                  </a:schemeClr>
                </a:solidFill>
                <a:latin typeface="Helvetica" pitchFamily="50" charset="0"/>
              </a:rPr>
              <a:t>小型酒庄</a:t>
            </a:r>
            <a:r>
              <a:rPr lang="en-US" altLang="zh-CN" dirty="0" smtClean="0">
                <a:solidFill>
                  <a:schemeClr val="tx1">
                    <a:lumMod val="65000"/>
                    <a:lumOff val="35000"/>
                  </a:schemeClr>
                </a:solidFill>
                <a:latin typeface="Helvetica" pitchFamily="50" charset="0"/>
              </a:rPr>
              <a:t>/</a:t>
            </a:r>
            <a:r>
              <a:rPr lang="zh-CN" altLang="en-US" dirty="0" smtClean="0">
                <a:solidFill>
                  <a:schemeClr val="tx1">
                    <a:lumMod val="65000"/>
                    <a:lumOff val="35000"/>
                  </a:schemeClr>
                </a:solidFill>
                <a:latin typeface="Helvetica" pitchFamily="50" charset="0"/>
              </a:rPr>
              <a:t>生产者</a:t>
            </a:r>
            <a:endParaRPr lang="en-US" dirty="0" smtClean="0">
              <a:solidFill>
                <a:schemeClr val="tx1">
                  <a:lumMod val="65000"/>
                  <a:lumOff val="35000"/>
                </a:schemeClr>
              </a:solidFill>
              <a:latin typeface="Helvetica" pitchFamily="50" charset="0"/>
              <a:cs typeface="+mn-cs"/>
            </a:endParaRPr>
          </a:p>
          <a:p>
            <a:pP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r>
              <a:rPr lang="en-US" dirty="0" smtClean="0">
                <a:solidFill>
                  <a:schemeClr val="tx1">
                    <a:lumMod val="65000"/>
                    <a:lumOff val="35000"/>
                  </a:schemeClr>
                </a:solidFill>
                <a:latin typeface="Helvetica" pitchFamily="50" charset="0"/>
                <a:cs typeface="+mn-cs"/>
              </a:rPr>
              <a:t>77% </a:t>
            </a:r>
            <a:r>
              <a:rPr lang="en-US" dirty="0">
                <a:solidFill>
                  <a:schemeClr val="tx1">
                    <a:lumMod val="65000"/>
                    <a:lumOff val="35000"/>
                  </a:schemeClr>
                </a:solidFill>
                <a:latin typeface="Helvetica" pitchFamily="50" charset="0"/>
                <a:cs typeface="+mn-cs"/>
              </a:rPr>
              <a:t>of NVV members make less than 10,000 cases of a wine a </a:t>
            </a:r>
            <a:r>
              <a:rPr lang="en-US" dirty="0" smtClean="0">
                <a:solidFill>
                  <a:schemeClr val="tx1">
                    <a:lumMod val="65000"/>
                    <a:lumOff val="35000"/>
                  </a:schemeClr>
                </a:solidFill>
                <a:latin typeface="Helvetica" pitchFamily="50" charset="0"/>
              </a:rPr>
              <a:t>year 77</a:t>
            </a:r>
            <a:r>
              <a:rPr lang="en-US" altLang="zh-CN" dirty="0" smtClean="0">
                <a:solidFill>
                  <a:schemeClr val="tx1">
                    <a:lumMod val="65000"/>
                    <a:lumOff val="35000"/>
                  </a:schemeClr>
                </a:solidFill>
                <a:latin typeface="Helvetica" pitchFamily="50" charset="0"/>
              </a:rPr>
              <a:t>%</a:t>
            </a:r>
            <a:r>
              <a:rPr lang="zh-CN" altLang="en-US" dirty="0" smtClean="0">
                <a:solidFill>
                  <a:schemeClr val="tx1">
                    <a:lumMod val="65000"/>
                    <a:lumOff val="35000"/>
                  </a:schemeClr>
                </a:solidFill>
                <a:latin typeface="Helvetica" pitchFamily="50" charset="0"/>
              </a:rPr>
              <a:t>的纳帕谷酿酒商协会成员每年产量少于</a:t>
            </a:r>
            <a:r>
              <a:rPr lang="en-US" altLang="zh-CN" dirty="0" smtClean="0">
                <a:solidFill>
                  <a:schemeClr val="tx1">
                    <a:lumMod val="65000"/>
                    <a:lumOff val="35000"/>
                  </a:schemeClr>
                </a:solidFill>
                <a:latin typeface="Helvetica" pitchFamily="50" charset="0"/>
              </a:rPr>
              <a:t>10,000</a:t>
            </a:r>
            <a:r>
              <a:rPr lang="zh-CN" altLang="en-US" dirty="0" smtClean="0">
                <a:solidFill>
                  <a:schemeClr val="tx1">
                    <a:lumMod val="65000"/>
                    <a:lumOff val="35000"/>
                  </a:schemeClr>
                </a:solidFill>
                <a:latin typeface="Helvetica" pitchFamily="50" charset="0"/>
              </a:rPr>
              <a:t>桶</a:t>
            </a:r>
            <a:endParaRPr lang="en-US" altLang="zh-CN" dirty="0" smtClean="0">
              <a:solidFill>
                <a:schemeClr val="tx1">
                  <a:lumMod val="65000"/>
                  <a:lumOff val="35000"/>
                </a:schemeClr>
              </a:solidFill>
              <a:latin typeface="Helvetica" pitchFamily="50" charset="0"/>
            </a:endParaRPr>
          </a:p>
          <a:p>
            <a:pP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r>
              <a:rPr lang="en-US" dirty="0" smtClean="0">
                <a:solidFill>
                  <a:schemeClr val="tx1">
                    <a:lumMod val="65000"/>
                    <a:lumOff val="35000"/>
                  </a:schemeClr>
                </a:solidFill>
                <a:latin typeface="Helvetica" pitchFamily="50" charset="0"/>
                <a:cs typeface="+mn-cs"/>
              </a:rPr>
              <a:t>63% </a:t>
            </a:r>
            <a:r>
              <a:rPr lang="en-US" dirty="0">
                <a:solidFill>
                  <a:schemeClr val="tx1">
                    <a:lumMod val="65000"/>
                    <a:lumOff val="35000"/>
                  </a:schemeClr>
                </a:solidFill>
                <a:latin typeface="Helvetica" pitchFamily="50" charset="0"/>
                <a:cs typeface="+mn-cs"/>
              </a:rPr>
              <a:t>produce less than 5,000 </a:t>
            </a:r>
            <a:r>
              <a:rPr lang="en-US" dirty="0" smtClean="0">
                <a:solidFill>
                  <a:schemeClr val="tx1">
                    <a:lumMod val="65000"/>
                    <a:lumOff val="35000"/>
                  </a:schemeClr>
                </a:solidFill>
                <a:latin typeface="Helvetica" pitchFamily="50" charset="0"/>
              </a:rPr>
              <a:t>cases </a:t>
            </a:r>
          </a:p>
          <a:p>
            <a:pPr eaLnBrk="0" hangingPunct="0">
              <a:lnSpc>
                <a:spcPct val="95000"/>
              </a:lnSpc>
              <a:defRPr/>
            </a:pPr>
            <a:r>
              <a:rPr lang="en-US" dirty="0" smtClean="0">
                <a:solidFill>
                  <a:schemeClr val="tx1">
                    <a:lumMod val="65000"/>
                    <a:lumOff val="35000"/>
                  </a:schemeClr>
                </a:solidFill>
                <a:latin typeface="Helvetica" pitchFamily="50" charset="0"/>
              </a:rPr>
              <a:t>63</a:t>
            </a:r>
            <a:r>
              <a:rPr lang="en-US" altLang="zh-CN" dirty="0" smtClean="0">
                <a:solidFill>
                  <a:schemeClr val="tx1">
                    <a:lumMod val="65000"/>
                    <a:lumOff val="35000"/>
                  </a:schemeClr>
                </a:solidFill>
                <a:latin typeface="Helvetica" pitchFamily="50" charset="0"/>
              </a:rPr>
              <a:t>%</a:t>
            </a:r>
            <a:r>
              <a:rPr lang="zh-CN" altLang="en-US" dirty="0" smtClean="0">
                <a:solidFill>
                  <a:schemeClr val="tx1">
                    <a:lumMod val="65000"/>
                    <a:lumOff val="35000"/>
                  </a:schemeClr>
                </a:solidFill>
                <a:latin typeface="Helvetica" pitchFamily="50" charset="0"/>
              </a:rPr>
              <a:t>的年产量少于</a:t>
            </a:r>
            <a:r>
              <a:rPr lang="en-US" altLang="zh-CN" dirty="0" smtClean="0">
                <a:solidFill>
                  <a:schemeClr val="tx1">
                    <a:lumMod val="65000"/>
                    <a:lumOff val="35000"/>
                  </a:schemeClr>
                </a:solidFill>
                <a:latin typeface="Helvetica" pitchFamily="50" charset="0"/>
              </a:rPr>
              <a:t>5,000</a:t>
            </a:r>
            <a:r>
              <a:rPr lang="zh-CN" altLang="en-US" dirty="0" smtClean="0">
                <a:solidFill>
                  <a:schemeClr val="tx1">
                    <a:lumMod val="65000"/>
                    <a:lumOff val="35000"/>
                  </a:schemeClr>
                </a:solidFill>
                <a:latin typeface="Helvetica" pitchFamily="50" charset="0"/>
              </a:rPr>
              <a:t>桶</a:t>
            </a:r>
            <a:endParaRPr lang="en-US" altLang="zh-CN" dirty="0" smtClean="0">
              <a:solidFill>
                <a:schemeClr val="tx1">
                  <a:lumMod val="65000"/>
                  <a:lumOff val="35000"/>
                </a:schemeClr>
              </a:solidFill>
              <a:latin typeface="Helvetica" pitchFamily="50"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9">
      <a:majorFont>
        <a:latin typeface="Times"/>
        <a:ea typeface="黑体"/>
        <a:cs typeface=""/>
      </a:majorFont>
      <a:minorFont>
        <a:latin typeface="Times"/>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21320</TotalTime>
  <Words>6080</Words>
  <Application>Microsoft Office PowerPoint</Application>
  <PresentationFormat>Letter Paper (8.5x11 in)</PresentationFormat>
  <Paragraphs>702</Paragraphs>
  <Slides>55</Slides>
  <Notes>55</Notes>
  <HiddenSlides>0</HiddenSlides>
  <MMClips>2</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Great Valley Sequence and The Franciscan Formation 大峡谷的连续反应以及弗朗西斯层的形成</vt:lpstr>
      <vt:lpstr>The San Andreas Fault System 圣安德烈亚斯断层系统</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Napa Vineyards 纳帕葡萄园 Intentionally farmed to produce low yields 有目的的耕种方法以获得低产量</vt:lpstr>
      <vt:lpstr>Winemaking Practices 酿酒实践中 Gentle handling is the norm 以温和手法作为规范</vt:lpstr>
      <vt:lpstr>PowerPoint Presentation</vt:lpstr>
      <vt:lpstr>NAPA VALLEY 纳帕谷 Experimenters, innovators, leaders 实验者，创新者，领导者</vt:lpstr>
      <vt:lpstr>1861-1880  First wineries established 第一个酒庄的成立</vt:lpstr>
      <vt:lpstr>Late 1800’s 19世纪晚期 Chinese contract labor 中国契约劳工</vt:lpstr>
      <vt:lpstr>Late 1800’s 19世纪晚期 Napa Valley’s first boom 纳帕谷首次繁荣发展</vt:lpstr>
      <vt:lpstr>Weathering Storms 行业的暴风雪 Phylloxera 根瘤蚜虫</vt:lpstr>
      <vt:lpstr>Weathering Storms 行业的暴风雪 Prohibition, Great Depression, World War 禁酒令，大萧条，世界大战</vt:lpstr>
      <vt:lpstr>Recovery 恢复期 Prohibition ends 禁酒令废止</vt:lpstr>
      <vt:lpstr>Rebirth 重生 Napa Valley’s Renaissance 纳帕谷的文艺复兴</vt:lpstr>
      <vt:lpstr>Banding Together 联合 Napa Valley Vintners 纳帕谷葡萄酒商协会</vt:lpstr>
      <vt:lpstr>Hispanic Heritage 西班牙裔力量的注入 </vt:lpstr>
      <vt:lpstr>Judgment of Paris 巴黎品酒会</vt:lpstr>
      <vt:lpstr>PowerPoint Presentation</vt:lpstr>
      <vt:lpstr>The Mission of the Napa Valley Vintners: To promote, protect and enhance the Napa Valley appellation and its wines 纳帕谷酿酒商协会的使命：推广、保护、提升纳帕谷葡萄栽培区以及葡萄酒</vt:lpstr>
      <vt:lpstr>PowerPoint Presentation</vt:lpstr>
      <vt:lpstr>PowerPoint Presentation</vt:lpstr>
      <vt:lpstr>PowerPoint Presentation</vt:lpstr>
      <vt:lpstr>PowerPoint Presentation</vt:lpstr>
      <vt:lpstr>PowerPoint Presentation</vt:lpstr>
      <vt:lpstr>Napa Valley Agricultural Preserve 纳帕谷农业保护区 Highest and best use of the land 土地被最有效的利用</vt:lpstr>
      <vt:lpstr>Napa Valley Agricultural Preserve 纳帕谷农业保护区 Protects roughly 38,000 acres of farmland 保护着大约38,000英亩的农田</vt:lpstr>
      <vt:lpstr>PowerPoint Presentation</vt:lpstr>
      <vt:lpstr>PowerPoint Presentation</vt:lpstr>
      <vt:lpstr>PowerPoint Presentation</vt:lpstr>
      <vt:lpstr>PowerPoint Presentation</vt:lpstr>
    </vt:vector>
  </TitlesOfParts>
  <Company>鞠]皤逄掘뿿_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dc:creator>
  <cp:lastModifiedBy>Michael Cooperman</cp:lastModifiedBy>
  <cp:revision>2930</cp:revision>
  <cp:lastPrinted>2009-02-11T02:47:54Z</cp:lastPrinted>
  <dcterms:created xsi:type="dcterms:W3CDTF">2008-12-24T15:32:27Z</dcterms:created>
  <dcterms:modified xsi:type="dcterms:W3CDTF">2013-06-10T20:07:29Z</dcterms:modified>
</cp:coreProperties>
</file>