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3"/>
  </p:notesMasterIdLst>
  <p:handoutMasterIdLst>
    <p:handoutMasterId r:id="rId54"/>
  </p:handoutMasterIdLst>
  <p:sldIdLst>
    <p:sldId id="439" r:id="rId2"/>
    <p:sldId id="597" r:id="rId3"/>
    <p:sldId id="442" r:id="rId4"/>
    <p:sldId id="503" r:id="rId5"/>
    <p:sldId id="476" r:id="rId6"/>
    <p:sldId id="477" r:id="rId7"/>
    <p:sldId id="501" r:id="rId8"/>
    <p:sldId id="505" r:id="rId9"/>
    <p:sldId id="482" r:id="rId10"/>
    <p:sldId id="484" r:id="rId11"/>
    <p:sldId id="485" r:id="rId12"/>
    <p:sldId id="499" r:id="rId13"/>
    <p:sldId id="487" r:id="rId14"/>
    <p:sldId id="512" r:id="rId15"/>
    <p:sldId id="490" r:id="rId16"/>
    <p:sldId id="498" r:id="rId17"/>
    <p:sldId id="580" r:id="rId18"/>
    <p:sldId id="514" r:id="rId19"/>
    <p:sldId id="515" r:id="rId20"/>
    <p:sldId id="578" r:id="rId21"/>
    <p:sldId id="518" r:id="rId22"/>
    <p:sldId id="520" r:id="rId23"/>
    <p:sldId id="579" r:id="rId24"/>
    <p:sldId id="521" r:id="rId25"/>
    <p:sldId id="522" r:id="rId26"/>
    <p:sldId id="581" r:id="rId27"/>
    <p:sldId id="524" r:id="rId28"/>
    <p:sldId id="575" r:id="rId29"/>
    <p:sldId id="576" r:id="rId30"/>
    <p:sldId id="582" r:id="rId31"/>
    <p:sldId id="528" r:id="rId32"/>
    <p:sldId id="529" r:id="rId33"/>
    <p:sldId id="571" r:id="rId34"/>
    <p:sldId id="572" r:id="rId35"/>
    <p:sldId id="584" r:id="rId36"/>
    <p:sldId id="599" r:id="rId37"/>
    <p:sldId id="538" r:id="rId38"/>
    <p:sldId id="539" r:id="rId39"/>
    <p:sldId id="541" r:id="rId40"/>
    <p:sldId id="542" r:id="rId41"/>
    <p:sldId id="544" r:id="rId42"/>
    <p:sldId id="546" r:id="rId43"/>
    <p:sldId id="547" r:id="rId44"/>
    <p:sldId id="600" r:id="rId45"/>
    <p:sldId id="601" r:id="rId46"/>
    <p:sldId id="594" r:id="rId47"/>
    <p:sldId id="556" r:id="rId48"/>
    <p:sldId id="557" r:id="rId49"/>
    <p:sldId id="558" r:id="rId50"/>
    <p:sldId id="559" r:id="rId51"/>
    <p:sldId id="587" r:id="rId52"/>
  </p:sldIdLst>
  <p:sldSz cx="9144000" cy="6858000" type="letter"/>
  <p:notesSz cx="9296400" cy="7010400"/>
  <p:defaultTextStyle>
    <a:defPPr>
      <a:defRPr lang="en-US"/>
    </a:defPPr>
    <a:lvl1pPr algn="l" rtl="0" fontAlgn="base">
      <a:spcBef>
        <a:spcPct val="0"/>
      </a:spcBef>
      <a:spcAft>
        <a:spcPct val="0"/>
      </a:spcAft>
      <a:defRPr kumimoji="1" sz="2400" kern="1200">
        <a:solidFill>
          <a:schemeClr val="tx1"/>
        </a:solidFill>
        <a:latin typeface="Times" pitchFamily="18" charset="0"/>
        <a:ea typeface="ＭＳ Ｐゴシック" charset="-128"/>
        <a:cs typeface="Arial" charset="0"/>
      </a:defRPr>
    </a:lvl1pPr>
    <a:lvl2pPr marL="457200" algn="l" rtl="0" fontAlgn="base">
      <a:spcBef>
        <a:spcPct val="0"/>
      </a:spcBef>
      <a:spcAft>
        <a:spcPct val="0"/>
      </a:spcAft>
      <a:defRPr kumimoji="1" sz="2400" kern="1200">
        <a:solidFill>
          <a:schemeClr val="tx1"/>
        </a:solidFill>
        <a:latin typeface="Times" pitchFamily="18" charset="0"/>
        <a:ea typeface="ＭＳ Ｐゴシック" charset="-128"/>
        <a:cs typeface="Arial" charset="0"/>
      </a:defRPr>
    </a:lvl2pPr>
    <a:lvl3pPr marL="914400" algn="l" rtl="0" fontAlgn="base">
      <a:spcBef>
        <a:spcPct val="0"/>
      </a:spcBef>
      <a:spcAft>
        <a:spcPct val="0"/>
      </a:spcAft>
      <a:defRPr kumimoji="1" sz="2400" kern="1200">
        <a:solidFill>
          <a:schemeClr val="tx1"/>
        </a:solidFill>
        <a:latin typeface="Times" pitchFamily="18" charset="0"/>
        <a:ea typeface="ＭＳ Ｐゴシック" charset="-128"/>
        <a:cs typeface="Arial" charset="0"/>
      </a:defRPr>
    </a:lvl3pPr>
    <a:lvl4pPr marL="1371600" algn="l" rtl="0" fontAlgn="base">
      <a:spcBef>
        <a:spcPct val="0"/>
      </a:spcBef>
      <a:spcAft>
        <a:spcPct val="0"/>
      </a:spcAft>
      <a:defRPr kumimoji="1" sz="2400" kern="1200">
        <a:solidFill>
          <a:schemeClr val="tx1"/>
        </a:solidFill>
        <a:latin typeface="Times" pitchFamily="18" charset="0"/>
        <a:ea typeface="ＭＳ Ｐゴシック" charset="-128"/>
        <a:cs typeface="Arial" charset="0"/>
      </a:defRPr>
    </a:lvl4pPr>
    <a:lvl5pPr marL="1828800" algn="l" rtl="0" fontAlgn="base">
      <a:spcBef>
        <a:spcPct val="0"/>
      </a:spcBef>
      <a:spcAft>
        <a:spcPct val="0"/>
      </a:spcAft>
      <a:defRPr kumimoji="1" sz="2400" kern="1200">
        <a:solidFill>
          <a:schemeClr val="tx1"/>
        </a:solidFill>
        <a:latin typeface="Times" pitchFamily="18" charset="0"/>
        <a:ea typeface="ＭＳ Ｐゴシック" charset="-128"/>
        <a:cs typeface="Arial" charset="0"/>
      </a:defRPr>
    </a:lvl5pPr>
    <a:lvl6pPr marL="2286000" algn="l" defTabSz="914400" rtl="0" eaLnBrk="1" latinLnBrk="0" hangingPunct="1">
      <a:defRPr kumimoji="1" sz="2400" kern="1200">
        <a:solidFill>
          <a:schemeClr val="tx1"/>
        </a:solidFill>
        <a:latin typeface="Times" pitchFamily="18" charset="0"/>
        <a:ea typeface="ＭＳ Ｐゴシック" charset="-128"/>
        <a:cs typeface="Arial" charset="0"/>
      </a:defRPr>
    </a:lvl6pPr>
    <a:lvl7pPr marL="2743200" algn="l" defTabSz="914400" rtl="0" eaLnBrk="1" latinLnBrk="0" hangingPunct="1">
      <a:defRPr kumimoji="1" sz="2400" kern="1200">
        <a:solidFill>
          <a:schemeClr val="tx1"/>
        </a:solidFill>
        <a:latin typeface="Times" pitchFamily="18" charset="0"/>
        <a:ea typeface="ＭＳ Ｐゴシック" charset="-128"/>
        <a:cs typeface="Arial" charset="0"/>
      </a:defRPr>
    </a:lvl7pPr>
    <a:lvl8pPr marL="3200400" algn="l" defTabSz="914400" rtl="0" eaLnBrk="1" latinLnBrk="0" hangingPunct="1">
      <a:defRPr kumimoji="1" sz="2400" kern="1200">
        <a:solidFill>
          <a:schemeClr val="tx1"/>
        </a:solidFill>
        <a:latin typeface="Times" pitchFamily="18" charset="0"/>
        <a:ea typeface="ＭＳ Ｐゴシック" charset="-128"/>
        <a:cs typeface="Arial" charset="0"/>
      </a:defRPr>
    </a:lvl8pPr>
    <a:lvl9pPr marL="3657600" algn="l" defTabSz="914400" rtl="0" eaLnBrk="1" latinLnBrk="0" hangingPunct="1">
      <a:defRPr kumimoji="1" sz="2400" kern="1200">
        <a:solidFill>
          <a:schemeClr val="tx1"/>
        </a:solidFill>
        <a:latin typeface="Times" pitchFamily="18" charset="0"/>
        <a:ea typeface="ＭＳ Ｐゴシック" charset="-128"/>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C6C349"/>
    <a:srgbClr val="CACA5E"/>
    <a:srgbClr val="969632"/>
    <a:srgbClr val="D2D37B"/>
    <a:srgbClr val="5A412D"/>
    <a:srgbClr val="F0EBE8"/>
    <a:srgbClr val="FFFF99"/>
    <a:srgbClr val="CC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260" autoAdjust="0"/>
    <p:restoredTop sz="85000" autoAdjust="0"/>
  </p:normalViewPr>
  <p:slideViewPr>
    <p:cSldViewPr snapToGrid="0">
      <p:cViewPr>
        <p:scale>
          <a:sx n="71" d="100"/>
          <a:sy n="71" d="100"/>
        </p:scale>
        <p:origin x="-684" y="72"/>
      </p:cViewPr>
      <p:guideLst>
        <p:guide orient="horz" pos="2168"/>
        <p:guide pos="286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788"/>
    </p:cViewPr>
  </p:sorterViewPr>
  <p:notesViewPr>
    <p:cSldViewPr snapToGrid="0">
      <p:cViewPr varScale="1">
        <p:scale>
          <a:sx n="75" d="100"/>
          <a:sy n="75" d="100"/>
        </p:scale>
        <p:origin x="-811" y="-82"/>
      </p:cViewPr>
      <p:guideLst>
        <p:guide orient="horz" pos="2208"/>
        <p:guide pos="2927"/>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hdr" sz="quarter"/>
          </p:nvPr>
        </p:nvSpPr>
        <p:spPr bwMode="auto">
          <a:xfrm>
            <a:off x="0" y="0"/>
            <a:ext cx="4029075" cy="3889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defTabSz="931863" eaLnBrk="0" hangingPunct="0">
              <a:defRPr kumimoji="0" sz="1200">
                <a:ea typeface="+mn-ea"/>
              </a:defRPr>
            </a:lvl1pPr>
          </a:lstStyle>
          <a:p>
            <a:pPr>
              <a:defRPr/>
            </a:pPr>
            <a:endParaRPr lang="en-US"/>
          </a:p>
        </p:txBody>
      </p:sp>
      <p:sp>
        <p:nvSpPr>
          <p:cNvPr id="230403" name="Rectangle 3"/>
          <p:cNvSpPr>
            <a:spLocks noGrp="1" noChangeArrowheads="1"/>
          </p:cNvSpPr>
          <p:nvPr>
            <p:ph type="dt" sz="quarter" idx="1"/>
          </p:nvPr>
        </p:nvSpPr>
        <p:spPr bwMode="auto">
          <a:xfrm>
            <a:off x="5267325" y="0"/>
            <a:ext cx="4029075" cy="3889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algn="r" defTabSz="931863" eaLnBrk="0" hangingPunct="0">
              <a:defRPr kumimoji="0" sz="1200">
                <a:ea typeface="+mn-ea"/>
              </a:defRPr>
            </a:lvl1pPr>
          </a:lstStyle>
          <a:p>
            <a:pPr>
              <a:defRPr/>
            </a:pPr>
            <a:fld id="{885A3974-E157-4BBA-990F-08BEA501BAAB}" type="datetime1">
              <a:rPr lang="en-US"/>
              <a:pPr>
                <a:defRPr/>
              </a:pPr>
              <a:t>12/27/2012</a:t>
            </a:fld>
            <a:endParaRPr lang="en-US"/>
          </a:p>
        </p:txBody>
      </p:sp>
      <p:sp>
        <p:nvSpPr>
          <p:cNvPr id="230404" name="Rectangle 4"/>
          <p:cNvSpPr>
            <a:spLocks noGrp="1" noChangeArrowheads="1"/>
          </p:cNvSpPr>
          <p:nvPr>
            <p:ph type="ftr" sz="quarter" idx="2"/>
          </p:nvPr>
        </p:nvSpPr>
        <p:spPr bwMode="auto">
          <a:xfrm>
            <a:off x="0" y="6621463"/>
            <a:ext cx="4029075" cy="3889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defTabSz="931863" eaLnBrk="0" hangingPunct="0">
              <a:defRPr kumimoji="0" sz="1200">
                <a:ea typeface="+mn-ea"/>
              </a:defRPr>
            </a:lvl1pPr>
          </a:lstStyle>
          <a:p>
            <a:pPr>
              <a:defRPr/>
            </a:pPr>
            <a:endParaRPr lang="en-US"/>
          </a:p>
        </p:txBody>
      </p:sp>
      <p:sp>
        <p:nvSpPr>
          <p:cNvPr id="230405" name="Rectangle 5"/>
          <p:cNvSpPr>
            <a:spLocks noGrp="1" noChangeArrowheads="1"/>
          </p:cNvSpPr>
          <p:nvPr>
            <p:ph type="sldNum" sz="quarter" idx="3"/>
          </p:nvPr>
        </p:nvSpPr>
        <p:spPr bwMode="auto">
          <a:xfrm>
            <a:off x="5267325" y="6621463"/>
            <a:ext cx="4029075" cy="3889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algn="r" defTabSz="931863" eaLnBrk="0" hangingPunct="0">
              <a:defRPr kumimoji="0" sz="1200">
                <a:ea typeface="+mn-ea"/>
              </a:defRPr>
            </a:lvl1pPr>
          </a:lstStyle>
          <a:p>
            <a:pPr>
              <a:defRPr/>
            </a:pPr>
            <a:fld id="{720B4F53-6DAA-49B6-8CC9-D550D6DF3613}" type="slidenum">
              <a:rPr lang="en-US"/>
              <a:pPr>
                <a:defRPr/>
              </a:pPr>
              <a:t>&lt;#&gt;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4029075" cy="3508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defTabSz="931863" eaLnBrk="0" hangingPunct="0">
              <a:defRPr kumimoji="0" sz="1200">
                <a:ea typeface="+mn-ea"/>
              </a:defRPr>
            </a:lvl1pPr>
          </a:lstStyle>
          <a:p>
            <a:pPr>
              <a:defRPr/>
            </a:pPr>
            <a:endParaRPr lang="en-US"/>
          </a:p>
        </p:txBody>
      </p:sp>
      <p:sp>
        <p:nvSpPr>
          <p:cNvPr id="7171" name="Rectangle 3"/>
          <p:cNvSpPr>
            <a:spLocks noGrp="1" noChangeArrowheads="1"/>
          </p:cNvSpPr>
          <p:nvPr>
            <p:ph type="dt" idx="1"/>
          </p:nvPr>
        </p:nvSpPr>
        <p:spPr bwMode="auto">
          <a:xfrm>
            <a:off x="5267325" y="0"/>
            <a:ext cx="4029075" cy="3508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algn="r" defTabSz="931863" eaLnBrk="0" hangingPunct="0">
              <a:defRPr kumimoji="0" sz="1200">
                <a:ea typeface="+mn-ea"/>
              </a:defRPr>
            </a:lvl1pPr>
          </a:lstStyle>
          <a:p>
            <a:pPr>
              <a:defRPr/>
            </a:pPr>
            <a:fld id="{8BE53EAF-D8D4-46AF-891E-D4D296923906}" type="datetime1">
              <a:rPr lang="en-US"/>
              <a:pPr>
                <a:defRPr/>
              </a:pPr>
              <a:t>12/27/2012</a:t>
            </a:fld>
            <a:endParaRPr lang="en-US"/>
          </a:p>
        </p:txBody>
      </p:sp>
      <p:sp>
        <p:nvSpPr>
          <p:cNvPr id="10244"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1239838" y="3330575"/>
            <a:ext cx="6816725" cy="3154363"/>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6659563"/>
            <a:ext cx="4029075" cy="3508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defTabSz="931863" eaLnBrk="0" hangingPunct="0">
              <a:defRPr kumimoji="0" sz="1200">
                <a:ea typeface="+mn-ea"/>
              </a:defRPr>
            </a:lvl1pPr>
          </a:lstStyle>
          <a:p>
            <a:pPr>
              <a:defRPr/>
            </a:pPr>
            <a:endParaRPr lang="en-US"/>
          </a:p>
        </p:txBody>
      </p:sp>
      <p:sp>
        <p:nvSpPr>
          <p:cNvPr id="7175" name="Rectangle 7"/>
          <p:cNvSpPr>
            <a:spLocks noGrp="1" noChangeArrowheads="1"/>
          </p:cNvSpPr>
          <p:nvPr>
            <p:ph type="sldNum" sz="quarter" idx="5"/>
          </p:nvPr>
        </p:nvSpPr>
        <p:spPr bwMode="auto">
          <a:xfrm>
            <a:off x="5267325" y="6659563"/>
            <a:ext cx="4029075" cy="3508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algn="r" defTabSz="931863" eaLnBrk="0" hangingPunct="0">
              <a:defRPr kumimoji="0" sz="1200">
                <a:ea typeface="+mn-ea"/>
              </a:defRPr>
            </a:lvl1pPr>
          </a:lstStyle>
          <a:p>
            <a:pPr>
              <a:defRPr/>
            </a:pPr>
            <a:fld id="{27B50FAF-5709-4837-8C18-6E995B112B4A}" type="slidenum">
              <a:rPr lang="en-US"/>
              <a:pPr>
                <a:defRPr/>
              </a:pPr>
              <a:t>&lt;#&gt;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p:txBody>
          <a:bodyPr/>
          <a:lstStyle/>
          <a:p>
            <a:pPr>
              <a:defRPr/>
            </a:pPr>
            <a:fld id="{F9FDF447-2CD3-4998-89F2-01A3C67B3A07}" type="slidenum">
              <a:rPr lang="en-US" altLang="ja-JP" smtClean="0"/>
              <a:pPr>
                <a:defRPr/>
              </a:pPr>
              <a:t>1</a:t>
            </a:fld>
            <a:endParaRPr lang="en-US" altLang="ja-JP" smtClean="0"/>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a:ln/>
        </p:spPr>
        <p:txBody>
          <a:bodyPr/>
          <a:lstStyle/>
          <a:p>
            <a:pPr marL="171450" indent="-171450">
              <a:buFontTx/>
              <a:buChar char="•"/>
            </a:pPr>
            <a:r>
              <a:rPr lang="en-US" altLang="ja-JP" smtClean="0">
                <a:latin typeface="Arial" charset="0"/>
                <a:cs typeface="Arial" charset="0"/>
              </a:rPr>
              <a:t>Thank you for being here and welcome to “Napa Valley Rocks”</a:t>
            </a:r>
          </a:p>
          <a:p>
            <a:pPr marL="171450" indent="-171450">
              <a:buFontTx/>
              <a:buChar char="•"/>
            </a:pPr>
            <a:r>
              <a:rPr lang="en-US" altLang="ja-JP" smtClean="0">
                <a:latin typeface="Arial" charset="0"/>
                <a:cs typeface="Arial" charset="0"/>
              </a:rPr>
              <a:t>(INTRODUCE YOURSELF, INCLUDING YOUR TITLE AND YOUR WINERY NAME)</a:t>
            </a:r>
          </a:p>
          <a:p>
            <a:pPr marL="171450" indent="-171450">
              <a:buFontTx/>
              <a:buChar char="•"/>
            </a:pPr>
            <a:r>
              <a:rPr lang="en-US" altLang="ja-JP" smtClean="0">
                <a:latin typeface="Arial" charset="0"/>
                <a:cs typeface="Arial" charset="0"/>
              </a:rPr>
              <a:t>We’re proud members of the Napa Valley Vintners or N-V-V, the non-profit trade organization dedicated to the promotion, protection, and enhancement of the Napa Valley. </a:t>
            </a:r>
          </a:p>
          <a:p>
            <a:pPr marL="171450" indent="-171450">
              <a:buFontTx/>
              <a:buChar char="•"/>
            </a:pPr>
            <a:r>
              <a:rPr lang="en-US" altLang="ja-JP" smtClean="0">
                <a:latin typeface="Arial" charset="0"/>
                <a:cs typeface="Arial" charset="0"/>
              </a:rPr>
              <a:t>During this presentation, I’ll share with you scientific data, fun facts, history, and examples of specific attributes which make the Napa Valley unique in the world of wine. </a:t>
            </a:r>
          </a:p>
          <a:p>
            <a:pPr marL="171450" indent="-171450">
              <a:buFontTx/>
              <a:buChar char="•"/>
            </a:pPr>
            <a:r>
              <a:rPr lang="en-US" altLang="ja-JP" smtClean="0">
                <a:latin typeface="Arial" charset="0"/>
                <a:cs typeface="Arial" charset="0"/>
              </a:rPr>
              <a:t>We’ll also talk about the leadership of vintners past and present and how the combination of diverse geology, ideal climate, and dedicated people make the Napa Valley what it is today.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p:txBody>
          <a:bodyPr/>
          <a:lstStyle/>
          <a:p>
            <a:pPr>
              <a:defRPr/>
            </a:pPr>
            <a:fld id="{D35EF1B1-1B6C-46F8-B860-E678222AFA6A}" type="slidenum">
              <a:rPr lang="en-US" altLang="ja-JP" smtClean="0"/>
              <a:pPr>
                <a:defRPr/>
              </a:pPr>
              <a:t>10</a:t>
            </a:fld>
            <a:endParaRPr lang="en-US" altLang="ja-JP" smtClean="0"/>
          </a:p>
        </p:txBody>
      </p:sp>
      <p:sp>
        <p:nvSpPr>
          <p:cNvPr id="3174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99297A5-666A-4139-B669-DD3DBC629F4B}" type="slidenum">
              <a:rPr kumimoji="0" lang="en-US" altLang="ja-JP" sz="1200"/>
              <a:pPr algn="r" defTabSz="931863" eaLnBrk="0" hangingPunct="0"/>
              <a:t>10</a:t>
            </a:fld>
            <a:endParaRPr kumimoji="0" lang="en-US" altLang="ja-JP"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cs typeface="Arial" charset="0"/>
              </a:rPr>
              <a:t>About 150 million years ago, a series of geologic events caused the shifting, sliding, and lifting of land masses in the area that we know of today as California.</a:t>
            </a:r>
          </a:p>
          <a:p>
            <a:pPr marL="171450" indent="-171450" eaLnBrk="1" hangingPunct="1">
              <a:buFontTx/>
              <a:buChar char="•"/>
            </a:pPr>
            <a:r>
              <a:rPr lang="en-US" altLang="ja-JP" smtClean="0">
                <a:latin typeface="Arial" charset="0"/>
                <a:cs typeface="Arial" charset="0"/>
              </a:rPr>
              <a:t>That plastered material onto the edge of North America and formed it into its present, yet ever-changing configuration. </a:t>
            </a:r>
          </a:p>
          <a:p>
            <a:pPr marL="171450" indent="-171450" eaLnBrk="1" hangingPunct="1">
              <a:buFontTx/>
              <a:buChar char="•"/>
            </a:pPr>
            <a:r>
              <a:rPr lang="en-US" altLang="ja-JP" smtClean="0">
                <a:latin typeface="Arial" charset="0"/>
                <a:cs typeface="Arial" charset="0"/>
              </a:rPr>
              <a:t>This is the process that created the Napa Valley.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p:txBody>
          <a:bodyPr/>
          <a:lstStyle/>
          <a:p>
            <a:pPr>
              <a:defRPr/>
            </a:pPr>
            <a:fld id="{B4FC2148-44F4-495D-9309-F94833BB1C97}" type="slidenum">
              <a:rPr lang="en-US" altLang="ja-JP" smtClean="0"/>
              <a:pPr>
                <a:defRPr/>
              </a:pPr>
              <a:t>11</a:t>
            </a:fld>
            <a:endParaRPr lang="en-US" altLang="ja-JP" smtClean="0"/>
          </a:p>
        </p:txBody>
      </p:sp>
      <p:sp>
        <p:nvSpPr>
          <p:cNvPr id="3379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E38CEDD-F393-4523-B24B-1AC9B794235B}" type="slidenum">
              <a:rPr kumimoji="0" lang="en-US" altLang="ja-JP" sz="1200"/>
              <a:pPr algn="r" defTabSz="931863" eaLnBrk="0" hangingPunct="0"/>
              <a:t>11</a:t>
            </a:fld>
            <a:endParaRPr kumimoji="0" lang="en-US" altLang="ja-JP" sz="12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cs typeface="Arial" charset="0"/>
              </a:rPr>
              <a:t>Over time the mountains eroded and reformed, helping to create California. </a:t>
            </a:r>
          </a:p>
          <a:p>
            <a:pPr marL="171450" indent="-171450" eaLnBrk="1" hangingPunct="1">
              <a:buFontTx/>
              <a:buChar char="•"/>
            </a:pPr>
            <a:r>
              <a:rPr lang="en-US" altLang="ja-JP" smtClean="0">
                <a:latin typeface="Arial" charset="0"/>
                <a:cs typeface="Arial" charset="0"/>
              </a:rPr>
              <a:t>Geologists call this the Great Valley Sequence, the remains of which are generally found on the east side of the Napa Valley. </a:t>
            </a:r>
          </a:p>
          <a:p>
            <a:pPr marL="171450" indent="-171450" eaLnBrk="1" hangingPunct="1">
              <a:buFontTx/>
              <a:buChar char="•"/>
            </a:pPr>
            <a:r>
              <a:rPr lang="en-US" altLang="ja-JP" smtClean="0">
                <a:latin typeface="Arial" charset="0"/>
                <a:cs typeface="Arial" charset="0"/>
              </a:rPr>
              <a:t>As volcanoes were forming inland, the surface of the ocean floor was being sheered off as it met the coastline, literally plastering all sorts of marine sediment on top of the newly forming landmass, extending California westward. </a:t>
            </a:r>
          </a:p>
          <a:p>
            <a:pPr marL="171450" indent="-171450" eaLnBrk="1" hangingPunct="1">
              <a:buFontTx/>
              <a:buChar char="•"/>
            </a:pPr>
            <a:r>
              <a:rPr lang="en-US" altLang="ja-JP" smtClean="0">
                <a:latin typeface="Arial" charset="0"/>
                <a:cs typeface="Arial" charset="0"/>
              </a:rPr>
              <a:t>Geologists call this the Franciscan Formation, the remains of which are generally found on the west side of present day Napa Valley.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p:txBody>
          <a:bodyPr/>
          <a:lstStyle/>
          <a:p>
            <a:pPr>
              <a:defRPr/>
            </a:pPr>
            <a:fld id="{5BAA0867-95E3-41CB-B878-F9BDD6745AC9}" type="slidenum">
              <a:rPr lang="en-US" altLang="ja-JP" smtClean="0"/>
              <a:pPr>
                <a:defRPr/>
              </a:pPr>
              <a:t>12</a:t>
            </a:fld>
            <a:endParaRPr lang="en-US" altLang="ja-JP" smtClean="0"/>
          </a:p>
        </p:txBody>
      </p:sp>
      <p:sp>
        <p:nvSpPr>
          <p:cNvPr id="3584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79B90FA-1654-44AD-A3B9-9D400E6FA538}" type="slidenum">
              <a:rPr kumimoji="0" lang="en-US" altLang="ja-JP" sz="1200"/>
              <a:pPr algn="r" defTabSz="931863" eaLnBrk="0" hangingPunct="0"/>
              <a:t>12</a:t>
            </a:fld>
            <a:endParaRPr kumimoji="0" lang="en-US" altLang="ja-JP" sz="12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cs typeface="Arial" charset="0"/>
              </a:rPr>
              <a:t>About 24 million years ago the San Andreas Fault system took shape with the joining of three tectonic plates – the Farallon, the Pacific, and the North American. </a:t>
            </a:r>
          </a:p>
          <a:p>
            <a:pPr marL="171450" indent="-171450" eaLnBrk="1" hangingPunct="1">
              <a:buFontTx/>
              <a:buChar char="•"/>
            </a:pPr>
            <a:r>
              <a:rPr lang="en-US" altLang="ja-JP" smtClean="0">
                <a:latin typeface="Arial" charset="0"/>
                <a:cs typeface="Arial" charset="0"/>
              </a:rPr>
              <a:t>These plates started to move laterally south to north, moving this volcanic and sedimentary bedrock in all directions. </a:t>
            </a:r>
          </a:p>
          <a:p>
            <a:pPr marL="171450" indent="-171450" eaLnBrk="1" hangingPunct="1">
              <a:buFontTx/>
              <a:buChar char="•"/>
            </a:pPr>
            <a:r>
              <a:rPr lang="en-US" altLang="ja-JP" smtClean="0">
                <a:latin typeface="Arial" charset="0"/>
                <a:cs typeface="Arial" charset="0"/>
              </a:rPr>
              <a:t>As this “triple junction” slowly moved north, dragging the San Andreas fault along, tremendous compression forces pushed up wrinkles in the earth’s crust that eventually became the Coast Range and the Mayacamas Mountains.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p:txBody>
          <a:bodyPr/>
          <a:lstStyle/>
          <a:p>
            <a:pPr>
              <a:defRPr/>
            </a:pPr>
            <a:fld id="{8432A79E-8FF3-4738-B415-F2FF73893EEA}" type="slidenum">
              <a:rPr lang="en-US" altLang="ja-JP" smtClean="0"/>
              <a:pPr>
                <a:defRPr/>
              </a:pPr>
              <a:t>13</a:t>
            </a:fld>
            <a:endParaRPr lang="en-US" altLang="ja-JP" smtClean="0"/>
          </a:p>
        </p:txBody>
      </p:sp>
      <p:sp>
        <p:nvSpPr>
          <p:cNvPr id="3789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07209E6-444A-4189-B74B-73267C9CBBCA}" type="slidenum">
              <a:rPr kumimoji="0" lang="en-US" altLang="ja-JP" sz="1200"/>
              <a:pPr algn="r" defTabSz="931863" eaLnBrk="0" hangingPunct="0"/>
              <a:t>13</a:t>
            </a:fld>
            <a:endParaRPr kumimoji="0" lang="en-US" altLang="ja-JP" sz="12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cs typeface="Arial" charset="0"/>
              </a:rPr>
              <a:t>Around 3 million years ago plate motion shifted direction again, this time folding the land over on top of itself, creating the Mayacamas Mountains, the Vaca Range, and Napa Valley in-between. </a:t>
            </a:r>
          </a:p>
          <a:p>
            <a:pPr marL="171450" indent="-171450" eaLnBrk="1" hangingPunct="1">
              <a:buFontTx/>
              <a:buChar char="•"/>
            </a:pPr>
            <a:r>
              <a:rPr lang="en-US" altLang="ja-JP" smtClean="0">
                <a:latin typeface="Arial" charset="0"/>
                <a:cs typeface="Arial" charset="0"/>
              </a:rPr>
              <a:t>The multiple bedrock sources that would make up Napa Valley’s distinct soils were now in place.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505E77D-4A1F-4AF2-ADFF-412C4AD490B0}" type="slidenum">
              <a:rPr kumimoji="0" lang="en-US" altLang="ja-JP" sz="1200"/>
              <a:pPr algn="r" defTabSz="931863" eaLnBrk="0" hangingPunct="0"/>
              <a:t>14</a:t>
            </a:fld>
            <a:endParaRPr kumimoji="0" lang="en-US" altLang="ja-JP" sz="1200"/>
          </a:p>
        </p:txBody>
      </p:sp>
      <p:sp>
        <p:nvSpPr>
          <p:cNvPr id="3993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DEDA885-E3B5-4BB8-A1B8-1E2B951FCFC4}" type="slidenum">
              <a:rPr kumimoji="0" lang="en-US" altLang="ja-JP" sz="1200"/>
              <a:pPr algn="r" defTabSz="931863" eaLnBrk="0" hangingPunct="0"/>
              <a:t>14</a:t>
            </a:fld>
            <a:endParaRPr kumimoji="0" lang="en-US" altLang="ja-JP"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cs typeface="Arial" charset="0"/>
              </a:rPr>
              <a:t>Over many years rainfall helped break apart this bedrock sediment from the mountains and hillsides and settled it on the valley floor. </a:t>
            </a:r>
          </a:p>
          <a:p>
            <a:pPr marL="171450" indent="-171450" eaLnBrk="1" hangingPunct="1">
              <a:buFontTx/>
              <a:buChar char="•"/>
            </a:pPr>
            <a:r>
              <a:rPr lang="en-US" altLang="ja-JP" smtClean="0">
                <a:latin typeface="Arial" charset="0"/>
                <a:cs typeface="Arial" charset="0"/>
              </a:rPr>
              <a:t>Vegetation grew and died, adding in organic material. </a:t>
            </a:r>
          </a:p>
          <a:p>
            <a:pPr marL="171450" indent="-171450" eaLnBrk="1" hangingPunct="1">
              <a:buFontTx/>
              <a:buChar char="•"/>
            </a:pPr>
            <a:r>
              <a:rPr lang="en-US" altLang="ja-JP" smtClean="0">
                <a:latin typeface="Arial" charset="0"/>
                <a:cs typeface="Arial" charset="0"/>
              </a:rPr>
              <a:t>The Napa River spilled its banks with regularity. </a:t>
            </a:r>
          </a:p>
          <a:p>
            <a:pPr marL="171450" indent="-171450" eaLnBrk="1" hangingPunct="1">
              <a:buFontTx/>
              <a:buChar char="•"/>
            </a:pPr>
            <a:r>
              <a:rPr lang="en-US" altLang="ja-JP" smtClean="0">
                <a:latin typeface="Arial" charset="0"/>
                <a:cs typeface="Arial" charset="0"/>
              </a:rPr>
              <a:t>San Pablo Bay – the northern arm of the San Francisco Bay – engulfed the lower valley as far inland as current day Yountville, only to retreat and then engulf the lower valley floor again.</a:t>
            </a:r>
          </a:p>
          <a:p>
            <a:pPr marL="171450" indent="-171450" eaLnBrk="1" hangingPunct="1"/>
            <a:endParaRPr lang="en-US" altLang="ja-JP" smtClean="0">
              <a:latin typeface="Verdana" pitchFamily="34" charset="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p:txBody>
          <a:bodyPr/>
          <a:lstStyle/>
          <a:p>
            <a:pPr>
              <a:defRPr/>
            </a:pPr>
            <a:fld id="{1F90EC9E-FA10-4FA2-BADF-40A128A01874}" type="slidenum">
              <a:rPr lang="en-US" altLang="ja-JP" smtClean="0"/>
              <a:pPr>
                <a:defRPr/>
              </a:pPr>
              <a:t>15</a:t>
            </a:fld>
            <a:endParaRPr lang="en-US" altLang="ja-JP" smtClean="0"/>
          </a:p>
        </p:txBody>
      </p:sp>
      <p:sp>
        <p:nvSpPr>
          <p:cNvPr id="4198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86A16CE-E234-4BC7-B4C8-BE8BE3EAE29C}" type="slidenum">
              <a:rPr kumimoji="0" lang="en-US" altLang="ja-JP" sz="1200"/>
              <a:pPr algn="r" defTabSz="931863" eaLnBrk="0" hangingPunct="0"/>
              <a:t>15</a:t>
            </a:fld>
            <a:endParaRPr kumimoji="0" lang="en-US" altLang="ja-JP" sz="12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cs typeface="Arial" charset="0"/>
              </a:rPr>
              <a:t>Napa Valley contains more than 100 soil variations, 33 soil series, and half the soil orders found in the world. </a:t>
            </a:r>
          </a:p>
          <a:p>
            <a:pPr marL="171450" indent="-171450" eaLnBrk="1" hangingPunct="1">
              <a:buFontTx/>
              <a:buChar char="•"/>
            </a:pPr>
            <a:r>
              <a:rPr lang="en-US" altLang="ja-JP" smtClean="0">
                <a:latin typeface="Arial" charset="0"/>
                <a:cs typeface="Arial" charset="0"/>
              </a:rPr>
              <a:t>This picture shows how, literally, you can have different kinds of soil in the same vineyard in Napa Valley. </a:t>
            </a:r>
          </a:p>
          <a:p>
            <a:pPr marL="171450" indent="-171450" eaLnBrk="1" hangingPunct="1">
              <a:buFontTx/>
              <a:buChar char="•"/>
            </a:pPr>
            <a:r>
              <a:rPr lang="en-US" altLang="ja-JP" smtClean="0">
                <a:latin typeface="Arial" charset="0"/>
                <a:cs typeface="Arial" charset="0"/>
              </a:rPr>
              <a:t>This diversity allows vintners to grow and produce – and to produce well – a great number of different wine varieties in the Napa Valley. </a:t>
            </a:r>
          </a:p>
          <a:p>
            <a:pPr marL="171450" indent="-171450" eaLnBrk="1" hangingPunct="1">
              <a:buFontTx/>
              <a:buChar char="•"/>
            </a:pPr>
            <a:r>
              <a:rPr lang="en-US" altLang="ja-JP" smtClean="0">
                <a:latin typeface="Arial" charset="0"/>
                <a:cs typeface="Arial" charset="0"/>
              </a:rPr>
              <a:t>One of the secrets of great winegrowing is in the soil and Napa Valley has some of the greatest soil diversity found in winegrowing regions around the world.</a:t>
            </a:r>
          </a:p>
          <a:p>
            <a:pPr marL="171450" indent="-171450" eaLnBrk="1" hangingPunct="1"/>
            <a:endParaRPr lang="en-US" altLang="ja-JP" i="1" smtClean="0">
              <a:latin typeface="Arial" charset="0"/>
              <a:cs typeface="Arial" charset="0"/>
            </a:endParaRPr>
          </a:p>
          <a:p>
            <a:pPr marL="171450" indent="-171450" eaLnBrk="1" hangingPunct="1"/>
            <a:r>
              <a:rPr lang="en-US" altLang="ja-JP" i="1" smtClean="0">
                <a:latin typeface="Arial" charset="0"/>
                <a:cs typeface="Arial" charset="0"/>
              </a:rPr>
              <a:t>(Note difference between a soil order, series and variation: soil orders are based largely on soil forming processes. Soil series is of a similar evolution or formation, chemistry, and physical property. Soil variations take into account vegetative material, climate, and topography differences and/or make-up).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p:txBody>
          <a:bodyPr/>
          <a:lstStyle/>
          <a:p>
            <a:pPr>
              <a:defRPr/>
            </a:pPr>
            <a:fld id="{0B0F2146-95E6-4AF0-AFBD-3CE28C7E7B06}" type="slidenum">
              <a:rPr lang="en-US" altLang="ja-JP" smtClean="0"/>
              <a:pPr>
                <a:defRPr/>
              </a:pPr>
              <a:t>16</a:t>
            </a:fld>
            <a:endParaRPr lang="en-US" altLang="ja-JP" smtClean="0"/>
          </a:p>
        </p:txBody>
      </p:sp>
      <p:sp>
        <p:nvSpPr>
          <p:cNvPr id="4403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7BFA548-4AC3-40B0-9ACE-CC90F7120E59}" type="slidenum">
              <a:rPr kumimoji="0" lang="en-US" altLang="ja-JP" sz="1200"/>
              <a:pPr algn="r" defTabSz="931863" eaLnBrk="0" hangingPunct="0"/>
              <a:t>16</a:t>
            </a:fld>
            <a:endParaRPr kumimoji="0" lang="en-US" altLang="ja-JP" sz="12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cs typeface="Arial" charset="0"/>
              </a:rPr>
              <a:t>Much of Napa Valley’s soils were formed by the marine sediment and volcanic material that make up the Mayacamas Mountains and Vaca Range.</a:t>
            </a:r>
          </a:p>
          <a:p>
            <a:pPr marL="171450" indent="-171450" eaLnBrk="1" hangingPunct="1">
              <a:buFontTx/>
              <a:buChar char="•"/>
            </a:pPr>
            <a:r>
              <a:rPr lang="en-US" altLang="ja-JP" smtClean="0">
                <a:latin typeface="Arial" charset="0"/>
                <a:cs typeface="Arial" charset="0"/>
              </a:rPr>
              <a:t>Soils created by the runoff of a single creek from a hillside watershed are known as alluvial soils. </a:t>
            </a:r>
          </a:p>
          <a:p>
            <a:pPr marL="171450" indent="-171450" eaLnBrk="1" hangingPunct="1">
              <a:buFontTx/>
              <a:buChar char="•"/>
            </a:pPr>
            <a:r>
              <a:rPr lang="en-US" altLang="ja-JP" smtClean="0">
                <a:latin typeface="Arial" charset="0"/>
                <a:cs typeface="Arial" charset="0"/>
              </a:rPr>
              <a:t>Along the valley floor exist these pockets of alluvial soils. </a:t>
            </a:r>
          </a:p>
          <a:p>
            <a:pPr marL="171450" indent="-171450" eaLnBrk="1" hangingPunct="1">
              <a:buFontTx/>
              <a:buChar char="•"/>
            </a:pPr>
            <a:r>
              <a:rPr lang="en-US" altLang="ja-JP" smtClean="0">
                <a:latin typeface="Verdana" pitchFamily="34" charset="0"/>
                <a:cs typeface="Arial" charset="0"/>
              </a:rPr>
              <a:t>Alluvial and fluvial soils are generally deeper, more fertile, and hold more moisture than the thinner rocky soils covering hillsides and slopes. </a:t>
            </a:r>
            <a:endParaRPr lang="en-US" altLang="ja-JP" smtClean="0">
              <a:latin typeface="Arial"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CC1651BE-9927-4BAF-BB08-50B35189F07B}" type="slidenum">
              <a:rPr kumimoji="0" lang="en-US" altLang="ja-JP" sz="1200"/>
              <a:pPr algn="r" defTabSz="931863" eaLnBrk="0" hangingPunct="0"/>
              <a:t>17</a:t>
            </a:fld>
            <a:endParaRPr kumimoji="0" lang="en-US" altLang="ja-JP" sz="1200"/>
          </a:p>
        </p:txBody>
      </p:sp>
      <p:sp>
        <p:nvSpPr>
          <p:cNvPr id="4608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D4BE48D-460A-4446-92A5-B551236F242C}" type="slidenum">
              <a:rPr kumimoji="0" lang="en-US" altLang="ja-JP" sz="1200"/>
              <a:pPr algn="r" defTabSz="931863" eaLnBrk="0" hangingPunct="0"/>
              <a:t>17</a:t>
            </a:fld>
            <a:endParaRPr kumimoji="0" lang="en-US" altLang="ja-JP"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rPr>
              <a:t>Alluvial soils spread out in a fan-like shape, when streams, running down from the mountains, become sediment-laden. </a:t>
            </a:r>
          </a:p>
          <a:p>
            <a:pPr marL="171450" indent="-171450" eaLnBrk="1" hangingPunct="1">
              <a:buFontTx/>
              <a:buChar char="•"/>
            </a:pPr>
            <a:r>
              <a:rPr lang="en-US" altLang="ja-JP" smtClean="0">
                <a:latin typeface="Arial" charset="0"/>
              </a:rPr>
              <a:t>This creates an area of distinct soil called an alluvial fan. </a:t>
            </a:r>
          </a:p>
          <a:p>
            <a:pPr marL="171450" indent="-171450" eaLnBrk="1" hangingPunct="1">
              <a:buFontTx/>
              <a:buChar char="•"/>
            </a:pPr>
            <a:r>
              <a:rPr lang="en-US" altLang="ja-JP" smtClean="0">
                <a:latin typeface="Arial" charset="0"/>
              </a:rPr>
              <a:t>Other soil can be made up of bedrock sediment from multiple watershed sources or from flooding - it is called fluvial soil. </a:t>
            </a:r>
          </a:p>
          <a:p>
            <a:pPr marL="171450" indent="-171450" eaLnBrk="1" hangingPunct="1">
              <a:buFontTx/>
              <a:buChar char="•"/>
            </a:pPr>
            <a:r>
              <a:rPr lang="en-US" altLang="ja-JP" smtClean="0">
                <a:latin typeface="Arial" charset="0"/>
              </a:rPr>
              <a:t>Fluvial soils are generally found around the Napa River. </a:t>
            </a:r>
          </a:p>
          <a:p>
            <a:pPr marL="171450" indent="-171450" eaLnBrk="1" hangingPunct="1">
              <a:buFontTx/>
              <a:buChar char="•"/>
            </a:pPr>
            <a:r>
              <a:rPr lang="en-US" altLang="ja-JP" smtClean="0">
                <a:latin typeface="Arial" charset="0"/>
              </a:rPr>
              <a:t>Soils can impart distinct character in wine grapes depending on their bedrock origin. </a:t>
            </a:r>
          </a:p>
          <a:p>
            <a:pPr marL="171450" indent="-171450" eaLnBrk="1" hangingPunct="1">
              <a:buFontTx/>
              <a:buChar char="•"/>
            </a:pPr>
            <a:r>
              <a:rPr lang="en-US" altLang="ja-JP" smtClean="0">
                <a:latin typeface="Arial" charset="0"/>
              </a:rPr>
              <a:t>Soil depth and fertility will also affect the character of wine grapes and, ultimately, wine flavor.</a:t>
            </a:r>
          </a:p>
          <a:p>
            <a:pPr marL="171450" indent="-171450" eaLnBrk="1" hangingPunct="1"/>
            <a:endParaRPr lang="en-US" altLang="ja-JP" smtClean="0">
              <a:latin typeface="Verdana"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61B9ECE6-91BF-48AD-99AA-A5C40A91039C}" type="slidenum">
              <a:rPr kumimoji="0" lang="en-US" altLang="ja-JP" sz="1200"/>
              <a:pPr algn="r" defTabSz="931863" eaLnBrk="0" hangingPunct="0"/>
              <a:t>18</a:t>
            </a:fld>
            <a:endParaRPr kumimoji="0" lang="en-US" altLang="ja-JP"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Verdana" pitchFamily="34" charset="0"/>
              </a:rPr>
              <a:t>Climate also has a significant impact on the flavor of the grapes.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DADB2F1-FEAF-4D24-A31A-2284E18238B2}" type="slidenum">
              <a:rPr kumimoji="0" lang="en-US" altLang="ja-JP" sz="1200"/>
              <a:pPr algn="r" defTabSz="931863" eaLnBrk="0" hangingPunct="0"/>
              <a:t>19</a:t>
            </a:fld>
            <a:endParaRPr kumimoji="0" lang="en-US" altLang="ja-JP" sz="1200"/>
          </a:p>
        </p:txBody>
      </p:sp>
      <p:sp>
        <p:nvSpPr>
          <p:cNvPr id="5017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09F069D-688D-4B4E-988E-41A1C04BBEBA}" type="slidenum">
              <a:rPr kumimoji="0" lang="en-US" altLang="ja-JP" sz="1200"/>
              <a:pPr algn="r" defTabSz="931863" eaLnBrk="0" hangingPunct="0"/>
              <a:t>19</a:t>
            </a:fld>
            <a:endParaRPr kumimoji="0" lang="en-US" altLang="ja-JP"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rPr>
              <a:t>Napa Valley is located within the rare Mediterranean climate zone, which encompasses just 2% of the earth’s surface. </a:t>
            </a:r>
          </a:p>
          <a:p>
            <a:pPr marL="171450" indent="-171450" eaLnBrk="1" hangingPunct="1">
              <a:buFontTx/>
              <a:buChar char="•"/>
            </a:pPr>
            <a:r>
              <a:rPr lang="en-US" altLang="ja-JP" smtClean="0">
                <a:latin typeface="Arial" charset="0"/>
              </a:rPr>
              <a:t>The long growing season is marked by warm summer days and cool evenings – ideal for wine grapes to ripen slowly and evenly, with great balance between sugar and acid development. </a:t>
            </a:r>
          </a:p>
          <a:p>
            <a:pPr marL="171450" indent="-171450" eaLnBrk="1" hangingPunct="1">
              <a:buFontTx/>
              <a:buChar char="•"/>
            </a:pPr>
            <a:r>
              <a:rPr lang="en-US" altLang="ja-JP" smtClean="0">
                <a:latin typeface="Arial" charset="0"/>
              </a:rPr>
              <a:t>Lack of summer rainfall helps to contribute to consistency of vintages and reduces the risk of vineyard diseases. </a:t>
            </a:r>
          </a:p>
          <a:p>
            <a:pPr marL="171450" indent="-171450" eaLnBrk="1" hangingPunct="1">
              <a:buFontTx/>
              <a:buChar char="•"/>
            </a:pPr>
            <a:r>
              <a:rPr lang="en-US" altLang="ja-JP" smtClean="0">
                <a:latin typeface="Arial" charset="0"/>
              </a:rPr>
              <a:t>Most areas of the appellation can dry farm or tightly manage their irrigation practices. </a:t>
            </a:r>
          </a:p>
          <a:p>
            <a:pPr marL="171450" indent="-171450" eaLnBrk="1" hangingPunct="1">
              <a:buFontTx/>
              <a:buChar char="•"/>
            </a:pPr>
            <a:r>
              <a:rPr lang="en-US" altLang="ja-JP" smtClean="0">
                <a:latin typeface="Arial" charset="0"/>
              </a:rPr>
              <a:t>Compared to most growing regions in the world, Napa Valley is unique in this regard. </a:t>
            </a:r>
          </a:p>
          <a:p>
            <a:pPr marL="171450" indent="-171450" eaLnBrk="1" hangingPunct="1"/>
            <a:endParaRPr lang="en-US" altLang="ja-JP" smtClean="0">
              <a:latin typeface="Arial" charset="0"/>
            </a:endParaRPr>
          </a:p>
          <a:p>
            <a:pPr marL="171450" indent="-171450" eaLnBrk="1" hangingPunct="1"/>
            <a:endParaRPr lang="en-US" altLang="ja-JP" smtClean="0">
              <a:latin typeface="Verdana" pitchFamily="34" charset="0"/>
            </a:endParaRPr>
          </a:p>
          <a:p>
            <a:pPr marL="171450" indent="-171450" eaLnBrk="1" hangingPunct="1"/>
            <a:endParaRPr lang="en-US" altLang="ja-JP" smtClean="0">
              <a:latin typeface="Verdana"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txBox="1">
            <a:spLocks noGrp="1" noChangeArrowheads="1"/>
          </p:cNvSpPr>
          <p:nvPr/>
        </p:nvSpPr>
        <p:spPr bwMode="auto">
          <a:xfrm>
            <a:off x="5267325" y="6659563"/>
            <a:ext cx="4029075" cy="350837"/>
          </a:xfrm>
          <a:prstGeom prst="rect">
            <a:avLst/>
          </a:prstGeom>
          <a:noFill/>
          <a:ln>
            <a:miter lim="800000"/>
            <a:headEnd/>
            <a:tailEnd/>
          </a:ln>
        </p:spPr>
        <p:txBody>
          <a:bodyPr lIns="93170" tIns="46585" rIns="93170" bIns="46585" anchor="b"/>
          <a:lstStyle/>
          <a:p>
            <a:pPr algn="r" defTabSz="931863" eaLnBrk="0" hangingPunct="0">
              <a:defRPr/>
            </a:pPr>
            <a:fld id="{D19F00B6-4B00-44FB-8CC8-96BCD74F64F9}" type="slidenum">
              <a:rPr kumimoji="0" lang="en-US" altLang="ja-JP" sz="1200">
                <a:ea typeface="+mn-ea"/>
              </a:rPr>
              <a:pPr algn="r" defTabSz="931863" eaLnBrk="0" hangingPunct="0">
                <a:defRPr/>
              </a:pPr>
              <a:t>2</a:t>
            </a:fld>
            <a:endParaRPr kumimoji="0" lang="en-US" altLang="ja-JP" sz="1200">
              <a:ea typeface="+mn-ea"/>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p:spPr>
        <p:txBody>
          <a:bodyPr/>
          <a:lstStyle/>
          <a:p>
            <a:pPr marL="171450" indent="-171450">
              <a:buFontTx/>
              <a:buChar char="•"/>
            </a:pPr>
            <a:r>
              <a:rPr lang="en-US" altLang="ja-JP" smtClean="0">
                <a:latin typeface="Arial" charset="0"/>
                <a:cs typeface="Arial" charset="0"/>
              </a:rPr>
              <a:t>There are many great wine regions and Napa Valley is one of them.</a:t>
            </a:r>
          </a:p>
          <a:p>
            <a:pPr marL="171450" indent="-171450">
              <a:buFontTx/>
              <a:buChar char="•"/>
            </a:pPr>
            <a:r>
              <a:rPr lang="en-US" altLang="ja-JP" smtClean="0">
                <a:latin typeface="Arial" charset="0"/>
                <a:cs typeface="Arial" charset="0"/>
              </a:rPr>
              <a:t>Napa Valley is the home to America’s first  Agricultural Preserve and is a region of incomparable natural beauty. </a:t>
            </a:r>
          </a:p>
          <a:p>
            <a:pPr marL="171450" indent="-171450">
              <a:buFontTx/>
              <a:buChar char="•"/>
            </a:pPr>
            <a:r>
              <a:rPr lang="en-US" altLang="ja-JP" smtClean="0">
                <a:latin typeface="Arial" charset="0"/>
                <a:cs typeface="Arial" charset="0"/>
              </a:rPr>
              <a:t>Though accounting for just 4% of California’s harvest, Napa Valley is the industry’s undisputed leader in land and community stewardship and is renowned the world over for its extraordinary wines.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DA9EB4CA-D544-4F67-BA02-E24D2DA2BD47}" type="slidenum">
              <a:rPr kumimoji="0" lang="en-US" altLang="ja-JP" sz="1200"/>
              <a:pPr algn="r" defTabSz="931863" eaLnBrk="0" hangingPunct="0"/>
              <a:t>20</a:t>
            </a:fld>
            <a:endParaRPr kumimoji="0" lang="en-US" altLang="ja-JP" sz="1200"/>
          </a:p>
        </p:txBody>
      </p:sp>
      <p:sp>
        <p:nvSpPr>
          <p:cNvPr id="5222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00F5329-8A43-4BBB-9212-099D19E83D58}" type="slidenum">
              <a:rPr kumimoji="0" lang="en-US" altLang="ja-JP" sz="1200"/>
              <a:pPr algn="r" defTabSz="931863" eaLnBrk="0" hangingPunct="0"/>
              <a:t>20</a:t>
            </a:fld>
            <a:endParaRPr kumimoji="0" lang="en-US" altLang="ja-JP" sz="12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rPr>
              <a:t>When it does rain in the winter, the southern reaches of Napa Valley AVA receive just 18 inches of rain each year.</a:t>
            </a:r>
          </a:p>
          <a:p>
            <a:pPr marL="171450" indent="-171450" eaLnBrk="1" hangingPunct="1">
              <a:buFontTx/>
              <a:buChar char="•"/>
            </a:pPr>
            <a:r>
              <a:rPr lang="en-US" altLang="ja-JP" smtClean="0">
                <a:latin typeface="Arial" charset="0"/>
              </a:rPr>
              <a:t>The mountains at the northern end can record nearly 60 inches. </a:t>
            </a:r>
          </a:p>
          <a:p>
            <a:pPr marL="171450" indent="-171450" eaLnBrk="1" hangingPunct="1"/>
            <a:endParaRPr lang="en-US" altLang="ja-JP" smtClean="0">
              <a:latin typeface="Verdana"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0A3264E-9DC3-4738-8B8A-5FF18EB7E7B7}" type="slidenum">
              <a:rPr kumimoji="0" lang="en-US" altLang="ja-JP" sz="1200"/>
              <a:pPr algn="r" defTabSz="931863" eaLnBrk="0" hangingPunct="0"/>
              <a:t>21</a:t>
            </a:fld>
            <a:endParaRPr kumimoji="0" lang="en-US" altLang="ja-JP" sz="1200"/>
          </a:p>
        </p:txBody>
      </p:sp>
      <p:sp>
        <p:nvSpPr>
          <p:cNvPr id="5427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703D8F03-8F6C-4F2D-B350-FF72CF2B6987}" type="slidenum">
              <a:rPr kumimoji="0" lang="en-US" altLang="ja-JP" sz="1200"/>
              <a:pPr algn="r" defTabSz="931863"/>
              <a:t>21</a:t>
            </a:fld>
            <a:endParaRPr kumimoji="0" lang="en-US" altLang="ja-JP" sz="12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rPr>
              <a:t>During the summer growing season, conditions exist for creating a recurring pattern of marine fog from the Pacific Ocean. </a:t>
            </a:r>
          </a:p>
          <a:p>
            <a:pPr marL="171450" indent="-171450" eaLnBrk="1" hangingPunct="1">
              <a:buFontTx/>
              <a:buChar char="•"/>
            </a:pPr>
            <a:r>
              <a:rPr lang="en-US" altLang="ja-JP" smtClean="0">
                <a:latin typeface="Arial" charset="0"/>
              </a:rPr>
              <a:t>As hot air in California’s interior valley rises, it creates a vacuum effect which draws in moist, cool air from the Pacific Ocean, forming fog. </a:t>
            </a:r>
          </a:p>
          <a:p>
            <a:pPr marL="171450" indent="-171450" eaLnBrk="1" hangingPunct="1">
              <a:buFontTx/>
              <a:buChar char="•"/>
            </a:pPr>
            <a:r>
              <a:rPr lang="en-US" altLang="ja-JP" smtClean="0">
                <a:latin typeface="Arial" charset="0"/>
              </a:rPr>
              <a:t>This pattern repeats most days during the warmer months of the year.</a:t>
            </a:r>
          </a:p>
          <a:p>
            <a:pPr marL="171450" indent="-171450" eaLnBrk="1" hangingPunct="1"/>
            <a:endParaRPr lang="en-US" altLang="ja-JP"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DB87457-0E0D-4B3F-9C28-D697A7C3FD2D}" type="slidenum">
              <a:rPr kumimoji="0" lang="en-US" altLang="ja-JP" sz="1200"/>
              <a:pPr algn="r" defTabSz="931863" eaLnBrk="0" hangingPunct="0"/>
              <a:t>22</a:t>
            </a:fld>
            <a:endParaRPr kumimoji="0" lang="en-US" altLang="ja-JP" sz="1200"/>
          </a:p>
        </p:txBody>
      </p:sp>
      <p:sp>
        <p:nvSpPr>
          <p:cNvPr id="5632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1B7FE079-D38B-446C-9D9F-A6376DED8A7E}" type="slidenum">
              <a:rPr kumimoji="0" lang="en-US" altLang="ja-JP" sz="1200"/>
              <a:pPr algn="r" defTabSz="931863"/>
              <a:t>22</a:t>
            </a:fld>
            <a:endParaRPr kumimoji="0" lang="en-US" altLang="ja-JP"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rPr>
              <a:t>Fog is more prevalent in the southern reaches of the Napa Valley where it comes up from the San Pablo Bay. </a:t>
            </a:r>
          </a:p>
          <a:p>
            <a:pPr marL="171450" indent="-171450" eaLnBrk="1" hangingPunct="1">
              <a:buFontTx/>
              <a:buChar char="•"/>
            </a:pPr>
            <a:r>
              <a:rPr lang="en-US" altLang="ja-JP" smtClean="0">
                <a:latin typeface="Arial" charset="0"/>
              </a:rPr>
              <a:t>In the upper valley, fog enters through the Chalk Hill Gap in the Mayacamas Mountains. </a:t>
            </a:r>
          </a:p>
          <a:p>
            <a:pPr marL="171450" indent="-171450" eaLnBrk="1" hangingPunct="1">
              <a:buFontTx/>
              <a:buChar char="•"/>
            </a:pPr>
            <a:r>
              <a:rPr lang="en-US" altLang="ja-JP" smtClean="0">
                <a:latin typeface="Arial" charset="0"/>
              </a:rPr>
              <a:t>Except on rare days, summer fog will burn-off by mid-morning in all areas of the valley.</a:t>
            </a:r>
            <a:r>
              <a:rPr lang="en-US" altLang="ja-JP" smtClean="0">
                <a:latin typeface="Verdana" pitchFamily="34" charset="0"/>
              </a:rPr>
              <a:t> </a:t>
            </a:r>
          </a:p>
          <a:p>
            <a:pPr marL="171450" indent="-171450" eaLnBrk="1" hangingPunct="1"/>
            <a:endParaRPr lang="en-US" altLang="ja-JP" smtClean="0">
              <a:latin typeface="Verdana"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xfrm>
            <a:off x="2898775" y="527050"/>
            <a:ext cx="3503613" cy="2627313"/>
          </a:xfrm>
          <a:ln/>
        </p:spPr>
      </p:sp>
      <p:sp>
        <p:nvSpPr>
          <p:cNvPr id="58370" name="Rectangle 3"/>
          <p:cNvSpPr>
            <a:spLocks noGrp="1" noChangeArrowheads="1"/>
          </p:cNvSpPr>
          <p:nvPr>
            <p:ph type="body" idx="1"/>
          </p:nvPr>
        </p:nvSpPr>
        <p:spPr>
          <a:xfrm>
            <a:off x="1239838" y="3330575"/>
            <a:ext cx="6816725" cy="3152775"/>
          </a:xfrm>
          <a:noFill/>
          <a:ln/>
        </p:spPr>
        <p:txBody>
          <a:bodyPr lIns="92923" tIns="46461" rIns="92923" bIns="46461"/>
          <a:lstStyle/>
          <a:p>
            <a:pPr marL="171450" indent="-171450">
              <a:buFontTx/>
              <a:buChar char="•"/>
            </a:pPr>
            <a:r>
              <a:rPr lang="en-US" altLang="ja-JP" smtClean="0">
                <a:latin typeface="Times" pitchFamily="18" charset="0"/>
              </a:rPr>
              <a:t>This video shows how the fog advances and retreats in the Napa Valley from early until late morning. </a:t>
            </a:r>
          </a:p>
          <a:p>
            <a:pPr marL="171450" indent="-171450">
              <a:buFontTx/>
              <a:buChar char="•"/>
            </a:pPr>
            <a:r>
              <a:rPr lang="en-US" altLang="ja-JP" smtClean="0">
                <a:latin typeface="Times" pitchFamily="18" charset="0"/>
              </a:rPr>
              <a:t>Typically, the fog has a greater impact on the valley floor – often the hillsides, like the one where this video was filmed, are not reached by the fog.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AC0B946-A990-45EC-95F7-64E6B7DCFF9B}" type="slidenum">
              <a:rPr kumimoji="0" lang="en-US" altLang="ja-JP" sz="1200"/>
              <a:pPr algn="r" defTabSz="931863" eaLnBrk="0" hangingPunct="0"/>
              <a:t>24</a:t>
            </a:fld>
            <a:endParaRPr kumimoji="0" lang="en-US" altLang="ja-JP" sz="1200"/>
          </a:p>
        </p:txBody>
      </p:sp>
      <p:sp>
        <p:nvSpPr>
          <p:cNvPr id="6041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5FC4EC81-2B6C-4907-A4BB-89618770C1CD}" type="slidenum">
              <a:rPr kumimoji="0" lang="en-US" altLang="ja-JP" sz="1200"/>
              <a:pPr algn="r" defTabSz="931863"/>
              <a:t>24</a:t>
            </a:fld>
            <a:endParaRPr kumimoji="0" lang="en-US" altLang="ja-JP" sz="120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rPr>
              <a:t>Daytime temperatures can also vary dramatically throughout the AVA during the growing season. </a:t>
            </a:r>
          </a:p>
          <a:p>
            <a:pPr marL="171450" indent="-171450" eaLnBrk="1" hangingPunct="1">
              <a:buFontTx/>
              <a:buChar char="•"/>
            </a:pPr>
            <a:r>
              <a:rPr lang="en-US" altLang="ja-JP" smtClean="0">
                <a:latin typeface="Arial" charset="0"/>
              </a:rPr>
              <a:t>The southern part of the valley, particularly Los Carneros AVA, is closer to San Pablo Bay and is cooled by marine breezes. </a:t>
            </a:r>
          </a:p>
          <a:p>
            <a:pPr marL="171450" indent="-171450" eaLnBrk="1" hangingPunct="1">
              <a:buFontTx/>
              <a:buChar char="•"/>
            </a:pPr>
            <a:r>
              <a:rPr lang="en-US" altLang="ja-JP" smtClean="0">
                <a:latin typeface="Arial" charset="0"/>
              </a:rPr>
              <a:t>In summer, there can be as much as an 10-15°F difference between Carneros and St. Helena, to the north. </a:t>
            </a:r>
          </a:p>
          <a:p>
            <a:pPr marL="171450" indent="-171450" eaLnBrk="1" hangingPunct="1">
              <a:buFontTx/>
              <a:buChar char="•"/>
            </a:pPr>
            <a:r>
              <a:rPr lang="en-US" altLang="ja-JP" smtClean="0">
                <a:latin typeface="Arial" charset="0"/>
              </a:rPr>
              <a:t>On many days, due to the cooling effect of the fog, there is a large diurnal (day to night) temperature swing throughout the valley.</a:t>
            </a:r>
          </a:p>
          <a:p>
            <a:pPr marL="171450" indent="-171450" eaLnBrk="1" hangingPunct="1"/>
            <a:endParaRPr lang="en-US" altLang="ja-JP"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F5F206D-6629-40E6-B4AF-0406658E2E86}" type="slidenum">
              <a:rPr kumimoji="0" lang="en-US" altLang="ja-JP" sz="1200"/>
              <a:pPr algn="r" defTabSz="931863" eaLnBrk="0" hangingPunct="0"/>
              <a:t>25</a:t>
            </a:fld>
            <a:endParaRPr kumimoji="0" lang="en-US" altLang="ja-JP" sz="1200"/>
          </a:p>
        </p:txBody>
      </p:sp>
      <p:sp>
        <p:nvSpPr>
          <p:cNvPr id="6246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956E46F6-9E7C-4331-80A1-49E5CCF16858}" type="slidenum">
              <a:rPr kumimoji="0" lang="en-US" altLang="ja-JP" sz="1200"/>
              <a:pPr algn="r" defTabSz="931863"/>
              <a:t>25</a:t>
            </a:fld>
            <a:endParaRPr kumimoji="0" lang="en-US" altLang="ja-JP" sz="12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rPr>
              <a:t>Adding to the diversity of Napa Valley is its topography. </a:t>
            </a:r>
          </a:p>
          <a:p>
            <a:pPr marL="171450" indent="-171450" eaLnBrk="1" hangingPunct="1">
              <a:buFontTx/>
              <a:buChar char="•"/>
            </a:pPr>
            <a:r>
              <a:rPr lang="en-US" altLang="ja-JP" smtClean="0">
                <a:latin typeface="Arial" charset="0"/>
              </a:rPr>
              <a:t>It changes with its length, from the flat estuaries in the south near San Pablo Bay to the rolling hills just before 4,000-foot Mount St. Helena in the north. </a:t>
            </a:r>
          </a:p>
          <a:p>
            <a:pPr marL="171450" indent="-171450" eaLnBrk="1" hangingPunct="1">
              <a:buFontTx/>
              <a:buChar char="•"/>
            </a:pPr>
            <a:r>
              <a:rPr lang="en-US" altLang="ja-JP" smtClean="0">
                <a:latin typeface="Arial" charset="0"/>
              </a:rPr>
              <a:t>And don’t forget the Mayacamas and Vacas to the west and east – each range reaches approximately 2,500 feet above the valley floor. </a:t>
            </a:r>
          </a:p>
          <a:p>
            <a:pPr marL="171450" indent="-171450" eaLnBrk="1" hangingPunct="1">
              <a:buFontTx/>
              <a:buChar char="•"/>
            </a:pPr>
            <a:r>
              <a:rPr lang="en-US" altLang="ja-JP" smtClean="0">
                <a:latin typeface="Arial" charset="0"/>
              </a:rPr>
              <a:t>There is a strong correlation between topography and climate: slope, aspect, and elevation all influence the many mesoclimates found throughout the Napa Valley.</a:t>
            </a:r>
          </a:p>
          <a:p>
            <a:pPr marL="171450" indent="-171450" eaLnBrk="1" hangingPunct="1"/>
            <a:endParaRPr lang="en-US" altLang="ja-JP"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F52252A-1802-459E-A2A1-464E248A221A}" type="slidenum">
              <a:rPr kumimoji="0" lang="en-US" altLang="ja-JP" sz="1200"/>
              <a:pPr algn="r" defTabSz="931863" eaLnBrk="0" hangingPunct="0"/>
              <a:t>26</a:t>
            </a:fld>
            <a:endParaRPr kumimoji="0" lang="en-US" altLang="ja-JP" sz="1200"/>
          </a:p>
        </p:txBody>
      </p:sp>
      <p:sp>
        <p:nvSpPr>
          <p:cNvPr id="6451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A8A11281-FFB1-4140-92C1-CB1116680DE4}" type="slidenum">
              <a:rPr kumimoji="0" lang="en-US" altLang="ja-JP" sz="1200"/>
              <a:pPr algn="r" defTabSz="931863"/>
              <a:t>26</a:t>
            </a:fld>
            <a:endParaRPr kumimoji="0" lang="en-US" altLang="ja-JP"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rPr>
              <a:t>When you put it all together, these distinct soils, plus distinct climates, plus distinct topography it equals distinct growing conditions. </a:t>
            </a:r>
          </a:p>
          <a:p>
            <a:pPr marL="171450" indent="-171450" eaLnBrk="1" hangingPunct="1">
              <a:buFontTx/>
              <a:buChar char="•"/>
            </a:pPr>
            <a:r>
              <a:rPr lang="en-US" altLang="ja-JP" smtClean="0">
                <a:latin typeface="Arial" charset="0"/>
              </a:rPr>
              <a:t>The sum of these factors is known by the French term, terroir. </a:t>
            </a:r>
          </a:p>
          <a:p>
            <a:pPr marL="171450" indent="-171450" eaLnBrk="1" hangingPunct="1"/>
            <a:endParaRPr lang="en-US" altLang="ja-JP" smtClean="0">
              <a:latin typeface="Verdana"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5DB9B5F-0882-457C-8378-C06FF2249097}" type="slidenum">
              <a:rPr kumimoji="0" lang="en-US" altLang="ja-JP" sz="1200"/>
              <a:pPr algn="r" defTabSz="931863" eaLnBrk="0" hangingPunct="0"/>
              <a:t>27</a:t>
            </a:fld>
            <a:endParaRPr kumimoji="0" lang="en-US" altLang="ja-JP" sz="120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p:spPr>
        <p:txBody>
          <a:bodyPr/>
          <a:lstStyle/>
          <a:p>
            <a:pPr marL="171450" indent="-171450">
              <a:spcBef>
                <a:spcPct val="0"/>
              </a:spcBef>
              <a:buFontTx/>
              <a:buChar char="•"/>
            </a:pPr>
            <a:r>
              <a:rPr lang="en-US" altLang="ja-JP" smtClean="0">
                <a:latin typeface="Arial" charset="0"/>
              </a:rPr>
              <a:t>Terroir also includes people – the people who make the decisions about how the grapes will be grown.</a:t>
            </a:r>
            <a:r>
              <a:rPr lang="en-US" altLang="ja-JP" smtClean="0">
                <a:latin typeface="Times" pitchFamily="18" charset="0"/>
              </a:rPr>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5A9C5C3-82A7-44B8-A557-EE95D8B1997B}" type="slidenum">
              <a:rPr kumimoji="0" lang="en-US" altLang="ja-JP" sz="1200"/>
              <a:pPr algn="r" defTabSz="931863" eaLnBrk="0" hangingPunct="0"/>
              <a:t>28</a:t>
            </a:fld>
            <a:endParaRPr kumimoji="0" lang="en-US" altLang="ja-JP" sz="1200"/>
          </a:p>
        </p:txBody>
      </p:sp>
      <p:sp>
        <p:nvSpPr>
          <p:cNvPr id="6861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6F7C20A9-5080-4C2D-8134-1501C55788EB}" type="slidenum">
              <a:rPr kumimoji="0" lang="en-US" altLang="ja-JP" sz="1200"/>
              <a:pPr algn="r" defTabSz="931863" eaLnBrk="0" hangingPunct="0"/>
              <a:t>28</a:t>
            </a:fld>
            <a:endParaRPr kumimoji="0" lang="en-US" altLang="ja-JP" sz="12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marL="171450" indent="-171450">
              <a:spcBef>
                <a:spcPct val="0"/>
              </a:spcBef>
              <a:buFontTx/>
              <a:buChar char="•"/>
            </a:pPr>
            <a:r>
              <a:rPr lang="en-US" altLang="ja-JP" smtClean="0">
                <a:latin typeface="Arial" charset="0"/>
              </a:rPr>
              <a:t>When it comes to viticulture, there are many variables influenced by the people behind the wines. </a:t>
            </a:r>
          </a:p>
          <a:p>
            <a:pPr marL="171450" indent="-171450">
              <a:spcBef>
                <a:spcPct val="0"/>
              </a:spcBef>
              <a:buFontTx/>
              <a:buChar char="•"/>
            </a:pPr>
            <a:r>
              <a:rPr lang="en-US" altLang="ja-JP" smtClean="0">
                <a:latin typeface="Arial" charset="0"/>
              </a:rPr>
              <a:t>These variables strongly influence grape growers in the Napa Valley and give them the opportunity to make myriad decisions and refinements to their grape growing practices.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C01F04F-9706-4CDB-B615-4324F4D9D2FD}" type="slidenum">
              <a:rPr kumimoji="0" lang="en-US" altLang="ja-JP" sz="1200"/>
              <a:pPr algn="r" defTabSz="931863" eaLnBrk="0" hangingPunct="0"/>
              <a:t>29</a:t>
            </a:fld>
            <a:endParaRPr kumimoji="0" lang="en-US" altLang="ja-JP" sz="1200"/>
          </a:p>
        </p:txBody>
      </p:sp>
      <p:sp>
        <p:nvSpPr>
          <p:cNvPr id="7065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EB28430-9C17-4116-B936-C538AEDA361E}" type="slidenum">
              <a:rPr kumimoji="0" lang="en-US" altLang="ja-JP" sz="1200"/>
              <a:pPr algn="r" defTabSz="931863" eaLnBrk="0" hangingPunct="0"/>
              <a:t>29</a:t>
            </a:fld>
            <a:endParaRPr kumimoji="0" lang="en-US" altLang="ja-JP" sz="12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rPr>
              <a:t>There are many factors to consider when determining the right grape variety and the best practices for the location being planted.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p:txBody>
          <a:bodyPr/>
          <a:lstStyle/>
          <a:p>
            <a:pPr>
              <a:defRPr/>
            </a:pPr>
            <a:fld id="{5E02CB34-91F3-4608-8BEB-22581724790D}" type="slidenum">
              <a:rPr lang="en-US" altLang="ja-JP" smtClean="0"/>
              <a:pPr>
                <a:defRPr/>
              </a:pPr>
              <a:t>3</a:t>
            </a:fld>
            <a:endParaRPr lang="en-US" altLang="ja-JP" smtClean="0"/>
          </a:p>
        </p:txBody>
      </p:sp>
      <p:sp>
        <p:nvSpPr>
          <p:cNvPr id="1741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3103A94A-3409-4434-A07D-C381C8A01BFB}" type="slidenum">
              <a:rPr kumimoji="0" lang="en-US" altLang="ja-JP" sz="1200"/>
              <a:pPr algn="r" defTabSz="931863" eaLnBrk="0" hangingPunct="0"/>
              <a:t>3</a:t>
            </a:fld>
            <a:endParaRPr kumimoji="0" lang="en-US" altLang="ja-JP"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cs typeface="Arial" charset="0"/>
              </a:rPr>
              <a:t>It’s a fairly young, “new world” wine region where wine has been made for only about 150 years.</a:t>
            </a:r>
            <a:endParaRPr lang="en-US" altLang="ja-JP" smtClean="0">
              <a:latin typeface="Verdana" pitchFamily="34" charset="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B956FFE-6AF6-46E0-B703-858BEDF3D237}" type="slidenum">
              <a:rPr kumimoji="0" lang="en-US" altLang="ja-JP" sz="1200"/>
              <a:pPr algn="r" defTabSz="931863" eaLnBrk="0" hangingPunct="0"/>
              <a:t>30</a:t>
            </a:fld>
            <a:endParaRPr kumimoji="0" lang="en-US" altLang="ja-JP" sz="1200"/>
          </a:p>
        </p:txBody>
      </p:sp>
      <p:sp>
        <p:nvSpPr>
          <p:cNvPr id="7270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E9E9BE53-4D3C-4C3D-A5E6-5F8E68232AB6}" type="slidenum">
              <a:rPr kumimoji="0" lang="en-US" altLang="ja-JP" sz="1200"/>
              <a:pPr algn="r" defTabSz="931863" eaLnBrk="0" hangingPunct="0"/>
              <a:t>30</a:t>
            </a:fld>
            <a:endParaRPr kumimoji="0" lang="en-US" altLang="ja-JP" sz="12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rPr>
              <a:t>Take a wine grape – like, Cabernet Sauvignon – and grow it in different areas – and it will taste a little different depending on where it’s from. </a:t>
            </a:r>
          </a:p>
          <a:p>
            <a:pPr marL="171450" indent="-171450" eaLnBrk="1" hangingPunct="1">
              <a:buFontTx/>
              <a:buChar char="•"/>
            </a:pPr>
            <a:r>
              <a:rPr lang="en-US" altLang="ja-JP" smtClean="0">
                <a:latin typeface="Arial" charset="0"/>
              </a:rPr>
              <a:t>For a winemaker, blending grapes from different vineyards means being able to make a wine of greater complexity. </a:t>
            </a:r>
          </a:p>
          <a:p>
            <a:pPr marL="171450" indent="-171450" eaLnBrk="1" hangingPunct="1">
              <a:buFontTx/>
              <a:buChar char="•"/>
            </a:pPr>
            <a:r>
              <a:rPr lang="en-US" altLang="ja-JP" smtClean="0">
                <a:latin typeface="Arial" charset="0"/>
              </a:rPr>
              <a:t>Because of the diverse soils and climate that we’ve just learned about, you can see how the Napa Valley produces such a wide variety of winegrapes with different characteristics reflected depending on where the grapes were grown. </a:t>
            </a:r>
          </a:p>
          <a:p>
            <a:pPr marL="171450" indent="-171450" eaLnBrk="1" hangingPunct="1">
              <a:buFontTx/>
              <a:buChar char="•"/>
            </a:pPr>
            <a:r>
              <a:rPr lang="en-US" altLang="ja-JP" smtClean="0">
                <a:latin typeface="Arial" charset="0"/>
              </a:rPr>
              <a:t>Another way to create a unique, distinctive wine is to focus on a single place or single vineyard. </a:t>
            </a:r>
          </a:p>
          <a:p>
            <a:pPr marL="171450" indent="-171450" eaLnBrk="1" hangingPunct="1">
              <a:buFontTx/>
              <a:buChar char="•"/>
            </a:pPr>
            <a:r>
              <a:rPr lang="en-US" altLang="ja-JP" smtClean="0">
                <a:latin typeface="Arial" charset="0"/>
              </a:rPr>
              <a:t>Winemakers in Napa Valley have become famous for doing both – creating beautifully blended wines from many sources, and creating distinctive wines from a single grape source: think Martha’s Vineyard or To-Kalon.</a:t>
            </a:r>
          </a:p>
          <a:p>
            <a:pPr marL="171450" indent="-171450" eaLnBrk="1" hangingPunct="1"/>
            <a:endParaRPr lang="en-US" altLang="ja-JP" smtClean="0">
              <a:latin typeface="Verdana"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6B0F0EC-A1C2-4AD6-9786-87274D682D76}" type="slidenum">
              <a:rPr kumimoji="0" lang="en-US" altLang="ja-JP" sz="1200"/>
              <a:pPr algn="r" defTabSz="931863" eaLnBrk="0" hangingPunct="0"/>
              <a:t>31</a:t>
            </a:fld>
            <a:endParaRPr kumimoji="0" lang="en-US" altLang="ja-JP" sz="1200"/>
          </a:p>
        </p:txBody>
      </p:sp>
      <p:sp>
        <p:nvSpPr>
          <p:cNvPr id="7475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E31AA5B8-663B-4DEC-AA42-7FEECA30D3FF}" type="slidenum">
              <a:rPr kumimoji="0" lang="en-US" altLang="ja-JP" sz="1200"/>
              <a:pPr algn="r" defTabSz="931863" eaLnBrk="0" hangingPunct="0"/>
              <a:t>31</a:t>
            </a:fld>
            <a:endParaRPr kumimoji="0" lang="en-US" altLang="ja-JP"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rPr>
              <a:t>Napa Valley has become synonymous with Cabernet Sauvignon. </a:t>
            </a:r>
          </a:p>
          <a:p>
            <a:pPr marL="171450" indent="-171450" eaLnBrk="1" hangingPunct="1">
              <a:buFontTx/>
              <a:buChar char="•"/>
            </a:pPr>
            <a:r>
              <a:rPr lang="en-US" altLang="ja-JP" smtClean="0">
                <a:latin typeface="Arial" charset="0"/>
              </a:rPr>
              <a:t>The majority of Napa Valley winemakers produce it.</a:t>
            </a:r>
          </a:p>
          <a:p>
            <a:pPr marL="171450" indent="-171450" eaLnBrk="1" hangingPunct="1">
              <a:buFontTx/>
              <a:buChar char="•"/>
            </a:pPr>
            <a:r>
              <a:rPr lang="en-US" altLang="ja-JP" smtClean="0">
                <a:latin typeface="Arial" charset="0"/>
              </a:rPr>
              <a:t>But, thanks to the many diverse growing conditions we’ve talked about, all kinds of varieties flourish. </a:t>
            </a:r>
          </a:p>
          <a:p>
            <a:pPr marL="171450" indent="-171450" eaLnBrk="1" hangingPunct="1">
              <a:buFontTx/>
              <a:buChar char="•"/>
            </a:pPr>
            <a:r>
              <a:rPr lang="en-US" altLang="ja-JP" smtClean="0">
                <a:latin typeface="Arial" charset="0"/>
              </a:rPr>
              <a:t>Conditions are well-suited for growing both Burgundian (Chardonnay and Pinot Noir) and Bordeaux-style varieties (Cabernet, Merlot, Cabernet Franc, and Sauvignon Blanc).</a:t>
            </a:r>
          </a:p>
          <a:p>
            <a:pPr marL="171450" indent="-171450" eaLnBrk="1" hangingPunct="1"/>
            <a:endParaRPr lang="en-US" altLang="ja-JP"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44E387D-ED88-4176-8184-FAA10078072F}" type="slidenum">
              <a:rPr kumimoji="0" lang="en-US" altLang="ja-JP" sz="1200"/>
              <a:pPr algn="r" defTabSz="931863" eaLnBrk="0" hangingPunct="0"/>
              <a:t>32</a:t>
            </a:fld>
            <a:endParaRPr kumimoji="0" lang="en-US" altLang="ja-JP" sz="1200"/>
          </a:p>
        </p:txBody>
      </p:sp>
      <p:sp>
        <p:nvSpPr>
          <p:cNvPr id="7680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761CA16-0157-4F93-9986-D04ABFF82199}" type="slidenum">
              <a:rPr kumimoji="0" lang="en-US" altLang="ja-JP" sz="1200"/>
              <a:pPr algn="r" defTabSz="931863" eaLnBrk="0" hangingPunct="0"/>
              <a:t>32</a:t>
            </a:fld>
            <a:endParaRPr kumimoji="0" lang="en-US" altLang="ja-JP" sz="12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rPr>
              <a:t>Cabernet Sauvignon accounts for 12% of California’s wine grape harvest. </a:t>
            </a:r>
          </a:p>
          <a:p>
            <a:pPr marL="171450" indent="-171450" eaLnBrk="1" hangingPunct="1">
              <a:buFontTx/>
              <a:buChar char="•"/>
            </a:pPr>
            <a:r>
              <a:rPr lang="en-US" altLang="ja-JP" smtClean="0">
                <a:latin typeface="Arial" charset="0"/>
              </a:rPr>
              <a:t>It makes up approximately 40% of Napa Valley’s overall wine grape harvest, yet had a value of 55% of the harvest, according to the most recent crush report. </a:t>
            </a:r>
          </a:p>
          <a:p>
            <a:pPr marL="171450" indent="-171450" eaLnBrk="1" hangingPunct="1">
              <a:buFontTx/>
              <a:buChar char="•"/>
            </a:pPr>
            <a:r>
              <a:rPr lang="en-US" altLang="ja-JP" smtClean="0">
                <a:latin typeface="Arial" charset="0"/>
              </a:rPr>
              <a:t>In 2010, the value of a ton of Napa Valley Cabernet Sauvignon grapes was four times the statewide average price for a ton of Cabernet Sauvignon grapes.</a:t>
            </a:r>
          </a:p>
          <a:p>
            <a:pPr marL="171450" indent="-171450" eaLnBrk="1" hangingPunct="1">
              <a:buFontTx/>
              <a:buChar char="•"/>
            </a:pPr>
            <a:r>
              <a:rPr lang="en-US" altLang="ja-JP" smtClean="0">
                <a:latin typeface="Arial" charset="0"/>
              </a:rPr>
              <a:t>Napa’s quality is reflected in its grape prices.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814F853-7FAD-4FFA-97D4-37C862A6998C}" type="slidenum">
              <a:rPr kumimoji="0" lang="en-US" altLang="ja-JP" sz="1200"/>
              <a:pPr algn="r" defTabSz="931863" eaLnBrk="0" hangingPunct="0"/>
              <a:t>33</a:t>
            </a:fld>
            <a:endParaRPr kumimoji="0" lang="en-US" altLang="ja-JP" sz="1200"/>
          </a:p>
        </p:txBody>
      </p:sp>
      <p:sp>
        <p:nvSpPr>
          <p:cNvPr id="7885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F8A8FA6-95F8-4FE3-B9D0-63EC3A3A9A20}" type="slidenum">
              <a:rPr kumimoji="0" lang="en-US" altLang="ja-JP" sz="1200"/>
              <a:pPr algn="r" defTabSz="931863" eaLnBrk="0" hangingPunct="0"/>
              <a:t>33</a:t>
            </a:fld>
            <a:endParaRPr kumimoji="0" lang="en-US" altLang="ja-JP" sz="12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rPr>
              <a:t>Most winemakers will tell you that quality starts in the vineyard. </a:t>
            </a:r>
          </a:p>
          <a:p>
            <a:pPr marL="171450" indent="-171450" eaLnBrk="1" hangingPunct="1">
              <a:buFontTx/>
              <a:buChar char="•"/>
            </a:pPr>
            <a:r>
              <a:rPr lang="en-US" altLang="ja-JP" smtClean="0">
                <a:latin typeface="Arial" charset="0"/>
              </a:rPr>
              <a:t>Napa Valley vineyards are intentionally farmed to produce low yields to allow only the healthiest of grape clusters to mature. </a:t>
            </a:r>
          </a:p>
          <a:p>
            <a:pPr marL="171450" indent="-171450" eaLnBrk="1" hangingPunct="1">
              <a:buFontTx/>
              <a:buChar char="•"/>
            </a:pPr>
            <a:r>
              <a:rPr lang="en-US" altLang="ja-JP" smtClean="0">
                <a:latin typeface="Arial" charset="0"/>
              </a:rPr>
              <a:t>Throughout the growing season, the canopy is managed with leaf pruning, shoot pulling, and fruit thinning – all of which is done by hand – resulting in a perfect sunlight to shade ratio and optimal fruit development. </a:t>
            </a:r>
          </a:p>
          <a:p>
            <a:pPr marL="171450" indent="-171450" eaLnBrk="1" hangingPunct="1">
              <a:buFontTx/>
              <a:buChar char="•"/>
            </a:pPr>
            <a:r>
              <a:rPr lang="en-US" altLang="ja-JP" smtClean="0">
                <a:latin typeface="Arial" charset="0"/>
              </a:rPr>
              <a:t>During the year, vineyard workers will tend to each individual vine at least 20 times. </a:t>
            </a:r>
          </a:p>
          <a:p>
            <a:pPr marL="171450" indent="-171450" eaLnBrk="1" hangingPunct="1">
              <a:buFontTx/>
              <a:buChar char="•"/>
            </a:pPr>
            <a:r>
              <a:rPr lang="en-US" altLang="ja-JP" smtClean="0">
                <a:latin typeface="Arial" charset="0"/>
              </a:rPr>
              <a:t>This attention to detail in the vineyard is designed to produce wine grapes of the highest quality.</a:t>
            </a:r>
          </a:p>
          <a:p>
            <a:pPr marL="171450" indent="-171450" eaLnBrk="1" hangingPunct="1"/>
            <a:endParaRPr lang="en-US" altLang="ja-JP" smtClean="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5FC4CD4-4C88-42A5-BD94-00655B50A248}" type="slidenum">
              <a:rPr kumimoji="0" lang="en-US" altLang="ja-JP" sz="1200"/>
              <a:pPr algn="r" defTabSz="931863" eaLnBrk="0" hangingPunct="0"/>
              <a:t>34</a:t>
            </a:fld>
            <a:endParaRPr kumimoji="0" lang="en-US" altLang="ja-JP" sz="1200"/>
          </a:p>
        </p:txBody>
      </p:sp>
      <p:sp>
        <p:nvSpPr>
          <p:cNvPr id="8089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EB6DB431-C21B-46B6-A467-C56E06E504D5}" type="slidenum">
              <a:rPr kumimoji="0" lang="en-US" altLang="ja-JP" sz="1200"/>
              <a:pPr algn="r" defTabSz="931863" eaLnBrk="0" hangingPunct="0"/>
              <a:t>34</a:t>
            </a:fld>
            <a:endParaRPr kumimoji="0" lang="en-US" altLang="ja-JP" sz="12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rPr>
              <a:t>To continuously improve the quality of the grapes, vintners in Napa Valley have been at the forefront of using technology to improve viticultural practices from planting through harvest. </a:t>
            </a:r>
          </a:p>
          <a:p>
            <a:pPr marL="171450" indent="-171450" eaLnBrk="1" hangingPunct="1">
              <a:buFontTx/>
              <a:buChar char="•"/>
            </a:pPr>
            <a:r>
              <a:rPr lang="en-US" altLang="ja-JP" smtClean="0">
                <a:latin typeface="Arial" charset="0"/>
              </a:rPr>
              <a:t>We were among the first to use NASA satellite technology during post-phylloxera replanting to map out best vineyard layouts. </a:t>
            </a:r>
          </a:p>
          <a:p>
            <a:pPr marL="171450" indent="-171450" eaLnBrk="1" hangingPunct="1">
              <a:buFontTx/>
              <a:buChar char="•"/>
            </a:pPr>
            <a:r>
              <a:rPr lang="en-US" altLang="ja-JP" smtClean="0">
                <a:latin typeface="Arial" charset="0"/>
              </a:rPr>
              <a:t>Napa Valley vintners and growers also work in close partnership with the Viticulture and Enology Department at nearby UC Davis, one of the most respected wine schools in the world. </a:t>
            </a:r>
          </a:p>
          <a:p>
            <a:pPr marL="171450" indent="-171450" eaLnBrk="1" hangingPunct="1">
              <a:buFontTx/>
              <a:buChar char="•"/>
            </a:pPr>
            <a:r>
              <a:rPr lang="en-US" altLang="ja-JP" smtClean="0">
                <a:latin typeface="Arial" charset="0"/>
              </a:rPr>
              <a:t>A 40-acre experimental vineyard and research facility in Napa Valley’s Oakville AVA allows students to conduct research.</a:t>
            </a:r>
          </a:p>
          <a:p>
            <a:pPr marL="171450" indent="-171450" eaLnBrk="1" hangingPunct="1">
              <a:buFontTx/>
              <a:buChar char="•"/>
            </a:pPr>
            <a:r>
              <a:rPr lang="en-US" altLang="ja-JP" smtClean="0">
                <a:latin typeface="Arial" charset="0"/>
              </a:rPr>
              <a:t>Vintners from all over the world benefit from this research.</a:t>
            </a:r>
          </a:p>
          <a:p>
            <a:pPr marL="171450" indent="-171450" eaLnBrk="1" hangingPunct="1"/>
            <a:endParaRPr lang="en-US" altLang="ja-JP" smtClean="0">
              <a:latin typeface="Arial" charset="0"/>
            </a:endParaRPr>
          </a:p>
          <a:p>
            <a:pPr marL="171450" indent="-171450" eaLnBrk="1" hangingPunct="1"/>
            <a:endParaRPr lang="en-US" altLang="ja-JP" smtClean="0">
              <a:latin typeface="Verdana"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4347698-1538-49A7-8F1E-72E561112001}" type="slidenum">
              <a:rPr kumimoji="0" lang="en-US" altLang="ja-JP" sz="1200"/>
              <a:pPr algn="r" defTabSz="931863" eaLnBrk="0" hangingPunct="0"/>
              <a:t>35</a:t>
            </a:fld>
            <a:endParaRPr kumimoji="0" lang="en-US" altLang="ja-JP" sz="12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pPr marL="171450" indent="-171450">
              <a:buFontTx/>
              <a:buChar char="•"/>
            </a:pPr>
            <a:r>
              <a:rPr lang="en-US" altLang="ja-JP" smtClean="0">
                <a:latin typeface="Arial" charset="0"/>
              </a:rPr>
              <a:t>It has taken more than 150 years and a long line of great leaders to make the Napa Valley what it is today. </a:t>
            </a:r>
          </a:p>
          <a:p>
            <a:pPr marL="171450" indent="-171450">
              <a:buFontTx/>
              <a:buChar char="•"/>
            </a:pPr>
            <a:r>
              <a:rPr lang="en-US" altLang="ja-JP" smtClean="0">
                <a:latin typeface="Arial" charset="0"/>
              </a:rPr>
              <a:t>Let’s take a look back at the history of this special place.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E8C5534-8821-4642-95A3-02A9694F080E}" type="slidenum">
              <a:rPr kumimoji="0" lang="en-US" altLang="ja-JP" sz="1200"/>
              <a:pPr algn="r" defTabSz="931863" eaLnBrk="0" hangingPunct="0"/>
              <a:t>36</a:t>
            </a:fld>
            <a:endParaRPr kumimoji="0" lang="en-US" altLang="ja-JP" sz="1200"/>
          </a:p>
        </p:txBody>
      </p:sp>
      <p:sp>
        <p:nvSpPr>
          <p:cNvPr id="8499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18DF110-8BD5-412C-A189-B6272C0B4F15}" type="slidenum">
              <a:rPr kumimoji="0" lang="en-US" altLang="ja-JP" sz="1200"/>
              <a:pPr algn="r" defTabSz="931863" eaLnBrk="0" hangingPunct="0"/>
              <a:t>36</a:t>
            </a:fld>
            <a:endParaRPr kumimoji="0" lang="en-US" altLang="ja-JP" sz="12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rPr>
              <a:t>The Napa Valley of the Wappo Indians was home to spawning salmon, wildcats, elk, black bear, grizzlies… and wild grapes. </a:t>
            </a:r>
          </a:p>
          <a:p>
            <a:pPr marL="171450" indent="-171450" eaLnBrk="1" hangingPunct="1">
              <a:buFontTx/>
              <a:buChar char="•"/>
            </a:pPr>
            <a:r>
              <a:rPr lang="en-US" altLang="ja-JP" smtClean="0">
                <a:latin typeface="Arial" charset="0"/>
              </a:rPr>
              <a:t>The name “Napa” is believed to mean “abundance” in the Wappo language. </a:t>
            </a:r>
          </a:p>
          <a:p>
            <a:pPr marL="171450" indent="-171450" eaLnBrk="1" hangingPunct="1">
              <a:buFontTx/>
              <a:buChar char="•"/>
            </a:pPr>
            <a:r>
              <a:rPr lang="en-US" altLang="ja-JP" smtClean="0">
                <a:latin typeface="Arial" charset="0"/>
              </a:rPr>
              <a:t>Early settlers like George Calvert Yount were the first to recognize the valley's potential for cultivating wine grapes. </a:t>
            </a:r>
          </a:p>
          <a:p>
            <a:pPr marL="171450" indent="-171450" eaLnBrk="1" hangingPunct="1">
              <a:buFontTx/>
              <a:buChar char="•"/>
            </a:pPr>
            <a:r>
              <a:rPr lang="en-US" altLang="ja-JP" smtClean="0">
                <a:latin typeface="Arial" charset="0"/>
              </a:rPr>
              <a:t>In 1838-1839, Yountville was established, and Yount was the first to plant vineyards in the valley.</a:t>
            </a:r>
          </a:p>
          <a:p>
            <a:pPr marL="171450" indent="-171450" eaLnBrk="1" hangingPunct="1"/>
            <a:endParaRPr lang="en-US" altLang="ja-JP" smtClean="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C3C4206E-9735-486D-B069-83234DA1D231}" type="slidenum">
              <a:rPr kumimoji="0" lang="en-US" altLang="ja-JP" sz="1200"/>
              <a:pPr algn="r" defTabSz="931863" eaLnBrk="0" hangingPunct="0"/>
              <a:t>37</a:t>
            </a:fld>
            <a:endParaRPr kumimoji="0" lang="en-US" altLang="ja-JP" sz="1200"/>
          </a:p>
        </p:txBody>
      </p:sp>
      <p:sp>
        <p:nvSpPr>
          <p:cNvPr id="8704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F3D8F9D-6DE0-4F88-BC0A-6F88D2B6DA38}" type="slidenum">
              <a:rPr kumimoji="0" lang="en-US" altLang="ja-JP" sz="1200"/>
              <a:pPr algn="r" defTabSz="931863" eaLnBrk="0" hangingPunct="0"/>
              <a:t>37</a:t>
            </a:fld>
            <a:endParaRPr kumimoji="0" lang="en-US" altLang="ja-JP"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rPr>
              <a:t>1849 started California’s Gold Rush.</a:t>
            </a:r>
          </a:p>
          <a:p>
            <a:pPr marL="171450" indent="-171450" eaLnBrk="1" hangingPunct="1">
              <a:buFontTx/>
              <a:buChar char="•"/>
            </a:pPr>
            <a:r>
              <a:rPr lang="en-US" altLang="ja-JP" smtClean="0">
                <a:latin typeface="Arial" charset="0"/>
              </a:rPr>
              <a:t>In the 1860s and ‘70s, Europeans like Jacob Schram, Charles Krug, and Jacob Beringer arrived in Napa, eager to try their hand at making wine to rival the wines from their homeland. </a:t>
            </a:r>
          </a:p>
          <a:p>
            <a:pPr marL="171450" indent="-171450" eaLnBrk="1" hangingPunct="1">
              <a:buFontTx/>
              <a:buChar char="•"/>
            </a:pPr>
            <a:r>
              <a:rPr lang="en-US" altLang="ja-JP" smtClean="0">
                <a:latin typeface="Arial" charset="0"/>
              </a:rPr>
              <a:t>Schram planted Napa County’s first hillside vineyard. </a:t>
            </a:r>
          </a:p>
          <a:p>
            <a:pPr marL="171450" indent="-171450" eaLnBrk="1" hangingPunct="1">
              <a:buFontTx/>
              <a:buChar char="•"/>
            </a:pPr>
            <a:r>
              <a:rPr lang="en-US" altLang="ja-JP" smtClean="0">
                <a:latin typeface="Arial" charset="0"/>
              </a:rPr>
              <a:t>Most of the wine at that time was shipped in bulk to San Francisco for sales and distribution.</a:t>
            </a:r>
          </a:p>
          <a:p>
            <a:pPr marL="171450" indent="-171450" eaLnBrk="1" hangingPunct="1"/>
            <a:endParaRPr lang="en-US" altLang="ja-JP"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738DC5F-0C1D-4873-8722-20901B98E5EE}" type="slidenum">
              <a:rPr kumimoji="0" lang="en-US" altLang="ja-JP" sz="1200"/>
              <a:pPr algn="r" defTabSz="931863" eaLnBrk="0" hangingPunct="0"/>
              <a:t>38</a:t>
            </a:fld>
            <a:endParaRPr kumimoji="0" lang="en-US" altLang="ja-JP" sz="1200"/>
          </a:p>
        </p:txBody>
      </p:sp>
      <p:sp>
        <p:nvSpPr>
          <p:cNvPr id="8909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A5E6E7A-2CAF-486C-BFF1-74D3629634B7}" type="slidenum">
              <a:rPr kumimoji="0" lang="en-US" altLang="ja-JP" sz="1200"/>
              <a:pPr algn="r" defTabSz="931863" eaLnBrk="0" hangingPunct="0"/>
              <a:t>38</a:t>
            </a:fld>
            <a:endParaRPr kumimoji="0" lang="en-US" altLang="ja-JP" sz="120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rPr>
              <a:t>Charles Krug is credited with establishing Napa Valley's first commercial winery in 1861. </a:t>
            </a:r>
          </a:p>
          <a:p>
            <a:pPr marL="171450" indent="-171450" eaLnBrk="1" hangingPunct="1">
              <a:buFontTx/>
              <a:buChar char="•"/>
            </a:pPr>
            <a:r>
              <a:rPr lang="en-US" altLang="ja-JP" smtClean="0">
                <a:latin typeface="Arial" charset="0"/>
              </a:rPr>
              <a:t>Gustave Niebaum, a Finnish fur trader, used his enormous wealth to import the best grapevines from Europe to Napa. </a:t>
            </a:r>
          </a:p>
          <a:p>
            <a:pPr marL="171450" indent="-171450" eaLnBrk="1" hangingPunct="1">
              <a:buFontTx/>
              <a:buChar char="•"/>
            </a:pPr>
            <a:r>
              <a:rPr lang="en-US" altLang="ja-JP" smtClean="0">
                <a:latin typeface="Arial" charset="0"/>
              </a:rPr>
              <a:t>In 1879 he established Inglenook, the first chateau-style winery in the US and he was also the first to sell wine in bottles</a:t>
            </a:r>
            <a:r>
              <a:rPr lang="en-US" altLang="ja-JP" smtClean="0">
                <a:latin typeface="Verdana" pitchFamily="34" charset="0"/>
              </a:rPr>
              <a:t>. </a:t>
            </a:r>
          </a:p>
          <a:p>
            <a:pPr marL="171450" indent="-171450" eaLnBrk="1" hangingPunct="1"/>
            <a:endParaRPr lang="en-US" altLang="ja-JP" smtClean="0">
              <a:latin typeface="Verdana"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43541D0-4E42-4418-86B9-83AFF54CB2ED}" type="slidenum">
              <a:rPr kumimoji="0" lang="en-US" altLang="ja-JP" sz="1200"/>
              <a:pPr algn="r" defTabSz="931863" eaLnBrk="0" hangingPunct="0"/>
              <a:t>39</a:t>
            </a:fld>
            <a:endParaRPr kumimoji="0" lang="en-US" altLang="ja-JP" sz="1200"/>
          </a:p>
        </p:txBody>
      </p:sp>
      <p:sp>
        <p:nvSpPr>
          <p:cNvPr id="9113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B9E6B4C-2D39-4F7A-8DF4-8B87BDE408CB}" type="slidenum">
              <a:rPr kumimoji="0" lang="en-US" altLang="ja-JP" sz="1200"/>
              <a:pPr algn="r" defTabSz="931863" eaLnBrk="0" hangingPunct="0"/>
              <a:t>39</a:t>
            </a:fld>
            <a:endParaRPr kumimoji="0" lang="en-US" altLang="ja-JP"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rPr>
              <a:t>But, what’s a success story without a stunning setback or two? </a:t>
            </a:r>
          </a:p>
          <a:p>
            <a:pPr marL="171450" indent="-171450" eaLnBrk="1" hangingPunct="1">
              <a:buFontTx/>
              <a:buChar char="•"/>
            </a:pPr>
            <a:r>
              <a:rPr lang="en-US" altLang="ja-JP" smtClean="0">
                <a:latin typeface="Arial" charset="0"/>
              </a:rPr>
              <a:t>In the late 1890s phylloxera, tiny sap-sucking insects which feed on the roots of grapevines and kill them, hit and nearly decimated Napa’s vineyards. </a:t>
            </a:r>
          </a:p>
          <a:p>
            <a:pPr marL="171450" indent="-171450" eaLnBrk="1" hangingPunct="1">
              <a:buFontTx/>
              <a:buChar char="•"/>
            </a:pPr>
            <a:r>
              <a:rPr lang="en-US" altLang="ja-JP" smtClean="0">
                <a:latin typeface="Arial" charset="0"/>
              </a:rPr>
              <a:t>Acreage in Napa Valley declined from 15,807 in 1888 to just 2,000 acres by 1900.</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p:txBody>
          <a:bodyPr/>
          <a:lstStyle/>
          <a:p>
            <a:pPr>
              <a:defRPr/>
            </a:pPr>
            <a:fld id="{E75CCD98-8EB8-4C1A-BC31-4FF190F75514}" type="slidenum">
              <a:rPr lang="en-US" altLang="ja-JP" smtClean="0"/>
              <a:pPr>
                <a:defRPr/>
              </a:pPr>
              <a:t>4</a:t>
            </a:fld>
            <a:endParaRPr lang="en-US" altLang="ja-JP" smtClean="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pPr marL="171450" indent="-171450">
              <a:buFontTx/>
              <a:buChar char="•"/>
            </a:pPr>
            <a:r>
              <a:rPr lang="en-US" altLang="ja-JP" smtClean="0">
                <a:latin typeface="Arial" charset="0"/>
                <a:cs typeface="Arial" charset="0"/>
              </a:rPr>
              <a:t>An AVA is a geographic grape growing area that possesses distinguishable characteristics, including microclimate and terrain, and cultural and historic distinction. </a:t>
            </a:r>
          </a:p>
          <a:p>
            <a:pPr marL="171450" indent="-171450">
              <a:buFontTx/>
              <a:buChar char="•"/>
            </a:pPr>
            <a:r>
              <a:rPr lang="en-US" altLang="ja-JP" smtClean="0">
                <a:latin typeface="Arial" charset="0"/>
                <a:cs typeface="Arial" charset="0"/>
              </a:rPr>
              <a:t>Vintners and growers within these regions determine the boundaries of the growing area and give it a name that reflects the regional designation.</a:t>
            </a:r>
          </a:p>
          <a:p>
            <a:pPr marL="171450" indent="-171450">
              <a:buFontTx/>
              <a:buChar char="•"/>
            </a:pPr>
            <a:r>
              <a:rPr lang="en-US" altLang="ja-JP" smtClean="0">
                <a:latin typeface="Arial" charset="0"/>
                <a:cs typeface="Arial" charset="0"/>
              </a:rPr>
              <a:t>This data is then submitted to the U.S. government, which decides whether the proposed appellation designation will be granted.</a:t>
            </a:r>
          </a:p>
          <a:p>
            <a:pPr marL="171450" indent="-171450">
              <a:buFontTx/>
              <a:buChar char="•"/>
            </a:pPr>
            <a:r>
              <a:rPr lang="en-US" altLang="ja-JP" smtClean="0">
                <a:latin typeface="Arial" charset="0"/>
                <a:cs typeface="Arial" charset="0"/>
              </a:rPr>
              <a:t>Unlike Europe, these designations do not limit the type of grapes grown, the method of vinification, or the crop yield. </a:t>
            </a:r>
          </a:p>
          <a:p>
            <a:pPr marL="171450" indent="-171450">
              <a:buFontTx/>
              <a:buChar char="•"/>
            </a:pPr>
            <a:r>
              <a:rPr lang="en-US" altLang="ja-JP" smtClean="0">
                <a:latin typeface="Arial" charset="0"/>
                <a:cs typeface="Arial" charset="0"/>
              </a:rPr>
              <a:t>An AVA specifies only a geographical location from which at least 85% of the grapes used to make a wine must have been grown. </a:t>
            </a:r>
          </a:p>
          <a:p>
            <a:pPr marL="171450" indent="-171450">
              <a:buFontTx/>
              <a:buChar char="•"/>
            </a:pPr>
            <a:r>
              <a:rPr lang="en-US" altLang="ja-JP" smtClean="0">
                <a:latin typeface="Arial" charset="0"/>
                <a:cs typeface="Arial" charset="0"/>
              </a:rPr>
              <a:t>Napa Valley was the first AVA to be recognized in California in 1981.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DA645A8C-FC68-4481-95AE-50AC9974C942}" type="slidenum">
              <a:rPr kumimoji="0" lang="en-US" altLang="ja-JP" sz="1200"/>
              <a:pPr algn="r" defTabSz="931863" eaLnBrk="0" hangingPunct="0"/>
              <a:t>40</a:t>
            </a:fld>
            <a:endParaRPr kumimoji="0" lang="en-US" altLang="ja-JP" sz="1200"/>
          </a:p>
        </p:txBody>
      </p:sp>
      <p:sp>
        <p:nvSpPr>
          <p:cNvPr id="9318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C97709F-59B9-4939-87D1-C96EB81F7372}" type="slidenum">
              <a:rPr kumimoji="0" lang="en-US" altLang="ja-JP" sz="1200"/>
              <a:pPr algn="r" defTabSz="931863" eaLnBrk="0" hangingPunct="0"/>
              <a:t>40</a:t>
            </a:fld>
            <a:endParaRPr kumimoji="0" lang="en-US" altLang="ja-JP" sz="120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rPr>
              <a:t>Then an even greater threat arrived in 1920 with the enactment of Prohibition, which lasted for 13 years. </a:t>
            </a:r>
          </a:p>
          <a:p>
            <a:pPr marL="171450" indent="-171450" eaLnBrk="1" hangingPunct="1">
              <a:buFontTx/>
              <a:buChar char="•"/>
            </a:pPr>
            <a:r>
              <a:rPr lang="en-US" altLang="ja-JP" smtClean="0">
                <a:latin typeface="Arial" charset="0"/>
              </a:rPr>
              <a:t>The Great Depression didn’t help matters either. </a:t>
            </a:r>
          </a:p>
          <a:p>
            <a:pPr marL="171450" indent="-171450" eaLnBrk="1" hangingPunct="1">
              <a:buFontTx/>
              <a:buChar char="•"/>
            </a:pPr>
            <a:r>
              <a:rPr lang="en-US" altLang="ja-JP" smtClean="0">
                <a:latin typeface="Arial" charset="0"/>
              </a:rPr>
              <a:t>By the time World War II came along, Napa’s grapevines and wineries were largely abandoned. </a:t>
            </a:r>
          </a:p>
          <a:p>
            <a:pPr marL="171450" indent="-171450" eaLnBrk="1" hangingPunct="1">
              <a:buFontTx/>
              <a:buChar char="•"/>
            </a:pPr>
            <a:r>
              <a:rPr lang="en-US" altLang="ja-JP" smtClean="0">
                <a:latin typeface="Arial" charset="0"/>
              </a:rPr>
              <a:t>Many vineyards were planted over to plums and walnuts. </a:t>
            </a:r>
          </a:p>
          <a:p>
            <a:pPr marL="171450" indent="-171450" eaLnBrk="1" hangingPunct="1">
              <a:buFontTx/>
              <a:buChar char="•"/>
            </a:pPr>
            <a:r>
              <a:rPr lang="en-US" altLang="ja-JP" smtClean="0">
                <a:latin typeface="Arial" charset="0"/>
              </a:rPr>
              <a:t>The Napa Valley wine industry was in shambles.</a:t>
            </a:r>
          </a:p>
          <a:p>
            <a:pPr marL="171450" indent="-171450" eaLnBrk="1" hangingPunct="1"/>
            <a:endParaRPr lang="en-US" altLang="ja-JP"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C8DD4E2B-8F77-4299-A887-28EC887736F1}" type="slidenum">
              <a:rPr kumimoji="0" lang="en-US" altLang="ja-JP" sz="1200"/>
              <a:pPr algn="r" defTabSz="931863" eaLnBrk="0" hangingPunct="0"/>
              <a:t>41</a:t>
            </a:fld>
            <a:endParaRPr kumimoji="0" lang="en-US" altLang="ja-JP" sz="1200"/>
          </a:p>
        </p:txBody>
      </p:sp>
      <p:sp>
        <p:nvSpPr>
          <p:cNvPr id="9523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955C42C-A4DA-49AD-A434-0A0638623444}" type="slidenum">
              <a:rPr kumimoji="0" lang="en-US" altLang="ja-JP" sz="1200"/>
              <a:pPr algn="r" defTabSz="931863" eaLnBrk="0" hangingPunct="0"/>
              <a:t>41</a:t>
            </a:fld>
            <a:endParaRPr kumimoji="0" lang="en-US" altLang="ja-JP" sz="120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rPr>
              <a:t>Credit for the post-World War II rebirth of the Napa Valley wine industry goes to a handful of bold and visionary vintners, including Georges de Latour, of Beaulieu Vineyards, who in 1938 recruited Andre Tchelistcheff, research enologist from France's Pasteur Institute. </a:t>
            </a:r>
          </a:p>
          <a:p>
            <a:pPr marL="171450" indent="-171450" eaLnBrk="1" hangingPunct="1">
              <a:buFontTx/>
              <a:buChar char="•"/>
            </a:pPr>
            <a:r>
              <a:rPr lang="en-US" altLang="ja-JP" smtClean="0">
                <a:latin typeface="Arial" charset="0"/>
              </a:rPr>
              <a:t>In 1939, John Daniel, Jr. inherited Inglenook, the Gustave Niebaum estate, and ran the winery for 25 years. </a:t>
            </a:r>
          </a:p>
          <a:p>
            <a:pPr marL="171450" indent="-171450" eaLnBrk="1" hangingPunct="1">
              <a:buFontTx/>
              <a:buChar char="•"/>
            </a:pPr>
            <a:r>
              <a:rPr lang="en-US" altLang="ja-JP" smtClean="0">
                <a:latin typeface="Arial" charset="0"/>
              </a:rPr>
              <a:t>Of course, much of the “Napa Valley Renaissance” was led by Robert Mondavi, who championed the idea that fine wine was an integral part of the good life. </a:t>
            </a:r>
          </a:p>
          <a:p>
            <a:pPr marL="171450" indent="-171450" eaLnBrk="1" hangingPunct="1">
              <a:buFontTx/>
              <a:buChar char="•"/>
            </a:pPr>
            <a:r>
              <a:rPr lang="en-US" altLang="ja-JP" smtClean="0">
                <a:latin typeface="Arial" charset="0"/>
              </a:rPr>
              <a:t>In 1966 he founded the Robert Mondavi Winery with the goal of producing wines that would rival the finest wines of Europe. </a:t>
            </a:r>
          </a:p>
          <a:p>
            <a:pPr marL="171450" indent="-171450" eaLnBrk="1" hangingPunct="1">
              <a:buFontTx/>
              <a:buChar char="•"/>
            </a:pPr>
            <a:r>
              <a:rPr lang="en-US" altLang="ja-JP" smtClean="0">
                <a:latin typeface="Arial" charset="0"/>
              </a:rPr>
              <a:t>His renowned marketing strategies brought worldwide recognition to Napa Valley and its wines. </a:t>
            </a:r>
          </a:p>
          <a:p>
            <a:pPr marL="171450" indent="-171450" eaLnBrk="1" hangingPunct="1">
              <a:buFontTx/>
              <a:buChar char="•"/>
            </a:pPr>
            <a:r>
              <a:rPr lang="en-US" altLang="ja-JP" smtClean="0">
                <a:latin typeface="Arial" charset="0"/>
              </a:rPr>
              <a:t>He believed in wine hospitality and graciously welcomed visitors to the winery’s public tasting room. </a:t>
            </a:r>
          </a:p>
          <a:p>
            <a:pPr marL="171450" indent="-171450" eaLnBrk="1" hangingPunct="1"/>
            <a:endParaRPr lang="en-US" altLang="ja-JP" smtClean="0">
              <a:latin typeface="Verdana"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8610CF4-2149-4EF6-ACBC-672A57C4DF64}" type="slidenum">
              <a:rPr kumimoji="0" lang="en-US" altLang="ja-JP" sz="1200"/>
              <a:pPr algn="r" defTabSz="931863" eaLnBrk="0" hangingPunct="0"/>
              <a:t>42</a:t>
            </a:fld>
            <a:endParaRPr kumimoji="0" lang="en-US" altLang="ja-JP" sz="1200"/>
          </a:p>
        </p:txBody>
      </p:sp>
      <p:sp>
        <p:nvSpPr>
          <p:cNvPr id="9728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D459D2CA-6400-485D-AF90-1FEC76033B37}" type="slidenum">
              <a:rPr kumimoji="0" lang="en-US" altLang="ja-JP" sz="1200"/>
              <a:pPr algn="r" defTabSz="931863" eaLnBrk="0" hangingPunct="0"/>
              <a:t>42</a:t>
            </a:fld>
            <a:endParaRPr kumimoji="0" lang="en-US" altLang="ja-JP" sz="120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rPr>
              <a:t>While these Napa Valley vintners believed in the quality of the appellation, and in the early 1970s Napa Valley’s reputation continued to grow, it was a pivotal endorsement from another part of the world that helped put Napa Valley on the winegrowing map. </a:t>
            </a:r>
          </a:p>
          <a:p>
            <a:pPr marL="171450" indent="-171450" eaLnBrk="1" hangingPunct="1">
              <a:buFontTx/>
              <a:buChar char="•"/>
            </a:pPr>
            <a:r>
              <a:rPr lang="en-US" altLang="ja-JP" smtClean="0">
                <a:latin typeface="Arial" charset="0"/>
              </a:rPr>
              <a:t>The 1976 Judgment of Paris wine tasting, chronicled recently in the movie “Bottle Shock,” set the wine world on it’s ear: few could have imagined that California wines would win such a competition. </a:t>
            </a:r>
          </a:p>
          <a:p>
            <a:pPr marL="171450" indent="-171450" eaLnBrk="1" hangingPunct="1">
              <a:buFontTx/>
              <a:buChar char="•"/>
            </a:pPr>
            <a:r>
              <a:rPr lang="en-US" altLang="ja-JP" smtClean="0">
                <a:latin typeface="Arial" charset="0"/>
              </a:rPr>
              <a:t>Yet California rated best in each category. </a:t>
            </a:r>
          </a:p>
          <a:p>
            <a:pPr marL="171450" indent="-171450" eaLnBrk="1" hangingPunct="1">
              <a:buFontTx/>
              <a:buChar char="•"/>
            </a:pPr>
            <a:r>
              <a:rPr lang="en-US" altLang="ja-JP" smtClean="0">
                <a:latin typeface="Arial" charset="0"/>
              </a:rPr>
              <a:t>The hard work of Napa Valley’s vintners was starting to pay off.</a:t>
            </a:r>
          </a:p>
          <a:p>
            <a:pPr marL="171450" indent="-171450" eaLnBrk="1" hangingPunct="1"/>
            <a:endParaRPr lang="en-US" altLang="ja-JP" smtClean="0">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638AE8D0-D4CB-47AE-8C21-4CDF91B069B8}" type="slidenum">
              <a:rPr kumimoji="0" lang="en-US" altLang="ja-JP" sz="1200"/>
              <a:pPr algn="r" defTabSz="931863" eaLnBrk="0" hangingPunct="0"/>
              <a:t>43</a:t>
            </a:fld>
            <a:endParaRPr kumimoji="0" lang="en-US" altLang="ja-JP"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pPr marL="171450" indent="-171450">
              <a:buFontTx/>
              <a:buChar char="•"/>
            </a:pPr>
            <a:r>
              <a:rPr lang="en-US" altLang="ja-JP" smtClean="0">
                <a:latin typeface="Arial" charset="0"/>
              </a:rPr>
              <a:t>Nearly seven decades after being formed, and now 400 wineries strong, the Napa Valley Vintners still work to promote and protect – as well as enhance – the Napa Valley AVA as the premier winegrowing region.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E5FC6E76-239B-4E54-8328-C84859FAAD37}" type="slidenum">
              <a:rPr kumimoji="0" lang="en-US" altLang="ja-JP" sz="1200"/>
              <a:pPr algn="r" defTabSz="931863" eaLnBrk="0" hangingPunct="0"/>
              <a:t>44</a:t>
            </a:fld>
            <a:endParaRPr kumimoji="0" lang="en-US" altLang="ja-JP" sz="1200"/>
          </a:p>
        </p:txBody>
      </p:sp>
      <p:sp>
        <p:nvSpPr>
          <p:cNvPr id="10137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42BD466-AF08-4597-91A2-C9E1B047C5E1}" type="slidenum">
              <a:rPr kumimoji="0" lang="en-US" altLang="ja-JP" sz="1200"/>
              <a:pPr algn="r" defTabSz="931863" eaLnBrk="0" hangingPunct="0"/>
              <a:t>44</a:t>
            </a:fld>
            <a:endParaRPr kumimoji="0" lang="en-US" altLang="ja-JP" sz="12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marL="171450" indent="-171450">
              <a:buFontTx/>
              <a:buChar char="•"/>
            </a:pPr>
            <a:r>
              <a:rPr lang="en-US" altLang="ja-JP" smtClean="0">
                <a:latin typeface="Arial" charset="0"/>
              </a:rPr>
              <a:t>Whether on the road or at home, the Napa Valley Vintners work together to promote the Napa Valley appellation through signature marketing programs, like Auction Napa Valley and Taste Napa Valley. </a:t>
            </a:r>
          </a:p>
          <a:p>
            <a:pPr marL="171450" indent="-171450">
              <a:buFontTx/>
              <a:buChar char="•"/>
            </a:pPr>
            <a:r>
              <a:rPr lang="en-US" altLang="ja-JP" smtClean="0">
                <a:latin typeface="Arial" charset="0"/>
              </a:rPr>
              <a:t>Our barrel tasting and auction, Premiere Napa Valley, encourages vintners to create some of the rarest wines made in Napa Valley.</a:t>
            </a:r>
          </a:p>
          <a:p>
            <a:pPr marL="171450" indent="-171450">
              <a:buFontTx/>
              <a:buChar char="•"/>
            </a:pPr>
            <a:r>
              <a:rPr lang="en-US" altLang="ja-JP" smtClean="0">
                <a:latin typeface="Arial" charset="0"/>
              </a:rPr>
              <a:t>Every year vintners bring groups of trade, educators, and writers to Napa Valley to learn more about the appellation and its wines.</a:t>
            </a:r>
          </a:p>
          <a:p>
            <a:pPr marL="171450" indent="-171450" eaLnBrk="1" hangingPunct="1">
              <a:buFontTx/>
              <a:buChar char="•"/>
            </a:pPr>
            <a:endParaRPr lang="en-US" altLang="ja-JP" smtClean="0">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103426" name="Notes Placeholder 2"/>
          <p:cNvSpPr>
            <a:spLocks noGrp="1"/>
          </p:cNvSpPr>
          <p:nvPr>
            <p:ph type="body" idx="1"/>
          </p:nvPr>
        </p:nvSpPr>
        <p:spPr>
          <a:noFill/>
          <a:ln/>
        </p:spPr>
        <p:txBody>
          <a:bodyPr/>
          <a:lstStyle/>
          <a:p>
            <a:pPr marL="171450" indent="-171450">
              <a:buFontTx/>
              <a:buChar char="•"/>
            </a:pPr>
            <a:r>
              <a:rPr lang="en-US" altLang="ja-JP" smtClean="0">
                <a:latin typeface="Times" pitchFamily="18" charset="0"/>
              </a:rPr>
              <a:t>Premiere Napa Valley wines are among the rarest in the world.</a:t>
            </a:r>
          </a:p>
          <a:p>
            <a:pPr marL="171450" indent="-171450">
              <a:buFontTx/>
              <a:buChar char="•"/>
            </a:pPr>
            <a:r>
              <a:rPr lang="en-US" altLang="ja-JP" smtClean="0">
                <a:latin typeface="Times" pitchFamily="18" charset="0"/>
              </a:rPr>
              <a:t>Crafted for the annual Premiere Napa Valley trade tasting and auction, these wines are created only once and sold to a single bidder in lots as small as 5 cases and not larger than 20 cases.</a:t>
            </a:r>
          </a:p>
        </p:txBody>
      </p:sp>
      <p:sp>
        <p:nvSpPr>
          <p:cNvPr id="138243" name="Slide Number Placeholder 3"/>
          <p:cNvSpPr txBox="1">
            <a:spLocks noGrp="1"/>
          </p:cNvSpPr>
          <p:nvPr/>
        </p:nvSpPr>
        <p:spPr bwMode="auto">
          <a:xfrm>
            <a:off x="5267325" y="6659563"/>
            <a:ext cx="4029075" cy="350837"/>
          </a:xfrm>
          <a:prstGeom prst="rect">
            <a:avLst/>
          </a:prstGeom>
          <a:noFill/>
          <a:ln>
            <a:miter lim="800000"/>
            <a:headEnd/>
            <a:tailEnd/>
          </a:ln>
        </p:spPr>
        <p:txBody>
          <a:bodyPr lIns="93170" tIns="46585" rIns="93170" bIns="46585" anchor="b"/>
          <a:lstStyle/>
          <a:p>
            <a:pPr algn="r" defTabSz="931863" eaLnBrk="0" hangingPunct="0">
              <a:defRPr/>
            </a:pPr>
            <a:fld id="{F8D648B2-402A-42CB-BE78-C2F23A299916}" type="slidenum">
              <a:rPr kumimoji="0" lang="en-US" altLang="ja-JP" sz="1200">
                <a:ea typeface="+mn-ea"/>
              </a:rPr>
              <a:pPr algn="r" defTabSz="931863" eaLnBrk="0" hangingPunct="0">
                <a:defRPr/>
              </a:pPr>
              <a:t>45</a:t>
            </a:fld>
            <a:endParaRPr kumimoji="0" lang="en-US" altLang="ja-JP" sz="1200">
              <a:ea typeface="+mn-ea"/>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noFill/>
          <a:ln/>
        </p:spPr>
        <p:txBody>
          <a:bodyPr/>
          <a:lstStyle/>
          <a:p>
            <a:pPr marL="171450" indent="-171450" eaLnBrk="1" hangingPunct="1">
              <a:buFontTx/>
              <a:buChar char="•"/>
            </a:pPr>
            <a:r>
              <a:rPr lang="en-US" altLang="ja-JP" smtClean="0">
                <a:latin typeface="Verdana" pitchFamily="34" charset="0"/>
              </a:rPr>
              <a:t>Of course, we’d have nothing to promote if vintners did not protect one of their most important assets: the “brand” Napa Valley. </a:t>
            </a:r>
          </a:p>
          <a:p>
            <a:pPr marL="171450" indent="-171450" eaLnBrk="1" hangingPunct="1">
              <a:buFontTx/>
              <a:buChar char="•"/>
            </a:pPr>
            <a:r>
              <a:rPr lang="en-US" altLang="ja-JP" smtClean="0">
                <a:latin typeface="Verdana" pitchFamily="34" charset="0"/>
              </a:rPr>
              <a:t>Remember, Napa Valley was the first AVA designated in California. </a:t>
            </a:r>
          </a:p>
          <a:p>
            <a:pPr marL="171450" indent="-171450" eaLnBrk="1" hangingPunct="1">
              <a:buFontTx/>
              <a:buChar char="•"/>
            </a:pPr>
            <a:r>
              <a:rPr lang="en-US" altLang="ja-JP" smtClean="0">
                <a:latin typeface="Verdana" pitchFamily="34" charset="0"/>
              </a:rPr>
              <a:t>As other sub-appellations were approved within the Napa Valley, vintners realized they had to protect the overall brand. </a:t>
            </a:r>
          </a:p>
          <a:p>
            <a:pPr marL="171450" indent="-171450" eaLnBrk="1" hangingPunct="1">
              <a:buFontTx/>
              <a:buChar char="•"/>
            </a:pPr>
            <a:r>
              <a:rPr lang="en-US" altLang="ja-JP" smtClean="0">
                <a:latin typeface="Verdana" pitchFamily="34" charset="0"/>
              </a:rPr>
              <a:t>As a result, Napa Valley became the first wine region to develop conjunctive labeling laws for its wholly contained sub-appellations, to further help consumers distinguish origin. </a:t>
            </a:r>
          </a:p>
          <a:p>
            <a:pPr marL="171450" indent="-171450" eaLnBrk="1" hangingPunct="1">
              <a:buFontTx/>
              <a:buChar char="•"/>
            </a:pPr>
            <a:r>
              <a:rPr lang="en-US" altLang="ja-JP" smtClean="0">
                <a:latin typeface="Verdana" pitchFamily="34" charset="0"/>
              </a:rPr>
              <a:t>For example, if a bottle is labeled Rutherford, it must say “Rutherford Napa Valley.” This law helps position the Napa Valley as the over-arching brand.</a:t>
            </a:r>
          </a:p>
        </p:txBody>
      </p:sp>
      <p:sp>
        <p:nvSpPr>
          <p:cNvPr id="146435" name="Slide Number Placeholder 3"/>
          <p:cNvSpPr>
            <a:spLocks noGrp="1"/>
          </p:cNvSpPr>
          <p:nvPr>
            <p:ph type="sldNum" sz="quarter" idx="5"/>
          </p:nvPr>
        </p:nvSpPr>
        <p:spPr/>
        <p:txBody>
          <a:bodyPr/>
          <a:lstStyle/>
          <a:p>
            <a:pPr>
              <a:defRPr/>
            </a:pPr>
            <a:fld id="{30612D69-D50A-4D72-94A9-F0F27E3B8B78}" type="slidenum">
              <a:rPr lang="en-US" altLang="ja-JP" smtClean="0"/>
              <a:pPr>
                <a:defRPr/>
              </a:pPr>
              <a:t>46</a:t>
            </a:fld>
            <a:endParaRPr lang="en-US" altLang="ja-JP"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ED2980A5-416B-4C53-85AF-6A94BFBE7B57}" type="slidenum">
              <a:rPr kumimoji="0" lang="en-US" altLang="ja-JP" sz="1200"/>
              <a:pPr algn="r" defTabSz="931863" eaLnBrk="0" hangingPunct="0"/>
              <a:t>47</a:t>
            </a:fld>
            <a:endParaRPr kumimoji="0" lang="en-US" altLang="ja-JP" sz="1200"/>
          </a:p>
        </p:txBody>
      </p:sp>
      <p:sp>
        <p:nvSpPr>
          <p:cNvPr id="10752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FCC209E-FE33-440E-A3EE-94F9CF6067F4}" type="slidenum">
              <a:rPr kumimoji="0" lang="en-US" altLang="ja-JP" sz="1200"/>
              <a:pPr algn="r" defTabSz="931863" eaLnBrk="0" hangingPunct="0"/>
              <a:t>47</a:t>
            </a:fld>
            <a:endParaRPr kumimoji="0" lang="en-US" altLang="ja-JP" sz="120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rPr>
              <a:t>The Napa Valley Ag Preserve was the first in the U.S. to set aside land specifically for agriculture.</a:t>
            </a:r>
          </a:p>
          <a:p>
            <a:pPr marL="171450" indent="-171450" eaLnBrk="1" hangingPunct="1">
              <a:buFontTx/>
              <a:buChar char="•"/>
            </a:pPr>
            <a:r>
              <a:rPr lang="en-US" altLang="ja-JP" smtClean="0">
                <a:latin typeface="Arial" charset="0"/>
              </a:rPr>
              <a:t>Founded in 1968, it’s been going strong more than 40 years without compromise, and now protects 38,000 acres of valley floor farmland. </a:t>
            </a:r>
          </a:p>
          <a:p>
            <a:pPr marL="171450" indent="-171450" eaLnBrk="1" hangingPunct="1">
              <a:buFontTx/>
              <a:buChar char="•"/>
            </a:pPr>
            <a:r>
              <a:rPr lang="en-US" altLang="ja-JP" smtClean="0">
                <a:latin typeface="Arial" charset="0"/>
              </a:rPr>
              <a:t>Another 20,000 acres of Napa Valley land has been placed into permanent conservation easements. </a:t>
            </a:r>
          </a:p>
          <a:p>
            <a:pPr marL="171450" indent="-171450" eaLnBrk="1" hangingPunct="1">
              <a:buFontTx/>
              <a:buChar char="•"/>
            </a:pPr>
            <a:r>
              <a:rPr lang="en-US" altLang="ja-JP" smtClean="0">
                <a:latin typeface="Arial" charset="0"/>
              </a:rPr>
              <a:t>This slide and the next show the impact of the Ag Preserve on our county…and our way of life.</a:t>
            </a:r>
          </a:p>
          <a:p>
            <a:pPr marL="171450" indent="-171450" eaLnBrk="1" hangingPunct="1">
              <a:buFontTx/>
              <a:buChar char="•"/>
            </a:pPr>
            <a:r>
              <a:rPr lang="en-US" altLang="ja-JP" smtClean="0">
                <a:latin typeface="Arial" charset="0"/>
              </a:rPr>
              <a:t>Here’s an aerial photo of Napa Valley and the Santa Clara Valley taken around 1940 – both of these communities are about an hour from San Francisco…</a:t>
            </a:r>
          </a:p>
          <a:p>
            <a:pPr marL="171450" indent="-171450" eaLnBrk="1" hangingPunct="1"/>
            <a:endParaRPr lang="en-US" altLang="ja-JP" smtClean="0">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C1E79BD7-59FD-44C7-9CDC-EBDD594D49F3}" type="slidenum">
              <a:rPr kumimoji="0" lang="en-US" altLang="ja-JP" sz="1200"/>
              <a:pPr algn="r" defTabSz="931863" eaLnBrk="0" hangingPunct="0"/>
              <a:t>48</a:t>
            </a:fld>
            <a:endParaRPr kumimoji="0" lang="en-US" altLang="ja-JP" sz="1200"/>
          </a:p>
        </p:txBody>
      </p:sp>
      <p:sp>
        <p:nvSpPr>
          <p:cNvPr id="10957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CC456C44-7183-4416-A909-275F20BA4143}" type="slidenum">
              <a:rPr kumimoji="0" lang="en-US" altLang="ja-JP" sz="1200"/>
              <a:pPr algn="r" defTabSz="931863" eaLnBrk="0" hangingPunct="0"/>
              <a:t>48</a:t>
            </a:fld>
            <a:endParaRPr kumimoji="0" lang="en-US" altLang="ja-JP"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marL="171450" indent="-171450">
              <a:buFontTx/>
              <a:buChar char="•"/>
            </a:pPr>
            <a:r>
              <a:rPr lang="en-US" altLang="ja-JP" smtClean="0">
                <a:latin typeface="Arial" charset="0"/>
              </a:rPr>
              <a:t>A photo was taken again of the same two places in 2005 – a couple of pictures here are worth more than 1,000 words!</a:t>
            </a:r>
          </a:p>
          <a:p>
            <a:pPr marL="171450" indent="-171450" eaLnBrk="1" hangingPunct="1"/>
            <a:endParaRPr lang="en-US" altLang="ja-JP" smtClean="0">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D7E07EAC-6D99-45A7-A9C5-80AC8FD4E17E}" type="slidenum">
              <a:rPr kumimoji="0" lang="en-US" altLang="ja-JP" sz="1200"/>
              <a:pPr algn="r" defTabSz="931863" eaLnBrk="0" hangingPunct="0"/>
              <a:t>49</a:t>
            </a:fld>
            <a:endParaRPr kumimoji="0" lang="en-US" altLang="ja-JP" sz="1200"/>
          </a:p>
        </p:txBody>
      </p:sp>
      <p:sp>
        <p:nvSpPr>
          <p:cNvPr id="11161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E9BFCBE8-E7EC-4D89-B1D9-7D9EC58C30B6}" type="slidenum">
              <a:rPr kumimoji="0" lang="en-US" altLang="ja-JP" sz="1200"/>
              <a:pPr algn="r" defTabSz="931863" eaLnBrk="0" hangingPunct="0"/>
              <a:t>49</a:t>
            </a:fld>
            <a:endParaRPr kumimoji="0" lang="en-US" altLang="ja-JP"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rPr>
              <a:t>To further protect the environment, the Napa Valley Vintners, along with several other local, regional, and state agencies and organizations, developed the Napa Green Certified Land program in 2003. </a:t>
            </a:r>
          </a:p>
          <a:p>
            <a:pPr marL="171450" indent="-171450" eaLnBrk="1" hangingPunct="1">
              <a:buFontTx/>
              <a:buChar char="•"/>
            </a:pPr>
            <a:r>
              <a:rPr lang="en-US" altLang="ja-JP" smtClean="0">
                <a:latin typeface="Arial" charset="0"/>
              </a:rPr>
              <a:t>The program uses sustainable agricultural practices while enhancing the watershed and restoring natural habitat, including soil and water conservation. </a:t>
            </a:r>
          </a:p>
          <a:p>
            <a:pPr marL="171450" indent="-171450" eaLnBrk="1" hangingPunct="1">
              <a:buFontTx/>
              <a:buChar char="•"/>
            </a:pPr>
            <a:r>
              <a:rPr lang="en-US" altLang="ja-JP" smtClean="0">
                <a:latin typeface="Arial" charset="0"/>
              </a:rPr>
              <a:t>It’s the wine industry’s most rigorous land-use program, meeting and exceeding nearly 20 local, state, and federal “best practices.” </a:t>
            </a:r>
          </a:p>
          <a:p>
            <a:pPr marL="171450" indent="-171450" eaLnBrk="1" hangingPunct="1">
              <a:buFontTx/>
              <a:buChar char="•"/>
            </a:pPr>
            <a:r>
              <a:rPr lang="en-US" altLang="ja-JP" smtClean="0">
                <a:latin typeface="Arial" charset="0"/>
              </a:rPr>
              <a:t>To date, 52,000 acres are enrolled in the Napa Green Land program and 25,000 acres have been certified (more than 13,000 of this acreage is vineyard land).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p:txBody>
          <a:bodyPr/>
          <a:lstStyle/>
          <a:p>
            <a:pPr>
              <a:defRPr/>
            </a:pPr>
            <a:fld id="{964EA025-6FFC-458B-9F0D-82B898BDF176}" type="slidenum">
              <a:rPr lang="en-US" altLang="ja-JP" smtClean="0"/>
              <a:pPr>
                <a:defRPr/>
              </a:pPr>
              <a:t>5</a:t>
            </a:fld>
            <a:endParaRPr lang="en-US" altLang="ja-JP" smtClean="0"/>
          </a:p>
        </p:txBody>
      </p:sp>
      <p:sp>
        <p:nvSpPr>
          <p:cNvPr id="2150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15845BA-F985-45DA-8417-697F335FC484}" type="slidenum">
              <a:rPr kumimoji="0" lang="en-US" altLang="ja-JP" sz="1200"/>
              <a:pPr algn="r" defTabSz="931863" eaLnBrk="0" hangingPunct="0"/>
              <a:t>5</a:t>
            </a:fld>
            <a:endParaRPr kumimoji="0" lang="en-US" altLang="ja-JP"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cs typeface="Arial" charset="0"/>
              </a:rPr>
              <a:t>It is roughly the size of Burgundy’s Côte d’Or and about one-eighth the size of Bordeaux. </a:t>
            </a:r>
          </a:p>
          <a:p>
            <a:pPr marL="171450" indent="-171450" eaLnBrk="1" hangingPunct="1">
              <a:buFontTx/>
              <a:buChar char="•"/>
            </a:pPr>
            <a:r>
              <a:rPr lang="en-US" altLang="ja-JP" smtClean="0">
                <a:latin typeface="Arial" charset="0"/>
                <a:cs typeface="Arial" charset="0"/>
              </a:rPr>
              <a:t>There are approximately 45,000 acres under vine, about 9% of all of Napa County.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20B9931-1579-43C3-B7C1-7761B65B566D}" type="slidenum">
              <a:rPr kumimoji="0" lang="en-US" altLang="ja-JP" sz="1200"/>
              <a:pPr algn="r" defTabSz="931863" eaLnBrk="0" hangingPunct="0"/>
              <a:t>50</a:t>
            </a:fld>
            <a:endParaRPr kumimoji="0" lang="en-US" altLang="ja-JP" sz="1200"/>
          </a:p>
        </p:txBody>
      </p:sp>
      <p:sp>
        <p:nvSpPr>
          <p:cNvPr id="11366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E4377D1-4495-4C9A-82DD-452533C7F24F}" type="slidenum">
              <a:rPr kumimoji="0" lang="en-US" altLang="ja-JP" sz="1200"/>
              <a:pPr algn="r" defTabSz="931863" eaLnBrk="0" hangingPunct="0"/>
              <a:t>50</a:t>
            </a:fld>
            <a:endParaRPr kumimoji="0" lang="en-US" altLang="ja-JP"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rPr>
              <a:t>Napa Green Certified Winery is a companion certification program launched in 2008 that implements best practices for wineries to reduce, reuse, and recycle energy, water, and waste to eliminate greenhouse gasses. </a:t>
            </a:r>
          </a:p>
          <a:p>
            <a:pPr marL="171450" indent="-171450" eaLnBrk="1" hangingPunct="1">
              <a:buFontTx/>
              <a:buChar char="•"/>
            </a:pPr>
            <a:r>
              <a:rPr lang="en-US" altLang="ja-JP" smtClean="0">
                <a:latin typeface="Arial" charset="0"/>
              </a:rPr>
              <a:t>31 wineries are certified Napa Green with many more in progress.</a:t>
            </a:r>
          </a:p>
          <a:p>
            <a:pPr marL="171450" indent="-171450" eaLnBrk="1" hangingPunct="1"/>
            <a:endParaRPr lang="en-US" altLang="ja-JP" smtClean="0">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4ACB2EF-BB88-4994-850D-CF72F271F8FC}" type="slidenum">
              <a:rPr kumimoji="0" lang="en-US" altLang="ja-JP" sz="1200"/>
              <a:pPr algn="r" defTabSz="931863" eaLnBrk="0" hangingPunct="0"/>
              <a:t>51</a:t>
            </a:fld>
            <a:endParaRPr kumimoji="0" lang="en-US" altLang="ja-JP" sz="1200"/>
          </a:p>
        </p:txBody>
      </p:sp>
      <p:sp>
        <p:nvSpPr>
          <p:cNvPr id="11571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D027C60-E296-4D85-8311-02F9B22C8D09}" type="slidenum">
              <a:rPr kumimoji="0" lang="en-US" altLang="ja-JP" sz="1200"/>
              <a:pPr algn="r" defTabSz="931863" eaLnBrk="0" hangingPunct="0"/>
              <a:t>51</a:t>
            </a:fld>
            <a:endParaRPr kumimoji="0" lang="en-US" altLang="ja-JP" sz="120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marL="171450" indent="-171450" eaLnBrk="1" hangingPunct="1">
              <a:buFontTx/>
              <a:buChar char="•"/>
            </a:pPr>
            <a:r>
              <a:rPr lang="en-US" altLang="ja-JP" smtClean="0">
                <a:latin typeface="Arial" charset="0"/>
              </a:rPr>
              <a:t>Millions of years of science…150 years of grape growing…70 years of cooperation and camaraderie. </a:t>
            </a:r>
          </a:p>
          <a:p>
            <a:pPr marL="171450" indent="-171450" eaLnBrk="1" hangingPunct="1">
              <a:buFontTx/>
              <a:buChar char="•"/>
            </a:pPr>
            <a:r>
              <a:rPr lang="en-US" altLang="ja-JP" smtClean="0">
                <a:latin typeface="Arial" charset="0"/>
              </a:rPr>
              <a:t>Today, Napa Valley is the most recognized appellation in America, its wines are considered some of the finest and most age-worthy in the world.</a:t>
            </a:r>
          </a:p>
          <a:p>
            <a:pPr marL="171450" indent="-171450" eaLnBrk="1" hangingPunct="1">
              <a:buFontTx/>
              <a:buChar char="•"/>
            </a:pPr>
            <a:r>
              <a:rPr lang="en-US" altLang="ja-JP" smtClean="0">
                <a:latin typeface="Arial" charset="0"/>
              </a:rPr>
              <a:t>No other winegrowing region offers more diversity or a greater tradition of leadership. </a:t>
            </a:r>
          </a:p>
          <a:p>
            <a:pPr marL="171450" indent="-171450" eaLnBrk="1" hangingPunct="1">
              <a:buFontTx/>
              <a:buChar char="•"/>
            </a:pPr>
            <a:r>
              <a:rPr lang="en-US" altLang="ja-JP" smtClean="0">
                <a:latin typeface="Arial" charset="0"/>
              </a:rPr>
              <a:t>Thank you for listening to our story.</a:t>
            </a:r>
          </a:p>
          <a:p>
            <a:pPr marL="171450" indent="-171450" eaLnBrk="1" hangingPunct="1"/>
            <a:endParaRPr lang="en-US" altLang="ja-JP" smtClean="0">
              <a:latin typeface="Verdana"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p:txBody>
          <a:bodyPr/>
          <a:lstStyle/>
          <a:p>
            <a:pPr>
              <a:defRPr/>
            </a:pPr>
            <a:fld id="{63BDD959-177B-4B0E-965E-04B5884A1384}" type="slidenum">
              <a:rPr lang="en-US" altLang="ja-JP" smtClean="0"/>
              <a:pPr>
                <a:defRPr/>
              </a:pPr>
              <a:t>6</a:t>
            </a:fld>
            <a:endParaRPr lang="en-US" altLang="ja-JP" smtClean="0"/>
          </a:p>
        </p:txBody>
      </p:sp>
      <p:sp>
        <p:nvSpPr>
          <p:cNvPr id="2355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8C91A9C-C0A1-4E84-B615-8F6A5C094D09}" type="slidenum">
              <a:rPr kumimoji="0" lang="en-US" altLang="ja-JP" sz="1200"/>
              <a:pPr algn="r" defTabSz="931863" eaLnBrk="0" hangingPunct="0"/>
              <a:t>6</a:t>
            </a:fld>
            <a:endParaRPr kumimoji="0" lang="en-US" altLang="ja-JP" sz="120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marL="171450" indent="-171450">
              <a:buFontTx/>
              <a:buChar char="•"/>
            </a:pPr>
            <a:r>
              <a:rPr lang="en-US" altLang="ja-JP" smtClean="0">
                <a:latin typeface="Arial" charset="0"/>
                <a:cs typeface="Arial" charset="0"/>
              </a:rPr>
              <a:t>The majority of Napa Valley’s producers are also small: </a:t>
            </a:r>
          </a:p>
          <a:p>
            <a:pPr marL="171450" indent="-171450">
              <a:buFontTx/>
              <a:buChar char="•"/>
            </a:pPr>
            <a:r>
              <a:rPr lang="en-US" altLang="ja-JP" smtClean="0">
                <a:latin typeface="Arial" charset="0"/>
                <a:cs typeface="Arial" charset="0"/>
              </a:rPr>
              <a:t>Nearly 80% of the NVV’s 400 member wineries make less than 10,000 cases of a wine a year. </a:t>
            </a:r>
          </a:p>
          <a:p>
            <a:pPr marL="171450" indent="-171450">
              <a:buFontTx/>
              <a:buChar char="•"/>
            </a:pPr>
            <a:r>
              <a:rPr lang="en-US" altLang="ja-JP" smtClean="0">
                <a:latin typeface="Arial" charset="0"/>
                <a:cs typeface="Arial" charset="0"/>
              </a:rPr>
              <a:t>More than 60% produce fewer than 5,000 cases annually.</a:t>
            </a:r>
          </a:p>
          <a:p>
            <a:pPr marL="171450" indent="-171450" eaLnBrk="1" hangingPunct="1"/>
            <a:endParaRPr lang="en-US" altLang="ja-JP" sz="1000" smtClean="0">
              <a:latin typeface="Verdana" pitchFamily="34"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p:txBody>
          <a:bodyPr/>
          <a:lstStyle/>
          <a:p>
            <a:pPr>
              <a:defRPr/>
            </a:pPr>
            <a:fld id="{8C7EBAB8-FB2E-487F-ABAA-705D59B61DA7}" type="slidenum">
              <a:rPr lang="en-US" altLang="ja-JP" smtClean="0"/>
              <a:pPr>
                <a:defRPr/>
              </a:pPr>
              <a:t>7</a:t>
            </a:fld>
            <a:endParaRPr lang="en-US" altLang="ja-JP" smtClean="0"/>
          </a:p>
        </p:txBody>
      </p:sp>
      <p:sp>
        <p:nvSpPr>
          <p:cNvPr id="2560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98924D6-7491-4FA8-869C-DE3E0C764E89}" type="slidenum">
              <a:rPr kumimoji="0" lang="en-US" altLang="ja-JP" sz="1200"/>
              <a:pPr algn="r" defTabSz="931863" eaLnBrk="0" hangingPunct="0"/>
              <a:t>7</a:t>
            </a:fld>
            <a:endParaRPr kumimoji="0" lang="en-US" altLang="ja-JP"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marL="171450" indent="-171450">
              <a:buFontTx/>
              <a:buChar char="•"/>
            </a:pPr>
            <a:r>
              <a:rPr lang="en-US" altLang="ja-JP" smtClean="0">
                <a:latin typeface="Arial" charset="0"/>
                <a:cs typeface="Arial" charset="0"/>
              </a:rPr>
              <a:t>The Napa Valley wine industry has a $50 billion annual impact on the US economy</a:t>
            </a:r>
          </a:p>
          <a:p>
            <a:pPr marL="171450" indent="-171450">
              <a:buFontTx/>
              <a:buChar char="•"/>
            </a:pPr>
            <a:r>
              <a:rPr lang="en-US" altLang="ja-JP" smtClean="0">
                <a:latin typeface="Arial" charset="0"/>
                <a:cs typeface="Arial" charset="0"/>
              </a:rPr>
              <a:t>This accounts for 27% of the California wine industry’s total impact on the US</a:t>
            </a:r>
            <a:endParaRPr lang="en-US" altLang="ja-JP" smtClean="0">
              <a:solidFill>
                <a:schemeClr val="tx2"/>
              </a:solidFill>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p:spPr>
        <p:txBody>
          <a:bodyPr/>
          <a:lstStyle/>
          <a:p>
            <a:pPr marL="171450" indent="-171450">
              <a:buFontTx/>
              <a:buChar char="•"/>
            </a:pPr>
            <a:r>
              <a:rPr lang="en-US" altLang="ja-JP" smtClean="0">
                <a:latin typeface="Arial" charset="0"/>
              </a:rPr>
              <a:t>Although the place and the industry are relatively small, Napa Valley is one of the most diverse wine growing regions in the world.</a:t>
            </a:r>
          </a:p>
          <a:p>
            <a:pPr marL="171450" indent="-171450">
              <a:buFontTx/>
              <a:buChar char="•"/>
            </a:pPr>
            <a:r>
              <a:rPr lang="en-US" altLang="ja-JP" smtClean="0">
                <a:latin typeface="Arial" charset="0"/>
              </a:rPr>
              <a:t>Napa Valley has an amazing assortment of microclimates, soils, weather, and topography.</a:t>
            </a:r>
          </a:p>
          <a:p>
            <a:pPr marL="171450" indent="-171450">
              <a:buFontTx/>
              <a:buChar char="•"/>
            </a:pPr>
            <a:r>
              <a:rPr lang="en-US" altLang="ja-JP" smtClean="0">
                <a:latin typeface="Arial" charset="0"/>
              </a:rPr>
              <a:t>A wide array of grape varieties grow extraordinarily well here.</a:t>
            </a:r>
          </a:p>
        </p:txBody>
      </p:sp>
      <p:sp>
        <p:nvSpPr>
          <p:cNvPr id="37891" name="Slide Number Placeholder 3"/>
          <p:cNvSpPr>
            <a:spLocks noGrp="1"/>
          </p:cNvSpPr>
          <p:nvPr>
            <p:ph type="sldNum" sz="quarter" idx="5"/>
          </p:nvPr>
        </p:nvSpPr>
        <p:spPr/>
        <p:txBody>
          <a:bodyPr/>
          <a:lstStyle/>
          <a:p>
            <a:pPr>
              <a:defRPr/>
            </a:pPr>
            <a:fld id="{9AD0146B-DF29-4F7A-99E2-E2A5B244FF72}" type="slidenum">
              <a:rPr lang="en-US" altLang="ja-JP" smtClean="0"/>
              <a:pPr>
                <a:defRPr/>
              </a:pPr>
              <a:t>8</a:t>
            </a:fld>
            <a:endParaRPr lang="en-US" altLang="ja-JP"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p:txBody>
          <a:bodyPr/>
          <a:lstStyle/>
          <a:p>
            <a:pPr>
              <a:defRPr/>
            </a:pPr>
            <a:fld id="{D6F28296-1DD1-4BA2-B44A-17366F2105C0}" type="slidenum">
              <a:rPr lang="en-US" altLang="ja-JP" smtClean="0"/>
              <a:pPr>
                <a:defRPr/>
              </a:pPr>
              <a:t>9</a:t>
            </a:fld>
            <a:endParaRPr lang="en-US" altLang="ja-JP" smtClean="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pPr marL="171450" indent="-171450">
              <a:buFontTx/>
              <a:buChar char="•"/>
            </a:pPr>
            <a:r>
              <a:rPr lang="en-US" altLang="ja-JP" smtClean="0">
                <a:latin typeface="Arial" charset="0"/>
                <a:cs typeface="Arial" charset="0"/>
              </a:rPr>
              <a:t>We’ll start from the ground up - with soil.</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title_nvr.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bwMode="auto">
          <a:xfrm>
            <a:off x="0" y="0"/>
            <a:ext cx="8064500" cy="65151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algn="ctr" eaLnBrk="0" hangingPunct="0">
              <a:defRPr/>
            </a:pPr>
            <a:endParaRPr kumimoji="0" lang="en-US">
              <a:latin typeface="Times"/>
              <a:ea typeface="+mn-ea"/>
              <a:cs typeface="+mn-cs"/>
            </a:endParaRPr>
          </a:p>
        </p:txBody>
      </p:sp>
      <p:sp>
        <p:nvSpPr>
          <p:cNvPr id="2" name="Title 1"/>
          <p:cNvSpPr>
            <a:spLocks noGrp="1"/>
          </p:cNvSpPr>
          <p:nvPr>
            <p:ph type="title"/>
          </p:nvPr>
        </p:nvSpPr>
        <p:spPr>
          <a:xfrm>
            <a:off x="363512" y="134911"/>
            <a:ext cx="6322102" cy="873178"/>
          </a:xfrm>
        </p:spPr>
        <p:txBody>
          <a:bodyPr/>
          <a:lstStyle>
            <a:lvl1pPr>
              <a:defRPr sz="3000" b="0">
                <a:solidFill>
                  <a:schemeClr val="bg2">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3512" y="1259174"/>
            <a:ext cx="6322102" cy="4631960"/>
          </a:xfrm>
        </p:spPr>
        <p:txBody>
          <a:bodyPr/>
          <a:lstStyle>
            <a:lvl1pPr>
              <a:buNone/>
              <a:defRPr/>
            </a:lvl1pPr>
            <a:lvl2pPr marL="569913" indent="-231775">
              <a:buClr>
                <a:srgbClr val="972154"/>
              </a:buClr>
              <a:buFont typeface="Arial" pitchFamily="34" charset="0"/>
              <a:buChar char="•"/>
              <a:defRPr/>
            </a:lvl2pPr>
            <a:lvl3pPr>
              <a:buNone/>
              <a:defRPr/>
            </a:lvl3pPr>
            <a:lvl4pPr>
              <a:buNone/>
              <a:defRPr/>
            </a:lvl4pPr>
            <a:lvl5pP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98424" y="1079292"/>
            <a:ext cx="3923674" cy="5016708"/>
          </a:xfrm>
        </p:spPr>
        <p:txBody>
          <a:bodyPr/>
          <a:lstStyle>
            <a:lvl1pPr marL="0" indent="0">
              <a:buNone/>
              <a:defRPr/>
            </a:lvl1pPr>
            <a:lvl2pPr marL="457200" indent="-231775">
              <a:buClr>
                <a:srgbClr val="972154"/>
              </a:buClr>
              <a:buFont typeface="Arial" pitchFamily="34" charset="0"/>
              <a:buChar char="•"/>
              <a:defRPr/>
            </a:lvl2pPr>
            <a:lvl3pPr>
              <a:buNone/>
              <a:defRPr/>
            </a:lvl3pPr>
            <a:lvl4pPr>
              <a:buNone/>
              <a:defRPr/>
            </a:lvl4pPr>
            <a:lvl5pP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2668" y="134910"/>
            <a:ext cx="4354643" cy="1266669"/>
          </a:xfrm>
        </p:spPr>
        <p:txBody>
          <a:bodyPr/>
          <a:lstStyle>
            <a:lvl1pPr>
              <a:defRPr sz="2400" b="1"/>
            </a:lvl1pPr>
          </a:lstStyle>
          <a:p>
            <a:r>
              <a:rPr lang="en-US" smtClean="0"/>
              <a:t>Click to edit Master title style</a:t>
            </a:r>
            <a:endParaRPr lang="en-US"/>
          </a:p>
        </p:txBody>
      </p:sp>
      <p:sp>
        <p:nvSpPr>
          <p:cNvPr id="3" name="Content Placeholder 2"/>
          <p:cNvSpPr>
            <a:spLocks noGrp="1"/>
          </p:cNvSpPr>
          <p:nvPr>
            <p:ph idx="1"/>
          </p:nvPr>
        </p:nvSpPr>
        <p:spPr>
          <a:xfrm>
            <a:off x="3552668" y="1641423"/>
            <a:ext cx="4354643" cy="4631960"/>
          </a:xfrm>
        </p:spPr>
        <p:txBody>
          <a:bodyPr/>
          <a:lstStyle>
            <a:lvl1pPr>
              <a:buNone/>
              <a:defRPr/>
            </a:lvl1pPr>
            <a:lvl2pPr>
              <a:buNone/>
              <a:defRPr/>
            </a:lvl2pPr>
            <a:lvl3pPr>
              <a:buNone/>
              <a:defRPr/>
            </a:lvl3pPr>
            <a:lvl4pPr>
              <a:buNone/>
              <a:defRPr/>
            </a:lvl4pPr>
            <a:lvl5pPr>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52668" y="1139252"/>
            <a:ext cx="4354643" cy="5134131"/>
          </a:xfrm>
        </p:spPr>
        <p:txBody>
          <a:bodyPr/>
          <a:lstStyle>
            <a:lvl1pPr>
              <a:buNone/>
              <a:defRPr/>
            </a:lvl1pPr>
            <a:lvl2pPr>
              <a:buNone/>
              <a:defRPr/>
            </a:lvl2pPr>
            <a:lvl3pPr>
              <a:buNone/>
              <a:defRPr/>
            </a:lvl3pPr>
            <a:lvl4pPr>
              <a:buNone/>
              <a:defRPr/>
            </a:lvl4pPr>
            <a:lvl5pPr>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a:lstStyle>
            <a:lvl1pPr>
              <a:defRPr lang="en-US" sz="2400" b="1">
                <a:solidFill>
                  <a:schemeClr val="tx2"/>
                </a:solidFill>
                <a:latin typeface="Arial" pitchFamily="34" charset="0"/>
                <a:ea typeface="+mj-ea"/>
                <a:cs typeface="Arial" pitchFamily="34" charset="0"/>
              </a:defRPr>
            </a:lvl1pPr>
          </a:lstStyle>
          <a:p>
            <a:pPr lvl="0"/>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13906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43899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85872" y="1981200"/>
            <a:ext cx="343899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blank.jpg"/>
          <p:cNvPicPr>
            <a:picLocks noChangeAspect="1"/>
          </p:cNvPicPr>
          <p:nvPr userDrawn="1"/>
        </p:nvPicPr>
        <p:blipFill>
          <a:blip r:embed="rId10"/>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363538" y="204788"/>
            <a:ext cx="63214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p>
        </p:txBody>
      </p:sp>
      <p:sp>
        <p:nvSpPr>
          <p:cNvPr id="1028" name="Rectangle 3"/>
          <p:cNvSpPr>
            <a:spLocks noGrp="1" noChangeArrowheads="1"/>
          </p:cNvSpPr>
          <p:nvPr>
            <p:ph type="body" idx="1"/>
          </p:nvPr>
        </p:nvSpPr>
        <p:spPr bwMode="auto">
          <a:xfrm>
            <a:off x="363538" y="1536700"/>
            <a:ext cx="6321425" cy="4632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6" r:id="rId3"/>
    <p:sldLayoutId id="2147483655" r:id="rId4"/>
    <p:sldLayoutId id="2147483654" r:id="rId5"/>
    <p:sldLayoutId id="2147483653" r:id="rId6"/>
    <p:sldLayoutId id="2147483652" r:id="rId7"/>
    <p:sldLayoutId id="2147483651" r:id="rId8"/>
  </p:sldLayoutIdLst>
  <p:txStyles>
    <p:titleStyle>
      <a:lvl1pPr algn="l" rtl="0" eaLnBrk="0" fontAlgn="base" hangingPunct="0">
        <a:spcBef>
          <a:spcPct val="0"/>
        </a:spcBef>
        <a:spcAft>
          <a:spcPct val="0"/>
        </a:spcAft>
        <a:defRPr sz="2400" b="1">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2400" b="1">
          <a:solidFill>
            <a:schemeClr val="tx2"/>
          </a:solidFill>
          <a:latin typeface="Arial" charset="0"/>
          <a:cs typeface="Arial" charset="0"/>
        </a:defRPr>
      </a:lvl2pPr>
      <a:lvl3pPr algn="l" rtl="0" eaLnBrk="0" fontAlgn="base" hangingPunct="0">
        <a:spcBef>
          <a:spcPct val="0"/>
        </a:spcBef>
        <a:spcAft>
          <a:spcPct val="0"/>
        </a:spcAft>
        <a:defRPr sz="2400" b="1">
          <a:solidFill>
            <a:schemeClr val="tx2"/>
          </a:solidFill>
          <a:latin typeface="Arial" charset="0"/>
          <a:cs typeface="Arial" charset="0"/>
        </a:defRPr>
      </a:lvl3pPr>
      <a:lvl4pPr algn="l" rtl="0" eaLnBrk="0" fontAlgn="base" hangingPunct="0">
        <a:spcBef>
          <a:spcPct val="0"/>
        </a:spcBef>
        <a:spcAft>
          <a:spcPct val="0"/>
        </a:spcAft>
        <a:defRPr sz="2400" b="1">
          <a:solidFill>
            <a:schemeClr val="tx2"/>
          </a:solidFill>
          <a:latin typeface="Arial" charset="0"/>
          <a:cs typeface="Arial" charset="0"/>
        </a:defRPr>
      </a:lvl4pPr>
      <a:lvl5pPr algn="l" rtl="0" eaLnBrk="0" fontAlgn="base" hangingPunct="0">
        <a:spcBef>
          <a:spcPct val="0"/>
        </a:spcBef>
        <a:spcAft>
          <a:spcPct val="0"/>
        </a:spcAft>
        <a:defRPr sz="2400" b="1">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284163" indent="-284163"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1pPr>
      <a:lvl2pPr marL="688975" indent="-231775" algn="l" rtl="0" eaLnBrk="0" fontAlgn="base" hangingPunct="0">
        <a:spcBef>
          <a:spcPct val="20000"/>
        </a:spcBef>
        <a:spcAft>
          <a:spcPct val="0"/>
        </a:spcAft>
        <a:buChar char="–"/>
        <a:defRPr>
          <a:solidFill>
            <a:schemeClr val="tx1"/>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1600">
          <a:solidFill>
            <a:schemeClr val="tx1"/>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chemeClr val="tx1"/>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400">
          <a:solidFill>
            <a:schemeClr val="tx1"/>
          </a:solidFill>
          <a:latin typeface="Arial" pitchFamily="34" charset="0"/>
          <a:cs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wmf"/></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wmf"/><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wmf"/><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video" Target="file:///S:\Marketing\NV%20Rocks\Current%20Presentations\NV_AVA_high.mov" TargetMode="Externa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hyperlink" Target="http://www.napavintners.com/photos/Napa_Valley_photo_gallery/300dpi/Tinacci_051026_1079.jpg"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hyperlink" Target="http://www.facebook.com/NapaVintners" TargetMode="External"/><Relationship Id="rId7"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hyperlink" Target="http://www.napavintners.com/blog" TargetMode="External"/><Relationship Id="rId4" Type="http://schemas.openxmlformats.org/officeDocument/2006/relationships/hyperlink" Target="http://www.twitter.com/NapaVintners" TargetMode="External"/><Relationship Id="rId9" Type="http://schemas.openxmlformats.org/officeDocument/2006/relationships/image" Target="../media/image7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8" descr="Screen shot 2011-01-07 at 10.07.49 AM.png"/>
          <p:cNvPicPr>
            <a:picLocks noChangeAspect="1"/>
          </p:cNvPicPr>
          <p:nvPr/>
        </p:nvPicPr>
        <p:blipFill>
          <a:blip r:embed="rId3"/>
          <a:srcRect/>
          <a:stretch>
            <a:fillRect/>
          </a:stretch>
        </p:blipFill>
        <p:spPr bwMode="auto">
          <a:xfrm>
            <a:off x="0" y="0"/>
            <a:ext cx="4572000" cy="6858000"/>
          </a:xfrm>
          <a:prstGeom prst="rect">
            <a:avLst/>
          </a:prstGeom>
          <a:noFill/>
          <a:ln w="9525">
            <a:noFill/>
            <a:miter lim="800000"/>
            <a:headEnd/>
            <a:tailEnd/>
          </a:ln>
        </p:spPr>
      </p:pic>
      <p:sp>
        <p:nvSpPr>
          <p:cNvPr id="30722" name="TextBox 12"/>
          <p:cNvSpPr txBox="1">
            <a:spLocks noChangeArrowheads="1"/>
          </p:cNvSpPr>
          <p:nvPr/>
        </p:nvSpPr>
        <p:spPr bwMode="auto">
          <a:xfrm>
            <a:off x="5218113" y="2054225"/>
            <a:ext cx="3714750" cy="2124075"/>
          </a:xfrm>
          <a:prstGeom prst="rect">
            <a:avLst/>
          </a:prstGeom>
          <a:noFill/>
          <a:ln w="9525">
            <a:noFill/>
            <a:miter lim="800000"/>
            <a:headEnd/>
            <a:tailEnd/>
          </a:ln>
        </p:spPr>
        <p:txBody>
          <a:bodyPr>
            <a:spAutoFit/>
          </a:bodyPr>
          <a:lstStyle/>
          <a:p>
            <a:pPr eaLnBrk="0" hangingPunct="0">
              <a:lnSpc>
                <a:spcPct val="95000"/>
              </a:lnSpc>
            </a:pPr>
            <a:endParaRPr kumimoji="0" lang="ja-JP" altLang="en-US" sz="2800">
              <a:solidFill>
                <a:srgbClr val="595959"/>
              </a:solidFill>
              <a:latin typeface="Helvetica" pitchFamily="34" charset="0"/>
            </a:endParaRPr>
          </a:p>
          <a:p>
            <a:pPr eaLnBrk="0" hangingPunct="0">
              <a:lnSpc>
                <a:spcPct val="95000"/>
              </a:lnSpc>
            </a:pPr>
            <a:r>
              <a:rPr kumimoji="0" lang="ja-JP" altLang="en-US" sz="2800">
                <a:solidFill>
                  <a:srgbClr val="595959"/>
                </a:solidFill>
                <a:latin typeface="Helvetica" pitchFamily="34" charset="0"/>
              </a:rPr>
              <a:t>約１億５千万年前</a:t>
            </a:r>
          </a:p>
          <a:p>
            <a:pPr eaLnBrk="0" hangingPunct="0">
              <a:lnSpc>
                <a:spcPct val="95000"/>
              </a:lnSpc>
            </a:pPr>
            <a:r>
              <a:rPr kumimoji="0" lang="ja-JP" altLang="en-US" sz="2800">
                <a:solidFill>
                  <a:srgbClr val="595959"/>
                </a:solidFill>
                <a:latin typeface="Helvetica" pitchFamily="34" charset="0"/>
              </a:rPr>
              <a:t>様々なことが</a:t>
            </a:r>
          </a:p>
          <a:p>
            <a:pPr eaLnBrk="0" hangingPunct="0">
              <a:lnSpc>
                <a:spcPct val="95000"/>
              </a:lnSpc>
            </a:pPr>
            <a:r>
              <a:rPr kumimoji="0" lang="ja-JP" altLang="en-US" sz="2800">
                <a:solidFill>
                  <a:srgbClr val="595959"/>
                </a:solidFill>
                <a:latin typeface="Helvetica" pitchFamily="34" charset="0"/>
              </a:rPr>
              <a:t>ドミノのように</a:t>
            </a:r>
          </a:p>
          <a:p>
            <a:pPr eaLnBrk="0" hangingPunct="0">
              <a:lnSpc>
                <a:spcPct val="95000"/>
              </a:lnSpc>
            </a:pPr>
            <a:r>
              <a:rPr kumimoji="0" lang="ja-JP" altLang="en-US" sz="2800">
                <a:solidFill>
                  <a:srgbClr val="595959"/>
                </a:solidFill>
                <a:latin typeface="Helvetica" pitchFamily="34" charset="0"/>
              </a:rPr>
              <a:t>押し寄せました。</a:t>
            </a:r>
            <a:endParaRPr kumimoji="0" lang="ja-JP" altLang="en-US">
              <a:solidFill>
                <a:srgbClr val="595959"/>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late2.png"/>
          <p:cNvPicPr>
            <a:picLocks noChangeAspect="1"/>
          </p:cNvPicPr>
          <p:nvPr/>
        </p:nvPicPr>
        <p:blipFill>
          <a:blip r:embed="rId3"/>
          <a:srcRect/>
          <a:stretch>
            <a:fillRect/>
          </a:stretch>
        </p:blipFill>
        <p:spPr bwMode="auto">
          <a:xfrm>
            <a:off x="571500" y="2187575"/>
            <a:ext cx="6623050" cy="2921000"/>
          </a:xfrm>
          <a:prstGeom prst="rect">
            <a:avLst/>
          </a:prstGeom>
          <a:noFill/>
          <a:ln w="9525">
            <a:noFill/>
            <a:miter lim="800000"/>
            <a:headEnd/>
            <a:tailEnd/>
          </a:ln>
        </p:spPr>
      </p:pic>
      <p:sp>
        <p:nvSpPr>
          <p:cNvPr id="13" name="TextBox 12"/>
          <p:cNvSpPr txBox="1"/>
          <p:nvPr/>
        </p:nvSpPr>
        <p:spPr>
          <a:xfrm>
            <a:off x="504825" y="2430463"/>
            <a:ext cx="3095625" cy="384175"/>
          </a:xfrm>
          <a:prstGeom prst="rect">
            <a:avLst/>
          </a:prstGeom>
          <a:noFill/>
        </p:spPr>
        <p:txBody>
          <a:bodyPr>
            <a:spAutoFit/>
          </a:bodyPr>
          <a:lstStyle/>
          <a:p>
            <a:pPr eaLnBrk="0" hangingPunct="0">
              <a:lnSpc>
                <a:spcPct val="95000"/>
              </a:lnSpc>
              <a:defRPr/>
            </a:pPr>
            <a:r>
              <a:rPr kumimoji="0" lang="en-US" sz="2000" dirty="0">
                <a:solidFill>
                  <a:schemeClr val="tx1">
                    <a:lumMod val="65000"/>
                    <a:lumOff val="35000"/>
                  </a:schemeClr>
                </a:solidFill>
                <a:latin typeface="Helvetica" pitchFamily="50" charset="0"/>
                <a:ea typeface="+mn-ea"/>
                <a:cs typeface="+mn-cs"/>
              </a:rPr>
              <a:t>Pacific Plate </a:t>
            </a:r>
            <a:r>
              <a:rPr kumimoji="0" lang="en-US" sz="2000" dirty="0" err="1">
                <a:solidFill>
                  <a:schemeClr val="tx1">
                    <a:lumMod val="65000"/>
                    <a:lumOff val="35000"/>
                  </a:schemeClr>
                </a:solidFill>
                <a:latin typeface="Helvetica" pitchFamily="50" charset="0"/>
                <a:ea typeface="+mn-ea"/>
                <a:cs typeface="+mn-cs"/>
              </a:rPr>
              <a:t>Subduction</a:t>
            </a:r>
            <a:endParaRPr kumimoji="0" lang="en-US" sz="1800" dirty="0">
              <a:solidFill>
                <a:schemeClr val="tx1">
                  <a:lumMod val="65000"/>
                  <a:lumOff val="35000"/>
                </a:schemeClr>
              </a:solidFill>
              <a:latin typeface="Helvetica" pitchFamily="50" charset="0"/>
              <a:ea typeface="+mn-ea"/>
              <a:cs typeface="+mn-cs"/>
            </a:endParaRPr>
          </a:p>
        </p:txBody>
      </p:sp>
      <p:sp>
        <p:nvSpPr>
          <p:cNvPr id="32771" name="Title 3"/>
          <p:cNvSpPr>
            <a:spLocks noGrp="1"/>
          </p:cNvSpPr>
          <p:nvPr>
            <p:ph type="title"/>
          </p:nvPr>
        </p:nvSpPr>
        <p:spPr>
          <a:xfrm>
            <a:off x="363538" y="315913"/>
            <a:ext cx="6321425" cy="873125"/>
          </a:xfrm>
        </p:spPr>
        <p:txBody>
          <a:bodyPr/>
          <a:lstStyle/>
          <a:p>
            <a:r>
              <a:rPr lang="ja-JP" altLang="en-US" smtClean="0">
                <a:solidFill>
                  <a:srgbClr val="404040"/>
                </a:solidFill>
                <a:latin typeface="Arial" charset="0"/>
                <a:ea typeface="ＭＳ Ｐゴシック" charset="-128"/>
                <a:cs typeface="Arial" charset="0"/>
              </a:rPr>
              <a:t>グレート・ヴァレー・シークエンスと</a:t>
            </a:r>
            <a:br>
              <a:rPr lang="ja-JP" altLang="en-US" smtClean="0">
                <a:solidFill>
                  <a:srgbClr val="404040"/>
                </a:solidFill>
                <a:latin typeface="Arial" charset="0"/>
                <a:ea typeface="ＭＳ Ｐゴシック" charset="-128"/>
                <a:cs typeface="Arial" charset="0"/>
              </a:rPr>
            </a:br>
            <a:r>
              <a:rPr lang="ja-JP" altLang="en-US" smtClean="0">
                <a:solidFill>
                  <a:srgbClr val="404040"/>
                </a:solidFill>
                <a:latin typeface="Arial" charset="0"/>
                <a:ea typeface="ＭＳ Ｐゴシック" charset="-128"/>
                <a:cs typeface="Arial" charset="0"/>
              </a:rPr>
              <a:t>サンフランシスカン・フォーメーション</a:t>
            </a:r>
            <a:endParaRPr lang="en-US" altLang="ja-JP" smtClean="0">
              <a:solidFill>
                <a:srgbClr val="404040"/>
              </a:solidFill>
              <a:latin typeface="Arial" charset="0"/>
              <a:ea typeface="ＭＳ Ｐゴシック" charset="-128"/>
              <a:cs typeface="Arial" charset="0"/>
            </a:endParaRPr>
          </a:p>
        </p:txBody>
      </p:sp>
      <p:pic>
        <p:nvPicPr>
          <p:cNvPr id="14" name="Picture 13" descr="plate1.png"/>
          <p:cNvPicPr>
            <a:picLocks noChangeAspect="1"/>
          </p:cNvPicPr>
          <p:nvPr/>
        </p:nvPicPr>
        <p:blipFill>
          <a:blip r:embed="rId4"/>
          <a:srcRect/>
          <a:stretch>
            <a:fillRect/>
          </a:stretch>
        </p:blipFill>
        <p:spPr bwMode="auto">
          <a:xfrm>
            <a:off x="571500" y="3041650"/>
            <a:ext cx="6623050" cy="2066925"/>
          </a:xfrm>
          <a:prstGeom prst="rect">
            <a:avLst/>
          </a:prstGeom>
          <a:noFill/>
          <a:ln w="9525">
            <a:noFill/>
            <a:miter lim="800000"/>
            <a:headEnd/>
            <a:tailEnd/>
          </a:ln>
        </p:spPr>
      </p:pic>
      <p:pic>
        <p:nvPicPr>
          <p:cNvPr id="16" name="Picture 15" descr="platearrow1.png"/>
          <p:cNvPicPr>
            <a:picLocks noChangeAspect="1"/>
          </p:cNvPicPr>
          <p:nvPr/>
        </p:nvPicPr>
        <p:blipFill>
          <a:blip r:embed="rId5"/>
          <a:srcRect/>
          <a:stretch>
            <a:fillRect/>
          </a:stretch>
        </p:blipFill>
        <p:spPr bwMode="auto">
          <a:xfrm>
            <a:off x="571500" y="4133850"/>
            <a:ext cx="1939925" cy="974725"/>
          </a:xfrm>
          <a:prstGeom prst="rect">
            <a:avLst/>
          </a:prstGeom>
          <a:noFill/>
          <a:ln w="9525">
            <a:noFill/>
            <a:miter lim="800000"/>
            <a:headEnd/>
            <a:tailEnd/>
          </a:ln>
        </p:spPr>
      </p:pic>
      <p:pic>
        <p:nvPicPr>
          <p:cNvPr id="17" name="Picture 16" descr="platearrow2.png"/>
          <p:cNvPicPr>
            <a:picLocks noChangeAspect="1"/>
          </p:cNvPicPr>
          <p:nvPr/>
        </p:nvPicPr>
        <p:blipFill>
          <a:blip r:embed="rId6"/>
          <a:srcRect/>
          <a:stretch>
            <a:fillRect/>
          </a:stretch>
        </p:blipFill>
        <p:spPr bwMode="auto">
          <a:xfrm>
            <a:off x="571500" y="3375025"/>
            <a:ext cx="4116388" cy="1733550"/>
          </a:xfrm>
          <a:prstGeom prst="rect">
            <a:avLst/>
          </a:prstGeom>
          <a:noFill/>
          <a:ln w="9525">
            <a:noFill/>
            <a:miter lim="800000"/>
            <a:headEnd/>
            <a:tailEnd/>
          </a:ln>
        </p:spPr>
      </p:pic>
      <p:pic>
        <p:nvPicPr>
          <p:cNvPr id="18" name="Picture 17" descr="platearrow3.png"/>
          <p:cNvPicPr>
            <a:picLocks noChangeAspect="1"/>
          </p:cNvPicPr>
          <p:nvPr/>
        </p:nvPicPr>
        <p:blipFill>
          <a:blip r:embed="rId7"/>
          <a:srcRect/>
          <a:stretch>
            <a:fillRect/>
          </a:stretch>
        </p:blipFill>
        <p:spPr bwMode="auto">
          <a:xfrm>
            <a:off x="4725988" y="3297238"/>
            <a:ext cx="2468562" cy="1811337"/>
          </a:xfrm>
          <a:prstGeom prst="rect">
            <a:avLst/>
          </a:prstGeom>
          <a:noFill/>
          <a:ln w="9525">
            <a:noFill/>
            <a:miter lim="800000"/>
            <a:headEnd/>
            <a:tailEnd/>
          </a:ln>
        </p:spPr>
      </p:pic>
      <p:pic>
        <p:nvPicPr>
          <p:cNvPr id="19" name="Picture 18" descr="volcanocloud.png"/>
          <p:cNvPicPr>
            <a:picLocks noChangeAspect="1"/>
          </p:cNvPicPr>
          <p:nvPr/>
        </p:nvPicPr>
        <p:blipFill>
          <a:blip r:embed="rId8"/>
          <a:srcRect/>
          <a:stretch>
            <a:fillRect/>
          </a:stretch>
        </p:blipFill>
        <p:spPr bwMode="auto">
          <a:xfrm>
            <a:off x="4906963" y="2160588"/>
            <a:ext cx="2306637" cy="930275"/>
          </a:xfrm>
          <a:prstGeom prst="rect">
            <a:avLst/>
          </a:prstGeom>
          <a:noFill/>
          <a:ln w="9525">
            <a:noFill/>
            <a:miter lim="800000"/>
            <a:headEnd/>
            <a:tailEnd/>
          </a:ln>
        </p:spPr>
      </p:pic>
      <p:sp>
        <p:nvSpPr>
          <p:cNvPr id="20" name="TextBox 19"/>
          <p:cNvSpPr txBox="1">
            <a:spLocks noChangeArrowheads="1"/>
          </p:cNvSpPr>
          <p:nvPr/>
        </p:nvSpPr>
        <p:spPr bwMode="auto">
          <a:xfrm>
            <a:off x="504825" y="2425700"/>
            <a:ext cx="4478338" cy="669925"/>
          </a:xfrm>
          <a:prstGeom prst="rect">
            <a:avLst/>
          </a:prstGeom>
          <a:solidFill>
            <a:schemeClr val="bg1"/>
          </a:solidFill>
          <a:ln w="9525">
            <a:noFill/>
            <a:miter lim="800000"/>
            <a:headEnd/>
            <a:tailEnd/>
          </a:ln>
        </p:spPr>
        <p:txBody>
          <a:bodyPr>
            <a:spAutoFit/>
          </a:bodyPr>
          <a:lstStyle/>
          <a:p>
            <a:pPr eaLnBrk="0" hangingPunct="0">
              <a:lnSpc>
                <a:spcPct val="95000"/>
              </a:lnSpc>
            </a:pPr>
            <a:r>
              <a:rPr kumimoji="0" lang="ja-JP" altLang="en-US" sz="2000">
                <a:solidFill>
                  <a:srgbClr val="595959"/>
                </a:solidFill>
                <a:latin typeface="Helvetica" pitchFamily="34" charset="0"/>
              </a:rPr>
              <a:t>フランシスカン・フォーメーション</a:t>
            </a:r>
          </a:p>
          <a:p>
            <a:pPr eaLnBrk="0" hangingPunct="0">
              <a:lnSpc>
                <a:spcPct val="95000"/>
              </a:lnSpc>
            </a:pPr>
            <a:r>
              <a:rPr kumimoji="0" lang="ja-JP" altLang="en-US" sz="2000">
                <a:solidFill>
                  <a:srgbClr val="595959"/>
                </a:solidFill>
                <a:latin typeface="Helvetica" pitchFamily="34" charset="0"/>
              </a:rPr>
              <a:t> </a:t>
            </a:r>
            <a:r>
              <a:rPr kumimoji="0" lang="en-US" altLang="ja-JP" sz="2000">
                <a:solidFill>
                  <a:srgbClr val="595959"/>
                </a:solidFill>
                <a:latin typeface="Helvetica" pitchFamily="34" charset="0"/>
              </a:rPr>
              <a:t>(</a:t>
            </a:r>
            <a:r>
              <a:rPr kumimoji="0" lang="ja-JP" altLang="en-US" sz="2000">
                <a:solidFill>
                  <a:srgbClr val="595959"/>
                </a:solidFill>
                <a:latin typeface="Helvetica" pitchFamily="34" charset="0"/>
              </a:rPr>
              <a:t>海底でのプレートの沈み込み</a:t>
            </a:r>
            <a:r>
              <a:rPr kumimoji="0" lang="en-US" altLang="ja-JP" sz="2000">
                <a:solidFill>
                  <a:srgbClr val="595959"/>
                </a:solidFill>
                <a:latin typeface="Helvetica" pitchFamily="34" charset="0"/>
              </a:rPr>
              <a:t>)</a:t>
            </a:r>
          </a:p>
        </p:txBody>
      </p:sp>
      <p:grpSp>
        <p:nvGrpSpPr>
          <p:cNvPr id="21" name="Group 20"/>
          <p:cNvGrpSpPr>
            <a:grpSpLocks/>
          </p:cNvGrpSpPr>
          <p:nvPr/>
        </p:nvGrpSpPr>
        <p:grpSpPr bwMode="auto">
          <a:xfrm>
            <a:off x="7389813" y="3422650"/>
            <a:ext cx="1687512" cy="730250"/>
            <a:chOff x="1349811" y="3067884"/>
            <a:chExt cx="1687166" cy="730721"/>
          </a:xfrm>
        </p:grpSpPr>
        <p:pic>
          <p:nvPicPr>
            <p:cNvPr id="32782" name="Picture 21" descr="DOTTED_ARROW.wmf"/>
            <p:cNvPicPr>
              <a:picLocks noChangeAspect="1"/>
            </p:cNvPicPr>
            <p:nvPr/>
          </p:nvPicPr>
          <p:blipFill>
            <a:blip r:embed="rId9"/>
            <a:srcRect/>
            <a:stretch>
              <a:fillRect/>
            </a:stretch>
          </p:blipFill>
          <p:spPr bwMode="auto">
            <a:xfrm>
              <a:off x="1349811" y="3174171"/>
              <a:ext cx="215900" cy="165100"/>
            </a:xfrm>
            <a:prstGeom prst="rect">
              <a:avLst/>
            </a:prstGeom>
            <a:noFill/>
            <a:ln w="9525">
              <a:noFill/>
              <a:miter lim="800000"/>
              <a:headEnd/>
              <a:tailEnd/>
            </a:ln>
          </p:spPr>
        </p:pic>
        <p:sp>
          <p:nvSpPr>
            <p:cNvPr id="32783" name="TextBox 23"/>
            <p:cNvSpPr txBox="1">
              <a:spLocks noChangeArrowheads="1"/>
            </p:cNvSpPr>
            <p:nvPr/>
          </p:nvSpPr>
          <p:spPr bwMode="auto">
            <a:xfrm>
              <a:off x="1578364" y="3067884"/>
              <a:ext cx="1458613" cy="730721"/>
            </a:xfrm>
            <a:prstGeom prst="rect">
              <a:avLst/>
            </a:prstGeom>
            <a:noFill/>
            <a:ln w="9525">
              <a:noFill/>
              <a:miter lim="800000"/>
              <a:headEnd/>
              <a:tailEnd/>
            </a:ln>
          </p:spPr>
          <p:txBody>
            <a:bodyPr wrap="none">
              <a:spAutoFit/>
            </a:bodyPr>
            <a:lstStyle/>
            <a:p>
              <a:pPr eaLnBrk="0" hangingPunct="0"/>
              <a:r>
                <a:rPr kumimoji="0" lang="ja-JP" altLang="en-US" sz="1400">
                  <a:solidFill>
                    <a:srgbClr val="595959"/>
                  </a:solidFill>
                  <a:latin typeface="Helvetica" pitchFamily="34" charset="0"/>
                </a:rPr>
                <a:t>マグマが上昇し、</a:t>
              </a:r>
            </a:p>
            <a:p>
              <a:pPr eaLnBrk="0" hangingPunct="0"/>
              <a:r>
                <a:rPr kumimoji="0" lang="ja-JP" altLang="en-US" sz="1400">
                  <a:solidFill>
                    <a:srgbClr val="595959"/>
                  </a:solidFill>
                  <a:latin typeface="Helvetica" pitchFamily="34" charset="0"/>
                </a:rPr>
                <a:t>山脈や火山</a:t>
              </a:r>
            </a:p>
            <a:p>
              <a:pPr eaLnBrk="0" hangingPunct="0"/>
              <a:r>
                <a:rPr kumimoji="0" lang="ja-JP" altLang="en-US" sz="1400">
                  <a:solidFill>
                    <a:srgbClr val="595959"/>
                  </a:solidFill>
                  <a:latin typeface="Helvetica" pitchFamily="34" charset="0"/>
                </a:rPr>
                <a:t>を形成</a:t>
              </a:r>
            </a:p>
          </p:txBody>
        </p:sp>
      </p:grpSp>
      <p:grpSp>
        <p:nvGrpSpPr>
          <p:cNvPr id="25" name="Group 24"/>
          <p:cNvGrpSpPr>
            <a:grpSpLocks/>
          </p:cNvGrpSpPr>
          <p:nvPr/>
        </p:nvGrpSpPr>
        <p:grpSpPr bwMode="auto">
          <a:xfrm>
            <a:off x="7389813" y="2816225"/>
            <a:ext cx="1735137" cy="517525"/>
            <a:chOff x="1349811" y="3067884"/>
            <a:chExt cx="1734832" cy="516878"/>
          </a:xfrm>
        </p:grpSpPr>
        <p:pic>
          <p:nvPicPr>
            <p:cNvPr id="32780" name="Picture 25" descr="DOTTED_ARROW.wmf"/>
            <p:cNvPicPr>
              <a:picLocks noChangeAspect="1"/>
            </p:cNvPicPr>
            <p:nvPr/>
          </p:nvPicPr>
          <p:blipFill>
            <a:blip r:embed="rId9"/>
            <a:srcRect/>
            <a:stretch>
              <a:fillRect/>
            </a:stretch>
          </p:blipFill>
          <p:spPr bwMode="auto">
            <a:xfrm>
              <a:off x="1349811" y="3174171"/>
              <a:ext cx="215900" cy="165100"/>
            </a:xfrm>
            <a:prstGeom prst="rect">
              <a:avLst/>
            </a:prstGeom>
            <a:noFill/>
            <a:ln w="9525">
              <a:noFill/>
              <a:miter lim="800000"/>
              <a:headEnd/>
              <a:tailEnd/>
            </a:ln>
          </p:spPr>
        </p:pic>
        <p:sp>
          <p:nvSpPr>
            <p:cNvPr id="32781" name="TextBox 26"/>
            <p:cNvSpPr txBox="1">
              <a:spLocks noChangeArrowheads="1"/>
            </p:cNvSpPr>
            <p:nvPr/>
          </p:nvSpPr>
          <p:spPr bwMode="auto">
            <a:xfrm>
              <a:off x="1578371" y="3067884"/>
              <a:ext cx="1506272" cy="516878"/>
            </a:xfrm>
            <a:prstGeom prst="rect">
              <a:avLst/>
            </a:prstGeom>
            <a:noFill/>
            <a:ln w="9525">
              <a:noFill/>
              <a:miter lim="800000"/>
              <a:headEnd/>
              <a:tailEnd/>
            </a:ln>
          </p:spPr>
          <p:txBody>
            <a:bodyPr wrap="none">
              <a:spAutoFit/>
            </a:bodyPr>
            <a:lstStyle/>
            <a:p>
              <a:pPr eaLnBrk="0" hangingPunct="0"/>
              <a:r>
                <a:rPr kumimoji="0" lang="ja-JP" altLang="en-US" sz="1400">
                  <a:solidFill>
                    <a:srgbClr val="595959"/>
                  </a:solidFill>
                  <a:latin typeface="Helvetica" pitchFamily="34" charset="0"/>
                </a:rPr>
                <a:t>グレート・ヴァレー</a:t>
              </a:r>
            </a:p>
            <a:p>
              <a:pPr eaLnBrk="0" hangingPunct="0"/>
              <a:r>
                <a:rPr kumimoji="0" lang="ja-JP" altLang="en-US" sz="1400">
                  <a:solidFill>
                    <a:srgbClr val="595959"/>
                  </a:solidFill>
                  <a:latin typeface="Helvetica" pitchFamily="34" charset="0"/>
                </a:rPr>
                <a:t>シークエンス</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2000"/>
                                        <p:tgtEl>
                                          <p:spTgt spid="17"/>
                                        </p:tgtEl>
                                      </p:cBhvr>
                                    </p:animEffect>
                                  </p:childTnLst>
                                </p:cTn>
                              </p:par>
                              <p:par>
                                <p:cTn id="17" presetID="10" presetClass="exit" presetSubtype="0" fill="hold" nodeType="with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xit" presetSubtype="0" fill="hold" nodeType="withEffect">
                                  <p:stCondLst>
                                    <p:cond delay="0"/>
                                  </p:stCondLst>
                                  <p:childTnLst>
                                    <p:animEffect transition="out" filter="fade">
                                      <p:cBhvr>
                                        <p:cTn id="30" dur="1000"/>
                                        <p:tgtEl>
                                          <p:spTgt spid="14"/>
                                        </p:tgtEl>
                                      </p:cBhvr>
                                    </p:animEffect>
                                    <p:set>
                                      <p:cBhvr>
                                        <p:cTn id="31" dur="1" fill="hold">
                                          <p:stCondLst>
                                            <p:cond delay="999"/>
                                          </p:stCondLst>
                                        </p:cTn>
                                        <p:tgtEl>
                                          <p:spTgt spid="14"/>
                                        </p:tgtEl>
                                        <p:attrNameLst>
                                          <p:attrName>style.visibility</p:attrName>
                                        </p:attrNameLst>
                                      </p:cBhvr>
                                      <p:to>
                                        <p:strVal val="hidden"/>
                                      </p:to>
                                    </p:set>
                                  </p:childTnLst>
                                </p:cTn>
                              </p:par>
                            </p:childTnLst>
                          </p:cTn>
                        </p:par>
                        <p:par>
                          <p:cTn id="32" fill="hold">
                            <p:stCondLst>
                              <p:cond delay="2000"/>
                            </p:stCondLst>
                            <p:childTnLst>
                              <p:par>
                                <p:cTn id="33" presetID="22" presetClass="entr" presetSubtype="4"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3"/>
          <p:cNvSpPr>
            <a:spLocks noGrp="1"/>
          </p:cNvSpPr>
          <p:nvPr>
            <p:ph type="title"/>
          </p:nvPr>
        </p:nvSpPr>
        <p:spPr>
          <a:xfrm>
            <a:off x="363538" y="134938"/>
            <a:ext cx="6321425" cy="873125"/>
          </a:xfrm>
        </p:spPr>
        <p:txBody>
          <a:bodyPr/>
          <a:lstStyle/>
          <a:p>
            <a:r>
              <a:rPr lang="ja-JP" altLang="en-US" smtClean="0">
                <a:solidFill>
                  <a:srgbClr val="404040"/>
                </a:solidFill>
                <a:latin typeface="Arial" charset="0"/>
                <a:ea typeface="ＭＳ Ｐゴシック" charset="-128"/>
                <a:cs typeface="Arial" charset="0"/>
              </a:rPr>
              <a:t>サン・アンドレアス断層</a:t>
            </a:r>
          </a:p>
        </p:txBody>
      </p:sp>
      <p:pic>
        <p:nvPicPr>
          <p:cNvPr id="34818" name="Picture 20" descr="Pac-NoAm_Tech_Big"/>
          <p:cNvPicPr>
            <a:picLocks noChangeAspect="1" noChangeArrowheads="1" noCrop="1"/>
          </p:cNvPicPr>
          <p:nvPr/>
        </p:nvPicPr>
        <p:blipFill>
          <a:blip r:embed="rId3"/>
          <a:srcRect/>
          <a:stretch>
            <a:fillRect/>
          </a:stretch>
        </p:blipFill>
        <p:spPr bwMode="auto">
          <a:xfrm>
            <a:off x="1370013" y="1209675"/>
            <a:ext cx="5727700" cy="4294188"/>
          </a:xfrm>
          <a:prstGeom prst="rect">
            <a:avLst/>
          </a:prstGeom>
          <a:noFill/>
          <a:ln w="9525">
            <a:noFill/>
            <a:miter lim="800000"/>
            <a:headEnd/>
            <a:tailEnd/>
          </a:ln>
        </p:spPr>
      </p:pic>
      <p:sp>
        <p:nvSpPr>
          <p:cNvPr id="34819" name="TextBox 22"/>
          <p:cNvSpPr txBox="1">
            <a:spLocks noChangeArrowheads="1"/>
          </p:cNvSpPr>
          <p:nvPr/>
        </p:nvSpPr>
        <p:spPr bwMode="auto">
          <a:xfrm>
            <a:off x="1076325" y="5624513"/>
            <a:ext cx="6462713" cy="517525"/>
          </a:xfrm>
          <a:prstGeom prst="rect">
            <a:avLst/>
          </a:prstGeom>
          <a:noFill/>
          <a:ln w="9525">
            <a:noFill/>
            <a:miter lim="800000"/>
            <a:headEnd/>
            <a:tailEnd/>
          </a:ln>
        </p:spPr>
        <p:txBody>
          <a:bodyPr>
            <a:spAutoFit/>
          </a:bodyPr>
          <a:lstStyle/>
          <a:p>
            <a:pPr eaLnBrk="0" hangingPunct="0"/>
            <a:r>
              <a:rPr kumimoji="0" lang="ja-JP" altLang="en-US" sz="1400">
                <a:solidFill>
                  <a:srgbClr val="595959"/>
                </a:solidFill>
                <a:latin typeface="Helvetica" pitchFamily="34" charset="0"/>
              </a:rPr>
              <a:t>ファラロン・プレート、太平洋プレート、北アメリカ・プレートがぶつかる“トリプル・ジャンクション”で、プレート側面は北の方向にずれて、サン・アンドレアス断層を形成。</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5" descr="Screen shot 2011-01-03 at 1.38.29 PM.png"/>
          <p:cNvPicPr>
            <a:picLocks noChangeAspect="1"/>
          </p:cNvPicPr>
          <p:nvPr/>
        </p:nvPicPr>
        <p:blipFill>
          <a:blip r:embed="rId3"/>
          <a:srcRect/>
          <a:stretch>
            <a:fillRect/>
          </a:stretch>
        </p:blipFill>
        <p:spPr bwMode="auto">
          <a:xfrm>
            <a:off x="889000" y="669925"/>
            <a:ext cx="6400800" cy="2232025"/>
          </a:xfrm>
          <a:prstGeom prst="rect">
            <a:avLst/>
          </a:prstGeom>
          <a:noFill/>
          <a:ln w="9525">
            <a:noFill/>
            <a:miter lim="800000"/>
            <a:headEnd/>
            <a:tailEnd/>
          </a:ln>
        </p:spPr>
      </p:pic>
      <p:pic>
        <p:nvPicPr>
          <p:cNvPr id="36866" name="Picture 6" descr="Screen shot 2011-01-03 at 1.38.38 PM.png"/>
          <p:cNvPicPr>
            <a:picLocks noChangeAspect="1"/>
          </p:cNvPicPr>
          <p:nvPr/>
        </p:nvPicPr>
        <p:blipFill>
          <a:blip r:embed="rId4"/>
          <a:srcRect/>
          <a:stretch>
            <a:fillRect/>
          </a:stretch>
        </p:blipFill>
        <p:spPr bwMode="auto">
          <a:xfrm>
            <a:off x="889000" y="3708400"/>
            <a:ext cx="6400800" cy="2230438"/>
          </a:xfrm>
          <a:prstGeom prst="rect">
            <a:avLst/>
          </a:prstGeom>
          <a:noFill/>
          <a:ln w="9525">
            <a:noFill/>
            <a:miter lim="800000"/>
            <a:headEnd/>
            <a:tailEnd/>
          </a:ln>
        </p:spPr>
      </p:pic>
      <p:sp>
        <p:nvSpPr>
          <p:cNvPr id="36867" name="TextBox 7"/>
          <p:cNvSpPr txBox="1">
            <a:spLocks noChangeArrowheads="1"/>
          </p:cNvSpPr>
          <p:nvPr/>
        </p:nvSpPr>
        <p:spPr bwMode="auto">
          <a:xfrm>
            <a:off x="865188" y="2901950"/>
            <a:ext cx="4195762" cy="555625"/>
          </a:xfrm>
          <a:prstGeom prst="rect">
            <a:avLst/>
          </a:prstGeom>
          <a:noFill/>
          <a:ln w="9525">
            <a:noFill/>
            <a:miter lim="800000"/>
            <a:headEnd/>
            <a:tailEnd/>
          </a:ln>
        </p:spPr>
        <p:txBody>
          <a:bodyPr>
            <a:spAutoFit/>
          </a:bodyPr>
          <a:lstStyle/>
          <a:p>
            <a:pPr eaLnBrk="0" hangingPunct="0">
              <a:lnSpc>
                <a:spcPct val="95000"/>
              </a:lnSpc>
            </a:pPr>
            <a:r>
              <a:rPr kumimoji="0" lang="ja-JP" altLang="en-US" sz="1600">
                <a:solidFill>
                  <a:srgbClr val="595959"/>
                </a:solidFill>
                <a:latin typeface="Helvetica" pitchFamily="34" charset="0"/>
              </a:rPr>
              <a:t>マヤカマス山脈</a:t>
            </a:r>
          </a:p>
          <a:p>
            <a:pPr eaLnBrk="0" hangingPunct="0">
              <a:lnSpc>
                <a:spcPct val="95000"/>
              </a:lnSpc>
            </a:pPr>
            <a:r>
              <a:rPr kumimoji="0" lang="ja-JP" altLang="en-US" sz="1600">
                <a:solidFill>
                  <a:srgbClr val="595959"/>
                </a:solidFill>
                <a:latin typeface="Helvetica" pitchFamily="34" charset="0"/>
              </a:rPr>
              <a:t>ヨーントヴィルの西側</a:t>
            </a:r>
          </a:p>
        </p:txBody>
      </p:sp>
      <p:sp>
        <p:nvSpPr>
          <p:cNvPr id="36868" name="TextBox 8"/>
          <p:cNvSpPr txBox="1">
            <a:spLocks noChangeArrowheads="1"/>
          </p:cNvSpPr>
          <p:nvPr/>
        </p:nvSpPr>
        <p:spPr bwMode="auto">
          <a:xfrm>
            <a:off x="865188" y="5945188"/>
            <a:ext cx="4195762" cy="555625"/>
          </a:xfrm>
          <a:prstGeom prst="rect">
            <a:avLst/>
          </a:prstGeom>
          <a:noFill/>
          <a:ln w="9525">
            <a:noFill/>
            <a:miter lim="800000"/>
            <a:headEnd/>
            <a:tailEnd/>
          </a:ln>
        </p:spPr>
        <p:txBody>
          <a:bodyPr>
            <a:spAutoFit/>
          </a:bodyPr>
          <a:lstStyle/>
          <a:p>
            <a:pPr eaLnBrk="0" hangingPunct="0">
              <a:lnSpc>
                <a:spcPct val="95000"/>
              </a:lnSpc>
            </a:pPr>
            <a:r>
              <a:rPr kumimoji="0" lang="ja-JP" altLang="en-US" sz="1600">
                <a:solidFill>
                  <a:srgbClr val="595959"/>
                </a:solidFill>
                <a:latin typeface="Helvetica" pitchFamily="34" charset="0"/>
              </a:rPr>
              <a:t>ヴァカ山脈</a:t>
            </a:r>
          </a:p>
          <a:p>
            <a:pPr eaLnBrk="0" hangingPunct="0">
              <a:lnSpc>
                <a:spcPct val="95000"/>
              </a:lnSpc>
            </a:pPr>
            <a:r>
              <a:rPr kumimoji="0" lang="ja-JP" altLang="en-US" sz="1600">
                <a:solidFill>
                  <a:srgbClr val="595959"/>
                </a:solidFill>
                <a:latin typeface="Helvetica" pitchFamily="34" charset="0"/>
              </a:rPr>
              <a:t>スタッグス・リープ・ディストリクトの東側</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noChangeArrowheads="1"/>
          </p:cNvPicPr>
          <p:nvPr/>
        </p:nvPicPr>
        <p:blipFill>
          <a:blip r:embed="rId3"/>
          <a:srcRect/>
          <a:stretch>
            <a:fillRect/>
          </a:stretch>
        </p:blipFill>
        <p:spPr bwMode="auto">
          <a:xfrm>
            <a:off x="369888" y="1397000"/>
            <a:ext cx="2247900" cy="5067300"/>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tretch>
            <a:fillRect/>
          </a:stretch>
        </p:blipFill>
        <p:spPr bwMode="auto">
          <a:xfrm>
            <a:off x="3083057" y="272155"/>
            <a:ext cx="4368799" cy="6210300"/>
          </a:xfrm>
          <a:prstGeom prst="rect">
            <a:avLst/>
          </a:prstGeom>
          <a:ln>
            <a:noFill/>
          </a:ln>
          <a:effectLst>
            <a:softEdge rad="112500"/>
          </a:effectLst>
        </p:spPr>
      </p:pic>
      <p:sp>
        <p:nvSpPr>
          <p:cNvPr id="38915" name="TextBox 96"/>
          <p:cNvSpPr txBox="1">
            <a:spLocks noChangeArrowheads="1"/>
          </p:cNvSpPr>
          <p:nvPr/>
        </p:nvSpPr>
        <p:spPr bwMode="auto">
          <a:xfrm>
            <a:off x="3752850" y="1654175"/>
            <a:ext cx="2308225" cy="519113"/>
          </a:xfrm>
          <a:prstGeom prst="rect">
            <a:avLst/>
          </a:prstGeom>
          <a:noFill/>
          <a:ln w="9525">
            <a:noFill/>
            <a:miter lim="800000"/>
            <a:headEnd/>
            <a:tailEnd/>
          </a:ln>
        </p:spPr>
        <p:txBody>
          <a:bodyPr wrap="none">
            <a:spAutoFit/>
          </a:bodyPr>
          <a:lstStyle/>
          <a:p>
            <a:pPr algn="ctr" eaLnBrk="0" hangingPunct="0"/>
            <a:r>
              <a:rPr kumimoji="0" lang="ja-JP" altLang="en-US" sz="2800">
                <a:solidFill>
                  <a:srgbClr val="595959"/>
                </a:solidFill>
                <a:latin typeface="Helvetica" pitchFamily="34" charset="0"/>
              </a:rPr>
              <a:t>ナパ・ヴァレー</a:t>
            </a:r>
          </a:p>
        </p:txBody>
      </p:sp>
      <p:sp>
        <p:nvSpPr>
          <p:cNvPr id="38916" name="TextBox 97"/>
          <p:cNvSpPr txBox="1">
            <a:spLocks noChangeArrowheads="1"/>
          </p:cNvSpPr>
          <p:nvPr/>
        </p:nvSpPr>
        <p:spPr bwMode="auto">
          <a:xfrm>
            <a:off x="5711825" y="2916238"/>
            <a:ext cx="1219200" cy="304800"/>
          </a:xfrm>
          <a:prstGeom prst="rect">
            <a:avLst/>
          </a:prstGeom>
          <a:noFill/>
          <a:ln w="9525">
            <a:noFill/>
            <a:miter lim="800000"/>
            <a:headEnd/>
            <a:tailEnd/>
          </a:ln>
        </p:spPr>
        <p:txBody>
          <a:bodyPr wrap="none">
            <a:spAutoFit/>
          </a:bodyPr>
          <a:lstStyle/>
          <a:p>
            <a:pPr algn="ctr" eaLnBrk="0" hangingPunct="0"/>
            <a:r>
              <a:rPr kumimoji="0" lang="ja-JP" altLang="en-US" sz="1400">
                <a:solidFill>
                  <a:srgbClr val="595959"/>
                </a:solidFill>
                <a:latin typeface="Helvetica" pitchFamily="34" charset="0"/>
              </a:rPr>
              <a:t>ヨーントヴィル</a:t>
            </a:r>
          </a:p>
        </p:txBody>
      </p:sp>
      <p:grpSp>
        <p:nvGrpSpPr>
          <p:cNvPr id="3" name="Group 100"/>
          <p:cNvGrpSpPr>
            <a:grpSpLocks/>
          </p:cNvGrpSpPr>
          <p:nvPr/>
        </p:nvGrpSpPr>
        <p:grpSpPr bwMode="auto">
          <a:xfrm>
            <a:off x="3338513" y="4821238"/>
            <a:ext cx="1514475" cy="517525"/>
            <a:chOff x="3399607" y="4821708"/>
            <a:chExt cx="1514611" cy="517411"/>
          </a:xfrm>
        </p:grpSpPr>
        <p:sp>
          <p:nvSpPr>
            <p:cNvPr id="38919" name="TextBox 98"/>
            <p:cNvSpPr txBox="1">
              <a:spLocks noChangeArrowheads="1"/>
            </p:cNvSpPr>
            <p:nvPr/>
          </p:nvSpPr>
          <p:spPr bwMode="auto">
            <a:xfrm>
              <a:off x="3399607" y="4821708"/>
              <a:ext cx="1271701" cy="517411"/>
            </a:xfrm>
            <a:prstGeom prst="rect">
              <a:avLst/>
            </a:prstGeom>
            <a:noFill/>
            <a:ln w="9525">
              <a:noFill/>
              <a:miter lim="800000"/>
              <a:headEnd/>
              <a:tailEnd/>
            </a:ln>
          </p:spPr>
          <p:txBody>
            <a:bodyPr wrap="none">
              <a:spAutoFit/>
            </a:bodyPr>
            <a:lstStyle/>
            <a:p>
              <a:pPr algn="r" eaLnBrk="0" hangingPunct="0"/>
              <a:r>
                <a:rPr kumimoji="0" lang="ja-JP" altLang="en-US" sz="1400">
                  <a:solidFill>
                    <a:srgbClr val="595959"/>
                  </a:solidFill>
                  <a:latin typeface="Helvetica" pitchFamily="34" charset="0"/>
                </a:rPr>
                <a:t>サン・パブロ湾</a:t>
              </a:r>
            </a:p>
            <a:p>
              <a:pPr algn="r" eaLnBrk="0" hangingPunct="0"/>
              <a:r>
                <a:rPr kumimoji="0" lang="ja-JP" altLang="en-US" sz="1400">
                  <a:solidFill>
                    <a:srgbClr val="595959"/>
                  </a:solidFill>
                  <a:latin typeface="Helvetica" pitchFamily="34" charset="0"/>
                </a:rPr>
                <a:t>からの浸食</a:t>
              </a:r>
            </a:p>
          </p:txBody>
        </p:sp>
        <p:pic>
          <p:nvPicPr>
            <p:cNvPr id="38920" name="Picture 99" descr="DOTTED_ARROW.wmf"/>
            <p:cNvPicPr>
              <a:picLocks noChangeAspect="1"/>
            </p:cNvPicPr>
            <p:nvPr/>
          </p:nvPicPr>
          <p:blipFill>
            <a:blip r:embed="rId5"/>
            <a:srcRect/>
            <a:stretch>
              <a:fillRect/>
            </a:stretch>
          </p:blipFill>
          <p:spPr bwMode="auto">
            <a:xfrm rot="10800000">
              <a:off x="4698318" y="4983561"/>
              <a:ext cx="215900" cy="165100"/>
            </a:xfrm>
            <a:prstGeom prst="rect">
              <a:avLst/>
            </a:prstGeom>
            <a:noFill/>
            <a:ln w="9525">
              <a:noFill/>
              <a:miter lim="800000"/>
              <a:headEnd/>
              <a:tailEnd/>
            </a:ln>
          </p:spPr>
        </p:pic>
      </p:grpSp>
      <p:sp>
        <p:nvSpPr>
          <p:cNvPr id="92" name="Freeform 91"/>
          <p:cNvSpPr/>
          <p:nvPr/>
        </p:nvSpPr>
        <p:spPr bwMode="auto">
          <a:xfrm>
            <a:off x="3859213" y="3603625"/>
            <a:ext cx="3590925" cy="2784475"/>
          </a:xfrm>
          <a:custGeom>
            <a:avLst/>
            <a:gdLst>
              <a:gd name="connsiteX0" fmla="*/ 0 w 3940935"/>
              <a:gd name="connsiteY0" fmla="*/ 2820473 h 2820473"/>
              <a:gd name="connsiteX1" fmla="*/ 231820 w 3940935"/>
              <a:gd name="connsiteY1" fmla="*/ 2601532 h 2820473"/>
              <a:gd name="connsiteX2" fmla="*/ 1609859 w 3940935"/>
              <a:gd name="connsiteY2" fmla="*/ 1893194 h 2820473"/>
              <a:gd name="connsiteX3" fmla="*/ 2009104 w 3940935"/>
              <a:gd name="connsiteY3" fmla="*/ 1107583 h 2820473"/>
              <a:gd name="connsiteX4" fmla="*/ 1867437 w 3940935"/>
              <a:gd name="connsiteY4" fmla="*/ 309093 h 2820473"/>
              <a:gd name="connsiteX5" fmla="*/ 2060620 w 3940935"/>
              <a:gd name="connsiteY5" fmla="*/ 0 h 2820473"/>
              <a:gd name="connsiteX6" fmla="*/ 2434107 w 3940935"/>
              <a:gd name="connsiteY6" fmla="*/ 283335 h 2820473"/>
              <a:gd name="connsiteX7" fmla="*/ 2485623 w 3940935"/>
              <a:gd name="connsiteY7" fmla="*/ 1223493 h 2820473"/>
              <a:gd name="connsiteX8" fmla="*/ 2884868 w 3940935"/>
              <a:gd name="connsiteY8" fmla="*/ 1970467 h 2820473"/>
              <a:gd name="connsiteX9" fmla="*/ 3940935 w 3940935"/>
              <a:gd name="connsiteY9" fmla="*/ 2820473 h 2820473"/>
              <a:gd name="connsiteX10" fmla="*/ 3940935 w 3940935"/>
              <a:gd name="connsiteY10" fmla="*/ 2820473 h 2820473"/>
              <a:gd name="connsiteX0" fmla="*/ 0 w 3940935"/>
              <a:gd name="connsiteY0" fmla="*/ 2820473 h 2820473"/>
              <a:gd name="connsiteX1" fmla="*/ 231820 w 3940935"/>
              <a:gd name="connsiteY1" fmla="*/ 2601532 h 2820473"/>
              <a:gd name="connsiteX2" fmla="*/ 1609859 w 3940935"/>
              <a:gd name="connsiteY2" fmla="*/ 1893194 h 2820473"/>
              <a:gd name="connsiteX3" fmla="*/ 2009104 w 3940935"/>
              <a:gd name="connsiteY3" fmla="*/ 1107583 h 2820473"/>
              <a:gd name="connsiteX4" fmla="*/ 1867437 w 3940935"/>
              <a:gd name="connsiteY4" fmla="*/ 309093 h 2820473"/>
              <a:gd name="connsiteX5" fmla="*/ 2060620 w 3940935"/>
              <a:gd name="connsiteY5" fmla="*/ 0 h 2820473"/>
              <a:gd name="connsiteX6" fmla="*/ 2434107 w 3940935"/>
              <a:gd name="connsiteY6" fmla="*/ 283335 h 2820473"/>
              <a:gd name="connsiteX7" fmla="*/ 2485623 w 3940935"/>
              <a:gd name="connsiteY7" fmla="*/ 1223493 h 2820473"/>
              <a:gd name="connsiteX8" fmla="*/ 2884868 w 3940935"/>
              <a:gd name="connsiteY8" fmla="*/ 1970467 h 2820473"/>
              <a:gd name="connsiteX9" fmla="*/ 3940935 w 3940935"/>
              <a:gd name="connsiteY9" fmla="*/ 2820473 h 2820473"/>
              <a:gd name="connsiteX10" fmla="*/ 3940935 w 3940935"/>
              <a:gd name="connsiteY10" fmla="*/ 2820473 h 2820473"/>
              <a:gd name="connsiteX0" fmla="*/ 0 w 3940935"/>
              <a:gd name="connsiteY0" fmla="*/ 2820473 h 2820473"/>
              <a:gd name="connsiteX1" fmla="*/ 231820 w 3940935"/>
              <a:gd name="connsiteY1" fmla="*/ 2601532 h 2820473"/>
              <a:gd name="connsiteX2" fmla="*/ 1609859 w 3940935"/>
              <a:gd name="connsiteY2" fmla="*/ 1893194 h 2820473"/>
              <a:gd name="connsiteX3" fmla="*/ 2009104 w 3940935"/>
              <a:gd name="connsiteY3" fmla="*/ 1107583 h 2820473"/>
              <a:gd name="connsiteX4" fmla="*/ 1867437 w 3940935"/>
              <a:gd name="connsiteY4" fmla="*/ 309093 h 2820473"/>
              <a:gd name="connsiteX5" fmla="*/ 2060620 w 3940935"/>
              <a:gd name="connsiteY5" fmla="*/ 0 h 2820473"/>
              <a:gd name="connsiteX6" fmla="*/ 2434107 w 3940935"/>
              <a:gd name="connsiteY6" fmla="*/ 283335 h 2820473"/>
              <a:gd name="connsiteX7" fmla="*/ 2485623 w 3940935"/>
              <a:gd name="connsiteY7" fmla="*/ 1223493 h 2820473"/>
              <a:gd name="connsiteX8" fmla="*/ 2884868 w 3940935"/>
              <a:gd name="connsiteY8" fmla="*/ 1970467 h 2820473"/>
              <a:gd name="connsiteX9" fmla="*/ 3940935 w 3940935"/>
              <a:gd name="connsiteY9" fmla="*/ 2820473 h 2820473"/>
              <a:gd name="connsiteX10" fmla="*/ 3940935 w 3940935"/>
              <a:gd name="connsiteY10" fmla="*/ 2820473 h 2820473"/>
              <a:gd name="connsiteX0" fmla="*/ 0 w 3940935"/>
              <a:gd name="connsiteY0" fmla="*/ 2820473 h 2820473"/>
              <a:gd name="connsiteX1" fmla="*/ 231820 w 3940935"/>
              <a:gd name="connsiteY1" fmla="*/ 2601532 h 2820473"/>
              <a:gd name="connsiteX2" fmla="*/ 1609859 w 3940935"/>
              <a:gd name="connsiteY2" fmla="*/ 1893194 h 2820473"/>
              <a:gd name="connsiteX3" fmla="*/ 2009104 w 3940935"/>
              <a:gd name="connsiteY3" fmla="*/ 1107583 h 2820473"/>
              <a:gd name="connsiteX4" fmla="*/ 1867437 w 3940935"/>
              <a:gd name="connsiteY4" fmla="*/ 309093 h 2820473"/>
              <a:gd name="connsiteX5" fmla="*/ 2060620 w 3940935"/>
              <a:gd name="connsiteY5" fmla="*/ 0 h 2820473"/>
              <a:gd name="connsiteX6" fmla="*/ 2434107 w 3940935"/>
              <a:gd name="connsiteY6" fmla="*/ 283335 h 2820473"/>
              <a:gd name="connsiteX7" fmla="*/ 2485623 w 3940935"/>
              <a:gd name="connsiteY7" fmla="*/ 1223493 h 2820473"/>
              <a:gd name="connsiteX8" fmla="*/ 2884868 w 3940935"/>
              <a:gd name="connsiteY8" fmla="*/ 1970467 h 2820473"/>
              <a:gd name="connsiteX9" fmla="*/ 3940935 w 3940935"/>
              <a:gd name="connsiteY9" fmla="*/ 2820473 h 2820473"/>
              <a:gd name="connsiteX10" fmla="*/ 3940935 w 3940935"/>
              <a:gd name="connsiteY10" fmla="*/ 2820473 h 2820473"/>
              <a:gd name="connsiteX0" fmla="*/ 0 w 3940935"/>
              <a:gd name="connsiteY0" fmla="*/ 2820473 h 2820473"/>
              <a:gd name="connsiteX1" fmla="*/ 231820 w 3940935"/>
              <a:gd name="connsiteY1" fmla="*/ 2601532 h 2820473"/>
              <a:gd name="connsiteX2" fmla="*/ 1609859 w 3940935"/>
              <a:gd name="connsiteY2" fmla="*/ 1893194 h 2820473"/>
              <a:gd name="connsiteX3" fmla="*/ 2009104 w 3940935"/>
              <a:gd name="connsiteY3" fmla="*/ 1107583 h 2820473"/>
              <a:gd name="connsiteX4" fmla="*/ 1867437 w 3940935"/>
              <a:gd name="connsiteY4" fmla="*/ 309093 h 2820473"/>
              <a:gd name="connsiteX5" fmla="*/ 2060620 w 3940935"/>
              <a:gd name="connsiteY5" fmla="*/ 0 h 2820473"/>
              <a:gd name="connsiteX6" fmla="*/ 2434107 w 3940935"/>
              <a:gd name="connsiteY6" fmla="*/ 283335 h 2820473"/>
              <a:gd name="connsiteX7" fmla="*/ 2485623 w 3940935"/>
              <a:gd name="connsiteY7" fmla="*/ 1223493 h 2820473"/>
              <a:gd name="connsiteX8" fmla="*/ 2884868 w 3940935"/>
              <a:gd name="connsiteY8" fmla="*/ 1970467 h 2820473"/>
              <a:gd name="connsiteX9" fmla="*/ 3940935 w 3940935"/>
              <a:gd name="connsiteY9" fmla="*/ 2820473 h 2820473"/>
              <a:gd name="connsiteX10" fmla="*/ 3940935 w 3940935"/>
              <a:gd name="connsiteY10" fmla="*/ 2820473 h 2820473"/>
              <a:gd name="connsiteX0" fmla="*/ 0 w 3940935"/>
              <a:gd name="connsiteY0" fmla="*/ 2820473 h 2820473"/>
              <a:gd name="connsiteX1" fmla="*/ 231820 w 3940935"/>
              <a:gd name="connsiteY1" fmla="*/ 2601532 h 2820473"/>
              <a:gd name="connsiteX2" fmla="*/ 1609859 w 3940935"/>
              <a:gd name="connsiteY2" fmla="*/ 1893194 h 2820473"/>
              <a:gd name="connsiteX3" fmla="*/ 2009104 w 3940935"/>
              <a:gd name="connsiteY3" fmla="*/ 1107583 h 2820473"/>
              <a:gd name="connsiteX4" fmla="*/ 1867437 w 3940935"/>
              <a:gd name="connsiteY4" fmla="*/ 309093 h 2820473"/>
              <a:gd name="connsiteX5" fmla="*/ 2060620 w 3940935"/>
              <a:gd name="connsiteY5" fmla="*/ 0 h 2820473"/>
              <a:gd name="connsiteX6" fmla="*/ 2434107 w 3940935"/>
              <a:gd name="connsiteY6" fmla="*/ 283335 h 2820473"/>
              <a:gd name="connsiteX7" fmla="*/ 2485623 w 3940935"/>
              <a:gd name="connsiteY7" fmla="*/ 1223493 h 2820473"/>
              <a:gd name="connsiteX8" fmla="*/ 2884868 w 3940935"/>
              <a:gd name="connsiteY8" fmla="*/ 1970467 h 2820473"/>
              <a:gd name="connsiteX9" fmla="*/ 3940935 w 3940935"/>
              <a:gd name="connsiteY9" fmla="*/ 2820473 h 2820473"/>
              <a:gd name="connsiteX10" fmla="*/ 3940935 w 3940935"/>
              <a:gd name="connsiteY10" fmla="*/ 2820473 h 2820473"/>
              <a:gd name="connsiteX0" fmla="*/ 0 w 3940935"/>
              <a:gd name="connsiteY0" fmla="*/ 2820473 h 2820473"/>
              <a:gd name="connsiteX1" fmla="*/ 231820 w 3940935"/>
              <a:gd name="connsiteY1" fmla="*/ 2601532 h 2820473"/>
              <a:gd name="connsiteX2" fmla="*/ 1609859 w 3940935"/>
              <a:gd name="connsiteY2" fmla="*/ 1893194 h 2820473"/>
              <a:gd name="connsiteX3" fmla="*/ 2009104 w 3940935"/>
              <a:gd name="connsiteY3" fmla="*/ 1107583 h 2820473"/>
              <a:gd name="connsiteX4" fmla="*/ 1867437 w 3940935"/>
              <a:gd name="connsiteY4" fmla="*/ 309093 h 2820473"/>
              <a:gd name="connsiteX5" fmla="*/ 2060620 w 3940935"/>
              <a:gd name="connsiteY5" fmla="*/ 0 h 2820473"/>
              <a:gd name="connsiteX6" fmla="*/ 2434107 w 3940935"/>
              <a:gd name="connsiteY6" fmla="*/ 283335 h 2820473"/>
              <a:gd name="connsiteX7" fmla="*/ 2485623 w 3940935"/>
              <a:gd name="connsiteY7" fmla="*/ 1223493 h 2820473"/>
              <a:gd name="connsiteX8" fmla="*/ 2884868 w 3940935"/>
              <a:gd name="connsiteY8" fmla="*/ 1970467 h 2820473"/>
              <a:gd name="connsiteX9" fmla="*/ 3940935 w 3940935"/>
              <a:gd name="connsiteY9" fmla="*/ 2820473 h 2820473"/>
              <a:gd name="connsiteX10" fmla="*/ 3940935 w 3940935"/>
              <a:gd name="connsiteY10" fmla="*/ 2820473 h 2820473"/>
              <a:gd name="connsiteX0" fmla="*/ 0 w 3940935"/>
              <a:gd name="connsiteY0" fmla="*/ 2820473 h 2820473"/>
              <a:gd name="connsiteX1" fmla="*/ 231820 w 3940935"/>
              <a:gd name="connsiteY1" fmla="*/ 2601532 h 2820473"/>
              <a:gd name="connsiteX2" fmla="*/ 1609859 w 3940935"/>
              <a:gd name="connsiteY2" fmla="*/ 1893194 h 2820473"/>
              <a:gd name="connsiteX3" fmla="*/ 2009104 w 3940935"/>
              <a:gd name="connsiteY3" fmla="*/ 1107583 h 2820473"/>
              <a:gd name="connsiteX4" fmla="*/ 1867437 w 3940935"/>
              <a:gd name="connsiteY4" fmla="*/ 309093 h 2820473"/>
              <a:gd name="connsiteX5" fmla="*/ 2060620 w 3940935"/>
              <a:gd name="connsiteY5" fmla="*/ 0 h 2820473"/>
              <a:gd name="connsiteX6" fmla="*/ 2434107 w 3940935"/>
              <a:gd name="connsiteY6" fmla="*/ 283335 h 2820473"/>
              <a:gd name="connsiteX7" fmla="*/ 2485623 w 3940935"/>
              <a:gd name="connsiteY7" fmla="*/ 1223493 h 2820473"/>
              <a:gd name="connsiteX8" fmla="*/ 2884868 w 3940935"/>
              <a:gd name="connsiteY8" fmla="*/ 1970467 h 2820473"/>
              <a:gd name="connsiteX9" fmla="*/ 3940935 w 3940935"/>
              <a:gd name="connsiteY9" fmla="*/ 2820473 h 2820473"/>
              <a:gd name="connsiteX10" fmla="*/ 3940935 w 3940935"/>
              <a:gd name="connsiteY10" fmla="*/ 2820473 h 2820473"/>
              <a:gd name="connsiteX0" fmla="*/ 0 w 3940935"/>
              <a:gd name="connsiteY0" fmla="*/ 2820473 h 2820473"/>
              <a:gd name="connsiteX1" fmla="*/ 231820 w 3940935"/>
              <a:gd name="connsiteY1" fmla="*/ 2601532 h 2820473"/>
              <a:gd name="connsiteX2" fmla="*/ 1609859 w 3940935"/>
              <a:gd name="connsiteY2" fmla="*/ 1893194 h 2820473"/>
              <a:gd name="connsiteX3" fmla="*/ 2009104 w 3940935"/>
              <a:gd name="connsiteY3" fmla="*/ 1107583 h 2820473"/>
              <a:gd name="connsiteX4" fmla="*/ 1867437 w 3940935"/>
              <a:gd name="connsiteY4" fmla="*/ 309093 h 2820473"/>
              <a:gd name="connsiteX5" fmla="*/ 2060620 w 3940935"/>
              <a:gd name="connsiteY5" fmla="*/ 0 h 2820473"/>
              <a:gd name="connsiteX6" fmla="*/ 2434107 w 3940935"/>
              <a:gd name="connsiteY6" fmla="*/ 283335 h 2820473"/>
              <a:gd name="connsiteX7" fmla="*/ 2485623 w 3940935"/>
              <a:gd name="connsiteY7" fmla="*/ 1223493 h 2820473"/>
              <a:gd name="connsiteX8" fmla="*/ 2884868 w 3940935"/>
              <a:gd name="connsiteY8" fmla="*/ 1970467 h 2820473"/>
              <a:gd name="connsiteX9" fmla="*/ 3940935 w 3940935"/>
              <a:gd name="connsiteY9" fmla="*/ 2820473 h 2820473"/>
              <a:gd name="connsiteX10" fmla="*/ 3940935 w 3940935"/>
              <a:gd name="connsiteY10" fmla="*/ 2820473 h 2820473"/>
              <a:gd name="connsiteX0" fmla="*/ 0 w 3940935"/>
              <a:gd name="connsiteY0" fmla="*/ 2840328 h 2840328"/>
              <a:gd name="connsiteX1" fmla="*/ 231820 w 3940935"/>
              <a:gd name="connsiteY1" fmla="*/ 2621387 h 2840328"/>
              <a:gd name="connsiteX2" fmla="*/ 1609859 w 3940935"/>
              <a:gd name="connsiteY2" fmla="*/ 1913049 h 2840328"/>
              <a:gd name="connsiteX3" fmla="*/ 2009104 w 3940935"/>
              <a:gd name="connsiteY3" fmla="*/ 1127438 h 2840328"/>
              <a:gd name="connsiteX4" fmla="*/ 1867437 w 3940935"/>
              <a:gd name="connsiteY4" fmla="*/ 328948 h 2840328"/>
              <a:gd name="connsiteX5" fmla="*/ 2060620 w 3940935"/>
              <a:gd name="connsiteY5" fmla="*/ 19855 h 2840328"/>
              <a:gd name="connsiteX6" fmla="*/ 2434107 w 3940935"/>
              <a:gd name="connsiteY6" fmla="*/ 303190 h 2840328"/>
              <a:gd name="connsiteX7" fmla="*/ 2485623 w 3940935"/>
              <a:gd name="connsiteY7" fmla="*/ 1243348 h 2840328"/>
              <a:gd name="connsiteX8" fmla="*/ 2884868 w 3940935"/>
              <a:gd name="connsiteY8" fmla="*/ 1990322 h 2840328"/>
              <a:gd name="connsiteX9" fmla="*/ 3940935 w 3940935"/>
              <a:gd name="connsiteY9" fmla="*/ 2840328 h 2840328"/>
              <a:gd name="connsiteX10" fmla="*/ 3940935 w 3940935"/>
              <a:gd name="connsiteY10" fmla="*/ 2840328 h 2840328"/>
              <a:gd name="connsiteX0" fmla="*/ 0 w 3940935"/>
              <a:gd name="connsiteY0" fmla="*/ 2840328 h 2840328"/>
              <a:gd name="connsiteX1" fmla="*/ 231820 w 3940935"/>
              <a:gd name="connsiteY1" fmla="*/ 2621387 h 2840328"/>
              <a:gd name="connsiteX2" fmla="*/ 1609859 w 3940935"/>
              <a:gd name="connsiteY2" fmla="*/ 1913049 h 2840328"/>
              <a:gd name="connsiteX3" fmla="*/ 2009104 w 3940935"/>
              <a:gd name="connsiteY3" fmla="*/ 1127438 h 2840328"/>
              <a:gd name="connsiteX4" fmla="*/ 1867437 w 3940935"/>
              <a:gd name="connsiteY4" fmla="*/ 328948 h 2840328"/>
              <a:gd name="connsiteX5" fmla="*/ 2060620 w 3940935"/>
              <a:gd name="connsiteY5" fmla="*/ 19855 h 2840328"/>
              <a:gd name="connsiteX6" fmla="*/ 2434107 w 3940935"/>
              <a:gd name="connsiteY6" fmla="*/ 303190 h 2840328"/>
              <a:gd name="connsiteX7" fmla="*/ 2485623 w 3940935"/>
              <a:gd name="connsiteY7" fmla="*/ 1243348 h 2840328"/>
              <a:gd name="connsiteX8" fmla="*/ 2884868 w 3940935"/>
              <a:gd name="connsiteY8" fmla="*/ 1990322 h 2840328"/>
              <a:gd name="connsiteX9" fmla="*/ 3940935 w 3940935"/>
              <a:gd name="connsiteY9" fmla="*/ 2840328 h 2840328"/>
              <a:gd name="connsiteX10" fmla="*/ 3940935 w 3940935"/>
              <a:gd name="connsiteY10" fmla="*/ 2840328 h 2840328"/>
              <a:gd name="connsiteX0" fmla="*/ 0 w 3940935"/>
              <a:gd name="connsiteY0" fmla="*/ 2840328 h 2840328"/>
              <a:gd name="connsiteX1" fmla="*/ 231820 w 3940935"/>
              <a:gd name="connsiteY1" fmla="*/ 2621387 h 2840328"/>
              <a:gd name="connsiteX2" fmla="*/ 1609859 w 3940935"/>
              <a:gd name="connsiteY2" fmla="*/ 1913049 h 2840328"/>
              <a:gd name="connsiteX3" fmla="*/ 2009104 w 3940935"/>
              <a:gd name="connsiteY3" fmla="*/ 1127438 h 2840328"/>
              <a:gd name="connsiteX4" fmla="*/ 1867437 w 3940935"/>
              <a:gd name="connsiteY4" fmla="*/ 328948 h 2840328"/>
              <a:gd name="connsiteX5" fmla="*/ 2060620 w 3940935"/>
              <a:gd name="connsiteY5" fmla="*/ 19855 h 2840328"/>
              <a:gd name="connsiteX6" fmla="*/ 2434107 w 3940935"/>
              <a:gd name="connsiteY6" fmla="*/ 303190 h 2840328"/>
              <a:gd name="connsiteX7" fmla="*/ 2485623 w 3940935"/>
              <a:gd name="connsiteY7" fmla="*/ 1243348 h 2840328"/>
              <a:gd name="connsiteX8" fmla="*/ 2884868 w 3940935"/>
              <a:gd name="connsiteY8" fmla="*/ 1990322 h 2840328"/>
              <a:gd name="connsiteX9" fmla="*/ 3940935 w 3940935"/>
              <a:gd name="connsiteY9" fmla="*/ 2840328 h 2840328"/>
              <a:gd name="connsiteX10" fmla="*/ 3940935 w 3940935"/>
              <a:gd name="connsiteY10" fmla="*/ 2840328 h 2840328"/>
              <a:gd name="connsiteX0" fmla="*/ 0 w 3940935"/>
              <a:gd name="connsiteY0" fmla="*/ 2840328 h 2840328"/>
              <a:gd name="connsiteX1" fmla="*/ 231820 w 3940935"/>
              <a:gd name="connsiteY1" fmla="*/ 2621387 h 2840328"/>
              <a:gd name="connsiteX2" fmla="*/ 1609859 w 3940935"/>
              <a:gd name="connsiteY2" fmla="*/ 1913049 h 2840328"/>
              <a:gd name="connsiteX3" fmla="*/ 2009104 w 3940935"/>
              <a:gd name="connsiteY3" fmla="*/ 1127438 h 2840328"/>
              <a:gd name="connsiteX4" fmla="*/ 1867437 w 3940935"/>
              <a:gd name="connsiteY4" fmla="*/ 328948 h 2840328"/>
              <a:gd name="connsiteX5" fmla="*/ 2060620 w 3940935"/>
              <a:gd name="connsiteY5" fmla="*/ 19855 h 2840328"/>
              <a:gd name="connsiteX6" fmla="*/ 2434107 w 3940935"/>
              <a:gd name="connsiteY6" fmla="*/ 303190 h 2840328"/>
              <a:gd name="connsiteX7" fmla="*/ 2485623 w 3940935"/>
              <a:gd name="connsiteY7" fmla="*/ 1243348 h 2840328"/>
              <a:gd name="connsiteX8" fmla="*/ 2884868 w 3940935"/>
              <a:gd name="connsiteY8" fmla="*/ 1990322 h 2840328"/>
              <a:gd name="connsiteX9" fmla="*/ 3940935 w 3940935"/>
              <a:gd name="connsiteY9" fmla="*/ 2840328 h 2840328"/>
              <a:gd name="connsiteX10" fmla="*/ 3940935 w 3940935"/>
              <a:gd name="connsiteY10" fmla="*/ 2840328 h 2840328"/>
              <a:gd name="connsiteX0" fmla="*/ 0 w 3940935"/>
              <a:gd name="connsiteY0" fmla="*/ 2840328 h 2840328"/>
              <a:gd name="connsiteX1" fmla="*/ 231820 w 3940935"/>
              <a:gd name="connsiteY1" fmla="*/ 2621387 h 2840328"/>
              <a:gd name="connsiteX2" fmla="*/ 1609859 w 3940935"/>
              <a:gd name="connsiteY2" fmla="*/ 1913049 h 2840328"/>
              <a:gd name="connsiteX3" fmla="*/ 2009104 w 3940935"/>
              <a:gd name="connsiteY3" fmla="*/ 1127438 h 2840328"/>
              <a:gd name="connsiteX4" fmla="*/ 1867437 w 3940935"/>
              <a:gd name="connsiteY4" fmla="*/ 328948 h 2840328"/>
              <a:gd name="connsiteX5" fmla="*/ 2060620 w 3940935"/>
              <a:gd name="connsiteY5" fmla="*/ 19855 h 2840328"/>
              <a:gd name="connsiteX6" fmla="*/ 2434107 w 3940935"/>
              <a:gd name="connsiteY6" fmla="*/ 303190 h 2840328"/>
              <a:gd name="connsiteX7" fmla="*/ 2485623 w 3940935"/>
              <a:gd name="connsiteY7" fmla="*/ 1243348 h 2840328"/>
              <a:gd name="connsiteX8" fmla="*/ 2884868 w 3940935"/>
              <a:gd name="connsiteY8" fmla="*/ 1990322 h 2840328"/>
              <a:gd name="connsiteX9" fmla="*/ 3940935 w 3940935"/>
              <a:gd name="connsiteY9" fmla="*/ 2840328 h 2840328"/>
              <a:gd name="connsiteX10" fmla="*/ 3940935 w 3940935"/>
              <a:gd name="connsiteY10" fmla="*/ 2840328 h 2840328"/>
              <a:gd name="connsiteX0" fmla="*/ 0 w 3940935"/>
              <a:gd name="connsiteY0" fmla="*/ 2840328 h 2840328"/>
              <a:gd name="connsiteX1" fmla="*/ 231820 w 3940935"/>
              <a:gd name="connsiteY1" fmla="*/ 2621387 h 2840328"/>
              <a:gd name="connsiteX2" fmla="*/ 1609859 w 3940935"/>
              <a:gd name="connsiteY2" fmla="*/ 1913049 h 2840328"/>
              <a:gd name="connsiteX3" fmla="*/ 1657063 w 3940935"/>
              <a:gd name="connsiteY3" fmla="*/ 1127554 h 2840328"/>
              <a:gd name="connsiteX4" fmla="*/ 1867437 w 3940935"/>
              <a:gd name="connsiteY4" fmla="*/ 328948 h 2840328"/>
              <a:gd name="connsiteX5" fmla="*/ 2060620 w 3940935"/>
              <a:gd name="connsiteY5" fmla="*/ 19855 h 2840328"/>
              <a:gd name="connsiteX6" fmla="*/ 2434107 w 3940935"/>
              <a:gd name="connsiteY6" fmla="*/ 303190 h 2840328"/>
              <a:gd name="connsiteX7" fmla="*/ 2485623 w 3940935"/>
              <a:gd name="connsiteY7" fmla="*/ 1243348 h 2840328"/>
              <a:gd name="connsiteX8" fmla="*/ 2884868 w 3940935"/>
              <a:gd name="connsiteY8" fmla="*/ 1990322 h 2840328"/>
              <a:gd name="connsiteX9" fmla="*/ 3940935 w 3940935"/>
              <a:gd name="connsiteY9" fmla="*/ 2840328 h 2840328"/>
              <a:gd name="connsiteX10" fmla="*/ 3940935 w 3940935"/>
              <a:gd name="connsiteY10" fmla="*/ 2840328 h 2840328"/>
              <a:gd name="connsiteX0" fmla="*/ 0 w 3940935"/>
              <a:gd name="connsiteY0" fmla="*/ 2840328 h 2840328"/>
              <a:gd name="connsiteX1" fmla="*/ 231820 w 3940935"/>
              <a:gd name="connsiteY1" fmla="*/ 2621387 h 2840328"/>
              <a:gd name="connsiteX2" fmla="*/ 1023491 w 3940935"/>
              <a:gd name="connsiteY2" fmla="*/ 1913245 h 2840328"/>
              <a:gd name="connsiteX3" fmla="*/ 1657063 w 3940935"/>
              <a:gd name="connsiteY3" fmla="*/ 1127554 h 2840328"/>
              <a:gd name="connsiteX4" fmla="*/ 1867437 w 3940935"/>
              <a:gd name="connsiteY4" fmla="*/ 328948 h 2840328"/>
              <a:gd name="connsiteX5" fmla="*/ 2060620 w 3940935"/>
              <a:gd name="connsiteY5" fmla="*/ 19855 h 2840328"/>
              <a:gd name="connsiteX6" fmla="*/ 2434107 w 3940935"/>
              <a:gd name="connsiteY6" fmla="*/ 303190 h 2840328"/>
              <a:gd name="connsiteX7" fmla="*/ 2485623 w 3940935"/>
              <a:gd name="connsiteY7" fmla="*/ 1243348 h 2840328"/>
              <a:gd name="connsiteX8" fmla="*/ 2884868 w 3940935"/>
              <a:gd name="connsiteY8" fmla="*/ 1990322 h 2840328"/>
              <a:gd name="connsiteX9" fmla="*/ 3940935 w 3940935"/>
              <a:gd name="connsiteY9" fmla="*/ 2840328 h 2840328"/>
              <a:gd name="connsiteX10" fmla="*/ 3940935 w 3940935"/>
              <a:gd name="connsiteY10" fmla="*/ 2840328 h 2840328"/>
              <a:gd name="connsiteX0" fmla="*/ 0 w 3940935"/>
              <a:gd name="connsiteY0" fmla="*/ 2840328 h 2840328"/>
              <a:gd name="connsiteX1" fmla="*/ 231820 w 3940935"/>
              <a:gd name="connsiteY1" fmla="*/ 2621387 h 2840328"/>
              <a:gd name="connsiteX2" fmla="*/ 1023491 w 3940935"/>
              <a:gd name="connsiteY2" fmla="*/ 1913245 h 2840328"/>
              <a:gd name="connsiteX3" fmla="*/ 1656715 w 3940935"/>
              <a:gd name="connsiteY3" fmla="*/ 1127670 h 2840328"/>
              <a:gd name="connsiteX4" fmla="*/ 1867437 w 3940935"/>
              <a:gd name="connsiteY4" fmla="*/ 328948 h 2840328"/>
              <a:gd name="connsiteX5" fmla="*/ 2060620 w 3940935"/>
              <a:gd name="connsiteY5" fmla="*/ 19855 h 2840328"/>
              <a:gd name="connsiteX6" fmla="*/ 2434107 w 3940935"/>
              <a:gd name="connsiteY6" fmla="*/ 303190 h 2840328"/>
              <a:gd name="connsiteX7" fmla="*/ 2485623 w 3940935"/>
              <a:gd name="connsiteY7" fmla="*/ 1243348 h 2840328"/>
              <a:gd name="connsiteX8" fmla="*/ 2884868 w 3940935"/>
              <a:gd name="connsiteY8" fmla="*/ 1990322 h 2840328"/>
              <a:gd name="connsiteX9" fmla="*/ 3940935 w 3940935"/>
              <a:gd name="connsiteY9" fmla="*/ 2840328 h 2840328"/>
              <a:gd name="connsiteX10" fmla="*/ 3940935 w 3940935"/>
              <a:gd name="connsiteY10" fmla="*/ 2840328 h 2840328"/>
              <a:gd name="connsiteX0" fmla="*/ 0 w 3940935"/>
              <a:gd name="connsiteY0" fmla="*/ 2840328 h 2840328"/>
              <a:gd name="connsiteX1" fmla="*/ 231820 w 3940935"/>
              <a:gd name="connsiteY1" fmla="*/ 2621387 h 2840328"/>
              <a:gd name="connsiteX2" fmla="*/ 1023491 w 3940935"/>
              <a:gd name="connsiteY2" fmla="*/ 1913245 h 2840328"/>
              <a:gd name="connsiteX3" fmla="*/ 1656715 w 3940935"/>
              <a:gd name="connsiteY3" fmla="*/ 1127670 h 2840328"/>
              <a:gd name="connsiteX4" fmla="*/ 1867437 w 3940935"/>
              <a:gd name="connsiteY4" fmla="*/ 328948 h 2840328"/>
              <a:gd name="connsiteX5" fmla="*/ 2060620 w 3940935"/>
              <a:gd name="connsiteY5" fmla="*/ 19855 h 2840328"/>
              <a:gd name="connsiteX6" fmla="*/ 2434107 w 3940935"/>
              <a:gd name="connsiteY6" fmla="*/ 303190 h 2840328"/>
              <a:gd name="connsiteX7" fmla="*/ 2766396 w 3940935"/>
              <a:gd name="connsiteY7" fmla="*/ 1243475 h 2840328"/>
              <a:gd name="connsiteX8" fmla="*/ 2884868 w 3940935"/>
              <a:gd name="connsiteY8" fmla="*/ 1990322 h 2840328"/>
              <a:gd name="connsiteX9" fmla="*/ 3940935 w 3940935"/>
              <a:gd name="connsiteY9" fmla="*/ 2840328 h 2840328"/>
              <a:gd name="connsiteX10" fmla="*/ 3940935 w 3940935"/>
              <a:gd name="connsiteY10" fmla="*/ 2840328 h 2840328"/>
              <a:gd name="connsiteX0" fmla="*/ 0 w 3940935"/>
              <a:gd name="connsiteY0" fmla="*/ 2840328 h 2840328"/>
              <a:gd name="connsiteX1" fmla="*/ 231820 w 3940935"/>
              <a:gd name="connsiteY1" fmla="*/ 2621387 h 2840328"/>
              <a:gd name="connsiteX2" fmla="*/ 1023491 w 3940935"/>
              <a:gd name="connsiteY2" fmla="*/ 1913245 h 2840328"/>
              <a:gd name="connsiteX3" fmla="*/ 1656715 w 3940935"/>
              <a:gd name="connsiteY3" fmla="*/ 1127670 h 2840328"/>
              <a:gd name="connsiteX4" fmla="*/ 1867437 w 3940935"/>
              <a:gd name="connsiteY4" fmla="*/ 328948 h 2840328"/>
              <a:gd name="connsiteX5" fmla="*/ 2060620 w 3940935"/>
              <a:gd name="connsiteY5" fmla="*/ 19855 h 2840328"/>
              <a:gd name="connsiteX6" fmla="*/ 2434107 w 3940935"/>
              <a:gd name="connsiteY6" fmla="*/ 303190 h 2840328"/>
              <a:gd name="connsiteX7" fmla="*/ 2766396 w 3940935"/>
              <a:gd name="connsiteY7" fmla="*/ 1243475 h 2840328"/>
              <a:gd name="connsiteX8" fmla="*/ 3188998 w 3940935"/>
              <a:gd name="connsiteY8" fmla="*/ 1990526 h 2840328"/>
              <a:gd name="connsiteX9" fmla="*/ 3940935 w 3940935"/>
              <a:gd name="connsiteY9" fmla="*/ 2840328 h 2840328"/>
              <a:gd name="connsiteX10" fmla="*/ 3940935 w 3940935"/>
              <a:gd name="connsiteY10" fmla="*/ 2840328 h 2840328"/>
              <a:gd name="connsiteX0" fmla="*/ 0 w 3940935"/>
              <a:gd name="connsiteY0" fmla="*/ 2840326 h 2840326"/>
              <a:gd name="connsiteX1" fmla="*/ 231820 w 3940935"/>
              <a:gd name="connsiteY1" fmla="*/ 2621385 h 2840326"/>
              <a:gd name="connsiteX2" fmla="*/ 1023491 w 3940935"/>
              <a:gd name="connsiteY2" fmla="*/ 1913243 h 2840326"/>
              <a:gd name="connsiteX3" fmla="*/ 1656715 w 3940935"/>
              <a:gd name="connsiteY3" fmla="*/ 1127668 h 2840326"/>
              <a:gd name="connsiteX4" fmla="*/ 1867437 w 3940935"/>
              <a:gd name="connsiteY4" fmla="*/ 328946 h 2840326"/>
              <a:gd name="connsiteX5" fmla="*/ 2060187 w 3940935"/>
              <a:gd name="connsiteY5" fmla="*/ 19855 h 2840326"/>
              <a:gd name="connsiteX6" fmla="*/ 2434107 w 3940935"/>
              <a:gd name="connsiteY6" fmla="*/ 303188 h 2840326"/>
              <a:gd name="connsiteX7" fmla="*/ 2766396 w 3940935"/>
              <a:gd name="connsiteY7" fmla="*/ 1243473 h 2840326"/>
              <a:gd name="connsiteX8" fmla="*/ 3188998 w 3940935"/>
              <a:gd name="connsiteY8" fmla="*/ 1990524 h 2840326"/>
              <a:gd name="connsiteX9" fmla="*/ 3940935 w 3940935"/>
              <a:gd name="connsiteY9" fmla="*/ 2840326 h 2840326"/>
              <a:gd name="connsiteX10" fmla="*/ 3940935 w 3940935"/>
              <a:gd name="connsiteY10" fmla="*/ 2840326 h 2840326"/>
              <a:gd name="connsiteX0" fmla="*/ 0 w 3940935"/>
              <a:gd name="connsiteY0" fmla="*/ 2840326 h 2840326"/>
              <a:gd name="connsiteX1" fmla="*/ 231820 w 3940935"/>
              <a:gd name="connsiteY1" fmla="*/ 2621385 h 2840326"/>
              <a:gd name="connsiteX2" fmla="*/ 1023491 w 3940935"/>
              <a:gd name="connsiteY2" fmla="*/ 1913243 h 2840326"/>
              <a:gd name="connsiteX3" fmla="*/ 1867437 w 3940935"/>
              <a:gd name="connsiteY3" fmla="*/ 328946 h 2840326"/>
              <a:gd name="connsiteX4" fmla="*/ 2060187 w 3940935"/>
              <a:gd name="connsiteY4" fmla="*/ 19855 h 2840326"/>
              <a:gd name="connsiteX5" fmla="*/ 2434107 w 3940935"/>
              <a:gd name="connsiteY5" fmla="*/ 303188 h 2840326"/>
              <a:gd name="connsiteX6" fmla="*/ 2766396 w 3940935"/>
              <a:gd name="connsiteY6" fmla="*/ 1243473 h 2840326"/>
              <a:gd name="connsiteX7" fmla="*/ 3188998 w 3940935"/>
              <a:gd name="connsiteY7" fmla="*/ 1990524 h 2840326"/>
              <a:gd name="connsiteX8" fmla="*/ 3940935 w 3940935"/>
              <a:gd name="connsiteY8" fmla="*/ 2840326 h 2840326"/>
              <a:gd name="connsiteX9" fmla="*/ 3940935 w 3940935"/>
              <a:gd name="connsiteY9" fmla="*/ 2840326 h 2840326"/>
              <a:gd name="connsiteX0" fmla="*/ 0 w 3940935"/>
              <a:gd name="connsiteY0" fmla="*/ 2840326 h 2840326"/>
              <a:gd name="connsiteX1" fmla="*/ 231820 w 3940935"/>
              <a:gd name="connsiteY1" fmla="*/ 2621385 h 2840326"/>
              <a:gd name="connsiteX2" fmla="*/ 1023491 w 3940935"/>
              <a:gd name="connsiteY2" fmla="*/ 1913243 h 2840326"/>
              <a:gd name="connsiteX3" fmla="*/ 1692270 w 3940935"/>
              <a:gd name="connsiteY3" fmla="*/ 651742 h 2840326"/>
              <a:gd name="connsiteX4" fmla="*/ 2060187 w 3940935"/>
              <a:gd name="connsiteY4" fmla="*/ 19855 h 2840326"/>
              <a:gd name="connsiteX5" fmla="*/ 2434107 w 3940935"/>
              <a:gd name="connsiteY5" fmla="*/ 303188 h 2840326"/>
              <a:gd name="connsiteX6" fmla="*/ 2766396 w 3940935"/>
              <a:gd name="connsiteY6" fmla="*/ 1243473 h 2840326"/>
              <a:gd name="connsiteX7" fmla="*/ 3188998 w 3940935"/>
              <a:gd name="connsiteY7" fmla="*/ 1990524 h 2840326"/>
              <a:gd name="connsiteX8" fmla="*/ 3940935 w 3940935"/>
              <a:gd name="connsiteY8" fmla="*/ 2840326 h 2840326"/>
              <a:gd name="connsiteX9" fmla="*/ 3940935 w 3940935"/>
              <a:gd name="connsiteY9" fmla="*/ 2840326 h 2840326"/>
              <a:gd name="connsiteX0" fmla="*/ 0 w 3940935"/>
              <a:gd name="connsiteY0" fmla="*/ 2840326 h 2840326"/>
              <a:gd name="connsiteX1" fmla="*/ 231820 w 3940935"/>
              <a:gd name="connsiteY1" fmla="*/ 2621385 h 2840326"/>
              <a:gd name="connsiteX2" fmla="*/ 1023491 w 3940935"/>
              <a:gd name="connsiteY2" fmla="*/ 1913243 h 2840326"/>
              <a:gd name="connsiteX3" fmla="*/ 1692270 w 3940935"/>
              <a:gd name="connsiteY3" fmla="*/ 651742 h 2840326"/>
              <a:gd name="connsiteX4" fmla="*/ 2060187 w 3940935"/>
              <a:gd name="connsiteY4" fmla="*/ 19855 h 2840326"/>
              <a:gd name="connsiteX5" fmla="*/ 2434107 w 3940935"/>
              <a:gd name="connsiteY5" fmla="*/ 303188 h 2840326"/>
              <a:gd name="connsiteX6" fmla="*/ 2766396 w 3940935"/>
              <a:gd name="connsiteY6" fmla="*/ 1243473 h 2840326"/>
              <a:gd name="connsiteX7" fmla="*/ 3188998 w 3940935"/>
              <a:gd name="connsiteY7" fmla="*/ 1990524 h 2840326"/>
              <a:gd name="connsiteX8" fmla="*/ 3940935 w 3940935"/>
              <a:gd name="connsiteY8" fmla="*/ 2840326 h 2840326"/>
              <a:gd name="connsiteX9" fmla="*/ 3940935 w 3940935"/>
              <a:gd name="connsiteY9" fmla="*/ 2840326 h 2840326"/>
              <a:gd name="connsiteX0" fmla="*/ 0 w 3940935"/>
              <a:gd name="connsiteY0" fmla="*/ 2840326 h 2840326"/>
              <a:gd name="connsiteX1" fmla="*/ 231820 w 3940935"/>
              <a:gd name="connsiteY1" fmla="*/ 2621385 h 2840326"/>
              <a:gd name="connsiteX2" fmla="*/ 1023491 w 3940935"/>
              <a:gd name="connsiteY2" fmla="*/ 1913243 h 2840326"/>
              <a:gd name="connsiteX3" fmla="*/ 1530583 w 3940935"/>
              <a:gd name="connsiteY3" fmla="*/ 651809 h 2840326"/>
              <a:gd name="connsiteX4" fmla="*/ 2060187 w 3940935"/>
              <a:gd name="connsiteY4" fmla="*/ 19855 h 2840326"/>
              <a:gd name="connsiteX5" fmla="*/ 2434107 w 3940935"/>
              <a:gd name="connsiteY5" fmla="*/ 303188 h 2840326"/>
              <a:gd name="connsiteX6" fmla="*/ 2766396 w 3940935"/>
              <a:gd name="connsiteY6" fmla="*/ 1243473 h 2840326"/>
              <a:gd name="connsiteX7" fmla="*/ 3188998 w 3940935"/>
              <a:gd name="connsiteY7" fmla="*/ 1990524 h 2840326"/>
              <a:gd name="connsiteX8" fmla="*/ 3940935 w 3940935"/>
              <a:gd name="connsiteY8" fmla="*/ 2840326 h 2840326"/>
              <a:gd name="connsiteX9" fmla="*/ 3940935 w 3940935"/>
              <a:gd name="connsiteY9" fmla="*/ 2840326 h 2840326"/>
              <a:gd name="connsiteX0" fmla="*/ 0 w 3940935"/>
              <a:gd name="connsiteY0" fmla="*/ 2840326 h 2840326"/>
              <a:gd name="connsiteX1" fmla="*/ 231820 w 3940935"/>
              <a:gd name="connsiteY1" fmla="*/ 2621385 h 2840326"/>
              <a:gd name="connsiteX2" fmla="*/ 1023491 w 3940935"/>
              <a:gd name="connsiteY2" fmla="*/ 1913243 h 2840326"/>
              <a:gd name="connsiteX3" fmla="*/ 1530583 w 3940935"/>
              <a:gd name="connsiteY3" fmla="*/ 651809 h 2840326"/>
              <a:gd name="connsiteX4" fmla="*/ 2060187 w 3940935"/>
              <a:gd name="connsiteY4" fmla="*/ 19855 h 2840326"/>
              <a:gd name="connsiteX5" fmla="*/ 2434107 w 3940935"/>
              <a:gd name="connsiteY5" fmla="*/ 303188 h 2840326"/>
              <a:gd name="connsiteX6" fmla="*/ 2766396 w 3940935"/>
              <a:gd name="connsiteY6" fmla="*/ 1243473 h 2840326"/>
              <a:gd name="connsiteX7" fmla="*/ 3188998 w 3940935"/>
              <a:gd name="connsiteY7" fmla="*/ 1990524 h 2840326"/>
              <a:gd name="connsiteX8" fmla="*/ 3940935 w 3940935"/>
              <a:gd name="connsiteY8" fmla="*/ 2840326 h 2840326"/>
              <a:gd name="connsiteX9" fmla="*/ 3940935 w 3940935"/>
              <a:gd name="connsiteY9" fmla="*/ 2840326 h 2840326"/>
              <a:gd name="connsiteX0" fmla="*/ 0 w 3940935"/>
              <a:gd name="connsiteY0" fmla="*/ 2840326 h 2840326"/>
              <a:gd name="connsiteX1" fmla="*/ 231820 w 3940935"/>
              <a:gd name="connsiteY1" fmla="*/ 2621385 h 2840326"/>
              <a:gd name="connsiteX2" fmla="*/ 1023276 w 3940935"/>
              <a:gd name="connsiteY2" fmla="*/ 1913439 h 2840326"/>
              <a:gd name="connsiteX3" fmla="*/ 1530583 w 3940935"/>
              <a:gd name="connsiteY3" fmla="*/ 651809 h 2840326"/>
              <a:gd name="connsiteX4" fmla="*/ 2060187 w 3940935"/>
              <a:gd name="connsiteY4" fmla="*/ 19855 h 2840326"/>
              <a:gd name="connsiteX5" fmla="*/ 2434107 w 3940935"/>
              <a:gd name="connsiteY5" fmla="*/ 303188 h 2840326"/>
              <a:gd name="connsiteX6" fmla="*/ 2766396 w 3940935"/>
              <a:gd name="connsiteY6" fmla="*/ 1243473 h 2840326"/>
              <a:gd name="connsiteX7" fmla="*/ 3188998 w 3940935"/>
              <a:gd name="connsiteY7" fmla="*/ 1990524 h 2840326"/>
              <a:gd name="connsiteX8" fmla="*/ 3940935 w 3940935"/>
              <a:gd name="connsiteY8" fmla="*/ 2840326 h 2840326"/>
              <a:gd name="connsiteX9" fmla="*/ 3940935 w 3940935"/>
              <a:gd name="connsiteY9" fmla="*/ 2840326 h 2840326"/>
              <a:gd name="connsiteX0" fmla="*/ 0 w 3940935"/>
              <a:gd name="connsiteY0" fmla="*/ 2840326 h 2840326"/>
              <a:gd name="connsiteX1" fmla="*/ 231820 w 3940935"/>
              <a:gd name="connsiteY1" fmla="*/ 2621385 h 2840326"/>
              <a:gd name="connsiteX2" fmla="*/ 848286 w 3940935"/>
              <a:gd name="connsiteY2" fmla="*/ 1738805 h 2840326"/>
              <a:gd name="connsiteX3" fmla="*/ 1530583 w 3940935"/>
              <a:gd name="connsiteY3" fmla="*/ 651809 h 2840326"/>
              <a:gd name="connsiteX4" fmla="*/ 2060187 w 3940935"/>
              <a:gd name="connsiteY4" fmla="*/ 19855 h 2840326"/>
              <a:gd name="connsiteX5" fmla="*/ 2434107 w 3940935"/>
              <a:gd name="connsiteY5" fmla="*/ 303188 h 2840326"/>
              <a:gd name="connsiteX6" fmla="*/ 2766396 w 3940935"/>
              <a:gd name="connsiteY6" fmla="*/ 1243473 h 2840326"/>
              <a:gd name="connsiteX7" fmla="*/ 3188998 w 3940935"/>
              <a:gd name="connsiteY7" fmla="*/ 1990524 h 2840326"/>
              <a:gd name="connsiteX8" fmla="*/ 3940935 w 3940935"/>
              <a:gd name="connsiteY8" fmla="*/ 2840326 h 2840326"/>
              <a:gd name="connsiteX9" fmla="*/ 3940935 w 3940935"/>
              <a:gd name="connsiteY9" fmla="*/ 2840326 h 2840326"/>
              <a:gd name="connsiteX0" fmla="*/ 0 w 3940935"/>
              <a:gd name="connsiteY0" fmla="*/ 2840326 h 2840326"/>
              <a:gd name="connsiteX1" fmla="*/ 231820 w 3940935"/>
              <a:gd name="connsiteY1" fmla="*/ 2621385 h 2840326"/>
              <a:gd name="connsiteX2" fmla="*/ 848286 w 3940935"/>
              <a:gd name="connsiteY2" fmla="*/ 1738805 h 2840326"/>
              <a:gd name="connsiteX3" fmla="*/ 1530583 w 3940935"/>
              <a:gd name="connsiteY3" fmla="*/ 651809 h 2840326"/>
              <a:gd name="connsiteX4" fmla="*/ 2060187 w 3940935"/>
              <a:gd name="connsiteY4" fmla="*/ 19855 h 2840326"/>
              <a:gd name="connsiteX5" fmla="*/ 2434107 w 3940935"/>
              <a:gd name="connsiteY5" fmla="*/ 303188 h 2840326"/>
              <a:gd name="connsiteX6" fmla="*/ 2766396 w 3940935"/>
              <a:gd name="connsiteY6" fmla="*/ 1243473 h 2840326"/>
              <a:gd name="connsiteX7" fmla="*/ 3188998 w 3940935"/>
              <a:gd name="connsiteY7" fmla="*/ 1990524 h 2840326"/>
              <a:gd name="connsiteX8" fmla="*/ 3940935 w 3940935"/>
              <a:gd name="connsiteY8" fmla="*/ 2840326 h 2840326"/>
              <a:gd name="connsiteX9" fmla="*/ 3940935 w 3940935"/>
              <a:gd name="connsiteY9" fmla="*/ 2840326 h 2840326"/>
              <a:gd name="connsiteX0" fmla="*/ 0 w 3940935"/>
              <a:gd name="connsiteY0" fmla="*/ 2840326 h 2840326"/>
              <a:gd name="connsiteX1" fmla="*/ 231820 w 3940935"/>
              <a:gd name="connsiteY1" fmla="*/ 2621385 h 2840326"/>
              <a:gd name="connsiteX2" fmla="*/ 1022883 w 3940935"/>
              <a:gd name="connsiteY2" fmla="*/ 1738983 h 2840326"/>
              <a:gd name="connsiteX3" fmla="*/ 1530583 w 3940935"/>
              <a:gd name="connsiteY3" fmla="*/ 651809 h 2840326"/>
              <a:gd name="connsiteX4" fmla="*/ 2060187 w 3940935"/>
              <a:gd name="connsiteY4" fmla="*/ 19855 h 2840326"/>
              <a:gd name="connsiteX5" fmla="*/ 2434107 w 3940935"/>
              <a:gd name="connsiteY5" fmla="*/ 303188 h 2840326"/>
              <a:gd name="connsiteX6" fmla="*/ 2766396 w 3940935"/>
              <a:gd name="connsiteY6" fmla="*/ 1243473 h 2840326"/>
              <a:gd name="connsiteX7" fmla="*/ 3188998 w 3940935"/>
              <a:gd name="connsiteY7" fmla="*/ 1990524 h 2840326"/>
              <a:gd name="connsiteX8" fmla="*/ 3940935 w 3940935"/>
              <a:gd name="connsiteY8" fmla="*/ 2840326 h 2840326"/>
              <a:gd name="connsiteX9" fmla="*/ 3940935 w 3940935"/>
              <a:gd name="connsiteY9" fmla="*/ 2840326 h 2840326"/>
              <a:gd name="connsiteX0" fmla="*/ 0 w 3940935"/>
              <a:gd name="connsiteY0" fmla="*/ 2840326 h 2840326"/>
              <a:gd name="connsiteX1" fmla="*/ 231820 w 3940935"/>
              <a:gd name="connsiteY1" fmla="*/ 2621385 h 2840326"/>
              <a:gd name="connsiteX2" fmla="*/ 1022883 w 3940935"/>
              <a:gd name="connsiteY2" fmla="*/ 1738983 h 2840326"/>
              <a:gd name="connsiteX3" fmla="*/ 1530583 w 3940935"/>
              <a:gd name="connsiteY3" fmla="*/ 651809 h 2840326"/>
              <a:gd name="connsiteX4" fmla="*/ 2060187 w 3940935"/>
              <a:gd name="connsiteY4" fmla="*/ 19855 h 2840326"/>
              <a:gd name="connsiteX5" fmla="*/ 2434107 w 3940935"/>
              <a:gd name="connsiteY5" fmla="*/ 303188 h 2840326"/>
              <a:gd name="connsiteX6" fmla="*/ 2954034 w 3940935"/>
              <a:gd name="connsiteY6" fmla="*/ 1243600 h 2840326"/>
              <a:gd name="connsiteX7" fmla="*/ 3188998 w 3940935"/>
              <a:gd name="connsiteY7" fmla="*/ 1990524 h 2840326"/>
              <a:gd name="connsiteX8" fmla="*/ 3940935 w 3940935"/>
              <a:gd name="connsiteY8" fmla="*/ 2840326 h 2840326"/>
              <a:gd name="connsiteX9" fmla="*/ 3940935 w 3940935"/>
              <a:gd name="connsiteY9" fmla="*/ 2840326 h 2840326"/>
              <a:gd name="connsiteX0" fmla="*/ 0 w 3940935"/>
              <a:gd name="connsiteY0" fmla="*/ 2840326 h 2840326"/>
              <a:gd name="connsiteX1" fmla="*/ 231820 w 3940935"/>
              <a:gd name="connsiteY1" fmla="*/ 2621385 h 2840326"/>
              <a:gd name="connsiteX2" fmla="*/ 1022883 w 3940935"/>
              <a:gd name="connsiteY2" fmla="*/ 1738983 h 2840326"/>
              <a:gd name="connsiteX3" fmla="*/ 1530583 w 3940935"/>
              <a:gd name="connsiteY3" fmla="*/ 651809 h 2840326"/>
              <a:gd name="connsiteX4" fmla="*/ 2060187 w 3940935"/>
              <a:gd name="connsiteY4" fmla="*/ 19855 h 2840326"/>
              <a:gd name="connsiteX5" fmla="*/ 2434107 w 3940935"/>
              <a:gd name="connsiteY5" fmla="*/ 303188 h 2840326"/>
              <a:gd name="connsiteX6" fmla="*/ 2954034 w 3940935"/>
              <a:gd name="connsiteY6" fmla="*/ 1243600 h 2840326"/>
              <a:gd name="connsiteX7" fmla="*/ 3188998 w 3940935"/>
              <a:gd name="connsiteY7" fmla="*/ 1990524 h 2840326"/>
              <a:gd name="connsiteX8" fmla="*/ 3940935 w 3940935"/>
              <a:gd name="connsiteY8" fmla="*/ 2840326 h 2840326"/>
              <a:gd name="connsiteX9" fmla="*/ 3940935 w 3940935"/>
              <a:gd name="connsiteY9" fmla="*/ 2840326 h 2840326"/>
              <a:gd name="connsiteX0" fmla="*/ 0 w 3940935"/>
              <a:gd name="connsiteY0" fmla="*/ 2820471 h 2820471"/>
              <a:gd name="connsiteX1" fmla="*/ 231820 w 3940935"/>
              <a:gd name="connsiteY1" fmla="*/ 2601530 h 2820471"/>
              <a:gd name="connsiteX2" fmla="*/ 1022883 w 3940935"/>
              <a:gd name="connsiteY2" fmla="*/ 1719128 h 2820471"/>
              <a:gd name="connsiteX3" fmla="*/ 1530583 w 3940935"/>
              <a:gd name="connsiteY3" fmla="*/ 631954 h 2820471"/>
              <a:gd name="connsiteX4" fmla="*/ 2060187 w 3940935"/>
              <a:gd name="connsiteY4" fmla="*/ 0 h 2820471"/>
              <a:gd name="connsiteX5" fmla="*/ 2954034 w 3940935"/>
              <a:gd name="connsiteY5" fmla="*/ 1223745 h 2820471"/>
              <a:gd name="connsiteX6" fmla="*/ 3188998 w 3940935"/>
              <a:gd name="connsiteY6" fmla="*/ 1970669 h 2820471"/>
              <a:gd name="connsiteX7" fmla="*/ 3940935 w 3940935"/>
              <a:gd name="connsiteY7" fmla="*/ 2820471 h 2820471"/>
              <a:gd name="connsiteX8" fmla="*/ 3940935 w 3940935"/>
              <a:gd name="connsiteY8" fmla="*/ 2820471 h 2820471"/>
              <a:gd name="connsiteX0" fmla="*/ 0 w 3940935"/>
              <a:gd name="connsiteY0" fmla="*/ 2896659 h 2896659"/>
              <a:gd name="connsiteX1" fmla="*/ 231820 w 3940935"/>
              <a:gd name="connsiteY1" fmla="*/ 2677718 h 2896659"/>
              <a:gd name="connsiteX2" fmla="*/ 1022883 w 3940935"/>
              <a:gd name="connsiteY2" fmla="*/ 1795316 h 2896659"/>
              <a:gd name="connsiteX3" fmla="*/ 1530583 w 3940935"/>
              <a:gd name="connsiteY3" fmla="*/ 708142 h 2896659"/>
              <a:gd name="connsiteX4" fmla="*/ 2060187 w 3940935"/>
              <a:gd name="connsiteY4" fmla="*/ 76188 h 2896659"/>
              <a:gd name="connsiteX5" fmla="*/ 2954034 w 3940935"/>
              <a:gd name="connsiteY5" fmla="*/ 1299933 h 2896659"/>
              <a:gd name="connsiteX6" fmla="*/ 3188998 w 3940935"/>
              <a:gd name="connsiteY6" fmla="*/ 2046857 h 2896659"/>
              <a:gd name="connsiteX7" fmla="*/ 3940935 w 3940935"/>
              <a:gd name="connsiteY7" fmla="*/ 2896659 h 2896659"/>
              <a:gd name="connsiteX8" fmla="*/ 3940935 w 3940935"/>
              <a:gd name="connsiteY8" fmla="*/ 2896659 h 2896659"/>
              <a:gd name="connsiteX0" fmla="*/ 0 w 3940935"/>
              <a:gd name="connsiteY0" fmla="*/ 2896659 h 2896659"/>
              <a:gd name="connsiteX1" fmla="*/ 231820 w 3940935"/>
              <a:gd name="connsiteY1" fmla="*/ 2677718 h 2896659"/>
              <a:gd name="connsiteX2" fmla="*/ 1022883 w 3940935"/>
              <a:gd name="connsiteY2" fmla="*/ 1795316 h 2896659"/>
              <a:gd name="connsiteX3" fmla="*/ 1530583 w 3940935"/>
              <a:gd name="connsiteY3" fmla="*/ 708142 h 2896659"/>
              <a:gd name="connsiteX4" fmla="*/ 2060187 w 3940935"/>
              <a:gd name="connsiteY4" fmla="*/ 76188 h 2896659"/>
              <a:gd name="connsiteX5" fmla="*/ 2954034 w 3940935"/>
              <a:gd name="connsiteY5" fmla="*/ 1299933 h 2896659"/>
              <a:gd name="connsiteX6" fmla="*/ 3363103 w 3940935"/>
              <a:gd name="connsiteY6" fmla="*/ 2047067 h 2896659"/>
              <a:gd name="connsiteX7" fmla="*/ 3940935 w 3940935"/>
              <a:gd name="connsiteY7" fmla="*/ 2896659 h 2896659"/>
              <a:gd name="connsiteX8" fmla="*/ 3940935 w 3940935"/>
              <a:gd name="connsiteY8" fmla="*/ 2896659 h 2896659"/>
              <a:gd name="connsiteX0" fmla="*/ 0 w 3940935"/>
              <a:gd name="connsiteY0" fmla="*/ 2896659 h 2896659"/>
              <a:gd name="connsiteX1" fmla="*/ 231820 w 3940935"/>
              <a:gd name="connsiteY1" fmla="*/ 2677718 h 2896659"/>
              <a:gd name="connsiteX2" fmla="*/ 1022883 w 3940935"/>
              <a:gd name="connsiteY2" fmla="*/ 1795316 h 2896659"/>
              <a:gd name="connsiteX3" fmla="*/ 1530583 w 3940935"/>
              <a:gd name="connsiteY3" fmla="*/ 708142 h 2896659"/>
              <a:gd name="connsiteX4" fmla="*/ 2060187 w 3940935"/>
              <a:gd name="connsiteY4" fmla="*/ 76188 h 2896659"/>
              <a:gd name="connsiteX5" fmla="*/ 2954034 w 3940935"/>
              <a:gd name="connsiteY5" fmla="*/ 1299933 h 2896659"/>
              <a:gd name="connsiteX6" fmla="*/ 3363103 w 3940935"/>
              <a:gd name="connsiteY6" fmla="*/ 2047067 h 2896659"/>
              <a:gd name="connsiteX7" fmla="*/ 3940935 w 3940935"/>
              <a:gd name="connsiteY7" fmla="*/ 2896659 h 2896659"/>
              <a:gd name="connsiteX8" fmla="*/ 3940935 w 3940935"/>
              <a:gd name="connsiteY8" fmla="*/ 2896659 h 2896659"/>
              <a:gd name="connsiteX0" fmla="*/ 0 w 3940935"/>
              <a:gd name="connsiteY0" fmla="*/ 2896659 h 2896659"/>
              <a:gd name="connsiteX1" fmla="*/ 231820 w 3940935"/>
              <a:gd name="connsiteY1" fmla="*/ 2677718 h 2896659"/>
              <a:gd name="connsiteX2" fmla="*/ 1022883 w 3940935"/>
              <a:gd name="connsiteY2" fmla="*/ 1795316 h 2896659"/>
              <a:gd name="connsiteX3" fmla="*/ 1530583 w 3940935"/>
              <a:gd name="connsiteY3" fmla="*/ 708142 h 2896659"/>
              <a:gd name="connsiteX4" fmla="*/ 2060187 w 3940935"/>
              <a:gd name="connsiteY4" fmla="*/ 76188 h 2896659"/>
              <a:gd name="connsiteX5" fmla="*/ 2954034 w 3940935"/>
              <a:gd name="connsiteY5" fmla="*/ 1299933 h 2896659"/>
              <a:gd name="connsiteX6" fmla="*/ 3363103 w 3940935"/>
              <a:gd name="connsiteY6" fmla="*/ 2047067 h 2896659"/>
              <a:gd name="connsiteX7" fmla="*/ 3940935 w 3940935"/>
              <a:gd name="connsiteY7" fmla="*/ 2896659 h 2896659"/>
              <a:gd name="connsiteX8" fmla="*/ 3940935 w 3940935"/>
              <a:gd name="connsiteY8" fmla="*/ 2896659 h 289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0935" h="2896659">
                <a:moveTo>
                  <a:pt x="0" y="2896659"/>
                </a:moveTo>
                <a:cubicBezTo>
                  <a:pt x="96323" y="2766529"/>
                  <a:pt x="125972" y="2750698"/>
                  <a:pt x="231820" y="2677718"/>
                </a:cubicBezTo>
                <a:cubicBezTo>
                  <a:pt x="691166" y="2441605"/>
                  <a:pt x="841863" y="2213746"/>
                  <a:pt x="1022883" y="1795316"/>
                </a:cubicBezTo>
                <a:cubicBezTo>
                  <a:pt x="1295214" y="1346158"/>
                  <a:pt x="1357800" y="1023707"/>
                  <a:pt x="1530583" y="708142"/>
                </a:cubicBezTo>
                <a:cubicBezTo>
                  <a:pt x="1589567" y="500381"/>
                  <a:pt x="1861491" y="89581"/>
                  <a:pt x="2060187" y="76188"/>
                </a:cubicBezTo>
                <a:cubicBezTo>
                  <a:pt x="2686829" y="0"/>
                  <a:pt x="2765899" y="971488"/>
                  <a:pt x="2954034" y="1299933"/>
                </a:cubicBezTo>
                <a:cubicBezTo>
                  <a:pt x="3090950" y="1636498"/>
                  <a:pt x="3172871" y="1807601"/>
                  <a:pt x="3363103" y="2047067"/>
                </a:cubicBezTo>
                <a:lnTo>
                  <a:pt x="3940935" y="2896659"/>
                </a:lnTo>
                <a:lnTo>
                  <a:pt x="3940935" y="2896659"/>
                </a:lnTo>
              </a:path>
            </a:pathLst>
          </a:custGeom>
          <a:gradFill>
            <a:gsLst>
              <a:gs pos="0">
                <a:schemeClr val="tx2">
                  <a:lumMod val="65000"/>
                  <a:lumOff val="35000"/>
                  <a:alpha val="28000"/>
                </a:schemeClr>
              </a:gs>
              <a:gs pos="50000">
                <a:schemeClr val="tx2">
                  <a:lumMod val="50000"/>
                  <a:lumOff val="50000"/>
                  <a:alpha val="50000"/>
                </a:schemeClr>
              </a:gs>
              <a:gs pos="100000">
                <a:schemeClr val="accent1">
                  <a:shade val="100000"/>
                  <a:satMod val="115000"/>
                  <a:alpha val="0"/>
                </a:schemeClr>
              </a:gs>
            </a:gsLst>
            <a:lin ang="5400000" scaled="0"/>
          </a:gradFill>
          <a:ln w="28575" cap="flat" cmpd="sng" algn="ctr">
            <a:solidFill>
              <a:schemeClr val="tx2">
                <a:lumMod val="65000"/>
                <a:lumOff val="35000"/>
              </a:schemeClr>
            </a:solidFill>
            <a:prstDash val="sysDash"/>
            <a:round/>
            <a:headEnd type="none" w="med" len="med"/>
            <a:tailEnd type="none" w="med" len="med"/>
          </a:ln>
          <a:effectLst/>
        </p:spPr>
        <p:txBody>
          <a:bodyPr/>
          <a:lstStyle/>
          <a:p>
            <a:pPr algn="ctr" eaLnBrk="0" hangingPunct="0">
              <a:defRPr/>
            </a:pPr>
            <a:endParaRPr kumimoji="0" lang="en-US">
              <a:latin typeface="Times"/>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2000"/>
                                        <p:tgtEl>
                                          <p:spTgt spid="92"/>
                                        </p:tgtEl>
                                      </p:cBhvr>
                                    </p:animEffect>
                                    <p:anim calcmode="lin" valueType="num">
                                      <p:cBhvr>
                                        <p:cTn id="11" dur="2000" fill="hold"/>
                                        <p:tgtEl>
                                          <p:spTgt spid="92"/>
                                        </p:tgtEl>
                                        <p:attrNameLst>
                                          <p:attrName>ppt_x</p:attrName>
                                        </p:attrNameLst>
                                      </p:cBhvr>
                                      <p:tavLst>
                                        <p:tav tm="0">
                                          <p:val>
                                            <p:strVal val="#ppt_x"/>
                                          </p:val>
                                        </p:tav>
                                        <p:tav tm="100000">
                                          <p:val>
                                            <p:strVal val="#ppt_x"/>
                                          </p:val>
                                        </p:tav>
                                      </p:tavLst>
                                    </p:anim>
                                    <p:anim calcmode="lin" valueType="num">
                                      <p:cBhvr>
                                        <p:cTn id="12" dur="2000" fill="hold"/>
                                        <p:tgtEl>
                                          <p:spTgt spid="92"/>
                                        </p:tgtEl>
                                        <p:attrNameLst>
                                          <p:attrName>ppt_y</p:attrName>
                                        </p:attrNameLst>
                                      </p:cBhvr>
                                      <p:tavLst>
                                        <p:tav tm="0">
                                          <p:val>
                                            <p:strVal val="#ppt_y+.1"/>
                                          </p:val>
                                        </p:tav>
                                        <p:tav tm="100000">
                                          <p:val>
                                            <p:strVal val="#ppt_y"/>
                                          </p:val>
                                        </p:tav>
                                      </p:tavLst>
                                    </p:anim>
                                  </p:childTnLst>
                                </p:cTn>
                              </p:par>
                              <p:par>
                                <p:cTn id="13" presetID="17" presetClass="entr" presetSubtype="4" fill="hold" nodeType="withEffect">
                                  <p:stCondLst>
                                    <p:cond delay="0"/>
                                  </p:stCondLst>
                                  <p:childTnLst>
                                    <p:set>
                                      <p:cBhvr>
                                        <p:cTn id="14" dur="1" fill="hold">
                                          <p:stCondLst>
                                            <p:cond delay="0"/>
                                          </p:stCondLst>
                                        </p:cTn>
                                        <p:tgtEl>
                                          <p:spTgt spid="92"/>
                                        </p:tgtEl>
                                        <p:attrNameLst>
                                          <p:attrName>style.visibility</p:attrName>
                                        </p:attrNameLst>
                                      </p:cBhvr>
                                      <p:to>
                                        <p:strVal val="visible"/>
                                      </p:to>
                                    </p:set>
                                    <p:anim calcmode="lin" valueType="num">
                                      <p:cBhvr>
                                        <p:cTn id="15" dur="2000" fill="hold"/>
                                        <p:tgtEl>
                                          <p:spTgt spid="92"/>
                                        </p:tgtEl>
                                        <p:attrNameLst>
                                          <p:attrName>ppt_x</p:attrName>
                                        </p:attrNameLst>
                                      </p:cBhvr>
                                      <p:tavLst>
                                        <p:tav tm="0">
                                          <p:val>
                                            <p:strVal val="#ppt_x"/>
                                          </p:val>
                                        </p:tav>
                                        <p:tav tm="100000">
                                          <p:val>
                                            <p:strVal val="#ppt_x"/>
                                          </p:val>
                                        </p:tav>
                                      </p:tavLst>
                                    </p:anim>
                                    <p:anim calcmode="lin" valueType="num">
                                      <p:cBhvr>
                                        <p:cTn id="16" dur="2000" fill="hold"/>
                                        <p:tgtEl>
                                          <p:spTgt spid="92"/>
                                        </p:tgtEl>
                                        <p:attrNameLst>
                                          <p:attrName>ppt_y</p:attrName>
                                        </p:attrNameLst>
                                      </p:cBhvr>
                                      <p:tavLst>
                                        <p:tav tm="0">
                                          <p:val>
                                            <p:strVal val="#ppt_y+#ppt_h/2"/>
                                          </p:val>
                                        </p:tav>
                                        <p:tav tm="100000">
                                          <p:val>
                                            <p:strVal val="#ppt_y"/>
                                          </p:val>
                                        </p:tav>
                                      </p:tavLst>
                                    </p:anim>
                                    <p:anim calcmode="lin" valueType="num">
                                      <p:cBhvr>
                                        <p:cTn id="17" dur="2000" fill="hold"/>
                                        <p:tgtEl>
                                          <p:spTgt spid="92"/>
                                        </p:tgtEl>
                                        <p:attrNameLst>
                                          <p:attrName>ppt_w</p:attrName>
                                        </p:attrNameLst>
                                      </p:cBhvr>
                                      <p:tavLst>
                                        <p:tav tm="0">
                                          <p:val>
                                            <p:strVal val="#ppt_w"/>
                                          </p:val>
                                        </p:tav>
                                        <p:tav tm="100000">
                                          <p:val>
                                            <p:strVal val="#ppt_w"/>
                                          </p:val>
                                        </p:tav>
                                      </p:tavLst>
                                    </p:anim>
                                    <p:anim calcmode="lin" valueType="num">
                                      <p:cBhvr>
                                        <p:cTn id="18" dur="2000" fill="hold"/>
                                        <p:tgtEl>
                                          <p:spTgt spid="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Box 12"/>
          <p:cNvSpPr txBox="1">
            <a:spLocks noChangeArrowheads="1"/>
          </p:cNvSpPr>
          <p:nvPr/>
        </p:nvSpPr>
        <p:spPr bwMode="auto">
          <a:xfrm>
            <a:off x="5384800" y="2162175"/>
            <a:ext cx="3094038" cy="2936875"/>
          </a:xfrm>
          <a:prstGeom prst="rect">
            <a:avLst/>
          </a:prstGeom>
          <a:noFill/>
          <a:ln w="9525">
            <a:noFill/>
            <a:miter lim="800000"/>
            <a:headEnd/>
            <a:tailEnd/>
          </a:ln>
        </p:spPr>
        <p:txBody>
          <a:bodyPr>
            <a:spAutoFit/>
          </a:bodyPr>
          <a:lstStyle/>
          <a:p>
            <a:pPr eaLnBrk="0" hangingPunct="0">
              <a:lnSpc>
                <a:spcPct val="95000"/>
              </a:lnSpc>
            </a:pPr>
            <a:r>
              <a:rPr kumimoji="0" lang="ja-JP" altLang="en-US" sz="2800">
                <a:solidFill>
                  <a:srgbClr val="595959"/>
                </a:solidFill>
                <a:latin typeface="Helvetica" pitchFamily="34" charset="0"/>
              </a:rPr>
              <a:t>１００種類以上の </a:t>
            </a:r>
            <a:br>
              <a:rPr kumimoji="0" lang="ja-JP" altLang="en-US" sz="2800">
                <a:solidFill>
                  <a:srgbClr val="595959"/>
                </a:solidFill>
                <a:latin typeface="Helvetica" pitchFamily="34" charset="0"/>
              </a:rPr>
            </a:br>
            <a:r>
              <a:rPr kumimoji="0" lang="ja-JP" altLang="en-US" sz="2800">
                <a:solidFill>
                  <a:srgbClr val="595959"/>
                </a:solidFill>
                <a:latin typeface="Helvetica" pitchFamily="34" charset="0"/>
              </a:rPr>
              <a:t>異なった土壌</a:t>
            </a:r>
            <a:endParaRPr kumimoji="0" lang="en-US" altLang="ja-JP" sz="2800">
              <a:solidFill>
                <a:srgbClr val="595959"/>
              </a:solidFill>
              <a:latin typeface="Helvetica" pitchFamily="34" charset="0"/>
            </a:endParaRPr>
          </a:p>
          <a:p>
            <a:pPr eaLnBrk="0" hangingPunct="0">
              <a:lnSpc>
                <a:spcPct val="95000"/>
              </a:lnSpc>
            </a:pPr>
            <a:endParaRPr kumimoji="0" lang="en-US" altLang="ja-JP" sz="2800">
              <a:solidFill>
                <a:srgbClr val="595959"/>
              </a:solidFill>
              <a:latin typeface="Helvetica" pitchFamily="34" charset="0"/>
            </a:endParaRPr>
          </a:p>
          <a:p>
            <a:pPr eaLnBrk="0" hangingPunct="0">
              <a:lnSpc>
                <a:spcPct val="95000"/>
              </a:lnSpc>
            </a:pPr>
            <a:r>
              <a:rPr kumimoji="0" lang="ja-JP" altLang="en-US" sz="2800">
                <a:solidFill>
                  <a:srgbClr val="595959"/>
                </a:solidFill>
                <a:latin typeface="Helvetica" pitchFamily="34" charset="0"/>
              </a:rPr>
              <a:t>３３の土壌体系</a:t>
            </a:r>
          </a:p>
          <a:p>
            <a:pPr eaLnBrk="0" hangingPunct="0">
              <a:lnSpc>
                <a:spcPct val="95000"/>
              </a:lnSpc>
            </a:pPr>
            <a:endParaRPr kumimoji="0" lang="en-US" altLang="ja-JP" sz="2800">
              <a:solidFill>
                <a:srgbClr val="595959"/>
              </a:solidFill>
              <a:latin typeface="Helvetica" pitchFamily="34" charset="0"/>
            </a:endParaRPr>
          </a:p>
          <a:p>
            <a:pPr eaLnBrk="0" hangingPunct="0">
              <a:lnSpc>
                <a:spcPct val="95000"/>
              </a:lnSpc>
            </a:pPr>
            <a:r>
              <a:rPr kumimoji="0" lang="ja-JP" altLang="en-US" sz="2800">
                <a:solidFill>
                  <a:srgbClr val="595959"/>
                </a:solidFill>
                <a:latin typeface="Helvetica" pitchFamily="34" charset="0"/>
              </a:rPr>
              <a:t>世界の全土壌の</a:t>
            </a:r>
            <a:br>
              <a:rPr kumimoji="0" lang="ja-JP" altLang="en-US" sz="2800">
                <a:solidFill>
                  <a:srgbClr val="595959"/>
                </a:solidFill>
                <a:latin typeface="Helvetica" pitchFamily="34" charset="0"/>
              </a:rPr>
            </a:br>
            <a:r>
              <a:rPr kumimoji="0" lang="ja-JP" altLang="en-US" sz="2800">
                <a:solidFill>
                  <a:srgbClr val="595959"/>
                </a:solidFill>
                <a:latin typeface="Helvetica" pitchFamily="34" charset="0"/>
              </a:rPr>
              <a:t>半分が存在する</a:t>
            </a:r>
          </a:p>
        </p:txBody>
      </p:sp>
      <p:grpSp>
        <p:nvGrpSpPr>
          <p:cNvPr id="40962" name="Group 5"/>
          <p:cNvGrpSpPr>
            <a:grpSpLocks/>
          </p:cNvGrpSpPr>
          <p:nvPr/>
        </p:nvGrpSpPr>
        <p:grpSpPr bwMode="auto">
          <a:xfrm>
            <a:off x="269875" y="244475"/>
            <a:ext cx="4705350" cy="6324600"/>
            <a:chOff x="270459" y="244701"/>
            <a:chExt cx="4705350" cy="6324600"/>
          </a:xfrm>
        </p:grpSpPr>
        <p:pic>
          <p:nvPicPr>
            <p:cNvPr id="40964" name="Picture 2"/>
            <p:cNvPicPr>
              <a:picLocks noChangeAspect="1" noChangeArrowheads="1"/>
            </p:cNvPicPr>
            <p:nvPr/>
          </p:nvPicPr>
          <p:blipFill>
            <a:blip r:embed="rId3"/>
            <a:srcRect/>
            <a:stretch>
              <a:fillRect/>
            </a:stretch>
          </p:blipFill>
          <p:spPr bwMode="auto">
            <a:xfrm>
              <a:off x="270459" y="244701"/>
              <a:ext cx="4705350" cy="6324600"/>
            </a:xfrm>
            <a:prstGeom prst="rect">
              <a:avLst/>
            </a:prstGeom>
            <a:noFill/>
            <a:ln w="9525">
              <a:noFill/>
              <a:miter lim="800000"/>
              <a:headEnd/>
              <a:tailEnd/>
            </a:ln>
          </p:spPr>
        </p:pic>
        <p:sp>
          <p:nvSpPr>
            <p:cNvPr id="40965" name="Rectangle 4"/>
            <p:cNvSpPr>
              <a:spLocks noChangeArrowheads="1"/>
            </p:cNvSpPr>
            <p:nvPr/>
          </p:nvSpPr>
          <p:spPr bwMode="auto">
            <a:xfrm>
              <a:off x="3863662" y="4997003"/>
              <a:ext cx="759853" cy="888642"/>
            </a:xfrm>
            <a:prstGeom prst="rect">
              <a:avLst/>
            </a:prstGeom>
            <a:solidFill>
              <a:schemeClr val="bg1"/>
            </a:solidFill>
            <a:ln w="9525" algn="ctr">
              <a:noFill/>
              <a:round/>
              <a:headEnd/>
              <a:tailEnd/>
            </a:ln>
          </p:spPr>
          <p:txBody>
            <a:bodyPr/>
            <a:lstStyle/>
            <a:p>
              <a:pPr algn="ctr" eaLnBrk="0" hangingPunct="0"/>
              <a:endParaRPr kumimoji="0" lang="en-US" altLang="ja-JP"/>
            </a:p>
          </p:txBody>
        </p:sp>
      </p:grpSp>
      <p:sp>
        <p:nvSpPr>
          <p:cNvPr id="40963" name="Rectangle 6"/>
          <p:cNvSpPr>
            <a:spLocks noChangeArrowheads="1"/>
          </p:cNvSpPr>
          <p:nvPr/>
        </p:nvSpPr>
        <p:spPr bwMode="auto">
          <a:xfrm>
            <a:off x="2955925" y="798513"/>
            <a:ext cx="4572000" cy="581025"/>
          </a:xfrm>
          <a:prstGeom prst="rect">
            <a:avLst/>
          </a:prstGeom>
          <a:noFill/>
          <a:ln w="9525">
            <a:noFill/>
            <a:miter lim="800000"/>
            <a:headEnd/>
            <a:tailEnd/>
          </a:ln>
        </p:spPr>
        <p:txBody>
          <a:bodyPr>
            <a:spAutoFit/>
          </a:bodyPr>
          <a:lstStyle/>
          <a:p>
            <a:pPr eaLnBrk="0" hangingPunct="0"/>
            <a:r>
              <a:rPr kumimoji="0" lang="ja-JP" altLang="fi-FI" sz="1600">
                <a:solidFill>
                  <a:srgbClr val="404040"/>
                </a:solidFill>
                <a:latin typeface="Helvetica" pitchFamily="34" charset="0"/>
              </a:rPr>
              <a:t>ナパ・ヴァレーＡＶＡ</a:t>
            </a:r>
          </a:p>
          <a:p>
            <a:pPr eaLnBrk="0" hangingPunct="0"/>
            <a:r>
              <a:rPr kumimoji="0" lang="ja-JP" altLang="fi-FI" sz="1600">
                <a:solidFill>
                  <a:srgbClr val="404040"/>
                </a:solidFill>
                <a:latin typeface="Helvetica" pitchFamily="34" charset="0"/>
              </a:rPr>
              <a:t>の土壌体系</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Box 12"/>
          <p:cNvSpPr txBox="1">
            <a:spLocks noChangeArrowheads="1"/>
          </p:cNvSpPr>
          <p:nvPr/>
        </p:nvSpPr>
        <p:spPr bwMode="auto">
          <a:xfrm>
            <a:off x="5384800" y="2497138"/>
            <a:ext cx="3094038" cy="498475"/>
          </a:xfrm>
          <a:prstGeom prst="rect">
            <a:avLst/>
          </a:prstGeom>
          <a:noFill/>
          <a:ln w="9525">
            <a:noFill/>
            <a:miter lim="800000"/>
            <a:headEnd/>
            <a:tailEnd/>
          </a:ln>
        </p:spPr>
        <p:txBody>
          <a:bodyPr>
            <a:spAutoFit/>
          </a:bodyPr>
          <a:lstStyle/>
          <a:p>
            <a:pPr eaLnBrk="0" hangingPunct="0">
              <a:lnSpc>
                <a:spcPct val="95000"/>
              </a:lnSpc>
            </a:pPr>
            <a:r>
              <a:rPr kumimoji="0" lang="ja-JP" altLang="en-US" sz="2800">
                <a:solidFill>
                  <a:srgbClr val="595959"/>
                </a:solidFill>
                <a:latin typeface="Helvetica" pitchFamily="34" charset="0"/>
              </a:rPr>
              <a:t>堆積土壌について</a:t>
            </a:r>
          </a:p>
        </p:txBody>
      </p:sp>
      <p:pic>
        <p:nvPicPr>
          <p:cNvPr id="43010" name="Picture 7" descr="napawatershedbase.png"/>
          <p:cNvPicPr>
            <a:picLocks noChangeAspect="1"/>
          </p:cNvPicPr>
          <p:nvPr/>
        </p:nvPicPr>
        <p:blipFill>
          <a:blip r:embed="rId3"/>
          <a:srcRect/>
          <a:stretch>
            <a:fillRect/>
          </a:stretch>
        </p:blipFill>
        <p:spPr bwMode="auto">
          <a:xfrm>
            <a:off x="733425" y="282575"/>
            <a:ext cx="4521200" cy="5973763"/>
          </a:xfrm>
          <a:prstGeom prst="rect">
            <a:avLst/>
          </a:prstGeom>
          <a:noFill/>
          <a:ln w="9525">
            <a:noFill/>
            <a:miter lim="800000"/>
            <a:headEnd/>
            <a:tailEnd/>
          </a:ln>
        </p:spPr>
      </p:pic>
      <p:pic>
        <p:nvPicPr>
          <p:cNvPr id="9" name="Picture 8" descr="watershed.png"/>
          <p:cNvPicPr>
            <a:picLocks noChangeAspect="1"/>
          </p:cNvPicPr>
          <p:nvPr/>
        </p:nvPicPr>
        <p:blipFill>
          <a:blip r:embed="rId4"/>
          <a:srcRect/>
          <a:stretch>
            <a:fillRect/>
          </a:stretch>
        </p:blipFill>
        <p:spPr bwMode="auto">
          <a:xfrm>
            <a:off x="720725" y="1476375"/>
            <a:ext cx="3408363" cy="3787775"/>
          </a:xfrm>
          <a:prstGeom prst="rect">
            <a:avLst/>
          </a:prstGeom>
          <a:noFill/>
          <a:ln w="9525">
            <a:noFill/>
            <a:miter lim="800000"/>
            <a:headEnd/>
            <a:tailEnd/>
          </a:ln>
        </p:spPr>
      </p:pic>
      <p:pic>
        <p:nvPicPr>
          <p:cNvPr id="10" name="Picture 9" descr="alluvial soils.png"/>
          <p:cNvPicPr>
            <a:picLocks noChangeAspect="1"/>
          </p:cNvPicPr>
          <p:nvPr/>
        </p:nvPicPr>
        <p:blipFill>
          <a:blip r:embed="rId5"/>
          <a:srcRect/>
          <a:stretch>
            <a:fillRect/>
          </a:stretch>
        </p:blipFill>
        <p:spPr bwMode="auto">
          <a:xfrm>
            <a:off x="904875" y="1671638"/>
            <a:ext cx="3305175" cy="3925887"/>
          </a:xfrm>
          <a:prstGeom prst="rect">
            <a:avLst/>
          </a:prstGeom>
          <a:noFill/>
          <a:ln w="9525">
            <a:noFill/>
            <a:miter lim="800000"/>
            <a:headEnd/>
            <a:tailEnd/>
          </a:ln>
        </p:spPr>
      </p:pic>
      <p:sp>
        <p:nvSpPr>
          <p:cNvPr id="12" name="Oval 11"/>
          <p:cNvSpPr/>
          <p:nvPr/>
        </p:nvSpPr>
        <p:spPr bwMode="auto">
          <a:xfrm>
            <a:off x="342900" y="5287963"/>
            <a:ext cx="319088" cy="319087"/>
          </a:xfrm>
          <a:prstGeom prst="ellipse">
            <a:avLst/>
          </a:prstGeom>
          <a:solidFill>
            <a:schemeClr val="accent1">
              <a:lumMod val="75000"/>
            </a:schemeClr>
          </a:solidFill>
          <a:ln w="9525" cap="flat" cmpd="sng" algn="ctr">
            <a:noFill/>
            <a:prstDash val="solid"/>
            <a:round/>
            <a:headEnd type="none" w="med" len="med"/>
            <a:tailEnd type="none" w="med" len="med"/>
          </a:ln>
          <a:effectLst/>
        </p:spPr>
        <p:txBody>
          <a:bodyPr/>
          <a:lstStyle/>
          <a:p>
            <a:pPr algn="ctr" eaLnBrk="0" hangingPunct="0">
              <a:defRPr/>
            </a:pPr>
            <a:endParaRPr kumimoji="0" lang="en-US">
              <a:latin typeface="Times"/>
              <a:ea typeface="+mn-ea"/>
              <a:cs typeface="+mn-cs"/>
            </a:endParaRPr>
          </a:p>
        </p:txBody>
      </p:sp>
      <p:sp>
        <p:nvSpPr>
          <p:cNvPr id="14" name="Oval 13"/>
          <p:cNvSpPr/>
          <p:nvPr/>
        </p:nvSpPr>
        <p:spPr bwMode="auto">
          <a:xfrm>
            <a:off x="342900" y="5753100"/>
            <a:ext cx="319088" cy="320675"/>
          </a:xfrm>
          <a:prstGeom prst="ellipse">
            <a:avLst/>
          </a:prstGeom>
          <a:solidFill>
            <a:schemeClr val="accent4">
              <a:lumMod val="50000"/>
              <a:lumOff val="50000"/>
            </a:schemeClr>
          </a:solidFill>
          <a:ln w="9525" cap="flat" cmpd="sng" algn="ctr">
            <a:noFill/>
            <a:prstDash val="solid"/>
            <a:round/>
            <a:headEnd type="none" w="med" len="med"/>
            <a:tailEnd type="none" w="med" len="med"/>
          </a:ln>
          <a:effectLst/>
        </p:spPr>
        <p:txBody>
          <a:bodyPr/>
          <a:lstStyle/>
          <a:p>
            <a:pPr algn="ctr" eaLnBrk="0" hangingPunct="0">
              <a:defRPr/>
            </a:pPr>
            <a:endParaRPr kumimoji="0" lang="en-US">
              <a:latin typeface="Times"/>
              <a:ea typeface="+mn-ea"/>
              <a:cs typeface="+mn-cs"/>
            </a:endParaRPr>
          </a:p>
        </p:txBody>
      </p:sp>
      <p:sp>
        <p:nvSpPr>
          <p:cNvPr id="43015" name="Rectangle 14"/>
          <p:cNvSpPr>
            <a:spLocks noChangeArrowheads="1"/>
          </p:cNvSpPr>
          <p:nvPr/>
        </p:nvSpPr>
        <p:spPr bwMode="auto">
          <a:xfrm>
            <a:off x="676275" y="5280025"/>
            <a:ext cx="1925638" cy="338138"/>
          </a:xfrm>
          <a:prstGeom prst="rect">
            <a:avLst/>
          </a:prstGeom>
          <a:noFill/>
          <a:ln w="9525">
            <a:noFill/>
            <a:miter lim="800000"/>
            <a:headEnd/>
            <a:tailEnd/>
          </a:ln>
        </p:spPr>
        <p:txBody>
          <a:bodyPr>
            <a:spAutoFit/>
          </a:bodyPr>
          <a:lstStyle/>
          <a:p>
            <a:pPr eaLnBrk="0" hangingPunct="0"/>
            <a:r>
              <a:rPr kumimoji="0" lang="ja-JP" altLang="fi-FI" sz="1600">
                <a:solidFill>
                  <a:srgbClr val="404040"/>
                </a:solidFill>
                <a:latin typeface="Helvetica" pitchFamily="34" charset="0"/>
              </a:rPr>
              <a:t>分水嶺</a:t>
            </a:r>
          </a:p>
        </p:txBody>
      </p:sp>
      <p:sp>
        <p:nvSpPr>
          <p:cNvPr id="43016" name="Rectangle 15"/>
          <p:cNvSpPr>
            <a:spLocks noChangeArrowheads="1"/>
          </p:cNvSpPr>
          <p:nvPr/>
        </p:nvSpPr>
        <p:spPr bwMode="auto">
          <a:xfrm>
            <a:off x="676275" y="5753100"/>
            <a:ext cx="1925638" cy="336550"/>
          </a:xfrm>
          <a:prstGeom prst="rect">
            <a:avLst/>
          </a:prstGeom>
          <a:noFill/>
          <a:ln w="9525">
            <a:noFill/>
            <a:miter lim="800000"/>
            <a:headEnd/>
            <a:tailEnd/>
          </a:ln>
        </p:spPr>
        <p:txBody>
          <a:bodyPr>
            <a:spAutoFit/>
          </a:bodyPr>
          <a:lstStyle/>
          <a:p>
            <a:pPr eaLnBrk="0" hangingPunct="0"/>
            <a:r>
              <a:rPr kumimoji="0" lang="ja-JP" altLang="fi-FI" sz="1600">
                <a:solidFill>
                  <a:srgbClr val="404040"/>
                </a:solidFill>
                <a:latin typeface="Helvetica" pitchFamily="34" charset="0"/>
              </a:rPr>
              <a:t>堆積土壌</a:t>
            </a:r>
          </a:p>
        </p:txBody>
      </p:sp>
      <p:sp>
        <p:nvSpPr>
          <p:cNvPr id="17" name="Rectangle 16"/>
          <p:cNvSpPr/>
          <p:nvPr/>
        </p:nvSpPr>
        <p:spPr>
          <a:xfrm>
            <a:off x="4268788" y="4052888"/>
            <a:ext cx="869950" cy="550862"/>
          </a:xfrm>
          <a:prstGeom prst="rect">
            <a:avLst/>
          </a:prstGeom>
        </p:spPr>
        <p:txBody>
          <a:bodyPr>
            <a:spAutoFit/>
          </a:bodyPr>
          <a:lstStyle/>
          <a:p>
            <a:pPr eaLnBrk="0" hangingPunct="0">
              <a:lnSpc>
                <a:spcPct val="90000"/>
              </a:lnSpc>
              <a:defRPr/>
            </a:pPr>
            <a:r>
              <a:rPr kumimoji="0" lang="fi-FI" sz="1100" dirty="0">
                <a:solidFill>
                  <a:schemeClr val="bg2">
                    <a:lumMod val="50000"/>
                  </a:schemeClr>
                </a:solidFill>
                <a:latin typeface="Arial Narrow" pitchFamily="34" charset="0"/>
                <a:ea typeface="+mn-ea"/>
                <a:cs typeface="+mn-cs"/>
              </a:rPr>
              <a:t>Wild</a:t>
            </a:r>
            <a:br>
              <a:rPr kumimoji="0" lang="fi-FI" sz="1100" dirty="0">
                <a:solidFill>
                  <a:schemeClr val="bg2">
                    <a:lumMod val="50000"/>
                  </a:schemeClr>
                </a:solidFill>
                <a:latin typeface="Arial Narrow" pitchFamily="34" charset="0"/>
                <a:ea typeface="+mn-ea"/>
                <a:cs typeface="+mn-cs"/>
              </a:rPr>
            </a:br>
            <a:r>
              <a:rPr kumimoji="0" lang="fi-FI" sz="1100" dirty="0">
                <a:solidFill>
                  <a:schemeClr val="bg2">
                    <a:lumMod val="50000"/>
                  </a:schemeClr>
                </a:solidFill>
                <a:latin typeface="Arial Narrow" pitchFamily="34" charset="0"/>
                <a:ea typeface="+mn-ea"/>
                <a:cs typeface="+mn-cs"/>
              </a:rPr>
              <a:t>Horse</a:t>
            </a:r>
          </a:p>
          <a:p>
            <a:pPr eaLnBrk="0" hangingPunct="0">
              <a:lnSpc>
                <a:spcPct val="90000"/>
              </a:lnSpc>
              <a:defRPr/>
            </a:pPr>
            <a:r>
              <a:rPr kumimoji="0" lang="fi-FI" sz="1100" dirty="0">
                <a:solidFill>
                  <a:schemeClr val="bg2">
                    <a:lumMod val="50000"/>
                  </a:schemeClr>
                </a:solidFill>
                <a:latin typeface="Arial Narrow" pitchFamily="34" charset="0"/>
                <a:ea typeface="+mn-ea"/>
                <a:cs typeface="+mn-cs"/>
              </a:rPr>
              <a:t>Valley</a:t>
            </a:r>
          </a:p>
        </p:txBody>
      </p:sp>
      <p:sp>
        <p:nvSpPr>
          <p:cNvPr id="18" name="Rectangle 17"/>
          <p:cNvSpPr/>
          <p:nvPr/>
        </p:nvSpPr>
        <p:spPr>
          <a:xfrm>
            <a:off x="2865438" y="5083175"/>
            <a:ext cx="869950" cy="398463"/>
          </a:xfrm>
          <a:prstGeom prst="rect">
            <a:avLst/>
          </a:prstGeom>
        </p:spPr>
        <p:txBody>
          <a:bodyPr>
            <a:spAutoFit/>
          </a:bodyPr>
          <a:lstStyle/>
          <a:p>
            <a:pPr eaLnBrk="0" hangingPunct="0">
              <a:lnSpc>
                <a:spcPct val="90000"/>
              </a:lnSpc>
              <a:defRPr/>
            </a:pPr>
            <a:r>
              <a:rPr kumimoji="0" lang="fi-FI" sz="1100" dirty="0">
                <a:solidFill>
                  <a:schemeClr val="bg2">
                    <a:lumMod val="50000"/>
                  </a:schemeClr>
                </a:solidFill>
                <a:latin typeface="Arial Narrow" pitchFamily="34" charset="0"/>
                <a:ea typeface="+mn-ea"/>
                <a:cs typeface="+mn-cs"/>
              </a:rPr>
              <a:t>Los</a:t>
            </a:r>
          </a:p>
          <a:p>
            <a:pPr eaLnBrk="0" hangingPunct="0">
              <a:lnSpc>
                <a:spcPct val="90000"/>
              </a:lnSpc>
              <a:defRPr/>
            </a:pPr>
            <a:r>
              <a:rPr kumimoji="0" lang="fi-FI" sz="1100" dirty="0">
                <a:solidFill>
                  <a:schemeClr val="bg2">
                    <a:lumMod val="50000"/>
                  </a:schemeClr>
                </a:solidFill>
                <a:latin typeface="Arial Narrow" pitchFamily="34" charset="0"/>
                <a:ea typeface="+mn-ea"/>
                <a:cs typeface="+mn-cs"/>
              </a:rPr>
              <a:t>Carneros</a:t>
            </a:r>
          </a:p>
        </p:txBody>
      </p:sp>
      <p:sp>
        <p:nvSpPr>
          <p:cNvPr id="19" name="Rectangle 18"/>
          <p:cNvSpPr/>
          <p:nvPr/>
        </p:nvSpPr>
        <p:spPr>
          <a:xfrm>
            <a:off x="2890838" y="4067175"/>
            <a:ext cx="869950" cy="498475"/>
          </a:xfrm>
          <a:prstGeom prst="rect">
            <a:avLst/>
          </a:prstGeom>
        </p:spPr>
        <p:txBody>
          <a:bodyPr>
            <a:spAutoFit/>
          </a:bodyPr>
          <a:lstStyle/>
          <a:p>
            <a:pPr eaLnBrk="0" hangingPunct="0">
              <a:lnSpc>
                <a:spcPct val="80000"/>
              </a:lnSpc>
              <a:defRPr/>
            </a:pPr>
            <a:r>
              <a:rPr kumimoji="0" lang="fi-FI" sz="1100" dirty="0">
                <a:solidFill>
                  <a:schemeClr val="bg2">
                    <a:lumMod val="50000"/>
                  </a:schemeClr>
                </a:solidFill>
                <a:latin typeface="Arial Narrow" pitchFamily="34" charset="0"/>
                <a:ea typeface="+mn-ea"/>
                <a:cs typeface="+mn-cs"/>
              </a:rPr>
              <a:t>Oak Knoll</a:t>
            </a:r>
          </a:p>
          <a:p>
            <a:pPr eaLnBrk="0" hangingPunct="0">
              <a:lnSpc>
                <a:spcPct val="80000"/>
              </a:lnSpc>
              <a:defRPr/>
            </a:pPr>
            <a:r>
              <a:rPr kumimoji="0" lang="fi-FI" sz="1100" dirty="0">
                <a:solidFill>
                  <a:schemeClr val="bg2">
                    <a:lumMod val="50000"/>
                  </a:schemeClr>
                </a:solidFill>
                <a:latin typeface="Arial Narrow" pitchFamily="34" charset="0"/>
                <a:ea typeface="+mn-ea"/>
                <a:cs typeface="+mn-cs"/>
              </a:rPr>
              <a:t>District of </a:t>
            </a:r>
          </a:p>
          <a:p>
            <a:pPr eaLnBrk="0" hangingPunct="0">
              <a:lnSpc>
                <a:spcPct val="80000"/>
              </a:lnSpc>
              <a:defRPr/>
            </a:pPr>
            <a:r>
              <a:rPr kumimoji="0" lang="fi-FI" sz="1100" dirty="0">
                <a:solidFill>
                  <a:schemeClr val="bg2">
                    <a:lumMod val="50000"/>
                  </a:schemeClr>
                </a:solidFill>
                <a:latin typeface="Arial Narrow" pitchFamily="34" charset="0"/>
                <a:ea typeface="+mn-ea"/>
                <a:cs typeface="+mn-cs"/>
              </a:rPr>
              <a:t>Napa Valley</a:t>
            </a:r>
          </a:p>
        </p:txBody>
      </p:sp>
      <p:sp>
        <p:nvSpPr>
          <p:cNvPr id="20" name="Rectangle 19"/>
          <p:cNvSpPr/>
          <p:nvPr/>
        </p:nvSpPr>
        <p:spPr>
          <a:xfrm>
            <a:off x="2324100" y="4014788"/>
            <a:ext cx="869950" cy="396875"/>
          </a:xfrm>
          <a:prstGeom prst="rect">
            <a:avLst/>
          </a:prstGeom>
        </p:spPr>
        <p:txBody>
          <a:bodyPr>
            <a:spAutoFit/>
          </a:bodyPr>
          <a:lstStyle/>
          <a:p>
            <a:pPr eaLnBrk="0" hangingPunct="0">
              <a:lnSpc>
                <a:spcPct val="90000"/>
              </a:lnSpc>
              <a:defRPr/>
            </a:pPr>
            <a:r>
              <a:rPr kumimoji="0" lang="fi-FI" sz="1100" dirty="0">
                <a:solidFill>
                  <a:schemeClr val="bg2">
                    <a:lumMod val="50000"/>
                  </a:schemeClr>
                </a:solidFill>
                <a:latin typeface="Arial Narrow" pitchFamily="34" charset="0"/>
                <a:ea typeface="+mn-ea"/>
                <a:cs typeface="+mn-cs"/>
              </a:rPr>
              <a:t>Mount</a:t>
            </a:r>
            <a:br>
              <a:rPr kumimoji="0" lang="fi-FI" sz="1100" dirty="0">
                <a:solidFill>
                  <a:schemeClr val="bg2">
                    <a:lumMod val="50000"/>
                  </a:schemeClr>
                </a:solidFill>
                <a:latin typeface="Arial Narrow" pitchFamily="34" charset="0"/>
                <a:ea typeface="+mn-ea"/>
                <a:cs typeface="+mn-cs"/>
              </a:rPr>
            </a:br>
            <a:r>
              <a:rPr kumimoji="0" lang="fi-FI" sz="1100" dirty="0">
                <a:solidFill>
                  <a:schemeClr val="bg2">
                    <a:lumMod val="50000"/>
                  </a:schemeClr>
                </a:solidFill>
                <a:latin typeface="Arial Narrow" pitchFamily="34" charset="0"/>
                <a:ea typeface="+mn-ea"/>
                <a:cs typeface="+mn-cs"/>
              </a:rPr>
              <a:t>Veeder</a:t>
            </a:r>
          </a:p>
        </p:txBody>
      </p:sp>
      <p:sp>
        <p:nvSpPr>
          <p:cNvPr id="21" name="Rectangle 20"/>
          <p:cNvSpPr/>
          <p:nvPr/>
        </p:nvSpPr>
        <p:spPr>
          <a:xfrm>
            <a:off x="2517775" y="3770313"/>
            <a:ext cx="868363" cy="244475"/>
          </a:xfrm>
          <a:prstGeom prst="rect">
            <a:avLst/>
          </a:prstGeom>
        </p:spPr>
        <p:txBody>
          <a:bodyPr>
            <a:spAutoFit/>
          </a:bodyPr>
          <a:lstStyle/>
          <a:p>
            <a:pPr eaLnBrk="0" hangingPunct="0">
              <a:lnSpc>
                <a:spcPct val="90000"/>
              </a:lnSpc>
              <a:defRPr/>
            </a:pPr>
            <a:r>
              <a:rPr kumimoji="0" lang="fi-FI" sz="1100" dirty="0">
                <a:solidFill>
                  <a:schemeClr val="bg2">
                    <a:lumMod val="50000"/>
                  </a:schemeClr>
                </a:solidFill>
                <a:latin typeface="Arial Narrow" pitchFamily="34" charset="0"/>
                <a:ea typeface="+mn-ea"/>
                <a:cs typeface="+mn-cs"/>
              </a:rPr>
              <a:t>Yountville</a:t>
            </a:r>
          </a:p>
        </p:txBody>
      </p:sp>
      <p:sp>
        <p:nvSpPr>
          <p:cNvPr id="22" name="Rectangle 21"/>
          <p:cNvSpPr/>
          <p:nvPr/>
        </p:nvSpPr>
        <p:spPr>
          <a:xfrm>
            <a:off x="3070225" y="3465513"/>
            <a:ext cx="868363" cy="549275"/>
          </a:xfrm>
          <a:prstGeom prst="rect">
            <a:avLst/>
          </a:prstGeom>
        </p:spPr>
        <p:txBody>
          <a:bodyPr>
            <a:spAutoFit/>
          </a:bodyPr>
          <a:lstStyle/>
          <a:p>
            <a:pPr eaLnBrk="0" hangingPunct="0">
              <a:lnSpc>
                <a:spcPct val="90000"/>
              </a:lnSpc>
              <a:defRPr/>
            </a:pPr>
            <a:r>
              <a:rPr kumimoji="0" lang="fi-FI" sz="1100" dirty="0">
                <a:solidFill>
                  <a:schemeClr val="bg2">
                    <a:lumMod val="50000"/>
                  </a:schemeClr>
                </a:solidFill>
                <a:latin typeface="Arial Narrow" pitchFamily="34" charset="0"/>
                <a:ea typeface="+mn-ea"/>
                <a:cs typeface="+mn-cs"/>
              </a:rPr>
              <a:t>Stags</a:t>
            </a:r>
            <a:br>
              <a:rPr kumimoji="0" lang="fi-FI" sz="1100" dirty="0">
                <a:solidFill>
                  <a:schemeClr val="bg2">
                    <a:lumMod val="50000"/>
                  </a:schemeClr>
                </a:solidFill>
                <a:latin typeface="Arial Narrow" pitchFamily="34" charset="0"/>
                <a:ea typeface="+mn-ea"/>
                <a:cs typeface="+mn-cs"/>
              </a:rPr>
            </a:br>
            <a:r>
              <a:rPr kumimoji="0" lang="fi-FI" sz="1100" dirty="0">
                <a:solidFill>
                  <a:schemeClr val="bg2">
                    <a:lumMod val="50000"/>
                  </a:schemeClr>
                </a:solidFill>
                <a:latin typeface="Arial Narrow" pitchFamily="34" charset="0"/>
                <a:ea typeface="+mn-ea"/>
                <a:cs typeface="+mn-cs"/>
              </a:rPr>
              <a:t>Leap</a:t>
            </a:r>
            <a:br>
              <a:rPr kumimoji="0" lang="fi-FI" sz="1100" dirty="0">
                <a:solidFill>
                  <a:schemeClr val="bg2">
                    <a:lumMod val="50000"/>
                  </a:schemeClr>
                </a:solidFill>
                <a:latin typeface="Arial Narrow" pitchFamily="34" charset="0"/>
                <a:ea typeface="+mn-ea"/>
                <a:cs typeface="+mn-cs"/>
              </a:rPr>
            </a:br>
            <a:r>
              <a:rPr kumimoji="0" lang="fi-FI" sz="1100" dirty="0">
                <a:solidFill>
                  <a:schemeClr val="bg2">
                    <a:lumMod val="50000"/>
                  </a:schemeClr>
                </a:solidFill>
                <a:latin typeface="Arial Narrow" pitchFamily="34" charset="0"/>
                <a:ea typeface="+mn-ea"/>
                <a:cs typeface="+mn-cs"/>
              </a:rPr>
              <a:t>District</a:t>
            </a:r>
          </a:p>
        </p:txBody>
      </p:sp>
      <p:sp>
        <p:nvSpPr>
          <p:cNvPr id="23" name="Rectangle 22"/>
          <p:cNvSpPr/>
          <p:nvPr/>
        </p:nvSpPr>
        <p:spPr>
          <a:xfrm>
            <a:off x="3470275" y="3236913"/>
            <a:ext cx="868363" cy="396875"/>
          </a:xfrm>
          <a:prstGeom prst="rect">
            <a:avLst/>
          </a:prstGeom>
        </p:spPr>
        <p:txBody>
          <a:bodyPr>
            <a:spAutoFit/>
          </a:bodyPr>
          <a:lstStyle/>
          <a:p>
            <a:pPr eaLnBrk="0" hangingPunct="0">
              <a:lnSpc>
                <a:spcPct val="90000"/>
              </a:lnSpc>
              <a:defRPr/>
            </a:pPr>
            <a:r>
              <a:rPr kumimoji="0" lang="fi-FI" sz="1100" dirty="0">
                <a:solidFill>
                  <a:schemeClr val="bg2">
                    <a:lumMod val="50000"/>
                  </a:schemeClr>
                </a:solidFill>
                <a:latin typeface="Arial Narrow" pitchFamily="34" charset="0"/>
                <a:ea typeface="+mn-ea"/>
                <a:cs typeface="+mn-cs"/>
              </a:rPr>
              <a:t>Atlas</a:t>
            </a:r>
          </a:p>
          <a:p>
            <a:pPr eaLnBrk="0" hangingPunct="0">
              <a:lnSpc>
                <a:spcPct val="90000"/>
              </a:lnSpc>
              <a:defRPr/>
            </a:pPr>
            <a:r>
              <a:rPr kumimoji="0" lang="fi-FI" sz="1100" dirty="0">
                <a:solidFill>
                  <a:schemeClr val="bg2">
                    <a:lumMod val="50000"/>
                  </a:schemeClr>
                </a:solidFill>
                <a:latin typeface="Arial Narrow" pitchFamily="34" charset="0"/>
                <a:ea typeface="+mn-ea"/>
                <a:cs typeface="+mn-cs"/>
              </a:rPr>
              <a:t>Peak</a:t>
            </a:r>
          </a:p>
        </p:txBody>
      </p:sp>
      <p:sp>
        <p:nvSpPr>
          <p:cNvPr id="24" name="Rectangle 23"/>
          <p:cNvSpPr/>
          <p:nvPr/>
        </p:nvSpPr>
        <p:spPr>
          <a:xfrm>
            <a:off x="2508250" y="3303588"/>
            <a:ext cx="868363" cy="244475"/>
          </a:xfrm>
          <a:prstGeom prst="rect">
            <a:avLst/>
          </a:prstGeom>
        </p:spPr>
        <p:txBody>
          <a:bodyPr>
            <a:spAutoFit/>
          </a:bodyPr>
          <a:lstStyle/>
          <a:p>
            <a:pPr eaLnBrk="0" hangingPunct="0">
              <a:lnSpc>
                <a:spcPct val="90000"/>
              </a:lnSpc>
              <a:defRPr/>
            </a:pPr>
            <a:r>
              <a:rPr kumimoji="0" lang="fi-FI" sz="1100" dirty="0">
                <a:solidFill>
                  <a:schemeClr val="bg2">
                    <a:lumMod val="50000"/>
                  </a:schemeClr>
                </a:solidFill>
                <a:latin typeface="Arial Narrow" pitchFamily="34" charset="0"/>
                <a:ea typeface="+mn-ea"/>
                <a:cs typeface="+mn-cs"/>
              </a:rPr>
              <a:t>Oakville</a:t>
            </a:r>
          </a:p>
        </p:txBody>
      </p:sp>
      <p:sp>
        <p:nvSpPr>
          <p:cNvPr id="25" name="Rectangle 24"/>
          <p:cNvSpPr/>
          <p:nvPr/>
        </p:nvSpPr>
        <p:spPr>
          <a:xfrm>
            <a:off x="2174875" y="3084513"/>
            <a:ext cx="868363" cy="244475"/>
          </a:xfrm>
          <a:prstGeom prst="rect">
            <a:avLst/>
          </a:prstGeom>
        </p:spPr>
        <p:txBody>
          <a:bodyPr>
            <a:spAutoFit/>
          </a:bodyPr>
          <a:lstStyle/>
          <a:p>
            <a:pPr eaLnBrk="0" hangingPunct="0">
              <a:lnSpc>
                <a:spcPct val="90000"/>
              </a:lnSpc>
              <a:defRPr/>
            </a:pPr>
            <a:r>
              <a:rPr kumimoji="0" lang="fi-FI" sz="1100" dirty="0">
                <a:solidFill>
                  <a:schemeClr val="bg2">
                    <a:lumMod val="50000"/>
                  </a:schemeClr>
                </a:solidFill>
                <a:latin typeface="Arial Narrow" pitchFamily="34" charset="0"/>
                <a:ea typeface="+mn-ea"/>
                <a:cs typeface="+mn-cs"/>
              </a:rPr>
              <a:t>Rutherford</a:t>
            </a:r>
          </a:p>
        </p:txBody>
      </p:sp>
      <p:sp>
        <p:nvSpPr>
          <p:cNvPr id="26" name="Rectangle 25"/>
          <p:cNvSpPr/>
          <p:nvPr/>
        </p:nvSpPr>
        <p:spPr>
          <a:xfrm>
            <a:off x="1936750" y="2741613"/>
            <a:ext cx="868363" cy="244475"/>
          </a:xfrm>
          <a:prstGeom prst="rect">
            <a:avLst/>
          </a:prstGeom>
        </p:spPr>
        <p:txBody>
          <a:bodyPr>
            <a:spAutoFit/>
          </a:bodyPr>
          <a:lstStyle/>
          <a:p>
            <a:pPr eaLnBrk="0" hangingPunct="0">
              <a:lnSpc>
                <a:spcPct val="90000"/>
              </a:lnSpc>
              <a:defRPr/>
            </a:pPr>
            <a:r>
              <a:rPr kumimoji="0" lang="fi-FI" sz="1100" dirty="0">
                <a:solidFill>
                  <a:schemeClr val="bg2">
                    <a:lumMod val="50000"/>
                  </a:schemeClr>
                </a:solidFill>
                <a:latin typeface="Arial Narrow" pitchFamily="34" charset="0"/>
                <a:ea typeface="+mn-ea"/>
                <a:cs typeface="+mn-cs"/>
              </a:rPr>
              <a:t>St. Helena</a:t>
            </a:r>
          </a:p>
        </p:txBody>
      </p:sp>
      <p:sp>
        <p:nvSpPr>
          <p:cNvPr id="27" name="Rectangle 26"/>
          <p:cNvSpPr/>
          <p:nvPr/>
        </p:nvSpPr>
        <p:spPr>
          <a:xfrm>
            <a:off x="1365250" y="2503488"/>
            <a:ext cx="868363" cy="549275"/>
          </a:xfrm>
          <a:prstGeom prst="rect">
            <a:avLst/>
          </a:prstGeom>
        </p:spPr>
        <p:txBody>
          <a:bodyPr>
            <a:spAutoFit/>
          </a:bodyPr>
          <a:lstStyle/>
          <a:p>
            <a:pPr eaLnBrk="0" hangingPunct="0">
              <a:lnSpc>
                <a:spcPct val="90000"/>
              </a:lnSpc>
              <a:defRPr/>
            </a:pPr>
            <a:r>
              <a:rPr kumimoji="0" lang="fi-FI" sz="1100" dirty="0">
                <a:solidFill>
                  <a:schemeClr val="bg2">
                    <a:lumMod val="50000"/>
                  </a:schemeClr>
                </a:solidFill>
                <a:latin typeface="Arial Narrow" pitchFamily="34" charset="0"/>
                <a:ea typeface="+mn-ea"/>
                <a:cs typeface="+mn-cs"/>
              </a:rPr>
              <a:t>Spring</a:t>
            </a:r>
            <a:br>
              <a:rPr kumimoji="0" lang="fi-FI" sz="1100" dirty="0">
                <a:solidFill>
                  <a:schemeClr val="bg2">
                    <a:lumMod val="50000"/>
                  </a:schemeClr>
                </a:solidFill>
                <a:latin typeface="Arial Narrow" pitchFamily="34" charset="0"/>
                <a:ea typeface="+mn-ea"/>
                <a:cs typeface="+mn-cs"/>
              </a:rPr>
            </a:br>
            <a:r>
              <a:rPr kumimoji="0" lang="fi-FI" sz="1100" dirty="0">
                <a:solidFill>
                  <a:schemeClr val="bg2">
                    <a:lumMod val="50000"/>
                  </a:schemeClr>
                </a:solidFill>
                <a:latin typeface="Arial Narrow" pitchFamily="34" charset="0"/>
                <a:ea typeface="+mn-ea"/>
                <a:cs typeface="+mn-cs"/>
              </a:rPr>
              <a:t>Mountain</a:t>
            </a:r>
            <a:br>
              <a:rPr kumimoji="0" lang="fi-FI" sz="1100" dirty="0">
                <a:solidFill>
                  <a:schemeClr val="bg2">
                    <a:lumMod val="50000"/>
                  </a:schemeClr>
                </a:solidFill>
                <a:latin typeface="Arial Narrow" pitchFamily="34" charset="0"/>
                <a:ea typeface="+mn-ea"/>
                <a:cs typeface="+mn-cs"/>
              </a:rPr>
            </a:br>
            <a:r>
              <a:rPr kumimoji="0" lang="fi-FI" sz="1100" dirty="0">
                <a:solidFill>
                  <a:schemeClr val="bg2">
                    <a:lumMod val="50000"/>
                  </a:schemeClr>
                </a:solidFill>
                <a:latin typeface="Arial Narrow" pitchFamily="34" charset="0"/>
                <a:ea typeface="+mn-ea"/>
                <a:cs typeface="+mn-cs"/>
              </a:rPr>
              <a:t>District</a:t>
            </a:r>
          </a:p>
        </p:txBody>
      </p:sp>
      <p:sp>
        <p:nvSpPr>
          <p:cNvPr id="28" name="Rectangle 27"/>
          <p:cNvSpPr/>
          <p:nvPr/>
        </p:nvSpPr>
        <p:spPr>
          <a:xfrm>
            <a:off x="974725" y="2017713"/>
            <a:ext cx="868363" cy="244475"/>
          </a:xfrm>
          <a:prstGeom prst="rect">
            <a:avLst/>
          </a:prstGeom>
        </p:spPr>
        <p:txBody>
          <a:bodyPr>
            <a:spAutoFit/>
          </a:bodyPr>
          <a:lstStyle/>
          <a:p>
            <a:pPr eaLnBrk="0" hangingPunct="0">
              <a:lnSpc>
                <a:spcPct val="90000"/>
              </a:lnSpc>
              <a:defRPr/>
            </a:pPr>
            <a:r>
              <a:rPr kumimoji="0" lang="fi-FI" sz="1100" dirty="0">
                <a:solidFill>
                  <a:schemeClr val="bg2">
                    <a:lumMod val="50000"/>
                  </a:schemeClr>
                </a:solidFill>
                <a:latin typeface="Arial Narrow" pitchFamily="34" charset="0"/>
                <a:ea typeface="+mn-ea"/>
                <a:cs typeface="+mn-cs"/>
              </a:rPr>
              <a:t>Calistoga</a:t>
            </a:r>
          </a:p>
        </p:txBody>
      </p:sp>
      <p:sp>
        <p:nvSpPr>
          <p:cNvPr id="29" name="Rectangle 28"/>
          <p:cNvSpPr/>
          <p:nvPr/>
        </p:nvSpPr>
        <p:spPr>
          <a:xfrm>
            <a:off x="1905000" y="1836738"/>
            <a:ext cx="869950" cy="396875"/>
          </a:xfrm>
          <a:prstGeom prst="rect">
            <a:avLst/>
          </a:prstGeom>
        </p:spPr>
        <p:txBody>
          <a:bodyPr>
            <a:spAutoFit/>
          </a:bodyPr>
          <a:lstStyle/>
          <a:p>
            <a:pPr eaLnBrk="0" hangingPunct="0">
              <a:lnSpc>
                <a:spcPct val="90000"/>
              </a:lnSpc>
              <a:defRPr/>
            </a:pPr>
            <a:r>
              <a:rPr kumimoji="0" lang="fi-FI" sz="1100" dirty="0">
                <a:solidFill>
                  <a:schemeClr val="bg2">
                    <a:lumMod val="50000"/>
                  </a:schemeClr>
                </a:solidFill>
                <a:latin typeface="Arial Narrow" pitchFamily="34" charset="0"/>
                <a:ea typeface="+mn-ea"/>
                <a:cs typeface="+mn-cs"/>
              </a:rPr>
              <a:t>Howell</a:t>
            </a:r>
            <a:br>
              <a:rPr kumimoji="0" lang="fi-FI" sz="1100" dirty="0">
                <a:solidFill>
                  <a:schemeClr val="bg2">
                    <a:lumMod val="50000"/>
                  </a:schemeClr>
                </a:solidFill>
                <a:latin typeface="Arial Narrow" pitchFamily="34" charset="0"/>
                <a:ea typeface="+mn-ea"/>
                <a:cs typeface="+mn-cs"/>
              </a:rPr>
            </a:br>
            <a:r>
              <a:rPr kumimoji="0" lang="fi-FI" sz="1100" dirty="0">
                <a:solidFill>
                  <a:schemeClr val="bg2">
                    <a:lumMod val="50000"/>
                  </a:schemeClr>
                </a:solidFill>
                <a:latin typeface="Arial Narrow" pitchFamily="34" charset="0"/>
                <a:ea typeface="+mn-ea"/>
                <a:cs typeface="+mn-cs"/>
              </a:rPr>
              <a:t>Mountain</a:t>
            </a:r>
          </a:p>
        </p:txBody>
      </p:sp>
      <p:sp>
        <p:nvSpPr>
          <p:cNvPr id="30" name="Rectangle 29"/>
          <p:cNvSpPr/>
          <p:nvPr/>
        </p:nvSpPr>
        <p:spPr>
          <a:xfrm>
            <a:off x="2819400" y="1779588"/>
            <a:ext cx="869950" cy="549275"/>
          </a:xfrm>
          <a:prstGeom prst="rect">
            <a:avLst/>
          </a:prstGeom>
        </p:spPr>
        <p:txBody>
          <a:bodyPr>
            <a:spAutoFit/>
          </a:bodyPr>
          <a:lstStyle/>
          <a:p>
            <a:pPr eaLnBrk="0" hangingPunct="0">
              <a:lnSpc>
                <a:spcPct val="90000"/>
              </a:lnSpc>
              <a:defRPr/>
            </a:pPr>
            <a:r>
              <a:rPr kumimoji="0" lang="fi-FI" sz="1100" dirty="0">
                <a:solidFill>
                  <a:schemeClr val="bg2">
                    <a:lumMod val="50000"/>
                  </a:schemeClr>
                </a:solidFill>
                <a:latin typeface="Arial Narrow" pitchFamily="34" charset="0"/>
                <a:ea typeface="+mn-ea"/>
                <a:cs typeface="+mn-cs"/>
              </a:rPr>
              <a:t>Chiles</a:t>
            </a:r>
            <a:br>
              <a:rPr kumimoji="0" lang="fi-FI" sz="1100" dirty="0">
                <a:solidFill>
                  <a:schemeClr val="bg2">
                    <a:lumMod val="50000"/>
                  </a:schemeClr>
                </a:solidFill>
                <a:latin typeface="Arial Narrow" pitchFamily="34" charset="0"/>
                <a:ea typeface="+mn-ea"/>
                <a:cs typeface="+mn-cs"/>
              </a:rPr>
            </a:br>
            <a:r>
              <a:rPr kumimoji="0" lang="fi-FI" sz="1100" dirty="0">
                <a:solidFill>
                  <a:schemeClr val="bg2">
                    <a:lumMod val="50000"/>
                  </a:schemeClr>
                </a:solidFill>
                <a:latin typeface="Arial Narrow" pitchFamily="34" charset="0"/>
                <a:ea typeface="+mn-ea"/>
                <a:cs typeface="+mn-cs"/>
              </a:rPr>
              <a:t>Valley</a:t>
            </a:r>
          </a:p>
          <a:p>
            <a:pPr eaLnBrk="0" hangingPunct="0">
              <a:lnSpc>
                <a:spcPct val="90000"/>
              </a:lnSpc>
              <a:defRPr/>
            </a:pPr>
            <a:r>
              <a:rPr kumimoji="0" lang="fi-FI" sz="1100" dirty="0">
                <a:solidFill>
                  <a:schemeClr val="bg2">
                    <a:lumMod val="50000"/>
                  </a:schemeClr>
                </a:solidFill>
                <a:latin typeface="Arial Narrow" pitchFamily="34" charset="0"/>
                <a:ea typeface="+mn-ea"/>
                <a:cs typeface="+mn-cs"/>
              </a:rPr>
              <a:t>District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2" descr="shutterstock_6159385.jpg"/>
          <p:cNvPicPr>
            <a:picLocks noChangeAspect="1"/>
          </p:cNvPicPr>
          <p:nvPr/>
        </p:nvPicPr>
        <p:blipFill>
          <a:blip r:embed="rId3"/>
          <a:srcRect/>
          <a:stretch>
            <a:fillRect/>
          </a:stretch>
        </p:blipFill>
        <p:spPr bwMode="auto">
          <a:xfrm>
            <a:off x="0" y="0"/>
            <a:ext cx="5413375" cy="6858000"/>
          </a:xfrm>
          <a:prstGeom prst="rect">
            <a:avLst/>
          </a:prstGeom>
          <a:noFill/>
          <a:ln w="9525">
            <a:noFill/>
            <a:miter lim="800000"/>
            <a:headEnd/>
            <a:tailEnd/>
          </a:ln>
        </p:spPr>
      </p:pic>
      <p:pic>
        <p:nvPicPr>
          <p:cNvPr id="2052" name="Picture 4"/>
          <p:cNvPicPr>
            <a:picLocks noChangeAspect="1" noChangeArrowheads="1"/>
          </p:cNvPicPr>
          <p:nvPr/>
        </p:nvPicPr>
        <p:blipFill>
          <a:blip r:embed="rId4"/>
          <a:srcRect/>
          <a:stretch>
            <a:fillRect/>
          </a:stretch>
        </p:blipFill>
        <p:spPr bwMode="auto">
          <a:xfrm>
            <a:off x="0" y="946150"/>
            <a:ext cx="6503988" cy="5245100"/>
          </a:xfrm>
          <a:prstGeom prst="rect">
            <a:avLst/>
          </a:prstGeom>
          <a:noFill/>
          <a:ln w="9525">
            <a:noFill/>
            <a:miter lim="800000"/>
            <a:headEnd/>
            <a:tailEnd/>
          </a:ln>
        </p:spPr>
      </p:pic>
      <p:grpSp>
        <p:nvGrpSpPr>
          <p:cNvPr id="3" name="Group 15"/>
          <p:cNvGrpSpPr>
            <a:grpSpLocks/>
          </p:cNvGrpSpPr>
          <p:nvPr/>
        </p:nvGrpSpPr>
        <p:grpSpPr bwMode="auto">
          <a:xfrm>
            <a:off x="4630738" y="2595563"/>
            <a:ext cx="2532062" cy="338137"/>
            <a:chOff x="53153" y="2887525"/>
            <a:chExt cx="2533066" cy="338554"/>
          </a:xfrm>
        </p:grpSpPr>
        <p:pic>
          <p:nvPicPr>
            <p:cNvPr id="45066" name="Picture 35" descr="DOTTED_ARROW.wmf"/>
            <p:cNvPicPr>
              <a:picLocks noChangeAspect="1"/>
            </p:cNvPicPr>
            <p:nvPr/>
          </p:nvPicPr>
          <p:blipFill>
            <a:blip r:embed="rId5"/>
            <a:srcRect/>
            <a:stretch>
              <a:fillRect/>
            </a:stretch>
          </p:blipFill>
          <p:spPr bwMode="auto">
            <a:xfrm rot="-1800000">
              <a:off x="1168836" y="3036059"/>
              <a:ext cx="215900" cy="165100"/>
            </a:xfrm>
            <a:prstGeom prst="rect">
              <a:avLst/>
            </a:prstGeom>
            <a:noFill/>
            <a:ln w="9525">
              <a:noFill/>
              <a:miter lim="800000"/>
              <a:headEnd/>
              <a:tailEnd/>
            </a:ln>
          </p:spPr>
        </p:pic>
        <p:sp>
          <p:nvSpPr>
            <p:cNvPr id="45067" name="TextBox 36"/>
            <p:cNvSpPr txBox="1">
              <a:spLocks noChangeArrowheads="1"/>
            </p:cNvSpPr>
            <p:nvPr/>
          </p:nvSpPr>
          <p:spPr bwMode="auto">
            <a:xfrm>
              <a:off x="53153" y="2887525"/>
              <a:ext cx="2533066" cy="338554"/>
            </a:xfrm>
            <a:prstGeom prst="rect">
              <a:avLst/>
            </a:prstGeom>
            <a:noFill/>
            <a:ln w="9525">
              <a:noFill/>
              <a:miter lim="800000"/>
              <a:headEnd/>
              <a:tailEnd/>
            </a:ln>
          </p:spPr>
          <p:txBody>
            <a:bodyPr wrap="none" anchor="ctr"/>
            <a:lstStyle/>
            <a:p>
              <a:pPr algn="r" eaLnBrk="0" hangingPunct="0"/>
              <a:r>
                <a:rPr kumimoji="0" lang="ja-JP" altLang="en-US" sz="1600">
                  <a:solidFill>
                    <a:srgbClr val="404040"/>
                  </a:solidFill>
                  <a:latin typeface="Helvetica" pitchFamily="34" charset="0"/>
                </a:rPr>
                <a:t>堆積扇状地</a:t>
              </a:r>
            </a:p>
          </p:txBody>
        </p:sp>
      </p:grpSp>
      <p:grpSp>
        <p:nvGrpSpPr>
          <p:cNvPr id="4" name="Group 15"/>
          <p:cNvGrpSpPr>
            <a:grpSpLocks/>
          </p:cNvGrpSpPr>
          <p:nvPr/>
        </p:nvGrpSpPr>
        <p:grpSpPr bwMode="auto">
          <a:xfrm>
            <a:off x="5789613" y="4849813"/>
            <a:ext cx="2697162" cy="561975"/>
            <a:chOff x="517961" y="2810634"/>
            <a:chExt cx="2696909" cy="563088"/>
          </a:xfrm>
        </p:grpSpPr>
        <p:pic>
          <p:nvPicPr>
            <p:cNvPr id="45064" name="Picture 38" descr="DOTTED_ARROW.wmf"/>
            <p:cNvPicPr>
              <a:picLocks noChangeAspect="1"/>
            </p:cNvPicPr>
            <p:nvPr/>
          </p:nvPicPr>
          <p:blipFill>
            <a:blip r:embed="rId5"/>
            <a:srcRect/>
            <a:stretch>
              <a:fillRect/>
            </a:stretch>
          </p:blipFill>
          <p:spPr bwMode="auto">
            <a:xfrm rot="2700000">
              <a:off x="492561" y="2836034"/>
              <a:ext cx="215900" cy="165100"/>
            </a:xfrm>
            <a:prstGeom prst="rect">
              <a:avLst/>
            </a:prstGeom>
            <a:noFill/>
            <a:ln w="9525">
              <a:noFill/>
              <a:miter lim="800000"/>
              <a:headEnd/>
              <a:tailEnd/>
            </a:ln>
          </p:spPr>
        </p:pic>
        <p:sp>
          <p:nvSpPr>
            <p:cNvPr id="45065" name="TextBox 39"/>
            <p:cNvSpPr txBox="1">
              <a:spLocks noChangeArrowheads="1"/>
            </p:cNvSpPr>
            <p:nvPr/>
          </p:nvSpPr>
          <p:spPr bwMode="auto">
            <a:xfrm>
              <a:off x="681458" y="3034914"/>
              <a:ext cx="2533412" cy="338808"/>
            </a:xfrm>
            <a:prstGeom prst="rect">
              <a:avLst/>
            </a:prstGeom>
            <a:noFill/>
            <a:ln w="9525">
              <a:noFill/>
              <a:miter lim="800000"/>
              <a:headEnd/>
              <a:tailEnd/>
            </a:ln>
          </p:spPr>
          <p:txBody>
            <a:bodyPr wrap="none" anchor="ctr"/>
            <a:lstStyle/>
            <a:p>
              <a:pPr eaLnBrk="0" hangingPunct="0"/>
              <a:r>
                <a:rPr kumimoji="0" lang="ja-JP" altLang="en-US" sz="1600">
                  <a:solidFill>
                    <a:srgbClr val="404040"/>
                  </a:solidFill>
                  <a:latin typeface="Helvetica" pitchFamily="34" charset="0"/>
                </a:rPr>
                <a:t>川の近くは、川の流れによって</a:t>
              </a:r>
              <a:br>
                <a:rPr kumimoji="0" lang="ja-JP" altLang="en-US" sz="1600">
                  <a:solidFill>
                    <a:srgbClr val="404040"/>
                  </a:solidFill>
                  <a:latin typeface="Helvetica" pitchFamily="34" charset="0"/>
                </a:rPr>
              </a:br>
              <a:r>
                <a:rPr kumimoji="0" lang="ja-JP" altLang="en-US" sz="1600">
                  <a:solidFill>
                    <a:srgbClr val="404040"/>
                  </a:solidFill>
                  <a:latin typeface="Helvetica" pitchFamily="34" charset="0"/>
                </a:rPr>
                <a:t>運ばれた堆積土壌。</a:t>
              </a:r>
            </a:p>
          </p:txBody>
        </p:sp>
      </p:grpSp>
      <p:grpSp>
        <p:nvGrpSpPr>
          <p:cNvPr id="2" name="Group 15"/>
          <p:cNvGrpSpPr>
            <a:grpSpLocks/>
          </p:cNvGrpSpPr>
          <p:nvPr/>
        </p:nvGrpSpPr>
        <p:grpSpPr bwMode="auto">
          <a:xfrm>
            <a:off x="2090738" y="463550"/>
            <a:ext cx="2533650" cy="549275"/>
            <a:chOff x="348428" y="2816087"/>
            <a:chExt cx="2533066" cy="548584"/>
          </a:xfrm>
        </p:grpSpPr>
        <p:pic>
          <p:nvPicPr>
            <p:cNvPr id="45062" name="Picture 31" descr="DOTTED_ARROW.wmf"/>
            <p:cNvPicPr>
              <a:picLocks noChangeAspect="1"/>
            </p:cNvPicPr>
            <p:nvPr/>
          </p:nvPicPr>
          <p:blipFill>
            <a:blip r:embed="rId5"/>
            <a:srcRect/>
            <a:stretch>
              <a:fillRect/>
            </a:stretch>
          </p:blipFill>
          <p:spPr bwMode="auto">
            <a:xfrm rot="-5400000">
              <a:off x="1511736" y="3174171"/>
              <a:ext cx="215900" cy="165100"/>
            </a:xfrm>
            <a:prstGeom prst="rect">
              <a:avLst/>
            </a:prstGeom>
            <a:noFill/>
            <a:ln w="9525">
              <a:noFill/>
              <a:miter lim="800000"/>
              <a:headEnd/>
              <a:tailEnd/>
            </a:ln>
          </p:spPr>
        </p:pic>
        <p:sp>
          <p:nvSpPr>
            <p:cNvPr id="45063" name="TextBox 32"/>
            <p:cNvSpPr txBox="1">
              <a:spLocks noChangeArrowheads="1"/>
            </p:cNvSpPr>
            <p:nvPr/>
          </p:nvSpPr>
          <p:spPr bwMode="auto">
            <a:xfrm>
              <a:off x="348428" y="2816087"/>
              <a:ext cx="2533066" cy="339298"/>
            </a:xfrm>
            <a:prstGeom prst="rect">
              <a:avLst/>
            </a:prstGeom>
            <a:noFill/>
            <a:ln w="9525">
              <a:noFill/>
              <a:miter lim="800000"/>
              <a:headEnd/>
              <a:tailEnd/>
            </a:ln>
          </p:spPr>
          <p:txBody>
            <a:bodyPr wrap="none" anchor="ctr"/>
            <a:lstStyle/>
            <a:p>
              <a:pPr algn="r" eaLnBrk="0" hangingPunct="0"/>
              <a:r>
                <a:rPr kumimoji="0" lang="ja-JP" altLang="en-US" sz="1600">
                  <a:solidFill>
                    <a:srgbClr val="404040"/>
                  </a:solidFill>
                  <a:latin typeface="Helvetica" pitchFamily="34" charset="0"/>
                </a:rPr>
                <a:t>丘陵からの水流</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transitionNVR.jpg"/>
          <p:cNvPicPr>
            <a:picLocks noChangeAspect="1"/>
          </p:cNvPicPr>
          <p:nvPr/>
        </p:nvPicPr>
        <p:blipFill>
          <a:blip r:embed="rId3"/>
          <a:srcRect/>
          <a:stretch>
            <a:fillRect/>
          </a:stretch>
        </p:blipFill>
        <p:spPr bwMode="auto">
          <a:xfrm>
            <a:off x="0" y="0"/>
            <a:ext cx="9137650" cy="6854825"/>
          </a:xfrm>
          <a:prstGeom prst="rect">
            <a:avLst/>
          </a:prstGeom>
          <a:noFill/>
          <a:ln w="9525">
            <a:noFill/>
            <a:miter lim="800000"/>
            <a:headEnd/>
            <a:tailEnd/>
          </a:ln>
        </p:spPr>
      </p:pic>
      <p:sp>
        <p:nvSpPr>
          <p:cNvPr id="47106" name="TextBox 5"/>
          <p:cNvSpPr txBox="1">
            <a:spLocks noChangeArrowheads="1"/>
          </p:cNvSpPr>
          <p:nvPr/>
        </p:nvSpPr>
        <p:spPr bwMode="auto">
          <a:xfrm>
            <a:off x="5784850" y="4114800"/>
            <a:ext cx="2616200" cy="336550"/>
          </a:xfrm>
          <a:prstGeom prst="rect">
            <a:avLst/>
          </a:prstGeom>
          <a:noFill/>
          <a:ln w="9525">
            <a:noFill/>
            <a:miter lim="800000"/>
            <a:headEnd/>
            <a:tailEnd/>
          </a:ln>
        </p:spPr>
        <p:txBody>
          <a:bodyPr wrap="none">
            <a:spAutoFit/>
          </a:bodyPr>
          <a:lstStyle/>
          <a:p>
            <a:pPr algn="ctr" eaLnBrk="0" hangingPunct="0"/>
            <a:r>
              <a:rPr kumimoji="0" lang="ja-JP" altLang="en-US" sz="1600">
                <a:solidFill>
                  <a:srgbClr val="595959"/>
                </a:solidFill>
                <a:latin typeface="Helvetica" pitchFamily="34" charset="0"/>
              </a:rPr>
              <a:t>ワインにとって理想的な環境</a:t>
            </a:r>
          </a:p>
        </p:txBody>
      </p:sp>
      <p:sp>
        <p:nvSpPr>
          <p:cNvPr id="47107" name="TextBox 6"/>
          <p:cNvSpPr txBox="1">
            <a:spLocks noChangeArrowheads="1"/>
          </p:cNvSpPr>
          <p:nvPr/>
        </p:nvSpPr>
        <p:spPr bwMode="auto">
          <a:xfrm>
            <a:off x="6540500" y="4362450"/>
            <a:ext cx="895350" cy="519113"/>
          </a:xfrm>
          <a:prstGeom prst="rect">
            <a:avLst/>
          </a:prstGeom>
          <a:noFill/>
          <a:ln w="9525">
            <a:noFill/>
            <a:miter lim="800000"/>
            <a:headEnd/>
            <a:tailEnd/>
          </a:ln>
        </p:spPr>
        <p:txBody>
          <a:bodyPr wrap="none">
            <a:spAutoFit/>
          </a:bodyPr>
          <a:lstStyle/>
          <a:p>
            <a:pPr algn="ctr" eaLnBrk="0" hangingPunct="0"/>
            <a:r>
              <a:rPr kumimoji="0" lang="ja-JP" altLang="en-US" sz="2800">
                <a:solidFill>
                  <a:srgbClr val="595959"/>
                </a:solidFill>
                <a:latin typeface="Helvetica" pitchFamily="34" charset="0"/>
              </a:rPr>
              <a:t>気候</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12"/>
          <p:cNvSpPr txBox="1">
            <a:spLocks noChangeArrowheads="1"/>
          </p:cNvSpPr>
          <p:nvPr/>
        </p:nvSpPr>
        <p:spPr bwMode="auto">
          <a:xfrm>
            <a:off x="5203825" y="1195388"/>
            <a:ext cx="3395663" cy="3568700"/>
          </a:xfrm>
          <a:prstGeom prst="rect">
            <a:avLst/>
          </a:prstGeom>
          <a:noFill/>
          <a:ln w="9525">
            <a:noFill/>
            <a:miter lim="800000"/>
            <a:headEnd/>
            <a:tailEnd/>
          </a:ln>
        </p:spPr>
        <p:txBody>
          <a:bodyPr>
            <a:spAutoFit/>
          </a:bodyPr>
          <a:lstStyle/>
          <a:p>
            <a:pPr eaLnBrk="0" hangingPunct="0">
              <a:lnSpc>
                <a:spcPct val="95000"/>
              </a:lnSpc>
            </a:pPr>
            <a:r>
              <a:rPr kumimoji="0" lang="ja-JP" altLang="en-US">
                <a:solidFill>
                  <a:srgbClr val="595959"/>
                </a:solidFill>
                <a:latin typeface="Helvetica" pitchFamily="34" charset="0"/>
              </a:rPr>
              <a:t>地中海性気候ゾーン</a:t>
            </a:r>
            <a:br>
              <a:rPr kumimoji="0" lang="ja-JP" altLang="en-US">
                <a:solidFill>
                  <a:srgbClr val="595959"/>
                </a:solidFill>
                <a:latin typeface="Helvetica" pitchFamily="34" charset="0"/>
              </a:rPr>
            </a:br>
            <a:endParaRPr kumimoji="0" lang="ja-JP" altLang="en-US">
              <a:solidFill>
                <a:srgbClr val="595959"/>
              </a:solidFill>
              <a:latin typeface="Helvetica" pitchFamily="34" charset="0"/>
            </a:endParaRPr>
          </a:p>
          <a:p>
            <a:pPr eaLnBrk="0" hangingPunct="0">
              <a:lnSpc>
                <a:spcPct val="95000"/>
              </a:lnSpc>
            </a:pPr>
            <a:r>
              <a:rPr kumimoji="0" lang="ja-JP" altLang="en-US">
                <a:solidFill>
                  <a:srgbClr val="595959"/>
                </a:solidFill>
                <a:latin typeface="Helvetica" pitchFamily="34" charset="0"/>
              </a:rPr>
              <a:t>長いぶどう生育期</a:t>
            </a:r>
          </a:p>
          <a:p>
            <a:pPr eaLnBrk="0" hangingPunct="0">
              <a:lnSpc>
                <a:spcPct val="95000"/>
              </a:lnSpc>
            </a:pPr>
            <a:endParaRPr kumimoji="0" lang="en-US" altLang="ja-JP">
              <a:solidFill>
                <a:srgbClr val="595959"/>
              </a:solidFill>
              <a:latin typeface="Helvetica" pitchFamily="34" charset="0"/>
            </a:endParaRPr>
          </a:p>
          <a:p>
            <a:pPr eaLnBrk="0" hangingPunct="0">
              <a:lnSpc>
                <a:spcPct val="95000"/>
              </a:lnSpc>
            </a:pPr>
            <a:r>
              <a:rPr kumimoji="0" lang="ja-JP" altLang="en-US">
                <a:solidFill>
                  <a:srgbClr val="595959"/>
                </a:solidFill>
                <a:latin typeface="Helvetica" pitchFamily="34" charset="0"/>
              </a:rPr>
              <a:t>夏の間、雨が降らない</a:t>
            </a:r>
          </a:p>
          <a:p>
            <a:pPr eaLnBrk="0" hangingPunct="0">
              <a:lnSpc>
                <a:spcPct val="95000"/>
              </a:lnSpc>
            </a:pPr>
            <a:endParaRPr kumimoji="0" lang="en-US" altLang="ja-JP">
              <a:solidFill>
                <a:srgbClr val="595959"/>
              </a:solidFill>
              <a:latin typeface="Helvetica" pitchFamily="34" charset="0"/>
            </a:endParaRPr>
          </a:p>
          <a:p>
            <a:pPr eaLnBrk="0" hangingPunct="0">
              <a:lnSpc>
                <a:spcPct val="95000"/>
              </a:lnSpc>
            </a:pPr>
            <a:r>
              <a:rPr kumimoji="0" lang="ja-JP" altLang="en-US">
                <a:solidFill>
                  <a:srgbClr val="595959"/>
                </a:solidFill>
                <a:latin typeface="Helvetica" pitchFamily="34" charset="0"/>
              </a:rPr>
              <a:t>ヴィンテージ毎の差が小さく、安定した品質。</a:t>
            </a:r>
          </a:p>
          <a:p>
            <a:pPr eaLnBrk="0" hangingPunct="0">
              <a:lnSpc>
                <a:spcPct val="95000"/>
              </a:lnSpc>
            </a:pPr>
            <a:r>
              <a:rPr kumimoji="0" lang="ja-JP" altLang="en-US">
                <a:solidFill>
                  <a:srgbClr val="595959"/>
                </a:solidFill>
                <a:latin typeface="Helvetica" pitchFamily="34" charset="0"/>
              </a:rPr>
              <a:t>ぶどうの病害が少ない。</a:t>
            </a:r>
          </a:p>
          <a:p>
            <a:pPr eaLnBrk="0" hangingPunct="0">
              <a:lnSpc>
                <a:spcPct val="95000"/>
              </a:lnSpc>
            </a:pPr>
            <a:r>
              <a:rPr kumimoji="0" lang="ja-JP" altLang="en-US">
                <a:solidFill>
                  <a:srgbClr val="595959"/>
                </a:solidFill>
                <a:latin typeface="Helvetica" pitchFamily="34" charset="0"/>
              </a:rPr>
              <a:t> </a:t>
            </a:r>
            <a:endParaRPr kumimoji="0" lang="en-US" altLang="ja-JP">
              <a:solidFill>
                <a:srgbClr val="595959"/>
              </a:solidFill>
              <a:latin typeface="Helvetica" pitchFamily="34" charset="0"/>
            </a:endParaRPr>
          </a:p>
        </p:txBody>
      </p:sp>
      <p:pic>
        <p:nvPicPr>
          <p:cNvPr id="49154" name="Picture 4" descr="Tinacci_080904_4390.jpg"/>
          <p:cNvPicPr>
            <a:picLocks noChangeAspect="1"/>
          </p:cNvPicPr>
          <p:nvPr/>
        </p:nvPicPr>
        <p:blipFill>
          <a:blip r:embed="rId3"/>
          <a:srcRect/>
          <a:stretch>
            <a:fillRect/>
          </a:stretch>
        </p:blipFill>
        <p:spPr bwMode="auto">
          <a:xfrm>
            <a:off x="0" y="0"/>
            <a:ext cx="4572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transitionNVR.jpg"/>
          <p:cNvPicPr>
            <a:picLocks noChangeAspect="1"/>
          </p:cNvPicPr>
          <p:nvPr/>
        </p:nvPicPr>
        <p:blipFill>
          <a:blip r:embed="rId3"/>
          <a:srcRect/>
          <a:stretch>
            <a:fillRect/>
          </a:stretch>
        </p:blipFill>
        <p:spPr bwMode="auto">
          <a:xfrm>
            <a:off x="0" y="3175"/>
            <a:ext cx="9144000" cy="6854825"/>
          </a:xfrm>
          <a:prstGeom prst="rect">
            <a:avLst/>
          </a:prstGeom>
          <a:noFill/>
          <a:ln w="9525">
            <a:noFill/>
            <a:miter lim="800000"/>
            <a:headEnd/>
            <a:tailEnd/>
          </a:ln>
        </p:spPr>
      </p:pic>
      <p:sp>
        <p:nvSpPr>
          <p:cNvPr id="14338" name="TextBox 5"/>
          <p:cNvSpPr txBox="1">
            <a:spLocks noChangeArrowheads="1"/>
          </p:cNvSpPr>
          <p:nvPr/>
        </p:nvSpPr>
        <p:spPr bwMode="auto">
          <a:xfrm>
            <a:off x="7354888" y="4854575"/>
            <a:ext cx="590550" cy="336550"/>
          </a:xfrm>
          <a:prstGeom prst="rect">
            <a:avLst/>
          </a:prstGeom>
          <a:noFill/>
          <a:ln w="9525">
            <a:noFill/>
            <a:miter lim="800000"/>
            <a:headEnd/>
            <a:tailEnd/>
          </a:ln>
        </p:spPr>
        <p:txBody>
          <a:bodyPr wrap="none">
            <a:spAutoFit/>
          </a:bodyPr>
          <a:lstStyle/>
          <a:p>
            <a:pPr algn="ctr" eaLnBrk="0" hangingPunct="0"/>
            <a:r>
              <a:rPr kumimoji="0" lang="ja-JP" altLang="en-US" sz="1600">
                <a:solidFill>
                  <a:srgbClr val="595959"/>
                </a:solidFill>
                <a:latin typeface="Helvetica" pitchFamily="34" charset="0"/>
              </a:rPr>
              <a:t>概観</a:t>
            </a:r>
          </a:p>
        </p:txBody>
      </p:sp>
      <p:sp>
        <p:nvSpPr>
          <p:cNvPr id="14339" name="TextBox 6"/>
          <p:cNvSpPr txBox="1">
            <a:spLocks noChangeArrowheads="1"/>
          </p:cNvSpPr>
          <p:nvPr/>
        </p:nvSpPr>
        <p:spPr bwMode="auto">
          <a:xfrm>
            <a:off x="5668963" y="4362450"/>
            <a:ext cx="2308225" cy="519113"/>
          </a:xfrm>
          <a:prstGeom prst="rect">
            <a:avLst/>
          </a:prstGeom>
          <a:noFill/>
          <a:ln w="9525">
            <a:noFill/>
            <a:miter lim="800000"/>
            <a:headEnd/>
            <a:tailEnd/>
          </a:ln>
        </p:spPr>
        <p:txBody>
          <a:bodyPr wrap="none">
            <a:spAutoFit/>
          </a:bodyPr>
          <a:lstStyle/>
          <a:p>
            <a:pPr algn="ctr" eaLnBrk="0" hangingPunct="0"/>
            <a:r>
              <a:rPr kumimoji="0" lang="ja-JP" altLang="en-US" sz="2800">
                <a:solidFill>
                  <a:srgbClr val="595959"/>
                </a:solidFill>
                <a:latin typeface="Helvetica" pitchFamily="34" charset="0"/>
              </a:rPr>
              <a:t>ナパ・ヴァレー</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3"/>
          <a:srcRect/>
          <a:stretch>
            <a:fillRect/>
          </a:stretch>
        </p:blipFill>
        <p:spPr bwMode="auto">
          <a:xfrm>
            <a:off x="1419225" y="566738"/>
            <a:ext cx="4348163" cy="5846762"/>
          </a:xfrm>
          <a:prstGeom prst="rect">
            <a:avLst/>
          </a:prstGeom>
          <a:noFill/>
          <a:ln w="9525">
            <a:noFill/>
            <a:miter lim="800000"/>
            <a:headEnd/>
            <a:tailEnd/>
          </a:ln>
        </p:spPr>
      </p:pic>
      <p:sp>
        <p:nvSpPr>
          <p:cNvPr id="51202" name="TextBox 12"/>
          <p:cNvSpPr txBox="1">
            <a:spLocks noChangeArrowheads="1"/>
          </p:cNvSpPr>
          <p:nvPr/>
        </p:nvSpPr>
        <p:spPr bwMode="auto">
          <a:xfrm>
            <a:off x="5062538" y="668338"/>
            <a:ext cx="3579812" cy="846137"/>
          </a:xfrm>
          <a:prstGeom prst="rect">
            <a:avLst/>
          </a:prstGeom>
          <a:noFill/>
          <a:ln w="9525">
            <a:noFill/>
            <a:miter lim="800000"/>
            <a:headEnd/>
            <a:tailEnd/>
          </a:ln>
        </p:spPr>
        <p:txBody>
          <a:bodyPr>
            <a:spAutoFit/>
          </a:bodyPr>
          <a:lstStyle/>
          <a:p>
            <a:pPr eaLnBrk="0" hangingPunct="0">
              <a:lnSpc>
                <a:spcPct val="95000"/>
              </a:lnSpc>
            </a:pPr>
            <a:r>
              <a:rPr kumimoji="0" lang="ja-JP" altLang="it-IT" sz="2800">
                <a:solidFill>
                  <a:srgbClr val="595959"/>
                </a:solidFill>
                <a:latin typeface="Helvetica" pitchFamily="34" charset="0"/>
              </a:rPr>
              <a:t>ナパ・ヴァレー </a:t>
            </a:r>
            <a:r>
              <a:rPr kumimoji="0" lang="it-IT" altLang="ja-JP" sz="2800">
                <a:solidFill>
                  <a:srgbClr val="595959"/>
                </a:solidFill>
                <a:latin typeface="Helvetica" pitchFamily="34" charset="0"/>
              </a:rPr>
              <a:t>AVA</a:t>
            </a:r>
          </a:p>
          <a:p>
            <a:pPr eaLnBrk="0" hangingPunct="0">
              <a:lnSpc>
                <a:spcPct val="95000"/>
              </a:lnSpc>
            </a:pPr>
            <a:r>
              <a:rPr kumimoji="0" lang="ja-JP" altLang="it-IT">
                <a:solidFill>
                  <a:srgbClr val="595959"/>
                </a:solidFill>
                <a:latin typeface="Helvetica" pitchFamily="34" charset="0"/>
              </a:rPr>
              <a:t>平均降水量</a:t>
            </a:r>
            <a:endParaRPr kumimoji="0" lang="ja-JP" altLang="en-US">
              <a:solidFill>
                <a:srgbClr val="595959"/>
              </a:solidFill>
              <a:latin typeface="Helvetica" pitchFamily="34" charset="0"/>
            </a:endParaRPr>
          </a:p>
        </p:txBody>
      </p:sp>
      <p:sp>
        <p:nvSpPr>
          <p:cNvPr id="32" name="Rectangle 31"/>
          <p:cNvSpPr/>
          <p:nvPr/>
        </p:nvSpPr>
        <p:spPr>
          <a:xfrm>
            <a:off x="4724400" y="5100638"/>
            <a:ext cx="3586163" cy="461962"/>
          </a:xfrm>
          <a:prstGeom prst="rect">
            <a:avLst/>
          </a:prstGeom>
        </p:spPr>
        <p:txBody>
          <a:bodyPr>
            <a:spAutoFit/>
          </a:bodyPr>
          <a:lstStyle/>
          <a:p>
            <a:pPr eaLnBrk="0" hangingPunct="0">
              <a:defRPr/>
            </a:pPr>
            <a:r>
              <a:rPr kumimoji="0" lang="fi-FI" dirty="0">
                <a:solidFill>
                  <a:srgbClr val="0070C0"/>
                </a:solidFill>
                <a:latin typeface="Helvetica" pitchFamily="50" charset="0"/>
                <a:ea typeface="+mn-ea"/>
                <a:cs typeface="+mn-cs"/>
              </a:rPr>
              <a:t>18-24 in/46-61 cm</a:t>
            </a:r>
          </a:p>
        </p:txBody>
      </p:sp>
      <p:sp>
        <p:nvSpPr>
          <p:cNvPr id="33" name="Rectangle 32"/>
          <p:cNvSpPr/>
          <p:nvPr/>
        </p:nvSpPr>
        <p:spPr>
          <a:xfrm>
            <a:off x="120650" y="1076325"/>
            <a:ext cx="3111500" cy="461963"/>
          </a:xfrm>
          <a:prstGeom prst="rect">
            <a:avLst/>
          </a:prstGeom>
        </p:spPr>
        <p:txBody>
          <a:bodyPr>
            <a:spAutoFit/>
          </a:bodyPr>
          <a:lstStyle/>
          <a:p>
            <a:pPr eaLnBrk="0" hangingPunct="0">
              <a:defRPr/>
            </a:pPr>
            <a:r>
              <a:rPr kumimoji="0" lang="fi-FI" dirty="0">
                <a:solidFill>
                  <a:srgbClr val="0070C0"/>
                </a:solidFill>
                <a:latin typeface="Helvetica" pitchFamily="50" charset="0"/>
                <a:ea typeface="+mn-ea"/>
                <a:cs typeface="+mn-cs"/>
              </a:rPr>
              <a:t>40-55 in/102-140 cm</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9" descr="iStock_000012665514Medium.jpg"/>
          <p:cNvPicPr>
            <a:picLocks noChangeAspect="1"/>
          </p:cNvPicPr>
          <p:nvPr/>
        </p:nvPicPr>
        <p:blipFill>
          <a:blip r:embed="rId3"/>
          <a:srcRect/>
          <a:stretch>
            <a:fillRect/>
          </a:stretch>
        </p:blipFill>
        <p:spPr bwMode="auto">
          <a:xfrm>
            <a:off x="2557463" y="360363"/>
            <a:ext cx="5670550" cy="6219825"/>
          </a:xfrm>
          <a:prstGeom prst="rect">
            <a:avLst/>
          </a:prstGeom>
          <a:noFill/>
          <a:ln w="9525">
            <a:noFill/>
            <a:miter lim="800000"/>
            <a:headEnd/>
            <a:tailEnd/>
          </a:ln>
        </p:spPr>
      </p:pic>
      <p:pic>
        <p:nvPicPr>
          <p:cNvPr id="56" name="Picture 55" descr="fog.png"/>
          <p:cNvPicPr>
            <a:picLocks noChangeAspect="1"/>
          </p:cNvPicPr>
          <p:nvPr/>
        </p:nvPicPr>
        <p:blipFill>
          <a:blip r:embed="rId4"/>
          <a:srcRect/>
          <a:stretch>
            <a:fillRect/>
          </a:stretch>
        </p:blipFill>
        <p:spPr bwMode="auto">
          <a:xfrm rot="-514793">
            <a:off x="-7675563" y="2751138"/>
            <a:ext cx="8858251" cy="5303837"/>
          </a:xfrm>
          <a:prstGeom prst="rect">
            <a:avLst/>
          </a:prstGeom>
          <a:noFill/>
          <a:ln w="9525">
            <a:noFill/>
            <a:miter lim="800000"/>
            <a:headEnd/>
            <a:tailEnd/>
          </a:ln>
        </p:spPr>
      </p:pic>
      <p:pic>
        <p:nvPicPr>
          <p:cNvPr id="52" name="Picture 51" descr="fog.png"/>
          <p:cNvPicPr>
            <a:picLocks noChangeAspect="1"/>
          </p:cNvPicPr>
          <p:nvPr/>
        </p:nvPicPr>
        <p:blipFill>
          <a:blip r:embed="rId4"/>
          <a:srcRect/>
          <a:stretch>
            <a:fillRect/>
          </a:stretch>
        </p:blipFill>
        <p:spPr bwMode="auto">
          <a:xfrm rot="-514793">
            <a:off x="-7621588" y="2763838"/>
            <a:ext cx="8858251" cy="5303837"/>
          </a:xfrm>
          <a:prstGeom prst="rect">
            <a:avLst/>
          </a:prstGeom>
          <a:noFill/>
          <a:ln w="9525">
            <a:noFill/>
            <a:miter lim="800000"/>
            <a:headEnd/>
            <a:tailEnd/>
          </a:ln>
        </p:spPr>
      </p:pic>
      <p:sp>
        <p:nvSpPr>
          <p:cNvPr id="53252" name="TextBox 12"/>
          <p:cNvSpPr txBox="1">
            <a:spLocks noChangeArrowheads="1"/>
          </p:cNvSpPr>
          <p:nvPr/>
        </p:nvSpPr>
        <p:spPr bwMode="auto">
          <a:xfrm>
            <a:off x="309563" y="1106488"/>
            <a:ext cx="2767012" cy="1482725"/>
          </a:xfrm>
          <a:prstGeom prst="rect">
            <a:avLst/>
          </a:prstGeom>
          <a:noFill/>
          <a:ln w="9525">
            <a:noFill/>
            <a:miter lim="800000"/>
            <a:headEnd/>
            <a:tailEnd/>
          </a:ln>
        </p:spPr>
        <p:txBody>
          <a:bodyPr>
            <a:spAutoFit/>
          </a:bodyPr>
          <a:lstStyle/>
          <a:p>
            <a:pPr>
              <a:lnSpc>
                <a:spcPct val="95000"/>
              </a:lnSpc>
            </a:pPr>
            <a:r>
              <a:rPr kumimoji="0" lang="ja-JP" altLang="en-US">
                <a:solidFill>
                  <a:srgbClr val="595959"/>
                </a:solidFill>
                <a:latin typeface="Helvetica" pitchFamily="34" charset="0"/>
              </a:rPr>
              <a:t>海からの霧が</a:t>
            </a:r>
            <a:br>
              <a:rPr kumimoji="0" lang="ja-JP" altLang="en-US">
                <a:solidFill>
                  <a:srgbClr val="595959"/>
                </a:solidFill>
                <a:latin typeface="Helvetica" pitchFamily="34" charset="0"/>
              </a:rPr>
            </a:br>
            <a:r>
              <a:rPr kumimoji="0" lang="ja-JP" altLang="en-US">
                <a:solidFill>
                  <a:srgbClr val="595959"/>
                </a:solidFill>
                <a:latin typeface="Helvetica" pitchFamily="34" charset="0"/>
              </a:rPr>
              <a:t>毎日流入する</a:t>
            </a:r>
            <a:br>
              <a:rPr kumimoji="0" lang="ja-JP" altLang="en-US">
                <a:solidFill>
                  <a:srgbClr val="595959"/>
                </a:solidFill>
                <a:latin typeface="Helvetica" pitchFamily="34" charset="0"/>
              </a:rPr>
            </a:br>
            <a:r>
              <a:rPr kumimoji="0" lang="ja-JP" altLang="en-US">
                <a:solidFill>
                  <a:srgbClr val="595959"/>
                </a:solidFill>
                <a:latin typeface="Helvetica" pitchFamily="34" charset="0"/>
              </a:rPr>
              <a:t>ための条件が</a:t>
            </a:r>
            <a:br>
              <a:rPr kumimoji="0" lang="ja-JP" altLang="en-US">
                <a:solidFill>
                  <a:srgbClr val="595959"/>
                </a:solidFill>
                <a:latin typeface="Helvetica" pitchFamily="34" charset="0"/>
              </a:rPr>
            </a:br>
            <a:r>
              <a:rPr kumimoji="0" lang="ja-JP" altLang="en-US">
                <a:solidFill>
                  <a:srgbClr val="595959"/>
                </a:solidFill>
                <a:latin typeface="Helvetica" pitchFamily="34" charset="0"/>
              </a:rPr>
              <a:t>揃っている。</a:t>
            </a:r>
          </a:p>
        </p:txBody>
      </p:sp>
      <p:sp>
        <p:nvSpPr>
          <p:cNvPr id="53253" name="TextBox 56"/>
          <p:cNvSpPr txBox="1">
            <a:spLocks noChangeArrowheads="1"/>
          </p:cNvSpPr>
          <p:nvPr/>
        </p:nvSpPr>
        <p:spPr bwMode="auto">
          <a:xfrm>
            <a:off x="309563" y="4864100"/>
            <a:ext cx="3141662" cy="439738"/>
          </a:xfrm>
          <a:prstGeom prst="rect">
            <a:avLst/>
          </a:prstGeom>
          <a:noFill/>
          <a:ln w="9525">
            <a:noFill/>
            <a:miter lim="800000"/>
            <a:headEnd/>
            <a:tailEnd/>
          </a:ln>
        </p:spPr>
        <p:txBody>
          <a:bodyPr>
            <a:spAutoFit/>
          </a:bodyPr>
          <a:lstStyle/>
          <a:p>
            <a:pPr algn="r">
              <a:lnSpc>
                <a:spcPct val="95000"/>
              </a:lnSpc>
            </a:pPr>
            <a:r>
              <a:rPr kumimoji="0" lang="ja-JP" altLang="en-US">
                <a:solidFill>
                  <a:srgbClr val="0070C0"/>
                </a:solidFill>
                <a:latin typeface="Helvetica" pitchFamily="34" charset="0"/>
              </a:rPr>
              <a:t>太平洋</a:t>
            </a:r>
          </a:p>
        </p:txBody>
      </p:sp>
      <p:sp>
        <p:nvSpPr>
          <p:cNvPr id="54" name="Oval 53"/>
          <p:cNvSpPr>
            <a:spLocks noChangeArrowheads="1"/>
          </p:cNvSpPr>
          <p:nvPr/>
        </p:nvSpPr>
        <p:spPr bwMode="auto">
          <a:xfrm>
            <a:off x="5181600" y="3097213"/>
            <a:ext cx="1524000" cy="1524000"/>
          </a:xfrm>
          <a:prstGeom prst="ellipse">
            <a:avLst/>
          </a:prstGeom>
          <a:noFill/>
          <a:ln w="76200" algn="ctr">
            <a:solidFill>
              <a:srgbClr val="FF0000"/>
            </a:solidFill>
            <a:prstDash val="sysDash"/>
            <a:round/>
            <a:headEnd/>
            <a:tailEnd/>
          </a:ln>
        </p:spPr>
        <p:txBody>
          <a:bodyPr wrap="none" anchor="ctr"/>
          <a:lstStyle/>
          <a:p>
            <a:pPr algn="ctr" eaLnBrk="0" hangingPunct="0"/>
            <a:r>
              <a:rPr kumimoji="0" lang="ja-JP" altLang="en-US" sz="6000">
                <a:solidFill>
                  <a:srgbClr val="FF0000"/>
                </a:solidFill>
                <a:latin typeface="Helvetica" pitchFamily="34" charset="0"/>
              </a:rPr>
              <a:t>暖</a:t>
            </a:r>
          </a:p>
        </p:txBody>
      </p:sp>
      <p:grpSp>
        <p:nvGrpSpPr>
          <p:cNvPr id="58" name="Group 57"/>
          <p:cNvGrpSpPr>
            <a:grpSpLocks/>
          </p:cNvGrpSpPr>
          <p:nvPr/>
        </p:nvGrpSpPr>
        <p:grpSpPr bwMode="auto">
          <a:xfrm>
            <a:off x="1735138" y="3038475"/>
            <a:ext cx="1993900" cy="1524000"/>
            <a:chOff x="1734670" y="3092824"/>
            <a:chExt cx="1994648" cy="1524000"/>
          </a:xfrm>
        </p:grpSpPr>
        <p:sp>
          <p:nvSpPr>
            <p:cNvPr id="53256" name="Oval 54"/>
            <p:cNvSpPr>
              <a:spLocks noChangeArrowheads="1"/>
            </p:cNvSpPr>
            <p:nvPr/>
          </p:nvSpPr>
          <p:spPr bwMode="auto">
            <a:xfrm>
              <a:off x="1734670" y="3092824"/>
              <a:ext cx="1524000" cy="1524000"/>
            </a:xfrm>
            <a:prstGeom prst="ellipse">
              <a:avLst/>
            </a:prstGeom>
            <a:noFill/>
            <a:ln w="76200" algn="ctr">
              <a:solidFill>
                <a:srgbClr val="0070C0"/>
              </a:solidFill>
              <a:round/>
              <a:headEnd/>
              <a:tailEnd/>
            </a:ln>
          </p:spPr>
          <p:txBody>
            <a:bodyPr wrap="none" anchor="ctr"/>
            <a:lstStyle/>
            <a:p>
              <a:pPr algn="ctr" eaLnBrk="0" hangingPunct="0"/>
              <a:r>
                <a:rPr kumimoji="0" lang="ja-JP" altLang="en-US" sz="6000">
                  <a:solidFill>
                    <a:srgbClr val="0070C0"/>
                  </a:solidFill>
                  <a:latin typeface="Helvetica" pitchFamily="34" charset="0"/>
                </a:rPr>
                <a:t>冷</a:t>
              </a:r>
            </a:p>
          </p:txBody>
        </p:sp>
        <p:sp>
          <p:nvSpPr>
            <p:cNvPr id="53257" name="Freeform 48"/>
            <p:cNvSpPr>
              <a:spLocks noEditPoints="1"/>
            </p:cNvSpPr>
            <p:nvPr/>
          </p:nvSpPr>
          <p:spPr bwMode="auto">
            <a:xfrm>
              <a:off x="3300694" y="3242567"/>
              <a:ext cx="428624" cy="369504"/>
            </a:xfrm>
            <a:custGeom>
              <a:avLst/>
              <a:gdLst>
                <a:gd name="T0" fmla="*/ 2147483647 w 116"/>
                <a:gd name="T1" fmla="*/ 2147483647 h 100"/>
                <a:gd name="T2" fmla="*/ 2147483647 w 116"/>
                <a:gd name="T3" fmla="*/ 2147483647 h 100"/>
                <a:gd name="T4" fmla="*/ 2147483647 w 116"/>
                <a:gd name="T5" fmla="*/ 2147483647 h 100"/>
                <a:gd name="T6" fmla="*/ 2147483647 w 116"/>
                <a:gd name="T7" fmla="*/ 2147483647 h 100"/>
                <a:gd name="T8" fmla="*/ 2147483647 w 116"/>
                <a:gd name="T9" fmla="*/ 2147483647 h 100"/>
                <a:gd name="T10" fmla="*/ 2147483647 w 116"/>
                <a:gd name="T11" fmla="*/ 2147483647 h 100"/>
                <a:gd name="T12" fmla="*/ 2147483647 w 116"/>
                <a:gd name="T13" fmla="*/ 2147483647 h 100"/>
                <a:gd name="T14" fmla="*/ 2147483647 w 116"/>
                <a:gd name="T15" fmla="*/ 2147483647 h 100"/>
                <a:gd name="T16" fmla="*/ 2147483647 w 116"/>
                <a:gd name="T17" fmla="*/ 2147483647 h 100"/>
                <a:gd name="T18" fmla="*/ 2147483647 w 116"/>
                <a:gd name="T19" fmla="*/ 2147483647 h 100"/>
                <a:gd name="T20" fmla="*/ 2147483647 w 116"/>
                <a:gd name="T21" fmla="*/ 2147483647 h 100"/>
                <a:gd name="T22" fmla="*/ 2147483647 w 116"/>
                <a:gd name="T23" fmla="*/ 2147483647 h 100"/>
                <a:gd name="T24" fmla="*/ 2147483647 w 116"/>
                <a:gd name="T25" fmla="*/ 2147483647 h 100"/>
                <a:gd name="T26" fmla="*/ 2147483647 w 116"/>
                <a:gd name="T27" fmla="*/ 2147483647 h 100"/>
                <a:gd name="T28" fmla="*/ 2147483647 w 116"/>
                <a:gd name="T29" fmla="*/ 2147483647 h 100"/>
                <a:gd name="T30" fmla="*/ 2147483647 w 116"/>
                <a:gd name="T31" fmla="*/ 2147483647 h 100"/>
                <a:gd name="T32" fmla="*/ 2147483647 w 116"/>
                <a:gd name="T33" fmla="*/ 2147483647 h 100"/>
                <a:gd name="T34" fmla="*/ 2147483647 w 116"/>
                <a:gd name="T35" fmla="*/ 2147483647 h 100"/>
                <a:gd name="T36" fmla="*/ 2147483647 w 116"/>
                <a:gd name="T37" fmla="*/ 2147483647 h 100"/>
                <a:gd name="T38" fmla="*/ 2147483647 w 116"/>
                <a:gd name="T39" fmla="*/ 2147483647 h 100"/>
                <a:gd name="T40" fmla="*/ 2147483647 w 116"/>
                <a:gd name="T41" fmla="*/ 2147483647 h 100"/>
                <a:gd name="T42" fmla="*/ 2147483647 w 116"/>
                <a:gd name="T43" fmla="*/ 2147483647 h 100"/>
                <a:gd name="T44" fmla="*/ 2147483647 w 116"/>
                <a:gd name="T45" fmla="*/ 2147483647 h 100"/>
                <a:gd name="T46" fmla="*/ 2147483647 w 116"/>
                <a:gd name="T47" fmla="*/ 2147483647 h 100"/>
                <a:gd name="T48" fmla="*/ 2147483647 w 116"/>
                <a:gd name="T49" fmla="*/ 2147483647 h 100"/>
                <a:gd name="T50" fmla="*/ 2147483647 w 116"/>
                <a:gd name="T51" fmla="*/ 2147483647 h 100"/>
                <a:gd name="T52" fmla="*/ 2147483647 w 116"/>
                <a:gd name="T53" fmla="*/ 2147483647 h 100"/>
                <a:gd name="T54" fmla="*/ 2147483647 w 116"/>
                <a:gd name="T55" fmla="*/ 2147483647 h 100"/>
                <a:gd name="T56" fmla="*/ 2147483647 w 116"/>
                <a:gd name="T57" fmla="*/ 0 h 100"/>
                <a:gd name="T58" fmla="*/ 2147483647 w 116"/>
                <a:gd name="T59" fmla="*/ 2147483647 h 100"/>
                <a:gd name="T60" fmla="*/ 2147483647 w 116"/>
                <a:gd name="T61" fmla="*/ 2147483647 h 100"/>
                <a:gd name="T62" fmla="*/ 2147483647 w 116"/>
                <a:gd name="T63" fmla="*/ 2147483647 h 100"/>
                <a:gd name="T64" fmla="*/ 2147483647 w 116"/>
                <a:gd name="T65" fmla="*/ 2147483647 h 100"/>
                <a:gd name="T66" fmla="*/ 2147483647 w 116"/>
                <a:gd name="T67" fmla="*/ 2147483647 h 100"/>
                <a:gd name="T68" fmla="*/ 2147483647 w 116"/>
                <a:gd name="T69" fmla="*/ 2147483647 h 100"/>
                <a:gd name="T70" fmla="*/ 2147483647 w 116"/>
                <a:gd name="T71" fmla="*/ 2147483647 h 100"/>
                <a:gd name="T72" fmla="*/ 2147483647 w 116"/>
                <a:gd name="T73" fmla="*/ 2147483647 h 100"/>
                <a:gd name="T74" fmla="*/ 2147483647 w 116"/>
                <a:gd name="T75" fmla="*/ 2147483647 h 100"/>
                <a:gd name="T76" fmla="*/ 2147483647 w 116"/>
                <a:gd name="T77" fmla="*/ 2147483647 h 100"/>
                <a:gd name="T78" fmla="*/ 2147483647 w 116"/>
                <a:gd name="T79" fmla="*/ 2147483647 h 100"/>
                <a:gd name="T80" fmla="*/ 2147483647 w 116"/>
                <a:gd name="T81" fmla="*/ 2147483647 h 100"/>
                <a:gd name="T82" fmla="*/ 2147483647 w 116"/>
                <a:gd name="T83" fmla="*/ 2147483647 h 100"/>
                <a:gd name="T84" fmla="*/ 2147483647 w 116"/>
                <a:gd name="T85" fmla="*/ 2147483647 h 100"/>
                <a:gd name="T86" fmla="*/ 2147483647 w 116"/>
                <a:gd name="T87" fmla="*/ 2147483647 h 100"/>
                <a:gd name="T88" fmla="*/ 2147483647 w 116"/>
                <a:gd name="T89" fmla="*/ 2147483647 h 100"/>
                <a:gd name="T90" fmla="*/ 2147483647 w 116"/>
                <a:gd name="T91" fmla="*/ 2147483647 h 100"/>
                <a:gd name="T92" fmla="*/ 2147483647 w 116"/>
                <a:gd name="T93" fmla="*/ 2147483647 h 100"/>
                <a:gd name="T94" fmla="*/ 2147483647 w 116"/>
                <a:gd name="T95" fmla="*/ 2147483647 h 100"/>
                <a:gd name="T96" fmla="*/ 2147483647 w 116"/>
                <a:gd name="T97" fmla="*/ 2147483647 h 100"/>
                <a:gd name="T98" fmla="*/ 2147483647 w 116"/>
                <a:gd name="T99" fmla="*/ 2147483647 h 100"/>
                <a:gd name="T100" fmla="*/ 2147483647 w 116"/>
                <a:gd name="T101" fmla="*/ 2147483647 h 100"/>
                <a:gd name="T102" fmla="*/ 2147483647 w 116"/>
                <a:gd name="T103" fmla="*/ 2147483647 h 100"/>
                <a:gd name="T104" fmla="*/ 2147483647 w 116"/>
                <a:gd name="T105" fmla="*/ 2147483647 h 100"/>
                <a:gd name="T106" fmla="*/ 2147483647 w 116"/>
                <a:gd name="T107" fmla="*/ 2147483647 h 100"/>
                <a:gd name="T108" fmla="*/ 2147483647 w 116"/>
                <a:gd name="T109" fmla="*/ 2147483647 h 100"/>
                <a:gd name="T110" fmla="*/ 2147483647 w 116"/>
                <a:gd name="T111" fmla="*/ 2147483647 h 100"/>
                <a:gd name="T112" fmla="*/ 2147483647 w 116"/>
                <a:gd name="T113" fmla="*/ 2147483647 h 100"/>
                <a:gd name="T114" fmla="*/ 2147483647 w 116"/>
                <a:gd name="T115" fmla="*/ 2147483647 h 100"/>
                <a:gd name="T116" fmla="*/ 2147483647 w 116"/>
                <a:gd name="T117" fmla="*/ 2147483647 h 100"/>
                <a:gd name="T118" fmla="*/ 0 w 116"/>
                <a:gd name="T119" fmla="*/ 2147483647 h 1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6"/>
                <a:gd name="T181" fmla="*/ 0 h 100"/>
                <a:gd name="T182" fmla="*/ 116 w 116"/>
                <a:gd name="T183" fmla="*/ 100 h 1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6" h="100">
                  <a:moveTo>
                    <a:pt x="106" y="22"/>
                  </a:moveTo>
                  <a:lnTo>
                    <a:pt x="106" y="22"/>
                  </a:lnTo>
                  <a:lnTo>
                    <a:pt x="110" y="22"/>
                  </a:lnTo>
                  <a:lnTo>
                    <a:pt x="116" y="24"/>
                  </a:lnTo>
                  <a:lnTo>
                    <a:pt x="116" y="30"/>
                  </a:lnTo>
                  <a:lnTo>
                    <a:pt x="114" y="34"/>
                  </a:lnTo>
                  <a:lnTo>
                    <a:pt x="108" y="34"/>
                  </a:lnTo>
                  <a:lnTo>
                    <a:pt x="104" y="32"/>
                  </a:lnTo>
                  <a:lnTo>
                    <a:pt x="102" y="26"/>
                  </a:lnTo>
                  <a:lnTo>
                    <a:pt x="106" y="22"/>
                  </a:lnTo>
                  <a:close/>
                  <a:moveTo>
                    <a:pt x="88" y="16"/>
                  </a:moveTo>
                  <a:lnTo>
                    <a:pt x="88" y="16"/>
                  </a:lnTo>
                  <a:lnTo>
                    <a:pt x="94" y="14"/>
                  </a:lnTo>
                  <a:lnTo>
                    <a:pt x="98" y="18"/>
                  </a:lnTo>
                  <a:lnTo>
                    <a:pt x="100" y="22"/>
                  </a:lnTo>
                  <a:lnTo>
                    <a:pt x="96" y="26"/>
                  </a:lnTo>
                  <a:lnTo>
                    <a:pt x="92" y="28"/>
                  </a:lnTo>
                  <a:lnTo>
                    <a:pt x="86" y="24"/>
                  </a:lnTo>
                  <a:lnTo>
                    <a:pt x="86" y="20"/>
                  </a:lnTo>
                  <a:lnTo>
                    <a:pt x="88" y="16"/>
                  </a:lnTo>
                  <a:close/>
                  <a:moveTo>
                    <a:pt x="106" y="40"/>
                  </a:moveTo>
                  <a:lnTo>
                    <a:pt x="106" y="40"/>
                  </a:lnTo>
                  <a:lnTo>
                    <a:pt x="110" y="40"/>
                  </a:lnTo>
                  <a:lnTo>
                    <a:pt x="114" y="42"/>
                  </a:lnTo>
                  <a:lnTo>
                    <a:pt x="116" y="48"/>
                  </a:lnTo>
                  <a:lnTo>
                    <a:pt x="112" y="52"/>
                  </a:lnTo>
                  <a:lnTo>
                    <a:pt x="108" y="52"/>
                  </a:lnTo>
                  <a:lnTo>
                    <a:pt x="102" y="50"/>
                  </a:lnTo>
                  <a:lnTo>
                    <a:pt x="102" y="44"/>
                  </a:lnTo>
                  <a:lnTo>
                    <a:pt x="106" y="40"/>
                  </a:lnTo>
                  <a:close/>
                  <a:moveTo>
                    <a:pt x="88" y="34"/>
                  </a:moveTo>
                  <a:lnTo>
                    <a:pt x="88" y="34"/>
                  </a:lnTo>
                  <a:lnTo>
                    <a:pt x="94" y="32"/>
                  </a:lnTo>
                  <a:lnTo>
                    <a:pt x="98" y="36"/>
                  </a:lnTo>
                  <a:lnTo>
                    <a:pt x="98" y="40"/>
                  </a:lnTo>
                  <a:lnTo>
                    <a:pt x="96" y="44"/>
                  </a:lnTo>
                  <a:lnTo>
                    <a:pt x="90" y="46"/>
                  </a:lnTo>
                  <a:lnTo>
                    <a:pt x="86" y="42"/>
                  </a:lnTo>
                  <a:lnTo>
                    <a:pt x="86" y="38"/>
                  </a:lnTo>
                  <a:lnTo>
                    <a:pt x="88" y="34"/>
                  </a:lnTo>
                  <a:close/>
                  <a:moveTo>
                    <a:pt x="72" y="8"/>
                  </a:moveTo>
                  <a:lnTo>
                    <a:pt x="72" y="8"/>
                  </a:lnTo>
                  <a:lnTo>
                    <a:pt x="78" y="8"/>
                  </a:lnTo>
                  <a:lnTo>
                    <a:pt x="82" y="10"/>
                  </a:lnTo>
                  <a:lnTo>
                    <a:pt x="82" y="16"/>
                  </a:lnTo>
                  <a:lnTo>
                    <a:pt x="80" y="20"/>
                  </a:lnTo>
                  <a:lnTo>
                    <a:pt x="74" y="20"/>
                  </a:lnTo>
                  <a:lnTo>
                    <a:pt x="70" y="18"/>
                  </a:lnTo>
                  <a:lnTo>
                    <a:pt x="68" y="12"/>
                  </a:lnTo>
                  <a:lnTo>
                    <a:pt x="72" y="8"/>
                  </a:lnTo>
                  <a:close/>
                  <a:moveTo>
                    <a:pt x="104" y="58"/>
                  </a:moveTo>
                  <a:lnTo>
                    <a:pt x="104" y="58"/>
                  </a:lnTo>
                  <a:lnTo>
                    <a:pt x="110" y="58"/>
                  </a:lnTo>
                  <a:lnTo>
                    <a:pt x="114" y="60"/>
                  </a:lnTo>
                  <a:lnTo>
                    <a:pt x="114" y="66"/>
                  </a:lnTo>
                  <a:lnTo>
                    <a:pt x="112" y="70"/>
                  </a:lnTo>
                  <a:lnTo>
                    <a:pt x="106" y="72"/>
                  </a:lnTo>
                  <a:lnTo>
                    <a:pt x="102" y="68"/>
                  </a:lnTo>
                  <a:lnTo>
                    <a:pt x="102" y="62"/>
                  </a:lnTo>
                  <a:lnTo>
                    <a:pt x="104" y="58"/>
                  </a:lnTo>
                  <a:close/>
                  <a:moveTo>
                    <a:pt x="56" y="2"/>
                  </a:moveTo>
                  <a:lnTo>
                    <a:pt x="56" y="2"/>
                  </a:lnTo>
                  <a:lnTo>
                    <a:pt x="60" y="0"/>
                  </a:lnTo>
                  <a:lnTo>
                    <a:pt x="64" y="4"/>
                  </a:lnTo>
                  <a:lnTo>
                    <a:pt x="66" y="8"/>
                  </a:lnTo>
                  <a:lnTo>
                    <a:pt x="62" y="12"/>
                  </a:lnTo>
                  <a:lnTo>
                    <a:pt x="58" y="14"/>
                  </a:lnTo>
                  <a:lnTo>
                    <a:pt x="52" y="10"/>
                  </a:lnTo>
                  <a:lnTo>
                    <a:pt x="52" y="6"/>
                  </a:lnTo>
                  <a:lnTo>
                    <a:pt x="56" y="2"/>
                  </a:lnTo>
                  <a:close/>
                  <a:moveTo>
                    <a:pt x="104" y="78"/>
                  </a:moveTo>
                  <a:lnTo>
                    <a:pt x="104" y="78"/>
                  </a:lnTo>
                  <a:lnTo>
                    <a:pt x="108" y="76"/>
                  </a:lnTo>
                  <a:lnTo>
                    <a:pt x="114" y="80"/>
                  </a:lnTo>
                  <a:lnTo>
                    <a:pt x="114" y="84"/>
                  </a:lnTo>
                  <a:lnTo>
                    <a:pt x="112" y="88"/>
                  </a:lnTo>
                  <a:lnTo>
                    <a:pt x="106" y="90"/>
                  </a:lnTo>
                  <a:lnTo>
                    <a:pt x="102" y="86"/>
                  </a:lnTo>
                  <a:lnTo>
                    <a:pt x="100" y="82"/>
                  </a:lnTo>
                  <a:lnTo>
                    <a:pt x="104" y="78"/>
                  </a:lnTo>
                  <a:close/>
                  <a:moveTo>
                    <a:pt x="72" y="44"/>
                  </a:moveTo>
                  <a:lnTo>
                    <a:pt x="72" y="44"/>
                  </a:lnTo>
                  <a:lnTo>
                    <a:pt x="76" y="44"/>
                  </a:lnTo>
                  <a:lnTo>
                    <a:pt x="80" y="46"/>
                  </a:lnTo>
                  <a:lnTo>
                    <a:pt x="82" y="52"/>
                  </a:lnTo>
                  <a:lnTo>
                    <a:pt x="78" y="56"/>
                  </a:lnTo>
                  <a:lnTo>
                    <a:pt x="74" y="56"/>
                  </a:lnTo>
                  <a:lnTo>
                    <a:pt x="70" y="54"/>
                  </a:lnTo>
                  <a:lnTo>
                    <a:pt x="68" y="48"/>
                  </a:lnTo>
                  <a:lnTo>
                    <a:pt x="72" y="44"/>
                  </a:lnTo>
                  <a:close/>
                  <a:moveTo>
                    <a:pt x="54" y="56"/>
                  </a:moveTo>
                  <a:lnTo>
                    <a:pt x="54" y="56"/>
                  </a:lnTo>
                  <a:lnTo>
                    <a:pt x="60" y="54"/>
                  </a:lnTo>
                  <a:lnTo>
                    <a:pt x="64" y="58"/>
                  </a:lnTo>
                  <a:lnTo>
                    <a:pt x="64" y="62"/>
                  </a:lnTo>
                  <a:lnTo>
                    <a:pt x="62" y="66"/>
                  </a:lnTo>
                  <a:lnTo>
                    <a:pt x="56" y="68"/>
                  </a:lnTo>
                  <a:lnTo>
                    <a:pt x="52" y="64"/>
                  </a:lnTo>
                  <a:lnTo>
                    <a:pt x="52" y="60"/>
                  </a:lnTo>
                  <a:lnTo>
                    <a:pt x="54" y="56"/>
                  </a:lnTo>
                  <a:close/>
                  <a:moveTo>
                    <a:pt x="38" y="66"/>
                  </a:moveTo>
                  <a:lnTo>
                    <a:pt x="38" y="66"/>
                  </a:lnTo>
                  <a:lnTo>
                    <a:pt x="42" y="66"/>
                  </a:lnTo>
                  <a:lnTo>
                    <a:pt x="46" y="68"/>
                  </a:lnTo>
                  <a:lnTo>
                    <a:pt x="48" y="74"/>
                  </a:lnTo>
                  <a:lnTo>
                    <a:pt x="44" y="78"/>
                  </a:lnTo>
                  <a:lnTo>
                    <a:pt x="40" y="78"/>
                  </a:lnTo>
                  <a:lnTo>
                    <a:pt x="34" y="76"/>
                  </a:lnTo>
                  <a:lnTo>
                    <a:pt x="34" y="70"/>
                  </a:lnTo>
                  <a:lnTo>
                    <a:pt x="38" y="66"/>
                  </a:lnTo>
                  <a:close/>
                  <a:moveTo>
                    <a:pt x="20" y="78"/>
                  </a:moveTo>
                  <a:lnTo>
                    <a:pt x="20" y="78"/>
                  </a:lnTo>
                  <a:lnTo>
                    <a:pt x="26" y="76"/>
                  </a:lnTo>
                  <a:lnTo>
                    <a:pt x="30" y="80"/>
                  </a:lnTo>
                  <a:lnTo>
                    <a:pt x="30" y="84"/>
                  </a:lnTo>
                  <a:lnTo>
                    <a:pt x="28" y="88"/>
                  </a:lnTo>
                  <a:lnTo>
                    <a:pt x="22" y="90"/>
                  </a:lnTo>
                  <a:lnTo>
                    <a:pt x="18" y="86"/>
                  </a:lnTo>
                  <a:lnTo>
                    <a:pt x="16" y="82"/>
                  </a:lnTo>
                  <a:lnTo>
                    <a:pt x="20" y="78"/>
                  </a:lnTo>
                  <a:close/>
                  <a:moveTo>
                    <a:pt x="2" y="88"/>
                  </a:moveTo>
                  <a:lnTo>
                    <a:pt x="2" y="88"/>
                  </a:lnTo>
                  <a:lnTo>
                    <a:pt x="8" y="88"/>
                  </a:lnTo>
                  <a:lnTo>
                    <a:pt x="12" y="90"/>
                  </a:lnTo>
                  <a:lnTo>
                    <a:pt x="14" y="96"/>
                  </a:lnTo>
                  <a:lnTo>
                    <a:pt x="10" y="100"/>
                  </a:lnTo>
                  <a:lnTo>
                    <a:pt x="6" y="100"/>
                  </a:lnTo>
                  <a:lnTo>
                    <a:pt x="0" y="98"/>
                  </a:lnTo>
                  <a:lnTo>
                    <a:pt x="0" y="92"/>
                  </a:lnTo>
                  <a:lnTo>
                    <a:pt x="2" y="88"/>
                  </a:lnTo>
                  <a:close/>
                </a:path>
              </a:pathLst>
            </a:custGeom>
            <a:solidFill>
              <a:srgbClr val="0070C0"/>
            </a:solidFill>
            <a:ln w="9525">
              <a:noFill/>
              <a:round/>
              <a:headEnd/>
              <a:tailEnd/>
            </a:ln>
          </p:spPr>
          <p:txBody>
            <a:bodyPr/>
            <a:lstStyle/>
            <a:p>
              <a:endParaRPr lang="ja-JP"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fltVal val="0"/>
                                          </p:val>
                                        </p:tav>
                                        <p:tav tm="100000">
                                          <p:val>
                                            <p:strVal val="#ppt_w"/>
                                          </p:val>
                                        </p:tav>
                                      </p:tavLst>
                                    </p:anim>
                                    <p:anim calcmode="lin" valueType="num">
                                      <p:cBhvr>
                                        <p:cTn id="8" dur="1000" fill="hold"/>
                                        <p:tgtEl>
                                          <p:spTgt spid="54"/>
                                        </p:tgtEl>
                                        <p:attrNameLst>
                                          <p:attrName>ppt_h</p:attrName>
                                        </p:attrNameLst>
                                      </p:cBhvr>
                                      <p:tavLst>
                                        <p:tav tm="0">
                                          <p:val>
                                            <p:fltVal val="0"/>
                                          </p:val>
                                        </p:tav>
                                        <p:tav tm="100000">
                                          <p:val>
                                            <p:strVal val="#ppt_h"/>
                                          </p:val>
                                        </p:tav>
                                      </p:tavLst>
                                    </p:anim>
                                    <p:animEffect transition="in" filter="fade">
                                      <p:cBhvr>
                                        <p:cTn id="9" dur="1000"/>
                                        <p:tgtEl>
                                          <p:spTgt spid="54"/>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p:cTn id="13" dur="1000" fill="hold"/>
                                        <p:tgtEl>
                                          <p:spTgt spid="58"/>
                                        </p:tgtEl>
                                        <p:attrNameLst>
                                          <p:attrName>ppt_w</p:attrName>
                                        </p:attrNameLst>
                                      </p:cBhvr>
                                      <p:tavLst>
                                        <p:tav tm="0">
                                          <p:val>
                                            <p:fltVal val="0"/>
                                          </p:val>
                                        </p:tav>
                                        <p:tav tm="100000">
                                          <p:val>
                                            <p:strVal val="#ppt_w"/>
                                          </p:val>
                                        </p:tav>
                                      </p:tavLst>
                                    </p:anim>
                                    <p:anim calcmode="lin" valueType="num">
                                      <p:cBhvr>
                                        <p:cTn id="14" dur="1000" fill="hold"/>
                                        <p:tgtEl>
                                          <p:spTgt spid="58"/>
                                        </p:tgtEl>
                                        <p:attrNameLst>
                                          <p:attrName>ppt_h</p:attrName>
                                        </p:attrNameLst>
                                      </p:cBhvr>
                                      <p:tavLst>
                                        <p:tav tm="0">
                                          <p:val>
                                            <p:fltVal val="0"/>
                                          </p:val>
                                        </p:tav>
                                        <p:tav tm="100000">
                                          <p:val>
                                            <p:strVal val="#ppt_h"/>
                                          </p:val>
                                        </p:tav>
                                      </p:tavLst>
                                    </p:anim>
                                    <p:animEffect transition="in" filter="fade">
                                      <p:cBhvr>
                                        <p:cTn id="15" dur="1000"/>
                                        <p:tgtEl>
                                          <p:spTgt spid="58"/>
                                        </p:tgtEl>
                                      </p:cBhvr>
                                    </p:animEffect>
                                  </p:childTnLst>
                                </p:cTn>
                              </p:par>
                              <p:par>
                                <p:cTn id="16" presetID="10" presetClass="entr" presetSubtype="0" fill="hold"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3000"/>
                                        <p:tgtEl>
                                          <p:spTgt spid="56"/>
                                        </p:tgtEl>
                                      </p:cBhvr>
                                    </p:animEffect>
                                  </p:childTnLst>
                                </p:cTn>
                              </p:par>
                              <p:par>
                                <p:cTn id="19" presetID="63" presetClass="path" presetSubtype="0" accel="50000" decel="50000" fill="hold" nodeType="withEffect">
                                  <p:stCondLst>
                                    <p:cond delay="0"/>
                                  </p:stCondLst>
                                  <p:childTnLst>
                                    <p:animMotion origin="layout" path="M -1.94444E-6 -4.07407E-6 L 0.5434 -0.16805 " pathEditMode="relative" rAng="0" ptsTypes="AA">
                                      <p:cBhvr>
                                        <p:cTn id="20" dur="3000" fill="hold"/>
                                        <p:tgtEl>
                                          <p:spTgt spid="56"/>
                                        </p:tgtEl>
                                        <p:attrNameLst>
                                          <p:attrName>ppt_x</p:attrName>
                                          <p:attrName>ppt_y</p:attrName>
                                        </p:attrNameLst>
                                      </p:cBhvr>
                                      <p:rCtr x="27200" y="-8400"/>
                                    </p:animMotion>
                                  </p:childTnLst>
                                </p:cTn>
                              </p:par>
                              <p:par>
                                <p:cTn id="21" presetID="10"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3000"/>
                                        <p:tgtEl>
                                          <p:spTgt spid="52"/>
                                        </p:tgtEl>
                                      </p:cBhvr>
                                    </p:animEffect>
                                  </p:childTnLst>
                                </p:cTn>
                              </p:par>
                              <p:par>
                                <p:cTn id="24" presetID="63" presetClass="path" presetSubtype="0" accel="50000" decel="50000" fill="hold" nodeType="withEffect">
                                  <p:stCondLst>
                                    <p:cond delay="0"/>
                                  </p:stCondLst>
                                  <p:childTnLst>
                                    <p:animMotion origin="layout" path="M -1.94444E-6 -4.07407E-6 L 0.53611 -0.16226 " pathEditMode="relative" rAng="0" ptsTypes="AA">
                                      <p:cBhvr>
                                        <p:cTn id="25" dur="3000" fill="hold"/>
                                        <p:tgtEl>
                                          <p:spTgt spid="52"/>
                                        </p:tgtEl>
                                        <p:attrNameLst>
                                          <p:attrName>ppt_x</p:attrName>
                                          <p:attrName>ppt_y</p:attrName>
                                        </p:attrNameLst>
                                      </p:cBhvr>
                                      <p:rCtr x="26800" y="-8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fog.png"/>
          <p:cNvPicPr>
            <a:picLocks noChangeAspect="1"/>
          </p:cNvPicPr>
          <p:nvPr/>
        </p:nvPicPr>
        <p:blipFill>
          <a:blip r:embed="rId3"/>
          <a:srcRect/>
          <a:stretch>
            <a:fillRect/>
          </a:stretch>
        </p:blipFill>
        <p:spPr bwMode="auto">
          <a:xfrm rot="-4076873">
            <a:off x="-3263900" y="5962650"/>
            <a:ext cx="9144000" cy="5715000"/>
          </a:xfrm>
          <a:prstGeom prst="rect">
            <a:avLst/>
          </a:prstGeom>
          <a:noFill/>
          <a:ln w="9525">
            <a:noFill/>
            <a:miter lim="800000"/>
            <a:headEnd/>
            <a:tailEnd/>
          </a:ln>
        </p:spPr>
      </p:pic>
      <p:pic>
        <p:nvPicPr>
          <p:cNvPr id="55298" name="Picture 17" descr="coast.png"/>
          <p:cNvPicPr>
            <a:picLocks noChangeAspect="1"/>
          </p:cNvPicPr>
          <p:nvPr/>
        </p:nvPicPr>
        <p:blipFill>
          <a:blip r:embed="rId4">
            <a:lum bright="10000" contrast="-20000"/>
          </a:blip>
          <a:srcRect/>
          <a:stretch>
            <a:fillRect/>
          </a:stretch>
        </p:blipFill>
        <p:spPr bwMode="auto">
          <a:xfrm>
            <a:off x="0" y="0"/>
            <a:ext cx="8335963" cy="6858000"/>
          </a:xfrm>
          <a:prstGeom prst="rect">
            <a:avLst/>
          </a:prstGeom>
          <a:noFill/>
          <a:ln w="9525">
            <a:noFill/>
            <a:miter lim="800000"/>
            <a:headEnd/>
            <a:tailEnd/>
          </a:ln>
        </p:spPr>
      </p:pic>
      <p:pic>
        <p:nvPicPr>
          <p:cNvPr id="55299" name="Picture 2"/>
          <p:cNvPicPr>
            <a:picLocks noChangeAspect="1" noChangeArrowheads="1"/>
          </p:cNvPicPr>
          <p:nvPr/>
        </p:nvPicPr>
        <p:blipFill>
          <a:blip r:embed="rId5"/>
          <a:srcRect/>
          <a:stretch>
            <a:fillRect/>
          </a:stretch>
        </p:blipFill>
        <p:spPr bwMode="auto">
          <a:xfrm>
            <a:off x="1403350" y="506413"/>
            <a:ext cx="4348163" cy="5845175"/>
          </a:xfrm>
          <a:prstGeom prst="rect">
            <a:avLst/>
          </a:prstGeom>
          <a:noFill/>
          <a:ln w="9525">
            <a:noFill/>
            <a:miter lim="800000"/>
            <a:headEnd/>
            <a:tailEnd/>
          </a:ln>
        </p:spPr>
      </p:pic>
      <p:pic>
        <p:nvPicPr>
          <p:cNvPr id="14" name="Picture 13" descr="fog.png"/>
          <p:cNvPicPr>
            <a:picLocks noChangeAspect="1"/>
          </p:cNvPicPr>
          <p:nvPr/>
        </p:nvPicPr>
        <p:blipFill>
          <a:blip r:embed="rId3"/>
          <a:srcRect/>
          <a:stretch>
            <a:fillRect/>
          </a:stretch>
        </p:blipFill>
        <p:spPr bwMode="auto">
          <a:xfrm>
            <a:off x="-8081963" y="1871663"/>
            <a:ext cx="9144001" cy="5715000"/>
          </a:xfrm>
          <a:prstGeom prst="rect">
            <a:avLst/>
          </a:prstGeom>
          <a:noFill/>
          <a:ln w="9525">
            <a:noFill/>
            <a:miter lim="800000"/>
            <a:headEnd/>
            <a:tailEnd/>
          </a:ln>
        </p:spPr>
      </p:pic>
      <p:sp>
        <p:nvSpPr>
          <p:cNvPr id="55301" name="TextBox 12"/>
          <p:cNvSpPr txBox="1">
            <a:spLocks noChangeArrowheads="1"/>
          </p:cNvSpPr>
          <p:nvPr/>
        </p:nvSpPr>
        <p:spPr bwMode="auto">
          <a:xfrm>
            <a:off x="5062538" y="668338"/>
            <a:ext cx="3579812" cy="846137"/>
          </a:xfrm>
          <a:prstGeom prst="rect">
            <a:avLst/>
          </a:prstGeom>
          <a:noFill/>
          <a:ln w="9525">
            <a:noFill/>
            <a:miter lim="800000"/>
            <a:headEnd/>
            <a:tailEnd/>
          </a:ln>
        </p:spPr>
        <p:txBody>
          <a:bodyPr>
            <a:spAutoFit/>
          </a:bodyPr>
          <a:lstStyle/>
          <a:p>
            <a:pPr>
              <a:lnSpc>
                <a:spcPct val="95000"/>
              </a:lnSpc>
            </a:pPr>
            <a:r>
              <a:rPr kumimoji="0" lang="ja-JP" altLang="it-IT" sz="2800">
                <a:solidFill>
                  <a:srgbClr val="595959"/>
                </a:solidFill>
                <a:latin typeface="Helvetica" pitchFamily="34" charset="0"/>
              </a:rPr>
              <a:t>ナパ・ヴァレー </a:t>
            </a:r>
            <a:r>
              <a:rPr kumimoji="0" lang="it-IT" altLang="ja-JP" sz="2800">
                <a:solidFill>
                  <a:srgbClr val="595959"/>
                </a:solidFill>
                <a:latin typeface="Helvetica" pitchFamily="34" charset="0"/>
              </a:rPr>
              <a:t>AVA</a:t>
            </a:r>
          </a:p>
          <a:p>
            <a:pPr>
              <a:lnSpc>
                <a:spcPct val="95000"/>
              </a:lnSpc>
            </a:pPr>
            <a:r>
              <a:rPr kumimoji="0" lang="ja-JP" altLang="it-IT">
                <a:solidFill>
                  <a:srgbClr val="595959"/>
                </a:solidFill>
                <a:latin typeface="Helvetica" pitchFamily="34" charset="0"/>
              </a:rPr>
              <a:t>北と南から霧が流れ込む</a:t>
            </a:r>
            <a:endParaRPr kumimoji="0" lang="ja-JP" altLang="en-US">
              <a:solidFill>
                <a:srgbClr val="595959"/>
              </a:solidFill>
              <a:latin typeface="Helvetica" pitchFamily="34" charset="0"/>
            </a:endParaRPr>
          </a:p>
        </p:txBody>
      </p:sp>
      <p:pic>
        <p:nvPicPr>
          <p:cNvPr id="15" name="Picture 14" descr="fog.png"/>
          <p:cNvPicPr>
            <a:picLocks noChangeAspect="1"/>
          </p:cNvPicPr>
          <p:nvPr/>
        </p:nvPicPr>
        <p:blipFill>
          <a:blip r:embed="rId3"/>
          <a:srcRect/>
          <a:stretch>
            <a:fillRect/>
          </a:stretch>
        </p:blipFill>
        <p:spPr bwMode="auto">
          <a:xfrm rot="-4076873">
            <a:off x="-3249612" y="5976937"/>
            <a:ext cx="9144000" cy="5715001"/>
          </a:xfrm>
          <a:prstGeom prst="rect">
            <a:avLst/>
          </a:prstGeom>
          <a:noFill/>
          <a:ln w="9525">
            <a:noFill/>
            <a:miter lim="800000"/>
            <a:headEnd/>
            <a:tailEnd/>
          </a:ln>
        </p:spPr>
      </p:pic>
      <p:sp>
        <p:nvSpPr>
          <p:cNvPr id="55303" name="TextBox 9"/>
          <p:cNvSpPr txBox="1">
            <a:spLocks noChangeArrowheads="1"/>
          </p:cNvSpPr>
          <p:nvPr/>
        </p:nvSpPr>
        <p:spPr bwMode="auto">
          <a:xfrm>
            <a:off x="1531938" y="6210300"/>
            <a:ext cx="3241675" cy="439738"/>
          </a:xfrm>
          <a:prstGeom prst="rect">
            <a:avLst/>
          </a:prstGeom>
          <a:noFill/>
          <a:ln w="9525">
            <a:noFill/>
            <a:miter lim="800000"/>
            <a:headEnd/>
            <a:tailEnd/>
          </a:ln>
        </p:spPr>
        <p:txBody>
          <a:bodyPr>
            <a:spAutoFit/>
          </a:bodyPr>
          <a:lstStyle/>
          <a:p>
            <a:pPr algn="r">
              <a:lnSpc>
                <a:spcPct val="95000"/>
              </a:lnSpc>
            </a:pPr>
            <a:r>
              <a:rPr kumimoji="0" lang="ja-JP" altLang="en-US" b="1">
                <a:solidFill>
                  <a:srgbClr val="0070C0"/>
                </a:solidFill>
              </a:rPr>
              <a:t>海からの冷たい霧</a:t>
            </a:r>
            <a:endParaRPr kumimoji="0" lang="en-US" altLang="ja-JP" b="1">
              <a:solidFill>
                <a:srgbClr val="0070C0"/>
              </a:solidFill>
            </a:endParaRPr>
          </a:p>
        </p:txBody>
      </p:sp>
      <p:pic>
        <p:nvPicPr>
          <p:cNvPr id="16" name="Picture 15" descr="fog.png"/>
          <p:cNvPicPr>
            <a:picLocks noChangeAspect="1"/>
          </p:cNvPicPr>
          <p:nvPr/>
        </p:nvPicPr>
        <p:blipFill>
          <a:blip r:embed="rId3"/>
          <a:srcRect/>
          <a:stretch>
            <a:fillRect/>
          </a:stretch>
        </p:blipFill>
        <p:spPr bwMode="auto">
          <a:xfrm>
            <a:off x="-8081963" y="2087563"/>
            <a:ext cx="9144001" cy="5715000"/>
          </a:xfrm>
          <a:prstGeom prst="rect">
            <a:avLst/>
          </a:prstGeom>
          <a:noFill/>
          <a:ln w="9525">
            <a:noFill/>
            <a:miter lim="800000"/>
            <a:headEnd/>
            <a:tailEnd/>
          </a:ln>
        </p:spPr>
      </p:pic>
      <p:grpSp>
        <p:nvGrpSpPr>
          <p:cNvPr id="2" name="Group 11"/>
          <p:cNvGrpSpPr/>
          <p:nvPr/>
        </p:nvGrpSpPr>
        <p:grpSpPr>
          <a:xfrm rot="15958308">
            <a:off x="3522135" y="5044674"/>
            <a:ext cx="653250" cy="1618287"/>
            <a:chOff x="6230146" y="5190529"/>
            <a:chExt cx="184150" cy="537519"/>
          </a:xfrm>
          <a:solidFill>
            <a:srgbClr val="0070C0"/>
          </a:solidFill>
        </p:grpSpPr>
        <p:sp>
          <p:nvSpPr>
            <p:cNvPr id="9" name="Freeform 48"/>
            <p:cNvSpPr>
              <a:spLocks noEditPoints="1"/>
            </p:cNvSpPr>
            <p:nvPr/>
          </p:nvSpPr>
          <p:spPr bwMode="auto">
            <a:xfrm rot="2647320">
              <a:off x="6230146" y="5190529"/>
              <a:ext cx="184150" cy="158750"/>
            </a:xfrm>
            <a:custGeom>
              <a:avLst/>
              <a:gdLst/>
              <a:ahLst/>
              <a:cxnLst>
                <a:cxn ang="0">
                  <a:pos x="110" y="22"/>
                </a:cxn>
                <a:cxn ang="0">
                  <a:pos x="116" y="30"/>
                </a:cxn>
                <a:cxn ang="0">
                  <a:pos x="108" y="34"/>
                </a:cxn>
                <a:cxn ang="0">
                  <a:pos x="102" y="26"/>
                </a:cxn>
                <a:cxn ang="0">
                  <a:pos x="88" y="16"/>
                </a:cxn>
                <a:cxn ang="0">
                  <a:pos x="98" y="18"/>
                </a:cxn>
                <a:cxn ang="0">
                  <a:pos x="96" y="26"/>
                </a:cxn>
                <a:cxn ang="0">
                  <a:pos x="86" y="24"/>
                </a:cxn>
                <a:cxn ang="0">
                  <a:pos x="88" y="16"/>
                </a:cxn>
                <a:cxn ang="0">
                  <a:pos x="106" y="40"/>
                </a:cxn>
                <a:cxn ang="0">
                  <a:pos x="114" y="42"/>
                </a:cxn>
                <a:cxn ang="0">
                  <a:pos x="112" y="52"/>
                </a:cxn>
                <a:cxn ang="0">
                  <a:pos x="102" y="50"/>
                </a:cxn>
                <a:cxn ang="0">
                  <a:pos x="106" y="40"/>
                </a:cxn>
                <a:cxn ang="0">
                  <a:pos x="94" y="32"/>
                </a:cxn>
                <a:cxn ang="0">
                  <a:pos x="98" y="40"/>
                </a:cxn>
                <a:cxn ang="0">
                  <a:pos x="90" y="46"/>
                </a:cxn>
                <a:cxn ang="0">
                  <a:pos x="86" y="38"/>
                </a:cxn>
                <a:cxn ang="0">
                  <a:pos x="72" y="8"/>
                </a:cxn>
                <a:cxn ang="0">
                  <a:pos x="82" y="10"/>
                </a:cxn>
                <a:cxn ang="0">
                  <a:pos x="80" y="20"/>
                </a:cxn>
                <a:cxn ang="0">
                  <a:pos x="70" y="18"/>
                </a:cxn>
                <a:cxn ang="0">
                  <a:pos x="72" y="8"/>
                </a:cxn>
                <a:cxn ang="0">
                  <a:pos x="104" y="58"/>
                </a:cxn>
                <a:cxn ang="0">
                  <a:pos x="114" y="60"/>
                </a:cxn>
                <a:cxn ang="0">
                  <a:pos x="112" y="70"/>
                </a:cxn>
                <a:cxn ang="0">
                  <a:pos x="102" y="68"/>
                </a:cxn>
                <a:cxn ang="0">
                  <a:pos x="104" y="58"/>
                </a:cxn>
                <a:cxn ang="0">
                  <a:pos x="60" y="0"/>
                </a:cxn>
                <a:cxn ang="0">
                  <a:pos x="66" y="8"/>
                </a:cxn>
                <a:cxn ang="0">
                  <a:pos x="58" y="14"/>
                </a:cxn>
                <a:cxn ang="0">
                  <a:pos x="52" y="6"/>
                </a:cxn>
                <a:cxn ang="0">
                  <a:pos x="104" y="78"/>
                </a:cxn>
                <a:cxn ang="0">
                  <a:pos x="114" y="80"/>
                </a:cxn>
                <a:cxn ang="0">
                  <a:pos x="112" y="88"/>
                </a:cxn>
                <a:cxn ang="0">
                  <a:pos x="102" y="86"/>
                </a:cxn>
                <a:cxn ang="0">
                  <a:pos x="104" y="78"/>
                </a:cxn>
                <a:cxn ang="0">
                  <a:pos x="72" y="44"/>
                </a:cxn>
                <a:cxn ang="0">
                  <a:pos x="80" y="46"/>
                </a:cxn>
                <a:cxn ang="0">
                  <a:pos x="78" y="56"/>
                </a:cxn>
                <a:cxn ang="0">
                  <a:pos x="70" y="54"/>
                </a:cxn>
                <a:cxn ang="0">
                  <a:pos x="72" y="44"/>
                </a:cxn>
                <a:cxn ang="0">
                  <a:pos x="60" y="54"/>
                </a:cxn>
                <a:cxn ang="0">
                  <a:pos x="64" y="62"/>
                </a:cxn>
                <a:cxn ang="0">
                  <a:pos x="56" y="68"/>
                </a:cxn>
                <a:cxn ang="0">
                  <a:pos x="52" y="60"/>
                </a:cxn>
                <a:cxn ang="0">
                  <a:pos x="38" y="66"/>
                </a:cxn>
                <a:cxn ang="0">
                  <a:pos x="46" y="68"/>
                </a:cxn>
                <a:cxn ang="0">
                  <a:pos x="44" y="78"/>
                </a:cxn>
                <a:cxn ang="0">
                  <a:pos x="34" y="76"/>
                </a:cxn>
                <a:cxn ang="0">
                  <a:pos x="38" y="66"/>
                </a:cxn>
                <a:cxn ang="0">
                  <a:pos x="20" y="78"/>
                </a:cxn>
                <a:cxn ang="0">
                  <a:pos x="30" y="80"/>
                </a:cxn>
                <a:cxn ang="0">
                  <a:pos x="28" y="88"/>
                </a:cxn>
                <a:cxn ang="0">
                  <a:pos x="18" y="86"/>
                </a:cxn>
                <a:cxn ang="0">
                  <a:pos x="20" y="78"/>
                </a:cxn>
                <a:cxn ang="0">
                  <a:pos x="8" y="88"/>
                </a:cxn>
                <a:cxn ang="0">
                  <a:pos x="14" y="96"/>
                </a:cxn>
                <a:cxn ang="0">
                  <a:pos x="6" y="100"/>
                </a:cxn>
                <a:cxn ang="0">
                  <a:pos x="0" y="92"/>
                </a:cxn>
              </a:cxnLst>
              <a:rect l="0" t="0" r="r" b="b"/>
              <a:pathLst>
                <a:path w="116" h="100">
                  <a:moveTo>
                    <a:pt x="106" y="22"/>
                  </a:moveTo>
                  <a:lnTo>
                    <a:pt x="106" y="22"/>
                  </a:lnTo>
                  <a:lnTo>
                    <a:pt x="110" y="22"/>
                  </a:lnTo>
                  <a:lnTo>
                    <a:pt x="116" y="24"/>
                  </a:lnTo>
                  <a:lnTo>
                    <a:pt x="116" y="24"/>
                  </a:lnTo>
                  <a:lnTo>
                    <a:pt x="116" y="30"/>
                  </a:lnTo>
                  <a:lnTo>
                    <a:pt x="114" y="34"/>
                  </a:lnTo>
                  <a:lnTo>
                    <a:pt x="114" y="34"/>
                  </a:lnTo>
                  <a:lnTo>
                    <a:pt x="108" y="34"/>
                  </a:lnTo>
                  <a:lnTo>
                    <a:pt x="104" y="32"/>
                  </a:lnTo>
                  <a:lnTo>
                    <a:pt x="104" y="32"/>
                  </a:lnTo>
                  <a:lnTo>
                    <a:pt x="102" y="26"/>
                  </a:lnTo>
                  <a:lnTo>
                    <a:pt x="106" y="22"/>
                  </a:lnTo>
                  <a:lnTo>
                    <a:pt x="106" y="22"/>
                  </a:lnTo>
                  <a:close/>
                  <a:moveTo>
                    <a:pt x="88" y="16"/>
                  </a:moveTo>
                  <a:lnTo>
                    <a:pt x="88" y="16"/>
                  </a:lnTo>
                  <a:lnTo>
                    <a:pt x="94" y="14"/>
                  </a:lnTo>
                  <a:lnTo>
                    <a:pt x="98" y="18"/>
                  </a:lnTo>
                  <a:lnTo>
                    <a:pt x="98" y="18"/>
                  </a:lnTo>
                  <a:lnTo>
                    <a:pt x="100" y="22"/>
                  </a:lnTo>
                  <a:lnTo>
                    <a:pt x="96" y="26"/>
                  </a:lnTo>
                  <a:lnTo>
                    <a:pt x="96" y="26"/>
                  </a:lnTo>
                  <a:lnTo>
                    <a:pt x="92" y="28"/>
                  </a:lnTo>
                  <a:lnTo>
                    <a:pt x="86" y="24"/>
                  </a:lnTo>
                  <a:lnTo>
                    <a:pt x="86" y="24"/>
                  </a:lnTo>
                  <a:lnTo>
                    <a:pt x="86" y="20"/>
                  </a:lnTo>
                  <a:lnTo>
                    <a:pt x="88" y="16"/>
                  </a:lnTo>
                  <a:lnTo>
                    <a:pt x="88" y="16"/>
                  </a:lnTo>
                  <a:close/>
                  <a:moveTo>
                    <a:pt x="106" y="40"/>
                  </a:moveTo>
                  <a:lnTo>
                    <a:pt x="106" y="40"/>
                  </a:lnTo>
                  <a:lnTo>
                    <a:pt x="110" y="40"/>
                  </a:lnTo>
                  <a:lnTo>
                    <a:pt x="114" y="42"/>
                  </a:lnTo>
                  <a:lnTo>
                    <a:pt x="114" y="42"/>
                  </a:lnTo>
                  <a:lnTo>
                    <a:pt x="116" y="48"/>
                  </a:lnTo>
                  <a:lnTo>
                    <a:pt x="112" y="52"/>
                  </a:lnTo>
                  <a:lnTo>
                    <a:pt x="112" y="52"/>
                  </a:lnTo>
                  <a:lnTo>
                    <a:pt x="108" y="52"/>
                  </a:lnTo>
                  <a:lnTo>
                    <a:pt x="102" y="50"/>
                  </a:lnTo>
                  <a:lnTo>
                    <a:pt x="102" y="50"/>
                  </a:lnTo>
                  <a:lnTo>
                    <a:pt x="102" y="44"/>
                  </a:lnTo>
                  <a:lnTo>
                    <a:pt x="106" y="40"/>
                  </a:lnTo>
                  <a:lnTo>
                    <a:pt x="106" y="40"/>
                  </a:lnTo>
                  <a:close/>
                  <a:moveTo>
                    <a:pt x="88" y="34"/>
                  </a:moveTo>
                  <a:lnTo>
                    <a:pt x="88" y="34"/>
                  </a:lnTo>
                  <a:lnTo>
                    <a:pt x="94" y="32"/>
                  </a:lnTo>
                  <a:lnTo>
                    <a:pt x="98" y="36"/>
                  </a:lnTo>
                  <a:lnTo>
                    <a:pt x="98" y="36"/>
                  </a:lnTo>
                  <a:lnTo>
                    <a:pt x="98" y="40"/>
                  </a:lnTo>
                  <a:lnTo>
                    <a:pt x="96" y="44"/>
                  </a:lnTo>
                  <a:lnTo>
                    <a:pt x="96" y="44"/>
                  </a:lnTo>
                  <a:lnTo>
                    <a:pt x="90" y="46"/>
                  </a:lnTo>
                  <a:lnTo>
                    <a:pt x="86" y="42"/>
                  </a:lnTo>
                  <a:lnTo>
                    <a:pt x="86" y="42"/>
                  </a:lnTo>
                  <a:lnTo>
                    <a:pt x="86" y="38"/>
                  </a:lnTo>
                  <a:lnTo>
                    <a:pt x="88" y="34"/>
                  </a:lnTo>
                  <a:lnTo>
                    <a:pt x="88" y="34"/>
                  </a:lnTo>
                  <a:close/>
                  <a:moveTo>
                    <a:pt x="72" y="8"/>
                  </a:moveTo>
                  <a:lnTo>
                    <a:pt x="72" y="8"/>
                  </a:lnTo>
                  <a:lnTo>
                    <a:pt x="78" y="8"/>
                  </a:lnTo>
                  <a:lnTo>
                    <a:pt x="82" y="10"/>
                  </a:lnTo>
                  <a:lnTo>
                    <a:pt x="82" y="10"/>
                  </a:lnTo>
                  <a:lnTo>
                    <a:pt x="82" y="16"/>
                  </a:lnTo>
                  <a:lnTo>
                    <a:pt x="80" y="20"/>
                  </a:lnTo>
                  <a:lnTo>
                    <a:pt x="80" y="20"/>
                  </a:lnTo>
                  <a:lnTo>
                    <a:pt x="74" y="20"/>
                  </a:lnTo>
                  <a:lnTo>
                    <a:pt x="70" y="18"/>
                  </a:lnTo>
                  <a:lnTo>
                    <a:pt x="70" y="18"/>
                  </a:lnTo>
                  <a:lnTo>
                    <a:pt x="68" y="12"/>
                  </a:lnTo>
                  <a:lnTo>
                    <a:pt x="72" y="8"/>
                  </a:lnTo>
                  <a:lnTo>
                    <a:pt x="72" y="8"/>
                  </a:lnTo>
                  <a:close/>
                  <a:moveTo>
                    <a:pt x="104" y="58"/>
                  </a:moveTo>
                  <a:lnTo>
                    <a:pt x="104" y="58"/>
                  </a:lnTo>
                  <a:lnTo>
                    <a:pt x="110" y="58"/>
                  </a:lnTo>
                  <a:lnTo>
                    <a:pt x="114" y="60"/>
                  </a:lnTo>
                  <a:lnTo>
                    <a:pt x="114" y="60"/>
                  </a:lnTo>
                  <a:lnTo>
                    <a:pt x="114" y="66"/>
                  </a:lnTo>
                  <a:lnTo>
                    <a:pt x="112" y="70"/>
                  </a:lnTo>
                  <a:lnTo>
                    <a:pt x="112" y="70"/>
                  </a:lnTo>
                  <a:lnTo>
                    <a:pt x="106" y="72"/>
                  </a:lnTo>
                  <a:lnTo>
                    <a:pt x="102" y="68"/>
                  </a:lnTo>
                  <a:lnTo>
                    <a:pt x="102" y="68"/>
                  </a:lnTo>
                  <a:lnTo>
                    <a:pt x="102" y="62"/>
                  </a:lnTo>
                  <a:lnTo>
                    <a:pt x="104" y="58"/>
                  </a:lnTo>
                  <a:lnTo>
                    <a:pt x="104" y="58"/>
                  </a:lnTo>
                  <a:close/>
                  <a:moveTo>
                    <a:pt x="56" y="2"/>
                  </a:moveTo>
                  <a:lnTo>
                    <a:pt x="56" y="2"/>
                  </a:lnTo>
                  <a:lnTo>
                    <a:pt x="60" y="0"/>
                  </a:lnTo>
                  <a:lnTo>
                    <a:pt x="64" y="4"/>
                  </a:lnTo>
                  <a:lnTo>
                    <a:pt x="64" y="4"/>
                  </a:lnTo>
                  <a:lnTo>
                    <a:pt x="66" y="8"/>
                  </a:lnTo>
                  <a:lnTo>
                    <a:pt x="62" y="12"/>
                  </a:lnTo>
                  <a:lnTo>
                    <a:pt x="62" y="12"/>
                  </a:lnTo>
                  <a:lnTo>
                    <a:pt x="58" y="14"/>
                  </a:lnTo>
                  <a:lnTo>
                    <a:pt x="52" y="10"/>
                  </a:lnTo>
                  <a:lnTo>
                    <a:pt x="52" y="10"/>
                  </a:lnTo>
                  <a:lnTo>
                    <a:pt x="52" y="6"/>
                  </a:lnTo>
                  <a:lnTo>
                    <a:pt x="56" y="2"/>
                  </a:lnTo>
                  <a:lnTo>
                    <a:pt x="56" y="2"/>
                  </a:lnTo>
                  <a:close/>
                  <a:moveTo>
                    <a:pt x="104" y="78"/>
                  </a:moveTo>
                  <a:lnTo>
                    <a:pt x="104" y="78"/>
                  </a:lnTo>
                  <a:lnTo>
                    <a:pt x="108" y="76"/>
                  </a:lnTo>
                  <a:lnTo>
                    <a:pt x="114" y="80"/>
                  </a:lnTo>
                  <a:lnTo>
                    <a:pt x="114" y="80"/>
                  </a:lnTo>
                  <a:lnTo>
                    <a:pt x="114" y="84"/>
                  </a:lnTo>
                  <a:lnTo>
                    <a:pt x="112" y="88"/>
                  </a:lnTo>
                  <a:lnTo>
                    <a:pt x="112" y="88"/>
                  </a:lnTo>
                  <a:lnTo>
                    <a:pt x="106" y="90"/>
                  </a:lnTo>
                  <a:lnTo>
                    <a:pt x="102" y="86"/>
                  </a:lnTo>
                  <a:lnTo>
                    <a:pt x="102" y="86"/>
                  </a:lnTo>
                  <a:lnTo>
                    <a:pt x="100" y="82"/>
                  </a:lnTo>
                  <a:lnTo>
                    <a:pt x="104" y="78"/>
                  </a:lnTo>
                  <a:lnTo>
                    <a:pt x="104" y="78"/>
                  </a:lnTo>
                  <a:close/>
                  <a:moveTo>
                    <a:pt x="72" y="44"/>
                  </a:moveTo>
                  <a:lnTo>
                    <a:pt x="72" y="44"/>
                  </a:lnTo>
                  <a:lnTo>
                    <a:pt x="76" y="44"/>
                  </a:lnTo>
                  <a:lnTo>
                    <a:pt x="80" y="46"/>
                  </a:lnTo>
                  <a:lnTo>
                    <a:pt x="80" y="46"/>
                  </a:lnTo>
                  <a:lnTo>
                    <a:pt x="82" y="52"/>
                  </a:lnTo>
                  <a:lnTo>
                    <a:pt x="78" y="56"/>
                  </a:lnTo>
                  <a:lnTo>
                    <a:pt x="78" y="56"/>
                  </a:lnTo>
                  <a:lnTo>
                    <a:pt x="74" y="56"/>
                  </a:lnTo>
                  <a:lnTo>
                    <a:pt x="70" y="54"/>
                  </a:lnTo>
                  <a:lnTo>
                    <a:pt x="70" y="54"/>
                  </a:lnTo>
                  <a:lnTo>
                    <a:pt x="68" y="48"/>
                  </a:lnTo>
                  <a:lnTo>
                    <a:pt x="72" y="44"/>
                  </a:lnTo>
                  <a:lnTo>
                    <a:pt x="72" y="44"/>
                  </a:lnTo>
                  <a:close/>
                  <a:moveTo>
                    <a:pt x="54" y="56"/>
                  </a:moveTo>
                  <a:lnTo>
                    <a:pt x="54" y="56"/>
                  </a:lnTo>
                  <a:lnTo>
                    <a:pt x="60" y="54"/>
                  </a:lnTo>
                  <a:lnTo>
                    <a:pt x="64" y="58"/>
                  </a:lnTo>
                  <a:lnTo>
                    <a:pt x="64" y="58"/>
                  </a:lnTo>
                  <a:lnTo>
                    <a:pt x="64" y="62"/>
                  </a:lnTo>
                  <a:lnTo>
                    <a:pt x="62" y="66"/>
                  </a:lnTo>
                  <a:lnTo>
                    <a:pt x="62" y="66"/>
                  </a:lnTo>
                  <a:lnTo>
                    <a:pt x="56" y="68"/>
                  </a:lnTo>
                  <a:lnTo>
                    <a:pt x="52" y="64"/>
                  </a:lnTo>
                  <a:lnTo>
                    <a:pt x="52" y="64"/>
                  </a:lnTo>
                  <a:lnTo>
                    <a:pt x="52" y="60"/>
                  </a:lnTo>
                  <a:lnTo>
                    <a:pt x="54" y="56"/>
                  </a:lnTo>
                  <a:lnTo>
                    <a:pt x="54" y="56"/>
                  </a:lnTo>
                  <a:close/>
                  <a:moveTo>
                    <a:pt x="38" y="66"/>
                  </a:moveTo>
                  <a:lnTo>
                    <a:pt x="38" y="66"/>
                  </a:lnTo>
                  <a:lnTo>
                    <a:pt x="42" y="66"/>
                  </a:lnTo>
                  <a:lnTo>
                    <a:pt x="46" y="68"/>
                  </a:lnTo>
                  <a:lnTo>
                    <a:pt x="46" y="68"/>
                  </a:lnTo>
                  <a:lnTo>
                    <a:pt x="48" y="74"/>
                  </a:lnTo>
                  <a:lnTo>
                    <a:pt x="44" y="78"/>
                  </a:lnTo>
                  <a:lnTo>
                    <a:pt x="44" y="78"/>
                  </a:lnTo>
                  <a:lnTo>
                    <a:pt x="40" y="78"/>
                  </a:lnTo>
                  <a:lnTo>
                    <a:pt x="34" y="76"/>
                  </a:lnTo>
                  <a:lnTo>
                    <a:pt x="34" y="76"/>
                  </a:lnTo>
                  <a:lnTo>
                    <a:pt x="34" y="70"/>
                  </a:lnTo>
                  <a:lnTo>
                    <a:pt x="38" y="66"/>
                  </a:lnTo>
                  <a:lnTo>
                    <a:pt x="38" y="66"/>
                  </a:lnTo>
                  <a:close/>
                  <a:moveTo>
                    <a:pt x="20" y="78"/>
                  </a:moveTo>
                  <a:lnTo>
                    <a:pt x="20" y="78"/>
                  </a:lnTo>
                  <a:lnTo>
                    <a:pt x="26" y="76"/>
                  </a:lnTo>
                  <a:lnTo>
                    <a:pt x="30" y="80"/>
                  </a:lnTo>
                  <a:lnTo>
                    <a:pt x="30" y="80"/>
                  </a:lnTo>
                  <a:lnTo>
                    <a:pt x="30" y="84"/>
                  </a:lnTo>
                  <a:lnTo>
                    <a:pt x="28" y="88"/>
                  </a:lnTo>
                  <a:lnTo>
                    <a:pt x="28" y="88"/>
                  </a:lnTo>
                  <a:lnTo>
                    <a:pt x="22" y="90"/>
                  </a:lnTo>
                  <a:lnTo>
                    <a:pt x="18" y="86"/>
                  </a:lnTo>
                  <a:lnTo>
                    <a:pt x="18" y="86"/>
                  </a:lnTo>
                  <a:lnTo>
                    <a:pt x="16" y="82"/>
                  </a:lnTo>
                  <a:lnTo>
                    <a:pt x="20" y="78"/>
                  </a:lnTo>
                  <a:lnTo>
                    <a:pt x="20" y="78"/>
                  </a:lnTo>
                  <a:close/>
                  <a:moveTo>
                    <a:pt x="2" y="88"/>
                  </a:moveTo>
                  <a:lnTo>
                    <a:pt x="2" y="88"/>
                  </a:lnTo>
                  <a:lnTo>
                    <a:pt x="8" y="88"/>
                  </a:lnTo>
                  <a:lnTo>
                    <a:pt x="12" y="90"/>
                  </a:lnTo>
                  <a:lnTo>
                    <a:pt x="12" y="90"/>
                  </a:lnTo>
                  <a:lnTo>
                    <a:pt x="14" y="96"/>
                  </a:lnTo>
                  <a:lnTo>
                    <a:pt x="10" y="100"/>
                  </a:lnTo>
                  <a:lnTo>
                    <a:pt x="10" y="100"/>
                  </a:lnTo>
                  <a:lnTo>
                    <a:pt x="6" y="100"/>
                  </a:lnTo>
                  <a:lnTo>
                    <a:pt x="0" y="98"/>
                  </a:lnTo>
                  <a:lnTo>
                    <a:pt x="0" y="98"/>
                  </a:lnTo>
                  <a:lnTo>
                    <a:pt x="0" y="92"/>
                  </a:lnTo>
                  <a:lnTo>
                    <a:pt x="2" y="88"/>
                  </a:lnTo>
                  <a:lnTo>
                    <a:pt x="2" y="88"/>
                  </a:lnTo>
                  <a:close/>
                </a:path>
              </a:pathLst>
            </a:custGeom>
            <a:grpFill/>
            <a:ln w="9525">
              <a:noFill/>
              <a:round/>
              <a:headEnd/>
              <a:tailEnd/>
            </a:ln>
          </p:spPr>
          <p:txBody>
            <a:bodyPr/>
            <a:lstStyle/>
            <a:p>
              <a:pPr>
                <a:defRPr/>
              </a:pPr>
              <a:endParaRPr kumimoji="0" lang="en-US">
                <a:ea typeface="+mn-ea"/>
                <a:cs typeface="+mn-cs"/>
              </a:endParaRPr>
            </a:p>
          </p:txBody>
        </p:sp>
        <p:sp>
          <p:nvSpPr>
            <p:cNvPr id="11" name="Freeform 48"/>
            <p:cNvSpPr>
              <a:spLocks noEditPoints="1"/>
            </p:cNvSpPr>
            <p:nvPr/>
          </p:nvSpPr>
          <p:spPr bwMode="auto">
            <a:xfrm rot="3147080">
              <a:off x="6230146" y="5556598"/>
              <a:ext cx="184150" cy="158750"/>
            </a:xfrm>
            <a:custGeom>
              <a:avLst/>
              <a:gdLst/>
              <a:ahLst/>
              <a:cxnLst>
                <a:cxn ang="0">
                  <a:pos x="110" y="22"/>
                </a:cxn>
                <a:cxn ang="0">
                  <a:pos x="116" y="30"/>
                </a:cxn>
                <a:cxn ang="0">
                  <a:pos x="108" y="34"/>
                </a:cxn>
                <a:cxn ang="0">
                  <a:pos x="102" y="26"/>
                </a:cxn>
                <a:cxn ang="0">
                  <a:pos x="88" y="16"/>
                </a:cxn>
                <a:cxn ang="0">
                  <a:pos x="98" y="18"/>
                </a:cxn>
                <a:cxn ang="0">
                  <a:pos x="96" y="26"/>
                </a:cxn>
                <a:cxn ang="0">
                  <a:pos x="86" y="24"/>
                </a:cxn>
                <a:cxn ang="0">
                  <a:pos x="88" y="16"/>
                </a:cxn>
                <a:cxn ang="0">
                  <a:pos x="106" y="40"/>
                </a:cxn>
                <a:cxn ang="0">
                  <a:pos x="114" y="42"/>
                </a:cxn>
                <a:cxn ang="0">
                  <a:pos x="112" y="52"/>
                </a:cxn>
                <a:cxn ang="0">
                  <a:pos x="102" y="50"/>
                </a:cxn>
                <a:cxn ang="0">
                  <a:pos x="106" y="40"/>
                </a:cxn>
                <a:cxn ang="0">
                  <a:pos x="94" y="32"/>
                </a:cxn>
                <a:cxn ang="0">
                  <a:pos x="98" y="40"/>
                </a:cxn>
                <a:cxn ang="0">
                  <a:pos x="90" y="46"/>
                </a:cxn>
                <a:cxn ang="0">
                  <a:pos x="86" y="38"/>
                </a:cxn>
                <a:cxn ang="0">
                  <a:pos x="72" y="8"/>
                </a:cxn>
                <a:cxn ang="0">
                  <a:pos x="82" y="10"/>
                </a:cxn>
                <a:cxn ang="0">
                  <a:pos x="80" y="20"/>
                </a:cxn>
                <a:cxn ang="0">
                  <a:pos x="70" y="18"/>
                </a:cxn>
                <a:cxn ang="0">
                  <a:pos x="72" y="8"/>
                </a:cxn>
                <a:cxn ang="0">
                  <a:pos x="104" y="58"/>
                </a:cxn>
                <a:cxn ang="0">
                  <a:pos x="114" y="60"/>
                </a:cxn>
                <a:cxn ang="0">
                  <a:pos x="112" y="70"/>
                </a:cxn>
                <a:cxn ang="0">
                  <a:pos x="102" y="68"/>
                </a:cxn>
                <a:cxn ang="0">
                  <a:pos x="104" y="58"/>
                </a:cxn>
                <a:cxn ang="0">
                  <a:pos x="60" y="0"/>
                </a:cxn>
                <a:cxn ang="0">
                  <a:pos x="66" y="8"/>
                </a:cxn>
                <a:cxn ang="0">
                  <a:pos x="58" y="14"/>
                </a:cxn>
                <a:cxn ang="0">
                  <a:pos x="52" y="6"/>
                </a:cxn>
                <a:cxn ang="0">
                  <a:pos x="104" y="78"/>
                </a:cxn>
                <a:cxn ang="0">
                  <a:pos x="114" y="80"/>
                </a:cxn>
                <a:cxn ang="0">
                  <a:pos x="112" y="88"/>
                </a:cxn>
                <a:cxn ang="0">
                  <a:pos x="102" y="86"/>
                </a:cxn>
                <a:cxn ang="0">
                  <a:pos x="104" y="78"/>
                </a:cxn>
                <a:cxn ang="0">
                  <a:pos x="72" y="44"/>
                </a:cxn>
                <a:cxn ang="0">
                  <a:pos x="80" y="46"/>
                </a:cxn>
                <a:cxn ang="0">
                  <a:pos x="78" y="56"/>
                </a:cxn>
                <a:cxn ang="0">
                  <a:pos x="70" y="54"/>
                </a:cxn>
                <a:cxn ang="0">
                  <a:pos x="72" y="44"/>
                </a:cxn>
                <a:cxn ang="0">
                  <a:pos x="60" y="54"/>
                </a:cxn>
                <a:cxn ang="0">
                  <a:pos x="64" y="62"/>
                </a:cxn>
                <a:cxn ang="0">
                  <a:pos x="56" y="68"/>
                </a:cxn>
                <a:cxn ang="0">
                  <a:pos x="52" y="60"/>
                </a:cxn>
                <a:cxn ang="0">
                  <a:pos x="38" y="66"/>
                </a:cxn>
                <a:cxn ang="0">
                  <a:pos x="46" y="68"/>
                </a:cxn>
                <a:cxn ang="0">
                  <a:pos x="44" y="78"/>
                </a:cxn>
                <a:cxn ang="0">
                  <a:pos x="34" y="76"/>
                </a:cxn>
                <a:cxn ang="0">
                  <a:pos x="38" y="66"/>
                </a:cxn>
                <a:cxn ang="0">
                  <a:pos x="20" y="78"/>
                </a:cxn>
                <a:cxn ang="0">
                  <a:pos x="30" y="80"/>
                </a:cxn>
                <a:cxn ang="0">
                  <a:pos x="28" y="88"/>
                </a:cxn>
                <a:cxn ang="0">
                  <a:pos x="18" y="86"/>
                </a:cxn>
                <a:cxn ang="0">
                  <a:pos x="20" y="78"/>
                </a:cxn>
                <a:cxn ang="0">
                  <a:pos x="8" y="88"/>
                </a:cxn>
                <a:cxn ang="0">
                  <a:pos x="14" y="96"/>
                </a:cxn>
                <a:cxn ang="0">
                  <a:pos x="6" y="100"/>
                </a:cxn>
                <a:cxn ang="0">
                  <a:pos x="0" y="92"/>
                </a:cxn>
              </a:cxnLst>
              <a:rect l="0" t="0" r="r" b="b"/>
              <a:pathLst>
                <a:path w="116" h="100">
                  <a:moveTo>
                    <a:pt x="106" y="22"/>
                  </a:moveTo>
                  <a:lnTo>
                    <a:pt x="106" y="22"/>
                  </a:lnTo>
                  <a:lnTo>
                    <a:pt x="110" y="22"/>
                  </a:lnTo>
                  <a:lnTo>
                    <a:pt x="116" y="24"/>
                  </a:lnTo>
                  <a:lnTo>
                    <a:pt x="116" y="24"/>
                  </a:lnTo>
                  <a:lnTo>
                    <a:pt x="116" y="30"/>
                  </a:lnTo>
                  <a:lnTo>
                    <a:pt x="114" y="34"/>
                  </a:lnTo>
                  <a:lnTo>
                    <a:pt x="114" y="34"/>
                  </a:lnTo>
                  <a:lnTo>
                    <a:pt x="108" y="34"/>
                  </a:lnTo>
                  <a:lnTo>
                    <a:pt x="104" y="32"/>
                  </a:lnTo>
                  <a:lnTo>
                    <a:pt x="104" y="32"/>
                  </a:lnTo>
                  <a:lnTo>
                    <a:pt x="102" y="26"/>
                  </a:lnTo>
                  <a:lnTo>
                    <a:pt x="106" y="22"/>
                  </a:lnTo>
                  <a:lnTo>
                    <a:pt x="106" y="22"/>
                  </a:lnTo>
                  <a:close/>
                  <a:moveTo>
                    <a:pt x="88" y="16"/>
                  </a:moveTo>
                  <a:lnTo>
                    <a:pt x="88" y="16"/>
                  </a:lnTo>
                  <a:lnTo>
                    <a:pt x="94" y="14"/>
                  </a:lnTo>
                  <a:lnTo>
                    <a:pt x="98" y="18"/>
                  </a:lnTo>
                  <a:lnTo>
                    <a:pt x="98" y="18"/>
                  </a:lnTo>
                  <a:lnTo>
                    <a:pt x="100" y="22"/>
                  </a:lnTo>
                  <a:lnTo>
                    <a:pt x="96" y="26"/>
                  </a:lnTo>
                  <a:lnTo>
                    <a:pt x="96" y="26"/>
                  </a:lnTo>
                  <a:lnTo>
                    <a:pt x="92" y="28"/>
                  </a:lnTo>
                  <a:lnTo>
                    <a:pt x="86" y="24"/>
                  </a:lnTo>
                  <a:lnTo>
                    <a:pt x="86" y="24"/>
                  </a:lnTo>
                  <a:lnTo>
                    <a:pt x="86" y="20"/>
                  </a:lnTo>
                  <a:lnTo>
                    <a:pt x="88" y="16"/>
                  </a:lnTo>
                  <a:lnTo>
                    <a:pt x="88" y="16"/>
                  </a:lnTo>
                  <a:close/>
                  <a:moveTo>
                    <a:pt x="106" y="40"/>
                  </a:moveTo>
                  <a:lnTo>
                    <a:pt x="106" y="40"/>
                  </a:lnTo>
                  <a:lnTo>
                    <a:pt x="110" y="40"/>
                  </a:lnTo>
                  <a:lnTo>
                    <a:pt x="114" y="42"/>
                  </a:lnTo>
                  <a:lnTo>
                    <a:pt x="114" y="42"/>
                  </a:lnTo>
                  <a:lnTo>
                    <a:pt x="116" y="48"/>
                  </a:lnTo>
                  <a:lnTo>
                    <a:pt x="112" y="52"/>
                  </a:lnTo>
                  <a:lnTo>
                    <a:pt x="112" y="52"/>
                  </a:lnTo>
                  <a:lnTo>
                    <a:pt x="108" y="52"/>
                  </a:lnTo>
                  <a:lnTo>
                    <a:pt x="102" y="50"/>
                  </a:lnTo>
                  <a:lnTo>
                    <a:pt x="102" y="50"/>
                  </a:lnTo>
                  <a:lnTo>
                    <a:pt x="102" y="44"/>
                  </a:lnTo>
                  <a:lnTo>
                    <a:pt x="106" y="40"/>
                  </a:lnTo>
                  <a:lnTo>
                    <a:pt x="106" y="40"/>
                  </a:lnTo>
                  <a:close/>
                  <a:moveTo>
                    <a:pt x="88" y="34"/>
                  </a:moveTo>
                  <a:lnTo>
                    <a:pt x="88" y="34"/>
                  </a:lnTo>
                  <a:lnTo>
                    <a:pt x="94" y="32"/>
                  </a:lnTo>
                  <a:lnTo>
                    <a:pt x="98" y="36"/>
                  </a:lnTo>
                  <a:lnTo>
                    <a:pt x="98" y="36"/>
                  </a:lnTo>
                  <a:lnTo>
                    <a:pt x="98" y="40"/>
                  </a:lnTo>
                  <a:lnTo>
                    <a:pt x="96" y="44"/>
                  </a:lnTo>
                  <a:lnTo>
                    <a:pt x="96" y="44"/>
                  </a:lnTo>
                  <a:lnTo>
                    <a:pt x="90" y="46"/>
                  </a:lnTo>
                  <a:lnTo>
                    <a:pt x="86" y="42"/>
                  </a:lnTo>
                  <a:lnTo>
                    <a:pt x="86" y="42"/>
                  </a:lnTo>
                  <a:lnTo>
                    <a:pt x="86" y="38"/>
                  </a:lnTo>
                  <a:lnTo>
                    <a:pt x="88" y="34"/>
                  </a:lnTo>
                  <a:lnTo>
                    <a:pt x="88" y="34"/>
                  </a:lnTo>
                  <a:close/>
                  <a:moveTo>
                    <a:pt x="72" y="8"/>
                  </a:moveTo>
                  <a:lnTo>
                    <a:pt x="72" y="8"/>
                  </a:lnTo>
                  <a:lnTo>
                    <a:pt x="78" y="8"/>
                  </a:lnTo>
                  <a:lnTo>
                    <a:pt x="82" y="10"/>
                  </a:lnTo>
                  <a:lnTo>
                    <a:pt x="82" y="10"/>
                  </a:lnTo>
                  <a:lnTo>
                    <a:pt x="82" y="16"/>
                  </a:lnTo>
                  <a:lnTo>
                    <a:pt x="80" y="20"/>
                  </a:lnTo>
                  <a:lnTo>
                    <a:pt x="80" y="20"/>
                  </a:lnTo>
                  <a:lnTo>
                    <a:pt x="74" y="20"/>
                  </a:lnTo>
                  <a:lnTo>
                    <a:pt x="70" y="18"/>
                  </a:lnTo>
                  <a:lnTo>
                    <a:pt x="70" y="18"/>
                  </a:lnTo>
                  <a:lnTo>
                    <a:pt x="68" y="12"/>
                  </a:lnTo>
                  <a:lnTo>
                    <a:pt x="72" y="8"/>
                  </a:lnTo>
                  <a:lnTo>
                    <a:pt x="72" y="8"/>
                  </a:lnTo>
                  <a:close/>
                  <a:moveTo>
                    <a:pt x="104" y="58"/>
                  </a:moveTo>
                  <a:lnTo>
                    <a:pt x="104" y="58"/>
                  </a:lnTo>
                  <a:lnTo>
                    <a:pt x="110" y="58"/>
                  </a:lnTo>
                  <a:lnTo>
                    <a:pt x="114" y="60"/>
                  </a:lnTo>
                  <a:lnTo>
                    <a:pt x="114" y="60"/>
                  </a:lnTo>
                  <a:lnTo>
                    <a:pt x="114" y="66"/>
                  </a:lnTo>
                  <a:lnTo>
                    <a:pt x="112" y="70"/>
                  </a:lnTo>
                  <a:lnTo>
                    <a:pt x="112" y="70"/>
                  </a:lnTo>
                  <a:lnTo>
                    <a:pt x="106" y="72"/>
                  </a:lnTo>
                  <a:lnTo>
                    <a:pt x="102" y="68"/>
                  </a:lnTo>
                  <a:lnTo>
                    <a:pt x="102" y="68"/>
                  </a:lnTo>
                  <a:lnTo>
                    <a:pt x="102" y="62"/>
                  </a:lnTo>
                  <a:lnTo>
                    <a:pt x="104" y="58"/>
                  </a:lnTo>
                  <a:lnTo>
                    <a:pt x="104" y="58"/>
                  </a:lnTo>
                  <a:close/>
                  <a:moveTo>
                    <a:pt x="56" y="2"/>
                  </a:moveTo>
                  <a:lnTo>
                    <a:pt x="56" y="2"/>
                  </a:lnTo>
                  <a:lnTo>
                    <a:pt x="60" y="0"/>
                  </a:lnTo>
                  <a:lnTo>
                    <a:pt x="64" y="4"/>
                  </a:lnTo>
                  <a:lnTo>
                    <a:pt x="64" y="4"/>
                  </a:lnTo>
                  <a:lnTo>
                    <a:pt x="66" y="8"/>
                  </a:lnTo>
                  <a:lnTo>
                    <a:pt x="62" y="12"/>
                  </a:lnTo>
                  <a:lnTo>
                    <a:pt x="62" y="12"/>
                  </a:lnTo>
                  <a:lnTo>
                    <a:pt x="58" y="14"/>
                  </a:lnTo>
                  <a:lnTo>
                    <a:pt x="52" y="10"/>
                  </a:lnTo>
                  <a:lnTo>
                    <a:pt x="52" y="10"/>
                  </a:lnTo>
                  <a:lnTo>
                    <a:pt x="52" y="6"/>
                  </a:lnTo>
                  <a:lnTo>
                    <a:pt x="56" y="2"/>
                  </a:lnTo>
                  <a:lnTo>
                    <a:pt x="56" y="2"/>
                  </a:lnTo>
                  <a:close/>
                  <a:moveTo>
                    <a:pt x="104" y="78"/>
                  </a:moveTo>
                  <a:lnTo>
                    <a:pt x="104" y="78"/>
                  </a:lnTo>
                  <a:lnTo>
                    <a:pt x="108" y="76"/>
                  </a:lnTo>
                  <a:lnTo>
                    <a:pt x="114" y="80"/>
                  </a:lnTo>
                  <a:lnTo>
                    <a:pt x="114" y="80"/>
                  </a:lnTo>
                  <a:lnTo>
                    <a:pt x="114" y="84"/>
                  </a:lnTo>
                  <a:lnTo>
                    <a:pt x="112" y="88"/>
                  </a:lnTo>
                  <a:lnTo>
                    <a:pt x="112" y="88"/>
                  </a:lnTo>
                  <a:lnTo>
                    <a:pt x="106" y="90"/>
                  </a:lnTo>
                  <a:lnTo>
                    <a:pt x="102" y="86"/>
                  </a:lnTo>
                  <a:lnTo>
                    <a:pt x="102" y="86"/>
                  </a:lnTo>
                  <a:lnTo>
                    <a:pt x="100" y="82"/>
                  </a:lnTo>
                  <a:lnTo>
                    <a:pt x="104" y="78"/>
                  </a:lnTo>
                  <a:lnTo>
                    <a:pt x="104" y="78"/>
                  </a:lnTo>
                  <a:close/>
                  <a:moveTo>
                    <a:pt x="72" y="44"/>
                  </a:moveTo>
                  <a:lnTo>
                    <a:pt x="72" y="44"/>
                  </a:lnTo>
                  <a:lnTo>
                    <a:pt x="76" y="44"/>
                  </a:lnTo>
                  <a:lnTo>
                    <a:pt x="80" y="46"/>
                  </a:lnTo>
                  <a:lnTo>
                    <a:pt x="80" y="46"/>
                  </a:lnTo>
                  <a:lnTo>
                    <a:pt x="82" y="52"/>
                  </a:lnTo>
                  <a:lnTo>
                    <a:pt x="78" y="56"/>
                  </a:lnTo>
                  <a:lnTo>
                    <a:pt x="78" y="56"/>
                  </a:lnTo>
                  <a:lnTo>
                    <a:pt x="74" y="56"/>
                  </a:lnTo>
                  <a:lnTo>
                    <a:pt x="70" y="54"/>
                  </a:lnTo>
                  <a:lnTo>
                    <a:pt x="70" y="54"/>
                  </a:lnTo>
                  <a:lnTo>
                    <a:pt x="68" y="48"/>
                  </a:lnTo>
                  <a:lnTo>
                    <a:pt x="72" y="44"/>
                  </a:lnTo>
                  <a:lnTo>
                    <a:pt x="72" y="44"/>
                  </a:lnTo>
                  <a:close/>
                  <a:moveTo>
                    <a:pt x="54" y="56"/>
                  </a:moveTo>
                  <a:lnTo>
                    <a:pt x="54" y="56"/>
                  </a:lnTo>
                  <a:lnTo>
                    <a:pt x="60" y="54"/>
                  </a:lnTo>
                  <a:lnTo>
                    <a:pt x="64" y="58"/>
                  </a:lnTo>
                  <a:lnTo>
                    <a:pt x="64" y="58"/>
                  </a:lnTo>
                  <a:lnTo>
                    <a:pt x="64" y="62"/>
                  </a:lnTo>
                  <a:lnTo>
                    <a:pt x="62" y="66"/>
                  </a:lnTo>
                  <a:lnTo>
                    <a:pt x="62" y="66"/>
                  </a:lnTo>
                  <a:lnTo>
                    <a:pt x="56" y="68"/>
                  </a:lnTo>
                  <a:lnTo>
                    <a:pt x="52" y="64"/>
                  </a:lnTo>
                  <a:lnTo>
                    <a:pt x="52" y="64"/>
                  </a:lnTo>
                  <a:lnTo>
                    <a:pt x="52" y="60"/>
                  </a:lnTo>
                  <a:lnTo>
                    <a:pt x="54" y="56"/>
                  </a:lnTo>
                  <a:lnTo>
                    <a:pt x="54" y="56"/>
                  </a:lnTo>
                  <a:close/>
                  <a:moveTo>
                    <a:pt x="38" y="66"/>
                  </a:moveTo>
                  <a:lnTo>
                    <a:pt x="38" y="66"/>
                  </a:lnTo>
                  <a:lnTo>
                    <a:pt x="42" y="66"/>
                  </a:lnTo>
                  <a:lnTo>
                    <a:pt x="46" y="68"/>
                  </a:lnTo>
                  <a:lnTo>
                    <a:pt x="46" y="68"/>
                  </a:lnTo>
                  <a:lnTo>
                    <a:pt x="48" y="74"/>
                  </a:lnTo>
                  <a:lnTo>
                    <a:pt x="44" y="78"/>
                  </a:lnTo>
                  <a:lnTo>
                    <a:pt x="44" y="78"/>
                  </a:lnTo>
                  <a:lnTo>
                    <a:pt x="40" y="78"/>
                  </a:lnTo>
                  <a:lnTo>
                    <a:pt x="34" y="76"/>
                  </a:lnTo>
                  <a:lnTo>
                    <a:pt x="34" y="76"/>
                  </a:lnTo>
                  <a:lnTo>
                    <a:pt x="34" y="70"/>
                  </a:lnTo>
                  <a:lnTo>
                    <a:pt x="38" y="66"/>
                  </a:lnTo>
                  <a:lnTo>
                    <a:pt x="38" y="66"/>
                  </a:lnTo>
                  <a:close/>
                  <a:moveTo>
                    <a:pt x="20" y="78"/>
                  </a:moveTo>
                  <a:lnTo>
                    <a:pt x="20" y="78"/>
                  </a:lnTo>
                  <a:lnTo>
                    <a:pt x="26" y="76"/>
                  </a:lnTo>
                  <a:lnTo>
                    <a:pt x="30" y="80"/>
                  </a:lnTo>
                  <a:lnTo>
                    <a:pt x="30" y="80"/>
                  </a:lnTo>
                  <a:lnTo>
                    <a:pt x="30" y="84"/>
                  </a:lnTo>
                  <a:lnTo>
                    <a:pt x="28" y="88"/>
                  </a:lnTo>
                  <a:lnTo>
                    <a:pt x="28" y="88"/>
                  </a:lnTo>
                  <a:lnTo>
                    <a:pt x="22" y="90"/>
                  </a:lnTo>
                  <a:lnTo>
                    <a:pt x="18" y="86"/>
                  </a:lnTo>
                  <a:lnTo>
                    <a:pt x="18" y="86"/>
                  </a:lnTo>
                  <a:lnTo>
                    <a:pt x="16" y="82"/>
                  </a:lnTo>
                  <a:lnTo>
                    <a:pt x="20" y="78"/>
                  </a:lnTo>
                  <a:lnTo>
                    <a:pt x="20" y="78"/>
                  </a:lnTo>
                  <a:close/>
                  <a:moveTo>
                    <a:pt x="2" y="88"/>
                  </a:moveTo>
                  <a:lnTo>
                    <a:pt x="2" y="88"/>
                  </a:lnTo>
                  <a:lnTo>
                    <a:pt x="8" y="88"/>
                  </a:lnTo>
                  <a:lnTo>
                    <a:pt x="12" y="90"/>
                  </a:lnTo>
                  <a:lnTo>
                    <a:pt x="12" y="90"/>
                  </a:lnTo>
                  <a:lnTo>
                    <a:pt x="14" y="96"/>
                  </a:lnTo>
                  <a:lnTo>
                    <a:pt x="10" y="100"/>
                  </a:lnTo>
                  <a:lnTo>
                    <a:pt x="10" y="100"/>
                  </a:lnTo>
                  <a:lnTo>
                    <a:pt x="6" y="100"/>
                  </a:lnTo>
                  <a:lnTo>
                    <a:pt x="0" y="98"/>
                  </a:lnTo>
                  <a:lnTo>
                    <a:pt x="0" y="98"/>
                  </a:lnTo>
                  <a:lnTo>
                    <a:pt x="0" y="92"/>
                  </a:lnTo>
                  <a:lnTo>
                    <a:pt x="2" y="88"/>
                  </a:lnTo>
                  <a:lnTo>
                    <a:pt x="2" y="88"/>
                  </a:lnTo>
                  <a:close/>
                </a:path>
              </a:pathLst>
            </a:custGeom>
            <a:grpFill/>
            <a:ln w="9525">
              <a:noFill/>
              <a:round/>
              <a:headEnd/>
              <a:tailEnd/>
            </a:ln>
          </p:spPr>
          <p:txBody>
            <a:bodyPr/>
            <a:lstStyle/>
            <a:p>
              <a:pPr>
                <a:defRPr/>
              </a:pPr>
              <a:endParaRPr kumimoji="0" lang="en-US" sz="2000">
                <a:ea typeface="+mn-ea"/>
                <a:cs typeface="+mn-cs"/>
              </a:endParaRPr>
            </a:p>
          </p:txBody>
        </p:sp>
      </p:grpSp>
      <p:sp>
        <p:nvSpPr>
          <p:cNvPr id="55306" name="Freeform 48"/>
          <p:cNvSpPr>
            <a:spLocks noEditPoints="1"/>
          </p:cNvSpPr>
          <p:nvPr/>
        </p:nvSpPr>
        <p:spPr bwMode="auto">
          <a:xfrm rot="3143654">
            <a:off x="1400969" y="1424781"/>
            <a:ext cx="509588" cy="454025"/>
          </a:xfrm>
          <a:custGeom>
            <a:avLst/>
            <a:gdLst>
              <a:gd name="T0" fmla="*/ 2147483647 w 116"/>
              <a:gd name="T1" fmla="*/ 2147483647 h 100"/>
              <a:gd name="T2" fmla="*/ 2147483647 w 116"/>
              <a:gd name="T3" fmla="*/ 2147483647 h 100"/>
              <a:gd name="T4" fmla="*/ 2147483647 w 116"/>
              <a:gd name="T5" fmla="*/ 2147483647 h 100"/>
              <a:gd name="T6" fmla="*/ 2147483647 w 116"/>
              <a:gd name="T7" fmla="*/ 2147483647 h 100"/>
              <a:gd name="T8" fmla="*/ 2147483647 w 116"/>
              <a:gd name="T9" fmla="*/ 2147483647 h 100"/>
              <a:gd name="T10" fmla="*/ 2147483647 w 116"/>
              <a:gd name="T11" fmla="*/ 2147483647 h 100"/>
              <a:gd name="T12" fmla="*/ 2147483647 w 116"/>
              <a:gd name="T13" fmla="*/ 2147483647 h 100"/>
              <a:gd name="T14" fmla="*/ 2147483647 w 116"/>
              <a:gd name="T15" fmla="*/ 2147483647 h 100"/>
              <a:gd name="T16" fmla="*/ 2147483647 w 116"/>
              <a:gd name="T17" fmla="*/ 2147483647 h 100"/>
              <a:gd name="T18" fmla="*/ 2147483647 w 116"/>
              <a:gd name="T19" fmla="*/ 2147483647 h 100"/>
              <a:gd name="T20" fmla="*/ 2147483647 w 116"/>
              <a:gd name="T21" fmla="*/ 2147483647 h 100"/>
              <a:gd name="T22" fmla="*/ 2147483647 w 116"/>
              <a:gd name="T23" fmla="*/ 2147483647 h 100"/>
              <a:gd name="T24" fmla="*/ 2147483647 w 116"/>
              <a:gd name="T25" fmla="*/ 2147483647 h 100"/>
              <a:gd name="T26" fmla="*/ 2147483647 w 116"/>
              <a:gd name="T27" fmla="*/ 2147483647 h 100"/>
              <a:gd name="T28" fmla="*/ 2147483647 w 116"/>
              <a:gd name="T29" fmla="*/ 2147483647 h 100"/>
              <a:gd name="T30" fmla="*/ 2147483647 w 116"/>
              <a:gd name="T31" fmla="*/ 2147483647 h 100"/>
              <a:gd name="T32" fmla="*/ 2147483647 w 116"/>
              <a:gd name="T33" fmla="*/ 2147483647 h 100"/>
              <a:gd name="T34" fmla="*/ 2147483647 w 116"/>
              <a:gd name="T35" fmla="*/ 2147483647 h 100"/>
              <a:gd name="T36" fmla="*/ 2147483647 w 116"/>
              <a:gd name="T37" fmla="*/ 2147483647 h 100"/>
              <a:gd name="T38" fmla="*/ 2147483647 w 116"/>
              <a:gd name="T39" fmla="*/ 2147483647 h 100"/>
              <a:gd name="T40" fmla="*/ 2147483647 w 116"/>
              <a:gd name="T41" fmla="*/ 2147483647 h 100"/>
              <a:gd name="T42" fmla="*/ 2147483647 w 116"/>
              <a:gd name="T43" fmla="*/ 2147483647 h 100"/>
              <a:gd name="T44" fmla="*/ 2147483647 w 116"/>
              <a:gd name="T45" fmla="*/ 2147483647 h 100"/>
              <a:gd name="T46" fmla="*/ 2147483647 w 116"/>
              <a:gd name="T47" fmla="*/ 2147483647 h 100"/>
              <a:gd name="T48" fmla="*/ 2147483647 w 116"/>
              <a:gd name="T49" fmla="*/ 2147483647 h 100"/>
              <a:gd name="T50" fmla="*/ 2147483647 w 116"/>
              <a:gd name="T51" fmla="*/ 2147483647 h 100"/>
              <a:gd name="T52" fmla="*/ 2147483647 w 116"/>
              <a:gd name="T53" fmla="*/ 2147483647 h 100"/>
              <a:gd name="T54" fmla="*/ 2147483647 w 116"/>
              <a:gd name="T55" fmla="*/ 2147483647 h 100"/>
              <a:gd name="T56" fmla="*/ 2147483647 w 116"/>
              <a:gd name="T57" fmla="*/ 0 h 100"/>
              <a:gd name="T58" fmla="*/ 2147483647 w 116"/>
              <a:gd name="T59" fmla="*/ 2147483647 h 100"/>
              <a:gd name="T60" fmla="*/ 2147483647 w 116"/>
              <a:gd name="T61" fmla="*/ 2147483647 h 100"/>
              <a:gd name="T62" fmla="*/ 2147483647 w 116"/>
              <a:gd name="T63" fmla="*/ 2147483647 h 100"/>
              <a:gd name="T64" fmla="*/ 2147483647 w 116"/>
              <a:gd name="T65" fmla="*/ 2147483647 h 100"/>
              <a:gd name="T66" fmla="*/ 2147483647 w 116"/>
              <a:gd name="T67" fmla="*/ 2147483647 h 100"/>
              <a:gd name="T68" fmla="*/ 2147483647 w 116"/>
              <a:gd name="T69" fmla="*/ 2147483647 h 100"/>
              <a:gd name="T70" fmla="*/ 2147483647 w 116"/>
              <a:gd name="T71" fmla="*/ 2147483647 h 100"/>
              <a:gd name="T72" fmla="*/ 2147483647 w 116"/>
              <a:gd name="T73" fmla="*/ 2147483647 h 100"/>
              <a:gd name="T74" fmla="*/ 2147483647 w 116"/>
              <a:gd name="T75" fmla="*/ 2147483647 h 100"/>
              <a:gd name="T76" fmla="*/ 2147483647 w 116"/>
              <a:gd name="T77" fmla="*/ 2147483647 h 100"/>
              <a:gd name="T78" fmla="*/ 2147483647 w 116"/>
              <a:gd name="T79" fmla="*/ 2147483647 h 100"/>
              <a:gd name="T80" fmla="*/ 2147483647 w 116"/>
              <a:gd name="T81" fmla="*/ 2147483647 h 100"/>
              <a:gd name="T82" fmla="*/ 2147483647 w 116"/>
              <a:gd name="T83" fmla="*/ 2147483647 h 100"/>
              <a:gd name="T84" fmla="*/ 2147483647 w 116"/>
              <a:gd name="T85" fmla="*/ 2147483647 h 100"/>
              <a:gd name="T86" fmla="*/ 2147483647 w 116"/>
              <a:gd name="T87" fmla="*/ 2147483647 h 100"/>
              <a:gd name="T88" fmla="*/ 2147483647 w 116"/>
              <a:gd name="T89" fmla="*/ 2147483647 h 100"/>
              <a:gd name="T90" fmla="*/ 2147483647 w 116"/>
              <a:gd name="T91" fmla="*/ 2147483647 h 100"/>
              <a:gd name="T92" fmla="*/ 2147483647 w 116"/>
              <a:gd name="T93" fmla="*/ 2147483647 h 100"/>
              <a:gd name="T94" fmla="*/ 2147483647 w 116"/>
              <a:gd name="T95" fmla="*/ 2147483647 h 100"/>
              <a:gd name="T96" fmla="*/ 2147483647 w 116"/>
              <a:gd name="T97" fmla="*/ 2147483647 h 100"/>
              <a:gd name="T98" fmla="*/ 2147483647 w 116"/>
              <a:gd name="T99" fmla="*/ 2147483647 h 100"/>
              <a:gd name="T100" fmla="*/ 2147483647 w 116"/>
              <a:gd name="T101" fmla="*/ 2147483647 h 100"/>
              <a:gd name="T102" fmla="*/ 2147483647 w 116"/>
              <a:gd name="T103" fmla="*/ 2147483647 h 100"/>
              <a:gd name="T104" fmla="*/ 2147483647 w 116"/>
              <a:gd name="T105" fmla="*/ 2147483647 h 100"/>
              <a:gd name="T106" fmla="*/ 2147483647 w 116"/>
              <a:gd name="T107" fmla="*/ 2147483647 h 100"/>
              <a:gd name="T108" fmla="*/ 2147483647 w 116"/>
              <a:gd name="T109" fmla="*/ 2147483647 h 100"/>
              <a:gd name="T110" fmla="*/ 2147483647 w 116"/>
              <a:gd name="T111" fmla="*/ 2147483647 h 100"/>
              <a:gd name="T112" fmla="*/ 2147483647 w 116"/>
              <a:gd name="T113" fmla="*/ 2147483647 h 100"/>
              <a:gd name="T114" fmla="*/ 2147483647 w 116"/>
              <a:gd name="T115" fmla="*/ 2147483647 h 100"/>
              <a:gd name="T116" fmla="*/ 2147483647 w 116"/>
              <a:gd name="T117" fmla="*/ 2147483647 h 100"/>
              <a:gd name="T118" fmla="*/ 0 w 116"/>
              <a:gd name="T119" fmla="*/ 2147483647 h 1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6"/>
              <a:gd name="T181" fmla="*/ 0 h 100"/>
              <a:gd name="T182" fmla="*/ 116 w 116"/>
              <a:gd name="T183" fmla="*/ 100 h 1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6" h="100">
                <a:moveTo>
                  <a:pt x="106" y="22"/>
                </a:moveTo>
                <a:lnTo>
                  <a:pt x="106" y="22"/>
                </a:lnTo>
                <a:lnTo>
                  <a:pt x="110" y="22"/>
                </a:lnTo>
                <a:lnTo>
                  <a:pt x="116" y="24"/>
                </a:lnTo>
                <a:lnTo>
                  <a:pt x="116" y="30"/>
                </a:lnTo>
                <a:lnTo>
                  <a:pt x="114" y="34"/>
                </a:lnTo>
                <a:lnTo>
                  <a:pt x="108" y="34"/>
                </a:lnTo>
                <a:lnTo>
                  <a:pt x="104" y="32"/>
                </a:lnTo>
                <a:lnTo>
                  <a:pt x="102" y="26"/>
                </a:lnTo>
                <a:lnTo>
                  <a:pt x="106" y="22"/>
                </a:lnTo>
                <a:close/>
                <a:moveTo>
                  <a:pt x="88" y="16"/>
                </a:moveTo>
                <a:lnTo>
                  <a:pt x="88" y="16"/>
                </a:lnTo>
                <a:lnTo>
                  <a:pt x="94" y="14"/>
                </a:lnTo>
                <a:lnTo>
                  <a:pt x="98" y="18"/>
                </a:lnTo>
                <a:lnTo>
                  <a:pt x="100" y="22"/>
                </a:lnTo>
                <a:lnTo>
                  <a:pt x="96" y="26"/>
                </a:lnTo>
                <a:lnTo>
                  <a:pt x="92" y="28"/>
                </a:lnTo>
                <a:lnTo>
                  <a:pt x="86" y="24"/>
                </a:lnTo>
                <a:lnTo>
                  <a:pt x="86" y="20"/>
                </a:lnTo>
                <a:lnTo>
                  <a:pt x="88" y="16"/>
                </a:lnTo>
                <a:close/>
                <a:moveTo>
                  <a:pt x="106" y="40"/>
                </a:moveTo>
                <a:lnTo>
                  <a:pt x="106" y="40"/>
                </a:lnTo>
                <a:lnTo>
                  <a:pt x="110" y="40"/>
                </a:lnTo>
                <a:lnTo>
                  <a:pt x="114" y="42"/>
                </a:lnTo>
                <a:lnTo>
                  <a:pt x="116" y="48"/>
                </a:lnTo>
                <a:lnTo>
                  <a:pt x="112" y="52"/>
                </a:lnTo>
                <a:lnTo>
                  <a:pt x="108" y="52"/>
                </a:lnTo>
                <a:lnTo>
                  <a:pt x="102" y="50"/>
                </a:lnTo>
                <a:lnTo>
                  <a:pt x="102" y="44"/>
                </a:lnTo>
                <a:lnTo>
                  <a:pt x="106" y="40"/>
                </a:lnTo>
                <a:close/>
                <a:moveTo>
                  <a:pt x="88" y="34"/>
                </a:moveTo>
                <a:lnTo>
                  <a:pt x="88" y="34"/>
                </a:lnTo>
                <a:lnTo>
                  <a:pt x="94" y="32"/>
                </a:lnTo>
                <a:lnTo>
                  <a:pt x="98" y="36"/>
                </a:lnTo>
                <a:lnTo>
                  <a:pt x="98" y="40"/>
                </a:lnTo>
                <a:lnTo>
                  <a:pt x="96" y="44"/>
                </a:lnTo>
                <a:lnTo>
                  <a:pt x="90" y="46"/>
                </a:lnTo>
                <a:lnTo>
                  <a:pt x="86" y="42"/>
                </a:lnTo>
                <a:lnTo>
                  <a:pt x="86" y="38"/>
                </a:lnTo>
                <a:lnTo>
                  <a:pt x="88" y="34"/>
                </a:lnTo>
                <a:close/>
                <a:moveTo>
                  <a:pt x="72" y="8"/>
                </a:moveTo>
                <a:lnTo>
                  <a:pt x="72" y="8"/>
                </a:lnTo>
                <a:lnTo>
                  <a:pt x="78" y="8"/>
                </a:lnTo>
                <a:lnTo>
                  <a:pt x="82" y="10"/>
                </a:lnTo>
                <a:lnTo>
                  <a:pt x="82" y="16"/>
                </a:lnTo>
                <a:lnTo>
                  <a:pt x="80" y="20"/>
                </a:lnTo>
                <a:lnTo>
                  <a:pt x="74" y="20"/>
                </a:lnTo>
                <a:lnTo>
                  <a:pt x="70" y="18"/>
                </a:lnTo>
                <a:lnTo>
                  <a:pt x="68" y="12"/>
                </a:lnTo>
                <a:lnTo>
                  <a:pt x="72" y="8"/>
                </a:lnTo>
                <a:close/>
                <a:moveTo>
                  <a:pt x="104" y="58"/>
                </a:moveTo>
                <a:lnTo>
                  <a:pt x="104" y="58"/>
                </a:lnTo>
                <a:lnTo>
                  <a:pt x="110" y="58"/>
                </a:lnTo>
                <a:lnTo>
                  <a:pt x="114" y="60"/>
                </a:lnTo>
                <a:lnTo>
                  <a:pt x="114" y="66"/>
                </a:lnTo>
                <a:lnTo>
                  <a:pt x="112" y="70"/>
                </a:lnTo>
                <a:lnTo>
                  <a:pt x="106" y="72"/>
                </a:lnTo>
                <a:lnTo>
                  <a:pt x="102" y="68"/>
                </a:lnTo>
                <a:lnTo>
                  <a:pt x="102" y="62"/>
                </a:lnTo>
                <a:lnTo>
                  <a:pt x="104" y="58"/>
                </a:lnTo>
                <a:close/>
                <a:moveTo>
                  <a:pt x="56" y="2"/>
                </a:moveTo>
                <a:lnTo>
                  <a:pt x="56" y="2"/>
                </a:lnTo>
                <a:lnTo>
                  <a:pt x="60" y="0"/>
                </a:lnTo>
                <a:lnTo>
                  <a:pt x="64" y="4"/>
                </a:lnTo>
                <a:lnTo>
                  <a:pt x="66" y="8"/>
                </a:lnTo>
                <a:lnTo>
                  <a:pt x="62" y="12"/>
                </a:lnTo>
                <a:lnTo>
                  <a:pt x="58" y="14"/>
                </a:lnTo>
                <a:lnTo>
                  <a:pt x="52" y="10"/>
                </a:lnTo>
                <a:lnTo>
                  <a:pt x="52" y="6"/>
                </a:lnTo>
                <a:lnTo>
                  <a:pt x="56" y="2"/>
                </a:lnTo>
                <a:close/>
                <a:moveTo>
                  <a:pt x="104" y="78"/>
                </a:moveTo>
                <a:lnTo>
                  <a:pt x="104" y="78"/>
                </a:lnTo>
                <a:lnTo>
                  <a:pt x="108" y="76"/>
                </a:lnTo>
                <a:lnTo>
                  <a:pt x="114" y="80"/>
                </a:lnTo>
                <a:lnTo>
                  <a:pt x="114" y="84"/>
                </a:lnTo>
                <a:lnTo>
                  <a:pt x="112" y="88"/>
                </a:lnTo>
                <a:lnTo>
                  <a:pt x="106" y="90"/>
                </a:lnTo>
                <a:lnTo>
                  <a:pt x="102" y="86"/>
                </a:lnTo>
                <a:lnTo>
                  <a:pt x="100" y="82"/>
                </a:lnTo>
                <a:lnTo>
                  <a:pt x="104" y="78"/>
                </a:lnTo>
                <a:close/>
                <a:moveTo>
                  <a:pt x="72" y="44"/>
                </a:moveTo>
                <a:lnTo>
                  <a:pt x="72" y="44"/>
                </a:lnTo>
                <a:lnTo>
                  <a:pt x="76" y="44"/>
                </a:lnTo>
                <a:lnTo>
                  <a:pt x="80" y="46"/>
                </a:lnTo>
                <a:lnTo>
                  <a:pt x="82" y="52"/>
                </a:lnTo>
                <a:lnTo>
                  <a:pt x="78" y="56"/>
                </a:lnTo>
                <a:lnTo>
                  <a:pt x="74" y="56"/>
                </a:lnTo>
                <a:lnTo>
                  <a:pt x="70" y="54"/>
                </a:lnTo>
                <a:lnTo>
                  <a:pt x="68" y="48"/>
                </a:lnTo>
                <a:lnTo>
                  <a:pt x="72" y="44"/>
                </a:lnTo>
                <a:close/>
                <a:moveTo>
                  <a:pt x="54" y="56"/>
                </a:moveTo>
                <a:lnTo>
                  <a:pt x="54" y="56"/>
                </a:lnTo>
                <a:lnTo>
                  <a:pt x="60" y="54"/>
                </a:lnTo>
                <a:lnTo>
                  <a:pt x="64" y="58"/>
                </a:lnTo>
                <a:lnTo>
                  <a:pt x="64" y="62"/>
                </a:lnTo>
                <a:lnTo>
                  <a:pt x="62" y="66"/>
                </a:lnTo>
                <a:lnTo>
                  <a:pt x="56" y="68"/>
                </a:lnTo>
                <a:lnTo>
                  <a:pt x="52" y="64"/>
                </a:lnTo>
                <a:lnTo>
                  <a:pt x="52" y="60"/>
                </a:lnTo>
                <a:lnTo>
                  <a:pt x="54" y="56"/>
                </a:lnTo>
                <a:close/>
                <a:moveTo>
                  <a:pt x="38" y="66"/>
                </a:moveTo>
                <a:lnTo>
                  <a:pt x="38" y="66"/>
                </a:lnTo>
                <a:lnTo>
                  <a:pt x="42" y="66"/>
                </a:lnTo>
                <a:lnTo>
                  <a:pt x="46" y="68"/>
                </a:lnTo>
                <a:lnTo>
                  <a:pt x="48" y="74"/>
                </a:lnTo>
                <a:lnTo>
                  <a:pt x="44" y="78"/>
                </a:lnTo>
                <a:lnTo>
                  <a:pt x="40" y="78"/>
                </a:lnTo>
                <a:lnTo>
                  <a:pt x="34" y="76"/>
                </a:lnTo>
                <a:lnTo>
                  <a:pt x="34" y="70"/>
                </a:lnTo>
                <a:lnTo>
                  <a:pt x="38" y="66"/>
                </a:lnTo>
                <a:close/>
                <a:moveTo>
                  <a:pt x="20" y="78"/>
                </a:moveTo>
                <a:lnTo>
                  <a:pt x="20" y="78"/>
                </a:lnTo>
                <a:lnTo>
                  <a:pt x="26" y="76"/>
                </a:lnTo>
                <a:lnTo>
                  <a:pt x="30" y="80"/>
                </a:lnTo>
                <a:lnTo>
                  <a:pt x="30" y="84"/>
                </a:lnTo>
                <a:lnTo>
                  <a:pt x="28" y="88"/>
                </a:lnTo>
                <a:lnTo>
                  <a:pt x="22" y="90"/>
                </a:lnTo>
                <a:lnTo>
                  <a:pt x="18" y="86"/>
                </a:lnTo>
                <a:lnTo>
                  <a:pt x="16" y="82"/>
                </a:lnTo>
                <a:lnTo>
                  <a:pt x="20" y="78"/>
                </a:lnTo>
                <a:close/>
                <a:moveTo>
                  <a:pt x="2" y="88"/>
                </a:moveTo>
                <a:lnTo>
                  <a:pt x="2" y="88"/>
                </a:lnTo>
                <a:lnTo>
                  <a:pt x="8" y="88"/>
                </a:lnTo>
                <a:lnTo>
                  <a:pt x="12" y="90"/>
                </a:lnTo>
                <a:lnTo>
                  <a:pt x="14" y="96"/>
                </a:lnTo>
                <a:lnTo>
                  <a:pt x="10" y="100"/>
                </a:lnTo>
                <a:lnTo>
                  <a:pt x="6" y="100"/>
                </a:lnTo>
                <a:lnTo>
                  <a:pt x="0" y="98"/>
                </a:lnTo>
                <a:lnTo>
                  <a:pt x="0" y="92"/>
                </a:lnTo>
                <a:lnTo>
                  <a:pt x="2" y="88"/>
                </a:lnTo>
                <a:close/>
              </a:path>
            </a:pathLst>
          </a:custGeom>
          <a:solidFill>
            <a:srgbClr val="0070C0"/>
          </a:solidFill>
          <a:ln w="9525">
            <a:noFill/>
            <a:round/>
            <a:headEnd/>
            <a:tailEnd/>
          </a:ln>
        </p:spPr>
        <p:txBody>
          <a:bodyPr/>
          <a:lstStyle/>
          <a:p>
            <a:endParaRPr lang="ja-JP" altLang="en-US"/>
          </a:p>
        </p:txBody>
      </p:sp>
      <p:sp>
        <p:nvSpPr>
          <p:cNvPr id="55307" name="TextBox 6"/>
          <p:cNvSpPr txBox="1">
            <a:spLocks noChangeArrowheads="1"/>
          </p:cNvSpPr>
          <p:nvPr/>
        </p:nvSpPr>
        <p:spPr bwMode="auto">
          <a:xfrm>
            <a:off x="-309563" y="1311275"/>
            <a:ext cx="1630363" cy="787400"/>
          </a:xfrm>
          <a:prstGeom prst="rect">
            <a:avLst/>
          </a:prstGeom>
          <a:noFill/>
          <a:ln w="9525">
            <a:noFill/>
            <a:miter lim="800000"/>
            <a:headEnd/>
            <a:tailEnd/>
          </a:ln>
        </p:spPr>
        <p:txBody>
          <a:bodyPr>
            <a:spAutoFit/>
          </a:bodyPr>
          <a:lstStyle/>
          <a:p>
            <a:pPr algn="r">
              <a:lnSpc>
                <a:spcPct val="95000"/>
              </a:lnSpc>
            </a:pPr>
            <a:r>
              <a:rPr kumimoji="0" lang="ja-JP" altLang="en-US" b="1">
                <a:solidFill>
                  <a:srgbClr val="0070C0"/>
                </a:solidFill>
                <a:latin typeface="HelveticaNeueLT Std"/>
              </a:rPr>
              <a:t>海からの冷たい霧</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0"/>
                                        <p:tgtEl>
                                          <p:spTgt spid="14"/>
                                        </p:tgtEl>
                                      </p:cBhvr>
                                    </p:animEffect>
                                  </p:childTnLst>
                                </p:cTn>
                              </p:par>
                              <p:par>
                                <p:cTn id="8" presetID="63" presetClass="path" presetSubtype="0" accel="50000" decel="50000" fill="hold" nodeType="withEffect">
                                  <p:stCondLst>
                                    <p:cond delay="0"/>
                                  </p:stCondLst>
                                  <p:childTnLst>
                                    <p:animMotion origin="layout" path="M 1.94444E-6 -2.18316E-6 L 0.59496 -0.14454 " pathEditMode="relative" rAng="0" ptsTypes="AA">
                                      <p:cBhvr>
                                        <p:cTn id="9" dur="3000" fill="hold"/>
                                        <p:tgtEl>
                                          <p:spTgt spid="14"/>
                                        </p:tgtEl>
                                        <p:attrNameLst>
                                          <p:attrName>ppt_x</p:attrName>
                                          <p:attrName>ppt_y</p:attrName>
                                        </p:attrNameLst>
                                      </p:cBhvr>
                                      <p:rCtr x="29800" y="-7200"/>
                                    </p:animMotion>
                                  </p:childTnLst>
                                </p:cTn>
                              </p:par>
                              <p:par>
                                <p:cTn id="10" presetID="10"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3000"/>
                                        <p:tgtEl>
                                          <p:spTgt spid="19"/>
                                        </p:tgtEl>
                                      </p:cBhvr>
                                    </p:animEffect>
                                  </p:childTnLst>
                                </p:cTn>
                              </p:par>
                              <p:par>
                                <p:cTn id="13" presetID="63" presetClass="path" presetSubtype="0" accel="50000" decel="50000" fill="hold" nodeType="withEffect">
                                  <p:stCondLst>
                                    <p:cond delay="0"/>
                                  </p:stCondLst>
                                  <p:childTnLst>
                                    <p:animMotion origin="layout" path="M -3.33333E-6 1.49861E-6 L -0.03559 -0.33095 " pathEditMode="relative" rAng="0" ptsTypes="AA">
                                      <p:cBhvr>
                                        <p:cTn id="14" dur="3000" fill="hold"/>
                                        <p:tgtEl>
                                          <p:spTgt spid="19"/>
                                        </p:tgtEl>
                                        <p:attrNameLst>
                                          <p:attrName>ppt_x</p:attrName>
                                          <p:attrName>ppt_y</p:attrName>
                                        </p:attrNameLst>
                                      </p:cBhvr>
                                      <p:rCtr x="-1800" y="-16600"/>
                                    </p:animMotion>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3000"/>
                                        <p:tgtEl>
                                          <p:spTgt spid="15"/>
                                        </p:tgtEl>
                                      </p:cBhvr>
                                    </p:animEffect>
                                  </p:childTnLst>
                                </p:cTn>
                              </p:par>
                              <p:par>
                                <p:cTn id="18" presetID="63" presetClass="path" presetSubtype="0" accel="50000" decel="50000" fill="hold" nodeType="withEffect">
                                  <p:stCondLst>
                                    <p:cond delay="0"/>
                                  </p:stCondLst>
                                  <p:childTnLst>
                                    <p:animMotion origin="layout" path="M -3.33333E-6 1.49861E-6 L -0.03559 -0.33095 " pathEditMode="relative" rAng="0" ptsTypes="AA">
                                      <p:cBhvr>
                                        <p:cTn id="19" dur="3000" fill="hold"/>
                                        <p:tgtEl>
                                          <p:spTgt spid="15"/>
                                        </p:tgtEl>
                                        <p:attrNameLst>
                                          <p:attrName>ppt_x</p:attrName>
                                          <p:attrName>ppt_y</p:attrName>
                                        </p:attrNameLst>
                                      </p:cBhvr>
                                      <p:rCtr x="-1800" y="-16600"/>
                                    </p:animMotion>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3000"/>
                                        <p:tgtEl>
                                          <p:spTgt spid="16"/>
                                        </p:tgtEl>
                                      </p:cBhvr>
                                    </p:animEffect>
                                  </p:childTnLst>
                                </p:cTn>
                              </p:par>
                              <p:par>
                                <p:cTn id="23" presetID="63" presetClass="path" presetSubtype="0" accel="50000" decel="50000" fill="hold" nodeType="withEffect">
                                  <p:stCondLst>
                                    <p:cond delay="0"/>
                                  </p:stCondLst>
                                  <p:childTnLst>
                                    <p:animMotion origin="layout" path="M 4.16667E-6 -3.33333E-6 L 0.58316 -0.12662 " pathEditMode="relative" rAng="0" ptsTypes="AA">
                                      <p:cBhvr>
                                        <p:cTn id="24" dur="3000" fill="hold"/>
                                        <p:tgtEl>
                                          <p:spTgt spid="16"/>
                                        </p:tgtEl>
                                        <p:attrNameLst>
                                          <p:attrName>ppt_x</p:attrName>
                                          <p:attrName>ppt_y</p:attrName>
                                        </p:attrNameLst>
                                      </p:cBhvr>
                                      <p:rCtr x="292" y="-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a:hlinkClick r:id="" action="ppaction://media"/>
          </p:cNvPr>
          <p:cNvPicPr>
            <a:picLocks noRot="1" noChangeAspect="1"/>
          </p:cNvPicPr>
          <p:nvPr>
            <a:videoFile r:link="rId1"/>
          </p:nvPr>
        </p:nvPicPr>
        <p:blipFill>
          <a:blip r:embed="rId4"/>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7" descr="coast.png"/>
          <p:cNvPicPr>
            <a:picLocks noChangeAspect="1"/>
          </p:cNvPicPr>
          <p:nvPr/>
        </p:nvPicPr>
        <p:blipFill>
          <a:blip r:embed="rId3">
            <a:lum bright="10000" contrast="-20000"/>
          </a:blip>
          <a:srcRect/>
          <a:stretch>
            <a:fillRect/>
          </a:stretch>
        </p:blipFill>
        <p:spPr bwMode="auto">
          <a:xfrm>
            <a:off x="0" y="0"/>
            <a:ext cx="8335963" cy="6858000"/>
          </a:xfrm>
          <a:prstGeom prst="rect">
            <a:avLst/>
          </a:prstGeom>
          <a:noFill/>
          <a:ln w="9525">
            <a:noFill/>
            <a:miter lim="800000"/>
            <a:headEnd/>
            <a:tailEnd/>
          </a:ln>
        </p:spPr>
      </p:pic>
      <p:pic>
        <p:nvPicPr>
          <p:cNvPr id="59394" name="Picture 2"/>
          <p:cNvPicPr>
            <a:picLocks noChangeAspect="1" noChangeArrowheads="1"/>
          </p:cNvPicPr>
          <p:nvPr/>
        </p:nvPicPr>
        <p:blipFill>
          <a:blip r:embed="rId4"/>
          <a:srcRect/>
          <a:stretch>
            <a:fillRect/>
          </a:stretch>
        </p:blipFill>
        <p:spPr bwMode="auto">
          <a:xfrm>
            <a:off x="1512888" y="506413"/>
            <a:ext cx="4348162" cy="5845175"/>
          </a:xfrm>
          <a:prstGeom prst="rect">
            <a:avLst/>
          </a:prstGeom>
          <a:noFill/>
          <a:ln w="9525">
            <a:noFill/>
            <a:miter lim="800000"/>
            <a:headEnd/>
            <a:tailEnd/>
          </a:ln>
        </p:spPr>
      </p:pic>
      <p:sp>
        <p:nvSpPr>
          <p:cNvPr id="59395" name="TextBox 12"/>
          <p:cNvSpPr txBox="1">
            <a:spLocks noChangeArrowheads="1"/>
          </p:cNvSpPr>
          <p:nvPr/>
        </p:nvSpPr>
        <p:spPr bwMode="auto">
          <a:xfrm>
            <a:off x="4833938" y="681038"/>
            <a:ext cx="3875087" cy="846137"/>
          </a:xfrm>
          <a:prstGeom prst="rect">
            <a:avLst/>
          </a:prstGeom>
          <a:noFill/>
          <a:ln w="9525">
            <a:noFill/>
            <a:miter lim="800000"/>
            <a:headEnd/>
            <a:tailEnd/>
          </a:ln>
        </p:spPr>
        <p:txBody>
          <a:bodyPr>
            <a:spAutoFit/>
          </a:bodyPr>
          <a:lstStyle/>
          <a:p>
            <a:pPr>
              <a:lnSpc>
                <a:spcPct val="95000"/>
              </a:lnSpc>
            </a:pPr>
            <a:r>
              <a:rPr kumimoji="0" lang="ja-JP" altLang="it-IT" sz="2800">
                <a:solidFill>
                  <a:srgbClr val="595959"/>
                </a:solidFill>
                <a:latin typeface="Helvetica" pitchFamily="34" charset="0"/>
              </a:rPr>
              <a:t>ナパ・ヴァレー </a:t>
            </a:r>
            <a:r>
              <a:rPr kumimoji="0" lang="it-IT" altLang="ja-JP" sz="2800">
                <a:solidFill>
                  <a:srgbClr val="595959"/>
                </a:solidFill>
                <a:latin typeface="Helvetica" pitchFamily="34" charset="0"/>
              </a:rPr>
              <a:t>AVA</a:t>
            </a:r>
          </a:p>
          <a:p>
            <a:pPr>
              <a:lnSpc>
                <a:spcPct val="95000"/>
              </a:lnSpc>
            </a:pPr>
            <a:r>
              <a:rPr kumimoji="0" lang="ja-JP" altLang="it-IT">
                <a:solidFill>
                  <a:srgbClr val="595959"/>
                </a:solidFill>
                <a:latin typeface="Helvetica" pitchFamily="34" charset="0"/>
              </a:rPr>
              <a:t>気温のバリエーション </a:t>
            </a:r>
            <a:r>
              <a:rPr kumimoji="0" lang="it-IT" altLang="ja-JP">
                <a:solidFill>
                  <a:srgbClr val="595959"/>
                </a:solidFill>
                <a:latin typeface="Helvetica" pitchFamily="34" charset="0"/>
              </a:rPr>
              <a:t>– </a:t>
            </a:r>
            <a:r>
              <a:rPr kumimoji="0" lang="ja-JP" altLang="it-IT">
                <a:solidFill>
                  <a:srgbClr val="595959"/>
                </a:solidFill>
                <a:latin typeface="Helvetica" pitchFamily="34" charset="0"/>
              </a:rPr>
              <a:t>夏期</a:t>
            </a:r>
            <a:endParaRPr kumimoji="0" lang="ja-JP" altLang="en-US">
              <a:solidFill>
                <a:srgbClr val="595959"/>
              </a:solidFill>
              <a:latin typeface="Helvetica" pitchFamily="34" charset="0"/>
            </a:endParaRPr>
          </a:p>
        </p:txBody>
      </p:sp>
      <p:sp>
        <p:nvSpPr>
          <p:cNvPr id="59396" name="Rectangle 31"/>
          <p:cNvSpPr>
            <a:spLocks noChangeArrowheads="1"/>
          </p:cNvSpPr>
          <p:nvPr/>
        </p:nvSpPr>
        <p:spPr bwMode="auto">
          <a:xfrm>
            <a:off x="4357688" y="5319713"/>
            <a:ext cx="2373312" cy="830262"/>
          </a:xfrm>
          <a:prstGeom prst="rect">
            <a:avLst/>
          </a:prstGeom>
          <a:noFill/>
          <a:ln w="9525">
            <a:noFill/>
            <a:miter lim="800000"/>
            <a:headEnd/>
            <a:tailEnd/>
          </a:ln>
        </p:spPr>
        <p:txBody>
          <a:bodyPr>
            <a:spAutoFit/>
          </a:bodyPr>
          <a:lstStyle/>
          <a:p>
            <a:r>
              <a:rPr kumimoji="0" lang="fi-FI" altLang="ja-JP">
                <a:solidFill>
                  <a:srgbClr val="0070C0"/>
                </a:solidFill>
                <a:latin typeface="Helvetica" pitchFamily="34" charset="0"/>
              </a:rPr>
              <a:t>50ºf / 10ºc</a:t>
            </a:r>
          </a:p>
          <a:p>
            <a:r>
              <a:rPr kumimoji="0" lang="fi-FI" altLang="ja-JP">
                <a:solidFill>
                  <a:srgbClr val="C00000"/>
                </a:solidFill>
                <a:latin typeface="Helvetica" pitchFamily="34" charset="0"/>
              </a:rPr>
              <a:t>77ºf / 25ºc</a:t>
            </a:r>
          </a:p>
        </p:txBody>
      </p:sp>
      <p:sp>
        <p:nvSpPr>
          <p:cNvPr id="59397" name="Rectangle 32"/>
          <p:cNvSpPr>
            <a:spLocks noChangeArrowheads="1"/>
          </p:cNvSpPr>
          <p:nvPr/>
        </p:nvSpPr>
        <p:spPr bwMode="auto">
          <a:xfrm>
            <a:off x="682625" y="1055688"/>
            <a:ext cx="3484563" cy="830262"/>
          </a:xfrm>
          <a:prstGeom prst="rect">
            <a:avLst/>
          </a:prstGeom>
          <a:noFill/>
          <a:ln w="9525">
            <a:noFill/>
            <a:miter lim="800000"/>
            <a:headEnd/>
            <a:tailEnd/>
          </a:ln>
        </p:spPr>
        <p:txBody>
          <a:bodyPr>
            <a:spAutoFit/>
          </a:bodyPr>
          <a:lstStyle/>
          <a:p>
            <a:r>
              <a:rPr kumimoji="0" lang="fi-FI" altLang="ja-JP">
                <a:solidFill>
                  <a:srgbClr val="0070C0"/>
                </a:solidFill>
                <a:latin typeface="Helvetica" pitchFamily="34" charset="0"/>
              </a:rPr>
              <a:t>40-50ºf / 4.5-10ºc</a:t>
            </a:r>
          </a:p>
          <a:p>
            <a:r>
              <a:rPr kumimoji="0" lang="fi-FI" altLang="ja-JP">
                <a:solidFill>
                  <a:srgbClr val="C00000"/>
                </a:solidFill>
                <a:latin typeface="Helvetica" pitchFamily="34" charset="0"/>
              </a:rPr>
              <a:t>85ºf / 29ºc</a:t>
            </a:r>
          </a:p>
        </p:txBody>
      </p:sp>
      <p:sp>
        <p:nvSpPr>
          <p:cNvPr id="59398" name="TextBox 13"/>
          <p:cNvSpPr txBox="1">
            <a:spLocks noChangeArrowheads="1"/>
          </p:cNvSpPr>
          <p:nvPr/>
        </p:nvSpPr>
        <p:spPr bwMode="auto">
          <a:xfrm>
            <a:off x="171450" y="3255963"/>
            <a:ext cx="3138488" cy="793750"/>
          </a:xfrm>
          <a:prstGeom prst="rect">
            <a:avLst/>
          </a:prstGeom>
          <a:noFill/>
          <a:ln w="9525">
            <a:noFill/>
            <a:miter lim="800000"/>
            <a:headEnd/>
            <a:tailEnd/>
          </a:ln>
        </p:spPr>
        <p:txBody>
          <a:bodyPr>
            <a:spAutoFit/>
          </a:bodyPr>
          <a:lstStyle/>
          <a:p>
            <a:pPr>
              <a:lnSpc>
                <a:spcPct val="95000"/>
              </a:lnSpc>
            </a:pPr>
            <a:r>
              <a:rPr kumimoji="0" lang="fi-FI" altLang="ja-JP">
                <a:solidFill>
                  <a:srgbClr val="0070C0"/>
                </a:solidFill>
                <a:latin typeface="Helvetica" pitchFamily="34" charset="0"/>
              </a:rPr>
              <a:t>40-50ºf / 4.5-10ºc</a:t>
            </a:r>
          </a:p>
          <a:p>
            <a:pPr>
              <a:lnSpc>
                <a:spcPct val="95000"/>
              </a:lnSpc>
            </a:pPr>
            <a:r>
              <a:rPr kumimoji="0" lang="en-US" altLang="ja-JP">
                <a:solidFill>
                  <a:srgbClr val="C00000"/>
                </a:solidFill>
                <a:latin typeface="Helvetica" pitchFamily="34" charset="0"/>
              </a:rPr>
              <a:t>95ºf / 35ºc</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6" descr="coast.png"/>
          <p:cNvPicPr>
            <a:picLocks noChangeAspect="1"/>
          </p:cNvPicPr>
          <p:nvPr/>
        </p:nvPicPr>
        <p:blipFill>
          <a:blip r:embed="rId3">
            <a:lum bright="10000" contrast="-20000"/>
          </a:blip>
          <a:srcRect/>
          <a:stretch>
            <a:fillRect/>
          </a:stretch>
        </p:blipFill>
        <p:spPr bwMode="auto">
          <a:xfrm>
            <a:off x="0" y="0"/>
            <a:ext cx="8335963" cy="6858000"/>
          </a:xfrm>
          <a:prstGeom prst="rect">
            <a:avLst/>
          </a:prstGeom>
          <a:noFill/>
          <a:ln w="9525">
            <a:noFill/>
            <a:miter lim="800000"/>
            <a:headEnd/>
            <a:tailEnd/>
          </a:ln>
        </p:spPr>
      </p:pic>
      <p:pic>
        <p:nvPicPr>
          <p:cNvPr id="61442" name="Picture 2"/>
          <p:cNvPicPr>
            <a:picLocks noChangeAspect="1" noChangeArrowheads="1"/>
          </p:cNvPicPr>
          <p:nvPr/>
        </p:nvPicPr>
        <p:blipFill>
          <a:blip r:embed="rId4"/>
          <a:srcRect/>
          <a:stretch>
            <a:fillRect/>
          </a:stretch>
        </p:blipFill>
        <p:spPr bwMode="auto">
          <a:xfrm>
            <a:off x="1519238" y="506413"/>
            <a:ext cx="4348162" cy="5845175"/>
          </a:xfrm>
          <a:prstGeom prst="rect">
            <a:avLst/>
          </a:prstGeom>
          <a:noFill/>
          <a:ln w="9525">
            <a:noFill/>
            <a:miter lim="800000"/>
            <a:headEnd/>
            <a:tailEnd/>
          </a:ln>
        </p:spPr>
      </p:pic>
      <p:sp>
        <p:nvSpPr>
          <p:cNvPr id="61443" name="TextBox 12"/>
          <p:cNvSpPr txBox="1">
            <a:spLocks noChangeArrowheads="1"/>
          </p:cNvSpPr>
          <p:nvPr/>
        </p:nvSpPr>
        <p:spPr bwMode="auto">
          <a:xfrm>
            <a:off x="5062538" y="668338"/>
            <a:ext cx="3579812" cy="846137"/>
          </a:xfrm>
          <a:prstGeom prst="rect">
            <a:avLst/>
          </a:prstGeom>
          <a:noFill/>
          <a:ln w="9525">
            <a:noFill/>
            <a:miter lim="800000"/>
            <a:headEnd/>
            <a:tailEnd/>
          </a:ln>
        </p:spPr>
        <p:txBody>
          <a:bodyPr>
            <a:spAutoFit/>
          </a:bodyPr>
          <a:lstStyle/>
          <a:p>
            <a:pPr>
              <a:lnSpc>
                <a:spcPct val="95000"/>
              </a:lnSpc>
            </a:pPr>
            <a:r>
              <a:rPr kumimoji="0" lang="ja-JP" altLang="it-IT" sz="2800">
                <a:solidFill>
                  <a:srgbClr val="595959"/>
                </a:solidFill>
                <a:latin typeface="Helvetica" pitchFamily="34" charset="0"/>
              </a:rPr>
              <a:t>ナパ・ヴァレー </a:t>
            </a:r>
            <a:r>
              <a:rPr kumimoji="0" lang="it-IT" altLang="ja-JP" sz="2800">
                <a:solidFill>
                  <a:srgbClr val="595959"/>
                </a:solidFill>
                <a:latin typeface="Helvetica" pitchFamily="34" charset="0"/>
              </a:rPr>
              <a:t>AVA</a:t>
            </a:r>
          </a:p>
          <a:p>
            <a:pPr>
              <a:lnSpc>
                <a:spcPct val="95000"/>
              </a:lnSpc>
            </a:pPr>
            <a:r>
              <a:rPr kumimoji="0" lang="ja-JP" altLang="it-IT">
                <a:solidFill>
                  <a:srgbClr val="595959"/>
                </a:solidFill>
                <a:latin typeface="Helvetica" pitchFamily="34" charset="0"/>
              </a:rPr>
              <a:t>標高</a:t>
            </a:r>
            <a:endParaRPr kumimoji="0" lang="ja-JP" altLang="en-US">
              <a:solidFill>
                <a:srgbClr val="595959"/>
              </a:solidFill>
              <a:latin typeface="Helvetica" pitchFamily="34" charset="0"/>
            </a:endParaRPr>
          </a:p>
        </p:txBody>
      </p:sp>
      <p:sp>
        <p:nvSpPr>
          <p:cNvPr id="32" name="Rectangle 31"/>
          <p:cNvSpPr>
            <a:spLocks noChangeArrowheads="1"/>
          </p:cNvSpPr>
          <p:nvPr/>
        </p:nvSpPr>
        <p:spPr bwMode="auto">
          <a:xfrm>
            <a:off x="4762500" y="3187700"/>
            <a:ext cx="4149725" cy="822325"/>
          </a:xfrm>
          <a:prstGeom prst="rect">
            <a:avLst/>
          </a:prstGeom>
          <a:noFill/>
          <a:ln w="9525">
            <a:noFill/>
            <a:miter lim="800000"/>
            <a:headEnd/>
            <a:tailEnd/>
          </a:ln>
        </p:spPr>
        <p:txBody>
          <a:bodyPr>
            <a:spAutoFit/>
          </a:bodyPr>
          <a:lstStyle/>
          <a:p>
            <a:r>
              <a:rPr kumimoji="0" lang="ja-JP" altLang="fi-FI">
                <a:solidFill>
                  <a:srgbClr val="C00000"/>
                </a:solidFill>
                <a:latin typeface="Helvetica" pitchFamily="34" charset="0"/>
              </a:rPr>
              <a:t>アトラス・ピーク</a:t>
            </a:r>
          </a:p>
          <a:p>
            <a:r>
              <a:rPr kumimoji="0" lang="fi-FI" altLang="ja-JP">
                <a:solidFill>
                  <a:srgbClr val="C00000"/>
                </a:solidFill>
                <a:latin typeface="Helvetica" pitchFamily="34" charset="0"/>
              </a:rPr>
              <a:t>2600 ft / 793 m</a:t>
            </a:r>
          </a:p>
        </p:txBody>
      </p:sp>
      <p:sp>
        <p:nvSpPr>
          <p:cNvPr id="33" name="Rectangle 32"/>
          <p:cNvSpPr>
            <a:spLocks noChangeArrowheads="1"/>
          </p:cNvSpPr>
          <p:nvPr/>
        </p:nvSpPr>
        <p:spPr bwMode="auto">
          <a:xfrm>
            <a:off x="1493838" y="706438"/>
            <a:ext cx="3787775" cy="822325"/>
          </a:xfrm>
          <a:prstGeom prst="rect">
            <a:avLst/>
          </a:prstGeom>
          <a:noFill/>
          <a:ln w="9525">
            <a:noFill/>
            <a:miter lim="800000"/>
            <a:headEnd/>
            <a:tailEnd/>
          </a:ln>
        </p:spPr>
        <p:txBody>
          <a:bodyPr>
            <a:spAutoFit/>
          </a:bodyPr>
          <a:lstStyle/>
          <a:p>
            <a:r>
              <a:rPr kumimoji="0" lang="ja-JP" altLang="en-US">
                <a:solidFill>
                  <a:srgbClr val="C00000"/>
                </a:solidFill>
                <a:latin typeface="Helvetica" pitchFamily="34" charset="0"/>
              </a:rPr>
              <a:t>セントヘレナ山</a:t>
            </a:r>
          </a:p>
          <a:p>
            <a:r>
              <a:rPr kumimoji="0" lang="en-US" altLang="ja-JP">
                <a:solidFill>
                  <a:srgbClr val="C00000"/>
                </a:solidFill>
                <a:latin typeface="Helvetica" pitchFamily="34" charset="0"/>
              </a:rPr>
              <a:t>4000 ft / 1,219 m</a:t>
            </a:r>
          </a:p>
        </p:txBody>
      </p:sp>
      <p:sp>
        <p:nvSpPr>
          <p:cNvPr id="7" name="Rectangle 6"/>
          <p:cNvSpPr>
            <a:spLocks noChangeArrowheads="1"/>
          </p:cNvSpPr>
          <p:nvPr/>
        </p:nvSpPr>
        <p:spPr bwMode="auto">
          <a:xfrm>
            <a:off x="1073150" y="4538663"/>
            <a:ext cx="3275013" cy="822325"/>
          </a:xfrm>
          <a:prstGeom prst="rect">
            <a:avLst/>
          </a:prstGeom>
          <a:noFill/>
          <a:ln w="9525">
            <a:noFill/>
            <a:miter lim="800000"/>
            <a:headEnd/>
            <a:tailEnd/>
          </a:ln>
        </p:spPr>
        <p:txBody>
          <a:bodyPr>
            <a:spAutoFit/>
          </a:bodyPr>
          <a:lstStyle/>
          <a:p>
            <a:r>
              <a:rPr kumimoji="0" lang="ja-JP" altLang="fi-FI">
                <a:solidFill>
                  <a:srgbClr val="C00000"/>
                </a:solidFill>
                <a:latin typeface="Helvetica" pitchFamily="34" charset="0"/>
              </a:rPr>
              <a:t>マウント・ヴィーダー</a:t>
            </a:r>
          </a:p>
          <a:p>
            <a:r>
              <a:rPr kumimoji="0" lang="fi-FI" altLang="ja-JP">
                <a:solidFill>
                  <a:srgbClr val="C00000"/>
                </a:solidFill>
                <a:latin typeface="Helvetica" pitchFamily="34" charset="0"/>
              </a:rPr>
              <a:t>2100 ft / 650 m</a:t>
            </a:r>
          </a:p>
        </p:txBody>
      </p:sp>
      <p:sp>
        <p:nvSpPr>
          <p:cNvPr id="8" name="Rectangle 7"/>
          <p:cNvSpPr>
            <a:spLocks noChangeArrowheads="1"/>
          </p:cNvSpPr>
          <p:nvPr/>
        </p:nvSpPr>
        <p:spPr bwMode="auto">
          <a:xfrm>
            <a:off x="190500" y="3187700"/>
            <a:ext cx="5302250" cy="822325"/>
          </a:xfrm>
          <a:prstGeom prst="rect">
            <a:avLst/>
          </a:prstGeom>
          <a:noFill/>
          <a:ln w="9525">
            <a:noFill/>
            <a:miter lim="800000"/>
            <a:headEnd/>
            <a:tailEnd/>
          </a:ln>
        </p:spPr>
        <p:txBody>
          <a:bodyPr>
            <a:spAutoFit/>
          </a:bodyPr>
          <a:lstStyle/>
          <a:p>
            <a:r>
              <a:rPr kumimoji="0" lang="ja-JP" altLang="fi-FI">
                <a:solidFill>
                  <a:srgbClr val="C00000"/>
                </a:solidFill>
                <a:latin typeface="Helvetica" pitchFamily="34" charset="0"/>
              </a:rPr>
              <a:t>スプリング・マウンテン</a:t>
            </a:r>
          </a:p>
          <a:p>
            <a:r>
              <a:rPr kumimoji="0" lang="fi-FI" altLang="ja-JP">
                <a:solidFill>
                  <a:srgbClr val="C00000"/>
                </a:solidFill>
                <a:latin typeface="Helvetica" pitchFamily="34" charset="0"/>
              </a:rPr>
              <a:t>2200 ft / 671 m</a:t>
            </a:r>
          </a:p>
        </p:txBody>
      </p:sp>
      <p:sp>
        <p:nvSpPr>
          <p:cNvPr id="9" name="Rectangle 8"/>
          <p:cNvSpPr>
            <a:spLocks noChangeArrowheads="1"/>
          </p:cNvSpPr>
          <p:nvPr/>
        </p:nvSpPr>
        <p:spPr bwMode="auto">
          <a:xfrm>
            <a:off x="4167188" y="5211763"/>
            <a:ext cx="4976812" cy="822325"/>
          </a:xfrm>
          <a:prstGeom prst="rect">
            <a:avLst/>
          </a:prstGeom>
          <a:noFill/>
          <a:ln w="9525">
            <a:noFill/>
            <a:miter lim="800000"/>
            <a:headEnd/>
            <a:tailEnd/>
          </a:ln>
        </p:spPr>
        <p:txBody>
          <a:bodyPr>
            <a:spAutoFit/>
          </a:bodyPr>
          <a:lstStyle/>
          <a:p>
            <a:r>
              <a:rPr kumimoji="0" lang="ja-JP" altLang="fi-FI">
                <a:solidFill>
                  <a:srgbClr val="C00000"/>
                </a:solidFill>
                <a:latin typeface="Helvetica" pitchFamily="34" charset="0"/>
              </a:rPr>
              <a:t>ヴァレー・フロア</a:t>
            </a:r>
          </a:p>
          <a:p>
            <a:r>
              <a:rPr kumimoji="0" lang="fi-FI" altLang="ja-JP">
                <a:solidFill>
                  <a:srgbClr val="C00000"/>
                </a:solidFill>
                <a:latin typeface="Helvetica" pitchFamily="34" charset="0"/>
              </a:rPr>
              <a:t>0– 750 ft / 0 – 214 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a:srcRect/>
          <a:stretch>
            <a:fillRect/>
          </a:stretch>
        </p:blipFill>
        <p:spPr bwMode="auto">
          <a:xfrm>
            <a:off x="1506538" y="506413"/>
            <a:ext cx="4348162" cy="5845175"/>
          </a:xfrm>
          <a:prstGeom prst="rect">
            <a:avLst/>
          </a:prstGeom>
          <a:noFill/>
          <a:ln w="9525">
            <a:noFill/>
            <a:miter lim="800000"/>
            <a:headEnd/>
            <a:tailEnd/>
          </a:ln>
        </p:spPr>
      </p:pic>
      <p:pic>
        <p:nvPicPr>
          <p:cNvPr id="31" name="Picture 2"/>
          <p:cNvPicPr>
            <a:picLocks noChangeAspect="1" noChangeArrowheads="1"/>
          </p:cNvPicPr>
          <p:nvPr/>
        </p:nvPicPr>
        <p:blipFill>
          <a:blip r:embed="rId4">
            <a:clrChange>
              <a:clrFrom>
                <a:srgbClr val="FDFDFD"/>
              </a:clrFrom>
              <a:clrTo>
                <a:srgbClr val="FDFDFD">
                  <a:alpha val="0"/>
                </a:srgbClr>
              </a:clrTo>
            </a:clrChange>
          </a:blip>
          <a:srcRect b="1759"/>
          <a:stretch>
            <a:fillRect/>
          </a:stretch>
        </p:blipFill>
        <p:spPr bwMode="auto">
          <a:xfrm>
            <a:off x="3017838" y="966788"/>
            <a:ext cx="2976562" cy="5891212"/>
          </a:xfrm>
          <a:prstGeom prst="rect">
            <a:avLst/>
          </a:prstGeom>
          <a:noFill/>
          <a:ln w="9525">
            <a:noFill/>
            <a:miter lim="800000"/>
            <a:headEnd/>
            <a:tailEnd/>
          </a:ln>
        </p:spPr>
      </p:pic>
      <p:grpSp>
        <p:nvGrpSpPr>
          <p:cNvPr id="2" name="Group 17"/>
          <p:cNvGrpSpPr>
            <a:grpSpLocks/>
          </p:cNvGrpSpPr>
          <p:nvPr/>
        </p:nvGrpSpPr>
        <p:grpSpPr bwMode="auto">
          <a:xfrm>
            <a:off x="889000" y="2105025"/>
            <a:ext cx="1455738" cy="1849438"/>
            <a:chOff x="888642" y="1371600"/>
            <a:chExt cx="1455313" cy="1848118"/>
          </a:xfrm>
        </p:grpSpPr>
        <p:pic>
          <p:nvPicPr>
            <p:cNvPr id="63502" name="Picture 2"/>
            <p:cNvPicPr>
              <a:picLocks noChangeAspect="1" noChangeArrowheads="1"/>
            </p:cNvPicPr>
            <p:nvPr/>
          </p:nvPicPr>
          <p:blipFill>
            <a:blip r:embed="rId5"/>
            <a:srcRect/>
            <a:stretch>
              <a:fillRect/>
            </a:stretch>
          </p:blipFill>
          <p:spPr bwMode="auto">
            <a:xfrm>
              <a:off x="888642" y="1751527"/>
              <a:ext cx="1455313" cy="1468191"/>
            </a:xfrm>
            <a:prstGeom prst="rect">
              <a:avLst/>
            </a:prstGeom>
            <a:noFill/>
            <a:ln w="9525">
              <a:noFill/>
              <a:miter lim="800000"/>
              <a:headEnd/>
              <a:tailEnd/>
            </a:ln>
          </p:spPr>
        </p:pic>
        <p:sp>
          <p:nvSpPr>
            <p:cNvPr id="63503" name="Rectangle 11"/>
            <p:cNvSpPr>
              <a:spLocks noChangeArrowheads="1"/>
            </p:cNvSpPr>
            <p:nvPr/>
          </p:nvSpPr>
          <p:spPr bwMode="auto">
            <a:xfrm>
              <a:off x="901338" y="1371600"/>
              <a:ext cx="1429920" cy="337897"/>
            </a:xfrm>
            <a:prstGeom prst="rect">
              <a:avLst/>
            </a:prstGeom>
            <a:noFill/>
            <a:ln w="9525">
              <a:noFill/>
              <a:miter lim="800000"/>
              <a:headEnd/>
              <a:tailEnd/>
            </a:ln>
          </p:spPr>
          <p:txBody>
            <a:bodyPr wrap="none"/>
            <a:lstStyle/>
            <a:p>
              <a:r>
                <a:rPr kumimoji="0" lang="ja-JP" altLang="fi-FI" sz="1600">
                  <a:solidFill>
                    <a:srgbClr val="595959"/>
                  </a:solidFill>
                  <a:latin typeface="Helvetica" pitchFamily="34" charset="0"/>
                </a:rPr>
                <a:t>特徴的な土壌</a:t>
              </a:r>
            </a:p>
          </p:txBody>
        </p:sp>
      </p:grpSp>
      <p:sp>
        <p:nvSpPr>
          <p:cNvPr id="16" name="Rectangle 15"/>
          <p:cNvSpPr>
            <a:spLocks noChangeArrowheads="1"/>
          </p:cNvSpPr>
          <p:nvPr/>
        </p:nvSpPr>
        <p:spPr bwMode="auto">
          <a:xfrm>
            <a:off x="2676525" y="2765425"/>
            <a:ext cx="515938" cy="769938"/>
          </a:xfrm>
          <a:prstGeom prst="rect">
            <a:avLst/>
          </a:prstGeom>
          <a:noFill/>
          <a:ln w="9525">
            <a:noFill/>
            <a:miter lim="800000"/>
            <a:headEnd/>
            <a:tailEnd/>
          </a:ln>
        </p:spPr>
        <p:txBody>
          <a:bodyPr wrap="none">
            <a:spAutoFit/>
          </a:bodyPr>
          <a:lstStyle/>
          <a:p>
            <a:r>
              <a:rPr kumimoji="0" lang="en-US" altLang="ja-JP" sz="4400" b="1">
                <a:solidFill>
                  <a:srgbClr val="7692CB"/>
                </a:solidFill>
              </a:rPr>
              <a:t>+</a:t>
            </a:r>
          </a:p>
        </p:txBody>
      </p:sp>
      <p:grpSp>
        <p:nvGrpSpPr>
          <p:cNvPr id="3" name="Group 18"/>
          <p:cNvGrpSpPr>
            <a:grpSpLocks/>
          </p:cNvGrpSpPr>
          <p:nvPr/>
        </p:nvGrpSpPr>
        <p:grpSpPr bwMode="auto">
          <a:xfrm>
            <a:off x="3529013" y="2105025"/>
            <a:ext cx="1709737" cy="1849438"/>
            <a:chOff x="3142443" y="2543577"/>
            <a:chExt cx="1710726" cy="1848119"/>
          </a:xfrm>
        </p:grpSpPr>
        <p:sp>
          <p:nvSpPr>
            <p:cNvPr id="63500" name="Rectangle 14"/>
            <p:cNvSpPr>
              <a:spLocks noChangeArrowheads="1"/>
            </p:cNvSpPr>
            <p:nvPr/>
          </p:nvSpPr>
          <p:spPr bwMode="auto">
            <a:xfrm>
              <a:off x="3142443" y="2543577"/>
              <a:ext cx="1710726" cy="337897"/>
            </a:xfrm>
            <a:prstGeom prst="rect">
              <a:avLst/>
            </a:prstGeom>
            <a:noFill/>
            <a:ln w="9525">
              <a:noFill/>
              <a:miter lim="800000"/>
              <a:headEnd/>
              <a:tailEnd/>
            </a:ln>
          </p:spPr>
          <p:txBody>
            <a:bodyPr wrap="none"/>
            <a:lstStyle/>
            <a:p>
              <a:r>
                <a:rPr kumimoji="0" lang="ja-JP" altLang="fi-FI" sz="1600">
                  <a:solidFill>
                    <a:srgbClr val="595959"/>
                  </a:solidFill>
                  <a:latin typeface="Helvetica" pitchFamily="34" charset="0"/>
                </a:rPr>
                <a:t>特徴的な気候</a:t>
              </a:r>
            </a:p>
          </p:txBody>
        </p:sp>
        <p:pic>
          <p:nvPicPr>
            <p:cNvPr id="63501" name="Picture 2"/>
            <p:cNvPicPr>
              <a:picLocks noChangeAspect="1" noChangeArrowheads="1"/>
            </p:cNvPicPr>
            <p:nvPr/>
          </p:nvPicPr>
          <p:blipFill>
            <a:blip r:embed="rId6"/>
            <a:srcRect/>
            <a:stretch>
              <a:fillRect/>
            </a:stretch>
          </p:blipFill>
          <p:spPr bwMode="auto">
            <a:xfrm>
              <a:off x="3232597" y="2936383"/>
              <a:ext cx="1455313" cy="1455313"/>
            </a:xfrm>
            <a:prstGeom prst="rect">
              <a:avLst/>
            </a:prstGeom>
            <a:noFill/>
            <a:ln w="9525">
              <a:noFill/>
              <a:miter lim="800000"/>
              <a:headEnd/>
              <a:tailEnd/>
            </a:ln>
          </p:spPr>
        </p:pic>
      </p:grpSp>
      <p:sp>
        <p:nvSpPr>
          <p:cNvPr id="63494" name="Title 20"/>
          <p:cNvSpPr>
            <a:spLocks noGrp="1"/>
          </p:cNvSpPr>
          <p:nvPr>
            <p:ph type="title" idx="4294967295"/>
          </p:nvPr>
        </p:nvSpPr>
        <p:spPr>
          <a:xfrm>
            <a:off x="363538" y="134938"/>
            <a:ext cx="6321425" cy="873125"/>
          </a:xfrm>
        </p:spPr>
        <p:txBody>
          <a:bodyPr/>
          <a:lstStyle/>
          <a:p>
            <a:r>
              <a:rPr lang="ja-JP" altLang="en-US" sz="3000" b="0" smtClean="0">
                <a:solidFill>
                  <a:srgbClr val="404040"/>
                </a:solidFill>
                <a:latin typeface="Arial" charset="0"/>
                <a:ea typeface="ＭＳ Ｐゴシック" charset="-128"/>
                <a:cs typeface="Arial" charset="0"/>
              </a:rPr>
              <a:t>テロワール</a:t>
            </a:r>
            <a:br>
              <a:rPr lang="ja-JP" altLang="en-US" sz="3000" b="0" smtClean="0">
                <a:solidFill>
                  <a:srgbClr val="404040"/>
                </a:solidFill>
                <a:latin typeface="Arial" charset="0"/>
                <a:ea typeface="ＭＳ Ｐゴシック" charset="-128"/>
                <a:cs typeface="Arial" charset="0"/>
              </a:rPr>
            </a:br>
            <a:r>
              <a:rPr lang="ja-JP" altLang="en-US" sz="3000" b="0" smtClean="0">
                <a:solidFill>
                  <a:srgbClr val="404040"/>
                </a:solidFill>
                <a:latin typeface="Arial" charset="0"/>
                <a:ea typeface="ＭＳ Ｐゴシック" charset="-128"/>
                <a:cs typeface="Arial" charset="0"/>
              </a:rPr>
              <a:t>全ての要素を総合</a:t>
            </a:r>
          </a:p>
        </p:txBody>
      </p:sp>
      <p:grpSp>
        <p:nvGrpSpPr>
          <p:cNvPr id="4" name="Group 27"/>
          <p:cNvGrpSpPr>
            <a:grpSpLocks/>
          </p:cNvGrpSpPr>
          <p:nvPr/>
        </p:nvGrpSpPr>
        <p:grpSpPr bwMode="auto">
          <a:xfrm>
            <a:off x="6273800" y="2105025"/>
            <a:ext cx="1711325" cy="1871663"/>
            <a:chOff x="6274158" y="1371600"/>
            <a:chExt cx="1710726" cy="1871730"/>
          </a:xfrm>
        </p:grpSpPr>
        <p:sp>
          <p:nvSpPr>
            <p:cNvPr id="63498" name="Rectangle 23"/>
            <p:cNvSpPr>
              <a:spLocks noChangeArrowheads="1"/>
            </p:cNvSpPr>
            <p:nvPr/>
          </p:nvSpPr>
          <p:spPr bwMode="auto">
            <a:xfrm>
              <a:off x="6274158" y="1371600"/>
              <a:ext cx="1710726" cy="338150"/>
            </a:xfrm>
            <a:prstGeom prst="rect">
              <a:avLst/>
            </a:prstGeom>
            <a:noFill/>
            <a:ln w="9525">
              <a:noFill/>
              <a:miter lim="800000"/>
              <a:headEnd/>
              <a:tailEnd/>
            </a:ln>
          </p:spPr>
          <p:txBody>
            <a:bodyPr wrap="none"/>
            <a:lstStyle/>
            <a:p>
              <a:r>
                <a:rPr kumimoji="0" lang="ja-JP" altLang="fi-FI" sz="1600">
                  <a:solidFill>
                    <a:srgbClr val="595959"/>
                  </a:solidFill>
                  <a:latin typeface="Helvetica" pitchFamily="34" charset="0"/>
                </a:rPr>
                <a:t>特徴的な地勢</a:t>
              </a:r>
            </a:p>
          </p:txBody>
        </p:sp>
        <p:pic>
          <p:nvPicPr>
            <p:cNvPr id="63499" name="Picture 2"/>
            <p:cNvPicPr>
              <a:picLocks noChangeAspect="1" noChangeArrowheads="1"/>
            </p:cNvPicPr>
            <p:nvPr/>
          </p:nvPicPr>
          <p:blipFill>
            <a:blip r:embed="rId7"/>
            <a:srcRect/>
            <a:stretch>
              <a:fillRect/>
            </a:stretch>
          </p:blipFill>
          <p:spPr bwMode="auto">
            <a:xfrm>
              <a:off x="6360016" y="1775138"/>
              <a:ext cx="1468192" cy="1468192"/>
            </a:xfrm>
            <a:prstGeom prst="rect">
              <a:avLst/>
            </a:prstGeom>
            <a:noFill/>
            <a:ln w="9525">
              <a:noFill/>
              <a:miter lim="800000"/>
              <a:headEnd/>
              <a:tailEnd/>
            </a:ln>
          </p:spPr>
        </p:pic>
      </p:grpSp>
      <p:sp>
        <p:nvSpPr>
          <p:cNvPr id="29" name="Rectangle 28"/>
          <p:cNvSpPr>
            <a:spLocks noChangeArrowheads="1"/>
          </p:cNvSpPr>
          <p:nvPr/>
        </p:nvSpPr>
        <p:spPr bwMode="auto">
          <a:xfrm>
            <a:off x="5448300" y="2765425"/>
            <a:ext cx="515938" cy="769938"/>
          </a:xfrm>
          <a:prstGeom prst="rect">
            <a:avLst/>
          </a:prstGeom>
          <a:noFill/>
          <a:ln w="9525">
            <a:noFill/>
            <a:miter lim="800000"/>
            <a:headEnd/>
            <a:tailEnd/>
          </a:ln>
        </p:spPr>
        <p:txBody>
          <a:bodyPr wrap="none">
            <a:spAutoFit/>
          </a:bodyPr>
          <a:lstStyle/>
          <a:p>
            <a:r>
              <a:rPr kumimoji="0" lang="en-US" altLang="ja-JP" sz="4400" b="1">
                <a:solidFill>
                  <a:srgbClr val="7692CB"/>
                </a:solidFill>
              </a:rPr>
              <a:t>+</a:t>
            </a:r>
          </a:p>
        </p:txBody>
      </p:sp>
      <p:sp>
        <p:nvSpPr>
          <p:cNvPr id="32" name="TextBox 31"/>
          <p:cNvSpPr txBox="1">
            <a:spLocks noChangeArrowheads="1"/>
          </p:cNvSpPr>
          <p:nvPr/>
        </p:nvSpPr>
        <p:spPr bwMode="auto">
          <a:xfrm>
            <a:off x="5688013" y="4338638"/>
            <a:ext cx="3200400" cy="1425575"/>
          </a:xfrm>
          <a:prstGeom prst="rect">
            <a:avLst/>
          </a:prstGeom>
          <a:noFill/>
          <a:ln w="9525">
            <a:noFill/>
            <a:miter lim="800000"/>
            <a:headEnd/>
            <a:tailEnd/>
          </a:ln>
        </p:spPr>
        <p:txBody>
          <a:bodyPr>
            <a:spAutoFit/>
          </a:bodyPr>
          <a:lstStyle/>
          <a:p>
            <a:pPr>
              <a:lnSpc>
                <a:spcPct val="95000"/>
              </a:lnSpc>
            </a:pPr>
            <a:r>
              <a:rPr kumimoji="0" lang="ja-JP" altLang="it-IT" sz="3200">
                <a:solidFill>
                  <a:srgbClr val="595959"/>
                </a:solidFill>
                <a:latin typeface="Helvetica" pitchFamily="34" charset="0"/>
              </a:rPr>
              <a:t>特徴的な</a:t>
            </a:r>
          </a:p>
          <a:p>
            <a:pPr>
              <a:lnSpc>
                <a:spcPct val="95000"/>
              </a:lnSpc>
            </a:pPr>
            <a:r>
              <a:rPr kumimoji="0" lang="ja-JP" altLang="it-IT" sz="3200">
                <a:solidFill>
                  <a:srgbClr val="595959"/>
                </a:solidFill>
                <a:latin typeface="Helvetica" pitchFamily="34" charset="0"/>
              </a:rPr>
              <a:t>ぶどう栽培</a:t>
            </a:r>
          </a:p>
          <a:p>
            <a:pPr>
              <a:lnSpc>
                <a:spcPct val="95000"/>
              </a:lnSpc>
            </a:pPr>
            <a:r>
              <a:rPr kumimoji="0" lang="ja-JP" altLang="en-US" sz="2800">
                <a:solidFill>
                  <a:srgbClr val="595959"/>
                </a:solidFill>
                <a:latin typeface="Helvetica" pitchFamily="34" charset="0"/>
              </a:rPr>
              <a:t>エリア</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2500"/>
                            </p:stCondLst>
                            <p:childTnLst>
                              <p:par>
                                <p:cTn id="21" presetID="10" presetClass="entr" presetSubtype="0" fill="hold" nodeType="after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3500"/>
                            </p:stCondLst>
                            <p:childTnLst>
                              <p:par>
                                <p:cTn id="25" presetID="10" presetClass="exit" presetSubtype="0" fill="hold" nodeType="afterEffect">
                                  <p:stCondLst>
                                    <p:cond delay="0"/>
                                  </p:stCondLst>
                                  <p:childTnLst>
                                    <p:animEffect transition="out" filter="fade">
                                      <p:cBhvr>
                                        <p:cTn id="26" dur="1000"/>
                                        <p:tgtEl>
                                          <p:spTgt spid="2"/>
                                        </p:tgtEl>
                                      </p:cBhvr>
                                    </p:animEffect>
                                    <p:set>
                                      <p:cBhvr>
                                        <p:cTn id="27" dur="1" fill="hold">
                                          <p:stCondLst>
                                            <p:cond delay="999"/>
                                          </p:stCondLst>
                                        </p:cTn>
                                        <p:tgtEl>
                                          <p:spTgt spid="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00"/>
                                        <p:tgtEl>
                                          <p:spTgt spid="16"/>
                                        </p:tgtEl>
                                      </p:cBhvr>
                                    </p:animEffect>
                                    <p:set>
                                      <p:cBhvr>
                                        <p:cTn id="30" dur="1" fill="hold">
                                          <p:stCondLst>
                                            <p:cond delay="999"/>
                                          </p:stCondLst>
                                        </p:cTn>
                                        <p:tgtEl>
                                          <p:spTgt spid="1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3"/>
                                        </p:tgtEl>
                                      </p:cBhvr>
                                    </p:animEffect>
                                    <p:set>
                                      <p:cBhvr>
                                        <p:cTn id="33" dur="1" fill="hold">
                                          <p:stCondLst>
                                            <p:cond delay="999"/>
                                          </p:stCondLst>
                                        </p:cTn>
                                        <p:tgtEl>
                                          <p:spTgt spid="3"/>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4"/>
                                        </p:tgtEl>
                                      </p:cBhvr>
                                    </p:animEffect>
                                    <p:set>
                                      <p:cBhvr>
                                        <p:cTn id="36" dur="1" fill="hold">
                                          <p:stCondLst>
                                            <p:cond delay="999"/>
                                          </p:stCondLst>
                                        </p:cTn>
                                        <p:tgtEl>
                                          <p:spTgt spid="4"/>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29"/>
                                        </p:tgtEl>
                                      </p:cBhvr>
                                    </p:animEffect>
                                    <p:set>
                                      <p:cBhvr>
                                        <p:cTn id="39" dur="1" fill="hold">
                                          <p:stCondLst>
                                            <p:cond delay="999"/>
                                          </p:stCondLst>
                                        </p:cTn>
                                        <p:tgtEl>
                                          <p:spTgt spid="29"/>
                                        </p:tgtEl>
                                        <p:attrNameLst>
                                          <p:attrName>style.visibility</p:attrName>
                                        </p:attrNameLst>
                                      </p:cBhvr>
                                      <p:to>
                                        <p:strVal val="hidden"/>
                                      </p:to>
                                    </p:set>
                                  </p:childTnLst>
                                </p:cTn>
                              </p:par>
                              <p:par>
                                <p:cTn id="40" presetID="35" presetClass="path" presetSubtype="0" accel="50000" decel="50000" fill="hold" nodeType="withEffect">
                                  <p:stCondLst>
                                    <p:cond delay="0"/>
                                  </p:stCondLst>
                                  <p:childTnLst>
                                    <p:animMotion origin="layout" path="M 0 0  L -0.25 0  E" pathEditMode="relative" ptsTypes="">
                                      <p:cBhvr>
                                        <p:cTn id="41" dur="1000" fill="hold"/>
                                        <p:tgtEl>
                                          <p:spTgt spid="4"/>
                                        </p:tgtEl>
                                        <p:attrNameLst>
                                          <p:attrName>ppt_x</p:attrName>
                                          <p:attrName>ppt_y</p:attrName>
                                        </p:attrNameLst>
                                      </p:cBhvr>
                                    </p:animMotion>
                                  </p:childTnLst>
                                </p:cTn>
                              </p:par>
                              <p:par>
                                <p:cTn id="42" presetID="63" presetClass="path" presetSubtype="0" accel="50000" decel="50000" fill="hold" nodeType="withEffect">
                                  <p:stCondLst>
                                    <p:cond delay="0"/>
                                  </p:stCondLst>
                                  <p:childTnLst>
                                    <p:animMotion origin="layout" path="M 0 0  L 0.25 0  E" pathEditMode="relative" ptsTypes="">
                                      <p:cBhvr>
                                        <p:cTn id="43" dur="1000" fill="hold"/>
                                        <p:tgtEl>
                                          <p:spTgt spid="2"/>
                                        </p:tgtEl>
                                        <p:attrNameLst>
                                          <p:attrName>ppt_x</p:attrName>
                                          <p:attrName>ppt_y</p:attrName>
                                        </p:attrNameLst>
                                      </p:cBhvr>
                                    </p:animMotion>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childTnLst>
                                </p:cTn>
                              </p:par>
                            </p:childTnLst>
                          </p:cTn>
                        </p:par>
                        <p:par>
                          <p:cTn id="50" fill="hold">
                            <p:stCondLst>
                              <p:cond delay="4500"/>
                            </p:stCondLst>
                            <p:childTnLst>
                              <p:par>
                                <p:cTn id="51" presetID="10" presetClass="exit" presetSubtype="0" fill="hold" nodeType="afterEffect">
                                  <p:stCondLst>
                                    <p:cond delay="1500"/>
                                  </p:stCondLst>
                                  <p:childTnLst>
                                    <p:animEffect transition="out" filter="fade">
                                      <p:cBhvr>
                                        <p:cTn id="52" dur="1000"/>
                                        <p:tgtEl>
                                          <p:spTgt spid="17"/>
                                        </p:tgtEl>
                                      </p:cBhvr>
                                    </p:animEffect>
                                    <p:set>
                                      <p:cBhvr>
                                        <p:cTn id="53" dur="1" fill="hold">
                                          <p:stCondLst>
                                            <p:cond delay="999"/>
                                          </p:stCondLst>
                                        </p:cTn>
                                        <p:tgtEl>
                                          <p:spTgt spid="17"/>
                                        </p:tgtEl>
                                        <p:attrNameLst>
                                          <p:attrName>style.visibility</p:attrName>
                                        </p:attrNameLst>
                                      </p:cBhvr>
                                      <p:to>
                                        <p:strVal val="hidden"/>
                                      </p:to>
                                    </p:set>
                                  </p:childTnLst>
                                </p:cTn>
                              </p:par>
                              <p:par>
                                <p:cTn id="54" presetID="10" presetClass="entr" presetSubtype="0" fill="hold" nodeType="withEffect">
                                  <p:stCondLst>
                                    <p:cond delay="15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1000"/>
                                        <p:tgtEl>
                                          <p:spTgt spid="31"/>
                                        </p:tgtEl>
                                      </p:cBhvr>
                                    </p:animEffect>
                                  </p:childTnLst>
                                </p:cTn>
                              </p:par>
                              <p:par>
                                <p:cTn id="57" presetID="10" presetClass="exit" presetSubtype="0" fill="hold" grpId="0" nodeType="withEffect">
                                  <p:stCondLst>
                                    <p:cond delay="1500"/>
                                  </p:stCondLst>
                                  <p:childTnLst>
                                    <p:animEffect transition="out" filter="fade">
                                      <p:cBhvr>
                                        <p:cTn id="58" dur="1000"/>
                                        <p:tgtEl>
                                          <p:spTgt spid="32"/>
                                        </p:tgtEl>
                                      </p:cBhvr>
                                    </p:animEffect>
                                    <p:set>
                                      <p:cBhvr>
                                        <p:cTn id="59" dur="1" fill="hold">
                                          <p:stCondLst>
                                            <p:cond delay="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9" grpId="0"/>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7" name="Group 9"/>
          <p:cNvGrpSpPr>
            <a:grpSpLocks/>
          </p:cNvGrpSpPr>
          <p:nvPr/>
        </p:nvGrpSpPr>
        <p:grpSpPr bwMode="auto">
          <a:xfrm>
            <a:off x="0" y="0"/>
            <a:ext cx="9144000" cy="6856413"/>
            <a:chOff x="0" y="0"/>
            <a:chExt cx="9144000" cy="6856414"/>
          </a:xfrm>
        </p:grpSpPr>
        <p:grpSp>
          <p:nvGrpSpPr>
            <p:cNvPr id="65540" name="Group 7"/>
            <p:cNvGrpSpPr>
              <a:grpSpLocks/>
            </p:cNvGrpSpPr>
            <p:nvPr/>
          </p:nvGrpSpPr>
          <p:grpSpPr bwMode="auto">
            <a:xfrm>
              <a:off x="0" y="0"/>
              <a:ext cx="9144000" cy="6856414"/>
              <a:chOff x="0" y="0"/>
              <a:chExt cx="9144000" cy="6856414"/>
            </a:xfrm>
          </p:grpSpPr>
          <p:pic>
            <p:nvPicPr>
              <p:cNvPr id="65542" name="Picture 2" descr="transitionNVR.jpg"/>
              <p:cNvPicPr>
                <a:picLocks noChangeAspect="1"/>
              </p:cNvPicPr>
              <p:nvPr/>
            </p:nvPicPr>
            <p:blipFill>
              <a:blip r:embed="rId3"/>
              <a:srcRect l="323" t="453" r="-392" b="19270"/>
              <a:stretch>
                <a:fillRect/>
              </a:stretch>
            </p:blipFill>
            <p:spPr bwMode="auto">
              <a:xfrm>
                <a:off x="0" y="0"/>
                <a:ext cx="9144000" cy="5502728"/>
              </a:xfrm>
              <a:prstGeom prst="rect">
                <a:avLst/>
              </a:prstGeom>
              <a:noFill/>
              <a:ln w="9525">
                <a:noFill/>
                <a:miter lim="800000"/>
                <a:headEnd/>
                <a:tailEnd/>
              </a:ln>
            </p:spPr>
          </p:pic>
          <p:pic>
            <p:nvPicPr>
              <p:cNvPr id="65543" name="Picture 2" descr="transitionNVR.jpg"/>
              <p:cNvPicPr>
                <a:picLocks noChangeAspect="1"/>
              </p:cNvPicPr>
              <p:nvPr/>
            </p:nvPicPr>
            <p:blipFill>
              <a:blip r:embed="rId3"/>
              <a:srcRect l="323" t="80730" r="16226"/>
              <a:stretch>
                <a:fillRect/>
              </a:stretch>
            </p:blipFill>
            <p:spPr bwMode="auto">
              <a:xfrm>
                <a:off x="0" y="5470072"/>
                <a:ext cx="7625443" cy="1386342"/>
              </a:xfrm>
              <a:prstGeom prst="rect">
                <a:avLst/>
              </a:prstGeom>
              <a:noFill/>
              <a:ln w="9525">
                <a:noFill/>
                <a:miter lim="800000"/>
                <a:headEnd/>
                <a:tailEnd/>
              </a:ln>
            </p:spPr>
          </p:pic>
        </p:grpSp>
        <p:sp>
          <p:nvSpPr>
            <p:cNvPr id="9" name="Rectangle 8"/>
            <p:cNvSpPr/>
            <p:nvPr/>
          </p:nvSpPr>
          <p:spPr bwMode="auto">
            <a:xfrm>
              <a:off x="5681663" y="849313"/>
              <a:ext cx="3103562" cy="4603751"/>
            </a:xfrm>
            <a:prstGeom prst="rect">
              <a:avLst/>
            </a:prstGeom>
            <a:gradFill flip="none" rotWithShape="1">
              <a:gsLst>
                <a:gs pos="0">
                  <a:schemeClr val="accent1">
                    <a:shade val="30000"/>
                    <a:satMod val="115000"/>
                    <a:alpha val="0"/>
                  </a:schemeClr>
                </a:gs>
                <a:gs pos="100000">
                  <a:schemeClr val="bg1"/>
                </a:gs>
              </a:gsLst>
              <a:lin ang="0" scaled="1"/>
              <a:tileRect/>
            </a:gradFill>
            <a:ln w="9525" cap="flat" cmpd="sng" algn="ctr">
              <a:noFill/>
              <a:prstDash val="solid"/>
              <a:round/>
              <a:headEnd type="none" w="med" len="med"/>
              <a:tailEnd type="none" w="med" len="med"/>
            </a:ln>
            <a:effectLst/>
          </p:spPr>
          <p:txBody>
            <a:bodyPr/>
            <a:lstStyle/>
            <a:p>
              <a:pPr algn="ctr" eaLnBrk="0" hangingPunct="0">
                <a:defRPr/>
              </a:pPr>
              <a:endParaRPr kumimoji="0" lang="en-US">
                <a:latin typeface="Times"/>
                <a:ea typeface="+mn-ea"/>
              </a:endParaRPr>
            </a:p>
          </p:txBody>
        </p:sp>
      </p:grpSp>
      <p:sp>
        <p:nvSpPr>
          <p:cNvPr id="65538" name="TextBox 5"/>
          <p:cNvSpPr txBox="1">
            <a:spLocks noChangeArrowheads="1"/>
          </p:cNvSpPr>
          <p:nvPr/>
        </p:nvSpPr>
        <p:spPr bwMode="auto">
          <a:xfrm>
            <a:off x="5811838" y="4281488"/>
            <a:ext cx="1398587" cy="336550"/>
          </a:xfrm>
          <a:prstGeom prst="rect">
            <a:avLst/>
          </a:prstGeom>
          <a:noFill/>
          <a:ln w="9525">
            <a:noFill/>
            <a:miter lim="800000"/>
            <a:headEnd/>
            <a:tailEnd/>
          </a:ln>
        </p:spPr>
        <p:txBody>
          <a:bodyPr wrap="none">
            <a:spAutoFit/>
          </a:bodyPr>
          <a:lstStyle/>
          <a:p>
            <a:pPr algn="ctr" eaLnBrk="0" hangingPunct="0"/>
            <a:r>
              <a:rPr kumimoji="0" lang="ja-JP" altLang="en-US" sz="1600">
                <a:solidFill>
                  <a:srgbClr val="595959"/>
                </a:solidFill>
                <a:latin typeface="Helvetica" pitchFamily="34" charset="0"/>
              </a:rPr>
              <a:t>ナパ・ヴァレー</a:t>
            </a:r>
          </a:p>
        </p:txBody>
      </p:sp>
      <p:sp>
        <p:nvSpPr>
          <p:cNvPr id="65539" name="TextBox 6"/>
          <p:cNvSpPr txBox="1">
            <a:spLocks noChangeArrowheads="1"/>
          </p:cNvSpPr>
          <p:nvPr/>
        </p:nvSpPr>
        <p:spPr bwMode="auto">
          <a:xfrm>
            <a:off x="6378575" y="4529138"/>
            <a:ext cx="1816100" cy="519112"/>
          </a:xfrm>
          <a:prstGeom prst="rect">
            <a:avLst/>
          </a:prstGeom>
          <a:noFill/>
          <a:ln w="9525">
            <a:noFill/>
            <a:miter lim="800000"/>
            <a:headEnd/>
            <a:tailEnd/>
          </a:ln>
        </p:spPr>
        <p:txBody>
          <a:bodyPr wrap="none">
            <a:spAutoFit/>
          </a:bodyPr>
          <a:lstStyle/>
          <a:p>
            <a:pPr algn="ctr" eaLnBrk="0" hangingPunct="0"/>
            <a:r>
              <a:rPr kumimoji="0" lang="ja-JP" altLang="en-US" sz="2800">
                <a:solidFill>
                  <a:srgbClr val="595959"/>
                </a:solidFill>
                <a:latin typeface="Helvetica" pitchFamily="34" charset="0"/>
              </a:rPr>
              <a:t>ぶどう栽培</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12"/>
          <p:cNvSpPr txBox="1">
            <a:spLocks noChangeArrowheads="1"/>
          </p:cNvSpPr>
          <p:nvPr/>
        </p:nvSpPr>
        <p:spPr bwMode="auto">
          <a:xfrm>
            <a:off x="5473700" y="1182688"/>
            <a:ext cx="3194050" cy="5081587"/>
          </a:xfrm>
          <a:prstGeom prst="rect">
            <a:avLst/>
          </a:prstGeom>
          <a:noFill/>
          <a:ln w="9525">
            <a:noFill/>
            <a:miter lim="800000"/>
            <a:headEnd/>
            <a:tailEnd/>
          </a:ln>
        </p:spPr>
        <p:txBody>
          <a:bodyPr>
            <a:spAutoFit/>
          </a:bodyPr>
          <a:lstStyle/>
          <a:p>
            <a:pPr eaLnBrk="0" hangingPunct="0">
              <a:lnSpc>
                <a:spcPct val="95000"/>
              </a:lnSpc>
            </a:pPr>
            <a:r>
              <a:rPr kumimoji="0" lang="ja-JP" altLang="en-US">
                <a:solidFill>
                  <a:srgbClr val="595959"/>
                </a:solidFill>
                <a:latin typeface="Helvetica" pitchFamily="34" charset="0"/>
              </a:rPr>
              <a:t>テロワールが</a:t>
            </a:r>
          </a:p>
          <a:p>
            <a:pPr eaLnBrk="0" hangingPunct="0">
              <a:lnSpc>
                <a:spcPct val="95000"/>
              </a:lnSpc>
            </a:pPr>
            <a:r>
              <a:rPr kumimoji="0" lang="ja-JP" altLang="en-US">
                <a:solidFill>
                  <a:srgbClr val="595959"/>
                </a:solidFill>
                <a:latin typeface="Helvetica" pitchFamily="34" charset="0"/>
              </a:rPr>
              <a:t>ぶどう栽培に</a:t>
            </a:r>
          </a:p>
          <a:p>
            <a:pPr eaLnBrk="0" hangingPunct="0">
              <a:lnSpc>
                <a:spcPct val="95000"/>
              </a:lnSpc>
            </a:pPr>
            <a:r>
              <a:rPr kumimoji="0" lang="ja-JP" altLang="en-US">
                <a:solidFill>
                  <a:srgbClr val="595959"/>
                </a:solidFill>
                <a:latin typeface="Helvetica" pitchFamily="34" charset="0"/>
              </a:rPr>
              <a:t>与える影響</a:t>
            </a:r>
            <a:endParaRPr kumimoji="0" lang="en-US" altLang="ja-JP">
              <a:solidFill>
                <a:srgbClr val="595959"/>
              </a:solidFill>
              <a:latin typeface="Helvetica" pitchFamily="34" charset="0"/>
            </a:endParaRPr>
          </a:p>
          <a:p>
            <a:pPr eaLnBrk="0" hangingPunct="0">
              <a:lnSpc>
                <a:spcPct val="95000"/>
              </a:lnSpc>
            </a:pPr>
            <a:endParaRPr kumimoji="0" lang="en-US" altLang="ja-JP" sz="2000">
              <a:solidFill>
                <a:srgbClr val="595959"/>
              </a:solidFill>
              <a:latin typeface="Helvetica" pitchFamily="34" charset="0"/>
            </a:endParaRPr>
          </a:p>
          <a:p>
            <a:pPr eaLnBrk="0" hangingPunct="0"/>
            <a:r>
              <a:rPr kumimoji="0" lang="ja-JP" altLang="en-US" sz="2000" b="1">
                <a:solidFill>
                  <a:srgbClr val="595959"/>
                </a:solidFill>
                <a:latin typeface="Helvetica" pitchFamily="34" charset="0"/>
              </a:rPr>
              <a:t>畑の位置決定条件</a:t>
            </a:r>
          </a:p>
          <a:p>
            <a:pPr eaLnBrk="0" hangingPunct="0"/>
            <a:r>
              <a:rPr kumimoji="0" lang="ja-JP" altLang="en-US" sz="2000">
                <a:solidFill>
                  <a:srgbClr val="595959"/>
                </a:solidFill>
                <a:latin typeface="Helvetica" pitchFamily="34" charset="0"/>
              </a:rPr>
              <a:t>地勢</a:t>
            </a:r>
          </a:p>
          <a:p>
            <a:pPr eaLnBrk="0" hangingPunct="0"/>
            <a:r>
              <a:rPr kumimoji="0" lang="ja-JP" altLang="en-US" sz="2000">
                <a:solidFill>
                  <a:srgbClr val="595959"/>
                </a:solidFill>
                <a:latin typeface="Helvetica" pitchFamily="34" charset="0"/>
              </a:rPr>
              <a:t>土壌要素</a:t>
            </a:r>
          </a:p>
          <a:p>
            <a:pPr eaLnBrk="0" hangingPunct="0"/>
            <a:r>
              <a:rPr kumimoji="0" lang="ja-JP" altLang="en-US" sz="2000">
                <a:solidFill>
                  <a:srgbClr val="595959"/>
                </a:solidFill>
                <a:latin typeface="Helvetica" pitchFamily="34" charset="0"/>
              </a:rPr>
              <a:t>水捌け</a:t>
            </a:r>
          </a:p>
          <a:p>
            <a:pPr eaLnBrk="0" hangingPunct="0"/>
            <a:r>
              <a:rPr kumimoji="0" lang="ja-JP" altLang="en-US" sz="2000">
                <a:solidFill>
                  <a:srgbClr val="595959"/>
                </a:solidFill>
                <a:latin typeface="Helvetica" pitchFamily="34" charset="0"/>
              </a:rPr>
              <a:t>日照条件</a:t>
            </a:r>
          </a:p>
          <a:p>
            <a:pPr eaLnBrk="0" hangingPunct="0"/>
            <a:r>
              <a:rPr kumimoji="0" lang="ja-JP" altLang="en-US" sz="2000">
                <a:solidFill>
                  <a:srgbClr val="595959"/>
                </a:solidFill>
                <a:latin typeface="Helvetica" pitchFamily="34" charset="0"/>
              </a:rPr>
              <a:t>気候・気温</a:t>
            </a:r>
          </a:p>
          <a:p>
            <a:pPr eaLnBrk="0" hangingPunct="0"/>
            <a:endParaRPr kumimoji="0" lang="en-US" altLang="ja-JP" sz="2000">
              <a:solidFill>
                <a:srgbClr val="595959"/>
              </a:solidFill>
              <a:latin typeface="Helvetica" pitchFamily="34" charset="0"/>
            </a:endParaRPr>
          </a:p>
          <a:p>
            <a:pPr eaLnBrk="0" hangingPunct="0"/>
            <a:r>
              <a:rPr kumimoji="0" lang="ja-JP" altLang="en-US" sz="2000" b="1">
                <a:solidFill>
                  <a:srgbClr val="595959"/>
                </a:solidFill>
                <a:latin typeface="Helvetica" pitchFamily="34" charset="0"/>
              </a:rPr>
              <a:t>ぶどう品種の選択条件</a:t>
            </a:r>
          </a:p>
          <a:p>
            <a:pPr eaLnBrk="0" hangingPunct="0"/>
            <a:r>
              <a:rPr kumimoji="0" lang="ja-JP" altLang="en-US" sz="2000">
                <a:solidFill>
                  <a:srgbClr val="595959"/>
                </a:solidFill>
                <a:latin typeface="Helvetica" pitchFamily="34" charset="0"/>
              </a:rPr>
              <a:t>土壌要素</a:t>
            </a:r>
          </a:p>
          <a:p>
            <a:pPr eaLnBrk="0" hangingPunct="0"/>
            <a:r>
              <a:rPr kumimoji="0" lang="ja-JP" altLang="en-US" sz="2000">
                <a:solidFill>
                  <a:srgbClr val="595959"/>
                </a:solidFill>
                <a:latin typeface="Helvetica" pitchFamily="34" charset="0"/>
              </a:rPr>
              <a:t>地勢</a:t>
            </a:r>
          </a:p>
          <a:p>
            <a:pPr eaLnBrk="0" hangingPunct="0"/>
            <a:endParaRPr kumimoji="0" lang="en-US" altLang="ja-JP" sz="2000">
              <a:solidFill>
                <a:srgbClr val="595959"/>
              </a:solidFill>
              <a:latin typeface="Helvetica" pitchFamily="34" charset="0"/>
            </a:endParaRPr>
          </a:p>
          <a:p>
            <a:pPr eaLnBrk="0" hangingPunct="0"/>
            <a:endParaRPr kumimoji="0" lang="en-US" altLang="ja-JP" sz="2000">
              <a:solidFill>
                <a:srgbClr val="595959"/>
              </a:solidFill>
              <a:latin typeface="Helvetica" pitchFamily="34" charset="0"/>
            </a:endParaRPr>
          </a:p>
        </p:txBody>
      </p:sp>
      <p:pic>
        <p:nvPicPr>
          <p:cNvPr id="67586" name="Picture 2"/>
          <p:cNvPicPr>
            <a:picLocks noChangeAspect="1" noChangeArrowheads="1"/>
          </p:cNvPicPr>
          <p:nvPr/>
        </p:nvPicPr>
        <p:blipFill>
          <a:blip r:embed="rId3"/>
          <a:srcRect l="714"/>
          <a:stretch>
            <a:fillRect/>
          </a:stretch>
        </p:blipFill>
        <p:spPr bwMode="auto">
          <a:xfrm>
            <a:off x="0" y="0"/>
            <a:ext cx="4572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Box 12"/>
          <p:cNvSpPr txBox="1">
            <a:spLocks noChangeArrowheads="1"/>
          </p:cNvSpPr>
          <p:nvPr/>
        </p:nvSpPr>
        <p:spPr bwMode="auto">
          <a:xfrm>
            <a:off x="5473700" y="1182688"/>
            <a:ext cx="3194050" cy="4503737"/>
          </a:xfrm>
          <a:prstGeom prst="rect">
            <a:avLst/>
          </a:prstGeom>
          <a:noFill/>
          <a:ln w="9525">
            <a:noFill/>
            <a:miter lim="800000"/>
            <a:headEnd/>
            <a:tailEnd/>
          </a:ln>
        </p:spPr>
        <p:txBody>
          <a:bodyPr>
            <a:spAutoFit/>
          </a:bodyPr>
          <a:lstStyle/>
          <a:p>
            <a:r>
              <a:rPr kumimoji="0" lang="ja-JP" altLang="en-US">
                <a:solidFill>
                  <a:srgbClr val="595959"/>
                </a:solidFill>
              </a:rPr>
              <a:t>テロワールが</a:t>
            </a:r>
          </a:p>
          <a:p>
            <a:r>
              <a:rPr kumimoji="0" lang="ja-JP" altLang="en-US">
                <a:solidFill>
                  <a:srgbClr val="595959"/>
                </a:solidFill>
              </a:rPr>
              <a:t>ぶどう栽培に</a:t>
            </a:r>
          </a:p>
          <a:p>
            <a:r>
              <a:rPr kumimoji="0" lang="ja-JP" altLang="en-US">
                <a:solidFill>
                  <a:srgbClr val="595959"/>
                </a:solidFill>
              </a:rPr>
              <a:t>与える影響</a:t>
            </a:r>
            <a:endParaRPr kumimoji="0" lang="en-US" altLang="ja-JP">
              <a:solidFill>
                <a:srgbClr val="595959"/>
              </a:solidFill>
            </a:endParaRPr>
          </a:p>
          <a:p>
            <a:pPr eaLnBrk="0" hangingPunct="0">
              <a:lnSpc>
                <a:spcPct val="95000"/>
              </a:lnSpc>
            </a:pPr>
            <a:endParaRPr kumimoji="0" lang="en-US" altLang="ja-JP">
              <a:solidFill>
                <a:srgbClr val="595959"/>
              </a:solidFill>
              <a:latin typeface="Helvetica" pitchFamily="34" charset="0"/>
            </a:endParaRPr>
          </a:p>
          <a:p>
            <a:pPr eaLnBrk="0" hangingPunct="0">
              <a:lnSpc>
                <a:spcPct val="95000"/>
              </a:lnSpc>
            </a:pPr>
            <a:endParaRPr kumimoji="0" lang="en-US" altLang="ja-JP" sz="2000">
              <a:solidFill>
                <a:srgbClr val="595959"/>
              </a:solidFill>
              <a:latin typeface="Helvetica" pitchFamily="34" charset="0"/>
            </a:endParaRPr>
          </a:p>
          <a:p>
            <a:pPr eaLnBrk="0" hangingPunct="0">
              <a:lnSpc>
                <a:spcPct val="110000"/>
              </a:lnSpc>
            </a:pPr>
            <a:r>
              <a:rPr kumimoji="0" lang="ja-JP" altLang="en-US" sz="2000" b="1">
                <a:solidFill>
                  <a:srgbClr val="595959"/>
                </a:solidFill>
                <a:latin typeface="Helvetica" pitchFamily="34" charset="0"/>
              </a:rPr>
              <a:t>ぶどう栽培の作業</a:t>
            </a:r>
          </a:p>
          <a:p>
            <a:pPr eaLnBrk="0" hangingPunct="0">
              <a:lnSpc>
                <a:spcPct val="110000"/>
              </a:lnSpc>
            </a:pPr>
            <a:r>
              <a:rPr kumimoji="0" lang="ja-JP" altLang="en-US" sz="2000">
                <a:solidFill>
                  <a:srgbClr val="595959"/>
                </a:solidFill>
                <a:latin typeface="Helvetica" pitchFamily="34" charset="0"/>
              </a:rPr>
              <a:t>キャノピー・マネージメント</a:t>
            </a:r>
          </a:p>
          <a:p>
            <a:pPr eaLnBrk="0" hangingPunct="0">
              <a:lnSpc>
                <a:spcPct val="110000"/>
              </a:lnSpc>
            </a:pPr>
            <a:r>
              <a:rPr kumimoji="0" lang="ja-JP" altLang="en-US" sz="2000">
                <a:solidFill>
                  <a:srgbClr val="595959"/>
                </a:solidFill>
                <a:latin typeface="Helvetica" pitchFamily="34" charset="0"/>
              </a:rPr>
              <a:t>土壌管理</a:t>
            </a:r>
          </a:p>
          <a:p>
            <a:pPr eaLnBrk="0" hangingPunct="0">
              <a:lnSpc>
                <a:spcPct val="110000"/>
              </a:lnSpc>
            </a:pPr>
            <a:r>
              <a:rPr kumimoji="0" lang="ja-JP" altLang="en-US" sz="2000">
                <a:solidFill>
                  <a:srgbClr val="595959"/>
                </a:solidFill>
                <a:latin typeface="Helvetica" pitchFamily="34" charset="0"/>
              </a:rPr>
              <a:t>灌漑</a:t>
            </a:r>
          </a:p>
          <a:p>
            <a:pPr eaLnBrk="0" hangingPunct="0">
              <a:lnSpc>
                <a:spcPct val="110000"/>
              </a:lnSpc>
            </a:pPr>
            <a:r>
              <a:rPr kumimoji="0" lang="ja-JP" altLang="en-US" sz="2000">
                <a:solidFill>
                  <a:srgbClr val="595959"/>
                </a:solidFill>
                <a:latin typeface="Helvetica" pitchFamily="34" charset="0"/>
              </a:rPr>
              <a:t>ぶどう樹の仕立て方</a:t>
            </a:r>
          </a:p>
          <a:p>
            <a:pPr eaLnBrk="0" hangingPunct="0">
              <a:lnSpc>
                <a:spcPct val="110000"/>
              </a:lnSpc>
            </a:pPr>
            <a:endParaRPr kumimoji="0" lang="en-US" altLang="ja-JP" sz="2000">
              <a:solidFill>
                <a:srgbClr val="595959"/>
              </a:solidFill>
              <a:latin typeface="Helvetica" pitchFamily="34" charset="0"/>
            </a:endParaRPr>
          </a:p>
          <a:p>
            <a:pPr eaLnBrk="0" hangingPunct="0">
              <a:lnSpc>
                <a:spcPct val="110000"/>
              </a:lnSpc>
            </a:pPr>
            <a:r>
              <a:rPr kumimoji="0" lang="ja-JP" altLang="en-US" sz="2000" b="1">
                <a:solidFill>
                  <a:srgbClr val="595959"/>
                </a:solidFill>
                <a:latin typeface="Helvetica" pitchFamily="34" charset="0"/>
              </a:rPr>
              <a:t>台木の選定</a:t>
            </a:r>
          </a:p>
          <a:p>
            <a:pPr eaLnBrk="0" hangingPunct="0">
              <a:lnSpc>
                <a:spcPct val="110000"/>
              </a:lnSpc>
            </a:pPr>
            <a:r>
              <a:rPr kumimoji="0" lang="ja-JP" altLang="en-US" sz="2000">
                <a:solidFill>
                  <a:srgbClr val="595959"/>
                </a:solidFill>
                <a:latin typeface="Helvetica" pitchFamily="34" charset="0"/>
              </a:rPr>
              <a:t>樹勢強 </a:t>
            </a:r>
            <a:r>
              <a:rPr kumimoji="0" lang="en-US" altLang="ja-JP" sz="2000">
                <a:solidFill>
                  <a:srgbClr val="595959"/>
                </a:solidFill>
                <a:latin typeface="Helvetica" pitchFamily="34" charset="0"/>
              </a:rPr>
              <a:t>vs. </a:t>
            </a:r>
            <a:r>
              <a:rPr kumimoji="0" lang="ja-JP" altLang="en-US" sz="2000">
                <a:solidFill>
                  <a:srgbClr val="595959"/>
                </a:solidFill>
                <a:latin typeface="Helvetica" pitchFamily="34" charset="0"/>
              </a:rPr>
              <a:t>樹勢弱</a:t>
            </a:r>
          </a:p>
        </p:txBody>
      </p:sp>
      <p:pic>
        <p:nvPicPr>
          <p:cNvPr id="69634" name="Picture 2"/>
          <p:cNvPicPr>
            <a:picLocks noChangeAspect="1" noChangeArrowheads="1"/>
          </p:cNvPicPr>
          <p:nvPr/>
        </p:nvPicPr>
        <p:blipFill>
          <a:blip r:embed="rId3"/>
          <a:srcRect/>
          <a:stretch>
            <a:fillRect/>
          </a:stretch>
        </p:blipFill>
        <p:spPr bwMode="auto">
          <a:xfrm>
            <a:off x="0" y="0"/>
            <a:ext cx="4572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tock_000014337954Medium.jpg"/>
          <p:cNvPicPr>
            <a:picLocks noChangeAspect="1"/>
          </p:cNvPicPr>
          <p:nvPr/>
        </p:nvPicPr>
        <p:blipFill>
          <a:blip r:embed="rId3">
            <a:lum bright="10000"/>
          </a:blip>
          <a:srcRect/>
          <a:stretch>
            <a:fillRect/>
          </a:stretch>
        </p:blipFill>
        <p:spPr bwMode="auto">
          <a:xfrm>
            <a:off x="825500" y="1031875"/>
            <a:ext cx="7442200" cy="4794250"/>
          </a:xfrm>
          <a:prstGeom prst="rect">
            <a:avLst/>
          </a:prstGeom>
          <a:noFill/>
          <a:ln w="9525">
            <a:noFill/>
            <a:miter lim="800000"/>
            <a:headEnd/>
            <a:tailEnd/>
          </a:ln>
        </p:spPr>
      </p:pic>
      <p:pic>
        <p:nvPicPr>
          <p:cNvPr id="8" name="Picture 7" descr="AVA_map_Jan_2010_plain.jpg"/>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2312988" y="979488"/>
            <a:ext cx="4518025" cy="4953000"/>
          </a:xfrm>
          <a:prstGeom prst="rect">
            <a:avLst/>
          </a:prstGeom>
          <a:noFill/>
          <a:ln w="9525">
            <a:noFill/>
            <a:miter lim="800000"/>
            <a:headEnd/>
            <a:tailEnd/>
          </a:ln>
        </p:spPr>
      </p:pic>
      <p:sp>
        <p:nvSpPr>
          <p:cNvPr id="16387" name="TextBox 9"/>
          <p:cNvSpPr txBox="1">
            <a:spLocks noChangeArrowheads="1"/>
          </p:cNvSpPr>
          <p:nvPr/>
        </p:nvSpPr>
        <p:spPr bwMode="auto">
          <a:xfrm>
            <a:off x="182563" y="2387600"/>
            <a:ext cx="2308225" cy="519113"/>
          </a:xfrm>
          <a:prstGeom prst="rect">
            <a:avLst/>
          </a:prstGeom>
          <a:noFill/>
          <a:ln w="9525">
            <a:noFill/>
            <a:miter lim="800000"/>
            <a:headEnd/>
            <a:tailEnd/>
          </a:ln>
        </p:spPr>
        <p:txBody>
          <a:bodyPr wrap="none">
            <a:spAutoFit/>
          </a:bodyPr>
          <a:lstStyle/>
          <a:p>
            <a:pPr algn="ctr" eaLnBrk="0" hangingPunct="0"/>
            <a:r>
              <a:rPr kumimoji="0" lang="ja-JP" altLang="en-US" sz="2800">
                <a:solidFill>
                  <a:srgbClr val="595959"/>
                </a:solidFill>
                <a:latin typeface="Helvetica" pitchFamily="34" charset="0"/>
              </a:rPr>
              <a:t>ナパ・ヴァレー</a:t>
            </a:r>
          </a:p>
        </p:txBody>
      </p:sp>
      <p:sp>
        <p:nvSpPr>
          <p:cNvPr id="12" name="Oval 11"/>
          <p:cNvSpPr/>
          <p:nvPr/>
        </p:nvSpPr>
        <p:spPr bwMode="auto">
          <a:xfrm>
            <a:off x="1219200" y="2895600"/>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kumimoji="0" lang="en-US">
              <a:latin typeface="Times"/>
              <a:ea typeface="+mn-ea"/>
              <a:cs typeface="+mn-cs"/>
            </a:endParaRPr>
          </a:p>
        </p:txBody>
      </p:sp>
      <p:sp>
        <p:nvSpPr>
          <p:cNvPr id="25" name="Oval 24"/>
          <p:cNvSpPr/>
          <p:nvPr/>
        </p:nvSpPr>
        <p:spPr bwMode="auto">
          <a:xfrm>
            <a:off x="3346450" y="2982913"/>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kumimoji="0" lang="en-US">
              <a:latin typeface="Times"/>
              <a:ea typeface="+mn-ea"/>
              <a:cs typeface="+mn-cs"/>
            </a:endParaRPr>
          </a:p>
        </p:txBody>
      </p:sp>
      <p:sp>
        <p:nvSpPr>
          <p:cNvPr id="7" name="Oval 6"/>
          <p:cNvSpPr/>
          <p:nvPr/>
        </p:nvSpPr>
        <p:spPr bwMode="auto">
          <a:xfrm>
            <a:off x="3332163" y="3276600"/>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kumimoji="0" lang="en-US">
              <a:latin typeface="Times"/>
              <a:ea typeface="+mn-ea"/>
              <a:cs typeface="+mn-cs"/>
            </a:endParaRPr>
          </a:p>
        </p:txBody>
      </p:sp>
      <p:sp>
        <p:nvSpPr>
          <p:cNvPr id="11" name="Oval 10"/>
          <p:cNvSpPr/>
          <p:nvPr/>
        </p:nvSpPr>
        <p:spPr bwMode="auto">
          <a:xfrm>
            <a:off x="4784725" y="4884738"/>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kumimoji="0" lang="en-US">
              <a:latin typeface="Times"/>
              <a:ea typeface="+mn-ea"/>
              <a:cs typeface="+mn-cs"/>
            </a:endParaRPr>
          </a:p>
        </p:txBody>
      </p:sp>
      <p:sp>
        <p:nvSpPr>
          <p:cNvPr id="13" name="TextBox 12"/>
          <p:cNvSpPr txBox="1">
            <a:spLocks noChangeArrowheads="1"/>
          </p:cNvSpPr>
          <p:nvPr/>
        </p:nvSpPr>
        <p:spPr bwMode="auto">
          <a:xfrm>
            <a:off x="1616075" y="3248025"/>
            <a:ext cx="1893888" cy="366713"/>
          </a:xfrm>
          <a:prstGeom prst="rect">
            <a:avLst/>
          </a:prstGeom>
          <a:noFill/>
          <a:ln w="9525">
            <a:noFill/>
            <a:miter lim="800000"/>
            <a:headEnd/>
            <a:tailEnd/>
          </a:ln>
        </p:spPr>
        <p:txBody>
          <a:bodyPr wrap="none">
            <a:spAutoFit/>
          </a:bodyPr>
          <a:lstStyle/>
          <a:p>
            <a:pPr algn="ctr" eaLnBrk="0" hangingPunct="0"/>
            <a:r>
              <a:rPr kumimoji="0" lang="ja-JP" altLang="en-US" sz="1800" b="1">
                <a:solidFill>
                  <a:srgbClr val="595959"/>
                </a:solidFill>
                <a:latin typeface="Helvetica" pitchFamily="34" charset="0"/>
              </a:rPr>
              <a:t>サン・フランシスコ</a:t>
            </a:r>
          </a:p>
        </p:txBody>
      </p:sp>
      <p:sp>
        <p:nvSpPr>
          <p:cNvPr id="14" name="TextBox 13"/>
          <p:cNvSpPr txBox="1">
            <a:spLocks noChangeArrowheads="1"/>
          </p:cNvSpPr>
          <p:nvPr/>
        </p:nvSpPr>
        <p:spPr bwMode="auto">
          <a:xfrm>
            <a:off x="3281363" y="5003800"/>
            <a:ext cx="1474787" cy="366713"/>
          </a:xfrm>
          <a:prstGeom prst="rect">
            <a:avLst/>
          </a:prstGeom>
          <a:noFill/>
          <a:ln w="9525">
            <a:noFill/>
            <a:miter lim="800000"/>
            <a:headEnd/>
            <a:tailEnd/>
          </a:ln>
        </p:spPr>
        <p:txBody>
          <a:bodyPr wrap="none">
            <a:spAutoFit/>
          </a:bodyPr>
          <a:lstStyle/>
          <a:p>
            <a:pPr algn="ctr" eaLnBrk="0" hangingPunct="0"/>
            <a:r>
              <a:rPr kumimoji="0" lang="ja-JP" altLang="en-US" sz="1800" b="1">
                <a:solidFill>
                  <a:srgbClr val="595959"/>
                </a:solidFill>
                <a:latin typeface="Helvetica" pitchFamily="34" charset="0"/>
              </a:rPr>
              <a:t>ロサンゼルス</a:t>
            </a:r>
          </a:p>
        </p:txBody>
      </p:sp>
    </p:spTree>
  </p:cSld>
  <p:clrMapOvr>
    <a:masterClrMapping/>
  </p:clrMapOvr>
  <p:transition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23" presetClass="exit" presetSubtype="16" fill="hold" nodeType="withEffect">
                                  <p:stCondLst>
                                    <p:cond delay="200"/>
                                  </p:stCondLst>
                                  <p:childTnLst>
                                    <p:anim calcmode="lin" valueType="num">
                                      <p:cBhvr>
                                        <p:cTn id="9" dur="2000"/>
                                        <p:tgtEl>
                                          <p:spTgt spid="9"/>
                                        </p:tgtEl>
                                        <p:attrNameLst>
                                          <p:attrName>ppt_w</p:attrName>
                                        </p:attrNameLst>
                                      </p:cBhvr>
                                      <p:tavLst>
                                        <p:tav tm="0">
                                          <p:val>
                                            <p:strVal val="ppt_w"/>
                                          </p:val>
                                        </p:tav>
                                        <p:tav tm="100000">
                                          <p:val>
                                            <p:strVal val="4*ppt_w"/>
                                          </p:val>
                                        </p:tav>
                                      </p:tavLst>
                                    </p:anim>
                                    <p:anim calcmode="lin" valueType="num">
                                      <p:cBhvr>
                                        <p:cTn id="10" dur="2000"/>
                                        <p:tgtEl>
                                          <p:spTgt spid="9"/>
                                        </p:tgtEl>
                                        <p:attrNameLst>
                                          <p:attrName>ppt_h</p:attrName>
                                        </p:attrNameLst>
                                      </p:cBhvr>
                                      <p:tavLst>
                                        <p:tav tm="0">
                                          <p:val>
                                            <p:strVal val="ppt_h"/>
                                          </p:val>
                                        </p:tav>
                                        <p:tav tm="100000">
                                          <p:val>
                                            <p:strVal val="4*ppt_h"/>
                                          </p:val>
                                        </p:tav>
                                      </p:tavLst>
                                    </p:anim>
                                    <p:set>
                                      <p:cBhvr>
                                        <p:cTn id="11" dur="1" fill="hold">
                                          <p:stCondLst>
                                            <p:cond delay="1999"/>
                                          </p:stCondLst>
                                        </p:cTn>
                                        <p:tgtEl>
                                          <p:spTgt spid="9"/>
                                        </p:tgtEl>
                                        <p:attrNameLst>
                                          <p:attrName>style.visibility</p:attrName>
                                        </p:attrNameLst>
                                      </p:cBhvr>
                                      <p:to>
                                        <p:strVal val="hidden"/>
                                      </p:to>
                                    </p:set>
                                  </p:childTnLst>
                                </p:cTn>
                              </p:par>
                              <p:par>
                                <p:cTn id="12" presetID="63" presetClass="path" presetSubtype="0" accel="50000" decel="50000" fill="hold" nodeType="withEffect">
                                  <p:stCondLst>
                                    <p:cond delay="200"/>
                                  </p:stCondLst>
                                  <p:childTnLst>
                                    <p:animMotion origin="layout" path="M -2.22222E-6 2.53469E-6 L 0.85347 0.70166 " pathEditMode="relative" rAng="0" ptsTypes="AA">
                                      <p:cBhvr>
                                        <p:cTn id="13" dur="2000" fill="hold"/>
                                        <p:tgtEl>
                                          <p:spTgt spid="9"/>
                                        </p:tgtEl>
                                        <p:attrNameLst>
                                          <p:attrName>ppt_x</p:attrName>
                                          <p:attrName>ppt_y</p:attrName>
                                        </p:attrNameLst>
                                      </p:cBhvr>
                                      <p:rCtr x="42700" y="35100"/>
                                    </p:animMotion>
                                  </p:childTnLst>
                                </p:cTn>
                              </p:par>
                              <p:par>
                                <p:cTn id="14" presetID="10" presetClass="exit" presetSubtype="0" fill="hold" grpId="0" nodeType="withEffect">
                                  <p:stCondLst>
                                    <p:cond delay="0"/>
                                  </p:stCondLst>
                                  <p:childTnLst>
                                    <p:animEffect transition="out" filter="fade">
                                      <p:cBhvr>
                                        <p:cTn id="15" dur="1000"/>
                                        <p:tgtEl>
                                          <p:spTgt spid="12"/>
                                        </p:tgtEl>
                                      </p:cBhvr>
                                    </p:animEffect>
                                    <p:set>
                                      <p:cBhvr>
                                        <p:cTn id="16" dur="1" fill="hold">
                                          <p:stCondLst>
                                            <p:cond delay="999"/>
                                          </p:stCondLst>
                                        </p:cTn>
                                        <p:tgtEl>
                                          <p:spTgt spid="12"/>
                                        </p:tgtEl>
                                        <p:attrNameLst>
                                          <p:attrName>style.visibility</p:attrName>
                                        </p:attrNameLst>
                                      </p:cBhvr>
                                      <p:to>
                                        <p:strVal val="hidden"/>
                                      </p:to>
                                    </p:set>
                                  </p:childTnLst>
                                </p:cTn>
                              </p:par>
                              <p:par>
                                <p:cTn id="17" presetID="53" presetClass="entr" presetSubtype="0" fill="hold" nodeType="withEffect">
                                  <p:stCondLst>
                                    <p:cond delay="200"/>
                                  </p:stCondLst>
                                  <p:childTnLst>
                                    <p:set>
                                      <p:cBhvr>
                                        <p:cTn id="18" dur="1" fill="hold">
                                          <p:stCondLst>
                                            <p:cond delay="0"/>
                                          </p:stCondLst>
                                        </p:cTn>
                                        <p:tgtEl>
                                          <p:spTgt spid="8"/>
                                        </p:tgtEl>
                                        <p:attrNameLst>
                                          <p:attrName>style.visibility</p:attrName>
                                        </p:attrNameLst>
                                      </p:cBhvr>
                                      <p:to>
                                        <p:strVal val="visible"/>
                                      </p:to>
                                    </p:set>
                                    <p:anim calcmode="lin" valueType="num">
                                      <p:cBhvr>
                                        <p:cTn id="19" dur="2000" fill="hold"/>
                                        <p:tgtEl>
                                          <p:spTgt spid="8"/>
                                        </p:tgtEl>
                                        <p:attrNameLst>
                                          <p:attrName>ppt_w</p:attrName>
                                        </p:attrNameLst>
                                      </p:cBhvr>
                                      <p:tavLst>
                                        <p:tav tm="0">
                                          <p:val>
                                            <p:fltVal val="0"/>
                                          </p:val>
                                        </p:tav>
                                        <p:tav tm="100000">
                                          <p:val>
                                            <p:strVal val="#ppt_w"/>
                                          </p:val>
                                        </p:tav>
                                      </p:tavLst>
                                    </p:anim>
                                    <p:anim calcmode="lin" valueType="num">
                                      <p:cBhvr>
                                        <p:cTn id="20" dur="2000" fill="hold"/>
                                        <p:tgtEl>
                                          <p:spTgt spid="8"/>
                                        </p:tgtEl>
                                        <p:attrNameLst>
                                          <p:attrName>ppt_h</p:attrName>
                                        </p:attrNameLst>
                                      </p:cBhvr>
                                      <p:tavLst>
                                        <p:tav tm="0">
                                          <p:val>
                                            <p:fltVal val="0"/>
                                          </p:val>
                                        </p:tav>
                                        <p:tav tm="100000">
                                          <p:val>
                                            <p:strVal val="#ppt_h"/>
                                          </p:val>
                                        </p:tav>
                                      </p:tavLst>
                                    </p:anim>
                                    <p:animEffect transition="in" filter="fade">
                                      <p:cBhvr>
                                        <p:cTn id="21" dur="2000"/>
                                        <p:tgtEl>
                                          <p:spTgt spid="8"/>
                                        </p:tgtEl>
                                      </p:cBhvr>
                                    </p:animEffect>
                                  </p:childTnLst>
                                </p:cTn>
                              </p:par>
                              <p:par>
                                <p:cTn id="22" presetID="35" presetClass="path" presetSubtype="0" accel="50000" decel="50000" fill="hold" nodeType="withEffect">
                                  <p:stCondLst>
                                    <p:cond delay="200"/>
                                  </p:stCondLst>
                                  <p:childTnLst>
                                    <p:animMotion origin="layout" path="M 0 -1.96532E-6 L -0.38976 -0.07838 " pathEditMode="relative" rAng="0" ptsTypes="AA">
                                      <p:cBhvr>
                                        <p:cTn id="23" dur="2000" spd="-100000" fill="hold"/>
                                        <p:tgtEl>
                                          <p:spTgt spid="8"/>
                                        </p:tgtEl>
                                        <p:attrNameLst>
                                          <p:attrName>ppt_x</p:attrName>
                                          <p:attrName>ppt_y</p:attrName>
                                        </p:attrNameLst>
                                      </p:cBhvr>
                                      <p:rCtr x="-19500" y="-3900"/>
                                    </p:animMotion>
                                  </p:childTnLst>
                                </p:cTn>
                              </p:par>
                              <p:par>
                                <p:cTn id="24" presetID="53" presetClass="entr" presetSubtype="0" fill="hold" grpId="0" nodeType="withEffect">
                                  <p:stCondLst>
                                    <p:cond delay="2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000" fill="hold"/>
                                        <p:tgtEl>
                                          <p:spTgt spid="25"/>
                                        </p:tgtEl>
                                        <p:attrNameLst>
                                          <p:attrName>ppt_w</p:attrName>
                                        </p:attrNameLst>
                                      </p:cBhvr>
                                      <p:tavLst>
                                        <p:tav tm="0">
                                          <p:val>
                                            <p:fltVal val="0"/>
                                          </p:val>
                                        </p:tav>
                                        <p:tav tm="100000">
                                          <p:val>
                                            <p:strVal val="#ppt_w"/>
                                          </p:val>
                                        </p:tav>
                                      </p:tavLst>
                                    </p:anim>
                                    <p:anim calcmode="lin" valueType="num">
                                      <p:cBhvr>
                                        <p:cTn id="27" dur="2000" fill="hold"/>
                                        <p:tgtEl>
                                          <p:spTgt spid="25"/>
                                        </p:tgtEl>
                                        <p:attrNameLst>
                                          <p:attrName>ppt_h</p:attrName>
                                        </p:attrNameLst>
                                      </p:cBhvr>
                                      <p:tavLst>
                                        <p:tav tm="0">
                                          <p:val>
                                            <p:fltVal val="0"/>
                                          </p:val>
                                        </p:tav>
                                        <p:tav tm="100000">
                                          <p:val>
                                            <p:strVal val="#ppt_h"/>
                                          </p:val>
                                        </p:tav>
                                      </p:tavLst>
                                    </p:anim>
                                    <p:animEffect transition="in" filter="fade">
                                      <p:cBhvr>
                                        <p:cTn id="28" dur="2000"/>
                                        <p:tgtEl>
                                          <p:spTgt spid="25"/>
                                        </p:tgtEl>
                                      </p:cBhvr>
                                    </p:animEffect>
                                  </p:childTnLst>
                                </p:cTn>
                              </p:par>
                              <p:par>
                                <p:cTn id="29" presetID="35" presetClass="path" presetSubtype="0" accel="50000" decel="50000" fill="hold" grpId="1" nodeType="withEffect">
                                  <p:stCondLst>
                                    <p:cond delay="200"/>
                                  </p:stCondLst>
                                  <p:childTnLst>
                                    <p:animMotion origin="layout" path="M 2.22222E-6 -1.11111E-6 L -0.23021 -0.0125 " pathEditMode="relative" rAng="0" ptsTypes="AA">
                                      <p:cBhvr>
                                        <p:cTn id="30" dur="1000" spd="-100000" fill="hold"/>
                                        <p:tgtEl>
                                          <p:spTgt spid="25"/>
                                        </p:tgtEl>
                                        <p:attrNameLst>
                                          <p:attrName>ppt_x</p:attrName>
                                          <p:attrName>ppt_y</p:attrName>
                                        </p:attrNameLst>
                                      </p:cBhvr>
                                      <p:rCtr x="-11500" y="-600"/>
                                    </p:animMotion>
                                  </p:childTnLst>
                                </p:cTn>
                              </p:par>
                              <p:par>
                                <p:cTn id="31" presetID="53" presetClass="entr" presetSubtype="0" fill="hold" grpId="0" nodeType="withEffect">
                                  <p:stCondLst>
                                    <p:cond delay="200"/>
                                  </p:stCondLst>
                                  <p:childTnLst>
                                    <p:set>
                                      <p:cBhvr>
                                        <p:cTn id="32" dur="1" fill="hold">
                                          <p:stCondLst>
                                            <p:cond delay="0"/>
                                          </p:stCondLst>
                                        </p:cTn>
                                        <p:tgtEl>
                                          <p:spTgt spid="7"/>
                                        </p:tgtEl>
                                        <p:attrNameLst>
                                          <p:attrName>style.visibility</p:attrName>
                                        </p:attrNameLst>
                                      </p:cBhvr>
                                      <p:to>
                                        <p:strVal val="visible"/>
                                      </p:to>
                                    </p:set>
                                    <p:anim calcmode="lin" valueType="num">
                                      <p:cBhvr>
                                        <p:cTn id="33" dur="2000" fill="hold"/>
                                        <p:tgtEl>
                                          <p:spTgt spid="7"/>
                                        </p:tgtEl>
                                        <p:attrNameLst>
                                          <p:attrName>ppt_w</p:attrName>
                                        </p:attrNameLst>
                                      </p:cBhvr>
                                      <p:tavLst>
                                        <p:tav tm="0">
                                          <p:val>
                                            <p:fltVal val="0"/>
                                          </p:val>
                                        </p:tav>
                                        <p:tav tm="100000">
                                          <p:val>
                                            <p:strVal val="#ppt_w"/>
                                          </p:val>
                                        </p:tav>
                                      </p:tavLst>
                                    </p:anim>
                                    <p:anim calcmode="lin" valueType="num">
                                      <p:cBhvr>
                                        <p:cTn id="34" dur="2000" fill="hold"/>
                                        <p:tgtEl>
                                          <p:spTgt spid="7"/>
                                        </p:tgtEl>
                                        <p:attrNameLst>
                                          <p:attrName>ppt_h</p:attrName>
                                        </p:attrNameLst>
                                      </p:cBhvr>
                                      <p:tavLst>
                                        <p:tav tm="0">
                                          <p:val>
                                            <p:fltVal val="0"/>
                                          </p:val>
                                        </p:tav>
                                        <p:tav tm="100000">
                                          <p:val>
                                            <p:strVal val="#ppt_h"/>
                                          </p:val>
                                        </p:tav>
                                      </p:tavLst>
                                    </p:anim>
                                    <p:animEffect transition="in" filter="fade">
                                      <p:cBhvr>
                                        <p:cTn id="35" dur="2000"/>
                                        <p:tgtEl>
                                          <p:spTgt spid="7"/>
                                        </p:tgtEl>
                                      </p:cBhvr>
                                    </p:animEffect>
                                  </p:childTnLst>
                                </p:cTn>
                              </p:par>
                              <p:par>
                                <p:cTn id="36" presetID="53" presetClass="entr" presetSubtype="0" fill="hold" grpId="0" nodeType="withEffect">
                                  <p:stCondLst>
                                    <p:cond delay="2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000" fill="hold"/>
                                        <p:tgtEl>
                                          <p:spTgt spid="11"/>
                                        </p:tgtEl>
                                        <p:attrNameLst>
                                          <p:attrName>ppt_w</p:attrName>
                                        </p:attrNameLst>
                                      </p:cBhvr>
                                      <p:tavLst>
                                        <p:tav tm="0">
                                          <p:val>
                                            <p:fltVal val="0"/>
                                          </p:val>
                                        </p:tav>
                                        <p:tav tm="100000">
                                          <p:val>
                                            <p:strVal val="#ppt_w"/>
                                          </p:val>
                                        </p:tav>
                                      </p:tavLst>
                                    </p:anim>
                                    <p:anim calcmode="lin" valueType="num">
                                      <p:cBhvr>
                                        <p:cTn id="39" dur="2000" fill="hold"/>
                                        <p:tgtEl>
                                          <p:spTgt spid="11"/>
                                        </p:tgtEl>
                                        <p:attrNameLst>
                                          <p:attrName>ppt_h</p:attrName>
                                        </p:attrNameLst>
                                      </p:cBhvr>
                                      <p:tavLst>
                                        <p:tav tm="0">
                                          <p:val>
                                            <p:fltVal val="0"/>
                                          </p:val>
                                        </p:tav>
                                        <p:tav tm="100000">
                                          <p:val>
                                            <p:strVal val="#ppt_h"/>
                                          </p:val>
                                        </p:tav>
                                      </p:tavLst>
                                    </p:anim>
                                    <p:animEffect transition="in" filter="fade">
                                      <p:cBhvr>
                                        <p:cTn id="40" dur="2000"/>
                                        <p:tgtEl>
                                          <p:spTgt spid="11"/>
                                        </p:tgtEl>
                                      </p:cBhvr>
                                    </p:animEffect>
                                  </p:childTnLst>
                                </p:cTn>
                              </p:par>
                              <p:par>
                                <p:cTn id="41" presetID="10" presetClass="entr" presetSubtype="0" fill="hold" grpId="0" nodeType="withEffect">
                                  <p:stCondLst>
                                    <p:cond delay="20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000"/>
                                        <p:tgtEl>
                                          <p:spTgt spid="14"/>
                                        </p:tgtEl>
                                      </p:cBhvr>
                                    </p:animEffect>
                                  </p:childTnLst>
                                </p:cTn>
                              </p:par>
                              <p:par>
                                <p:cTn id="44" presetID="10" presetClass="entr" presetSubtype="0" fill="hold" grpId="0" nodeType="withEffect">
                                  <p:stCondLst>
                                    <p:cond delay="20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animBg="1"/>
      <p:bldP spid="25" grpId="1" animBg="1"/>
      <p:bldP spid="7" grpId="0" animBg="1"/>
      <p:bldP spid="11" grpId="0" animBg="1"/>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3" descr="Screen shot 2011-01-07 at 2.05.16 PM.png"/>
          <p:cNvPicPr>
            <a:picLocks noChangeAspect="1"/>
          </p:cNvPicPr>
          <p:nvPr/>
        </p:nvPicPr>
        <p:blipFill>
          <a:blip r:embed="rId3"/>
          <a:srcRect/>
          <a:stretch>
            <a:fillRect/>
          </a:stretch>
        </p:blipFill>
        <p:spPr bwMode="auto">
          <a:xfrm>
            <a:off x="0" y="0"/>
            <a:ext cx="4576763" cy="6858000"/>
          </a:xfrm>
          <a:prstGeom prst="rect">
            <a:avLst/>
          </a:prstGeom>
          <a:noFill/>
          <a:ln w="9525">
            <a:noFill/>
            <a:miter lim="800000"/>
            <a:headEnd/>
            <a:tailEnd/>
          </a:ln>
        </p:spPr>
      </p:pic>
      <p:sp>
        <p:nvSpPr>
          <p:cNvPr id="71682" name="TextBox 12"/>
          <p:cNvSpPr txBox="1">
            <a:spLocks noChangeArrowheads="1"/>
          </p:cNvSpPr>
          <p:nvPr/>
        </p:nvSpPr>
        <p:spPr bwMode="auto">
          <a:xfrm>
            <a:off x="5473700" y="1182688"/>
            <a:ext cx="3194050" cy="787400"/>
          </a:xfrm>
          <a:prstGeom prst="rect">
            <a:avLst/>
          </a:prstGeom>
          <a:noFill/>
          <a:ln w="9525">
            <a:noFill/>
            <a:miter lim="800000"/>
            <a:headEnd/>
            <a:tailEnd/>
          </a:ln>
        </p:spPr>
        <p:txBody>
          <a:bodyPr>
            <a:spAutoFit/>
          </a:bodyPr>
          <a:lstStyle/>
          <a:p>
            <a:pPr eaLnBrk="0" hangingPunct="0">
              <a:lnSpc>
                <a:spcPct val="95000"/>
              </a:lnSpc>
            </a:pPr>
            <a:r>
              <a:rPr kumimoji="0" lang="ja-JP" altLang="en-US">
                <a:solidFill>
                  <a:srgbClr val="595959"/>
                </a:solidFill>
                <a:latin typeface="Helvetica" pitchFamily="34" charset="0"/>
              </a:rPr>
              <a:t>テロワールがワイン</a:t>
            </a:r>
          </a:p>
          <a:p>
            <a:pPr eaLnBrk="0" hangingPunct="0">
              <a:lnSpc>
                <a:spcPct val="95000"/>
              </a:lnSpc>
            </a:pPr>
            <a:r>
              <a:rPr kumimoji="0" lang="ja-JP" altLang="en-US">
                <a:solidFill>
                  <a:srgbClr val="595959"/>
                </a:solidFill>
                <a:latin typeface="Helvetica" pitchFamily="34" charset="0"/>
              </a:rPr>
              <a:t>醸造に与える影響</a:t>
            </a:r>
            <a:endParaRPr kumimoji="0" lang="ja-JP" altLang="en-US" sz="2000">
              <a:solidFill>
                <a:srgbClr val="595959"/>
              </a:solidFill>
              <a:latin typeface="Helvetica" pitchFamily="34" charset="0"/>
            </a:endParaRPr>
          </a:p>
        </p:txBody>
      </p:sp>
      <p:sp>
        <p:nvSpPr>
          <p:cNvPr id="5" name="Rectangle 4"/>
          <p:cNvSpPr>
            <a:spLocks noChangeArrowheads="1"/>
          </p:cNvSpPr>
          <p:nvPr/>
        </p:nvSpPr>
        <p:spPr bwMode="auto">
          <a:xfrm>
            <a:off x="5372100" y="2260600"/>
            <a:ext cx="1557338" cy="762000"/>
          </a:xfrm>
          <a:prstGeom prst="rect">
            <a:avLst/>
          </a:prstGeom>
          <a:noFill/>
          <a:ln w="9525">
            <a:noFill/>
            <a:miter lim="800000"/>
            <a:headEnd/>
            <a:tailEnd/>
          </a:ln>
        </p:spPr>
        <p:txBody>
          <a:bodyPr>
            <a:spAutoFit/>
          </a:bodyPr>
          <a:lstStyle/>
          <a:p>
            <a:pPr eaLnBrk="0" hangingPunct="0">
              <a:lnSpc>
                <a:spcPct val="110000"/>
              </a:lnSpc>
            </a:pPr>
            <a:r>
              <a:rPr kumimoji="0" lang="ja-JP" altLang="en-US" sz="2000">
                <a:solidFill>
                  <a:srgbClr val="595959"/>
                </a:solidFill>
                <a:latin typeface="Helvetica" pitchFamily="34" charset="0"/>
              </a:rPr>
              <a:t>複数の畑の</a:t>
            </a:r>
          </a:p>
          <a:p>
            <a:pPr eaLnBrk="0" hangingPunct="0">
              <a:lnSpc>
                <a:spcPct val="110000"/>
              </a:lnSpc>
            </a:pPr>
            <a:r>
              <a:rPr kumimoji="0" lang="ja-JP" altLang="en-US" sz="2000">
                <a:solidFill>
                  <a:srgbClr val="595959"/>
                </a:solidFill>
                <a:latin typeface="Helvetica" pitchFamily="34" charset="0"/>
              </a:rPr>
              <a:t>ぶどう</a:t>
            </a:r>
          </a:p>
        </p:txBody>
      </p:sp>
      <p:sp>
        <p:nvSpPr>
          <p:cNvPr id="7" name="Rectangle 6"/>
          <p:cNvSpPr>
            <a:spLocks noChangeArrowheads="1"/>
          </p:cNvSpPr>
          <p:nvPr/>
        </p:nvSpPr>
        <p:spPr bwMode="auto">
          <a:xfrm>
            <a:off x="5480050" y="3733800"/>
            <a:ext cx="1397000" cy="762000"/>
          </a:xfrm>
          <a:prstGeom prst="rect">
            <a:avLst/>
          </a:prstGeom>
          <a:noFill/>
          <a:ln w="9525">
            <a:noFill/>
            <a:miter lim="800000"/>
            <a:headEnd/>
            <a:tailEnd/>
          </a:ln>
        </p:spPr>
        <p:txBody>
          <a:bodyPr>
            <a:spAutoFit/>
          </a:bodyPr>
          <a:lstStyle/>
          <a:p>
            <a:pPr eaLnBrk="0" hangingPunct="0">
              <a:lnSpc>
                <a:spcPct val="110000"/>
              </a:lnSpc>
            </a:pPr>
            <a:r>
              <a:rPr kumimoji="0" lang="ja-JP" altLang="en-US" sz="2000">
                <a:solidFill>
                  <a:srgbClr val="595959"/>
                </a:solidFill>
                <a:latin typeface="Helvetica" pitchFamily="34" charset="0"/>
              </a:rPr>
              <a:t>単一畑の</a:t>
            </a:r>
          </a:p>
          <a:p>
            <a:pPr eaLnBrk="0" hangingPunct="0">
              <a:lnSpc>
                <a:spcPct val="110000"/>
              </a:lnSpc>
            </a:pPr>
            <a:r>
              <a:rPr kumimoji="0" lang="ja-JP" altLang="en-US" sz="2000">
                <a:solidFill>
                  <a:srgbClr val="595959"/>
                </a:solidFill>
                <a:latin typeface="Helvetica" pitchFamily="34" charset="0"/>
              </a:rPr>
              <a:t>ぶどう</a:t>
            </a:r>
          </a:p>
        </p:txBody>
      </p:sp>
      <p:grpSp>
        <p:nvGrpSpPr>
          <p:cNvPr id="11" name="Group 10"/>
          <p:cNvGrpSpPr>
            <a:grpSpLocks/>
          </p:cNvGrpSpPr>
          <p:nvPr/>
        </p:nvGrpSpPr>
        <p:grpSpPr bwMode="auto">
          <a:xfrm>
            <a:off x="6596063" y="2260600"/>
            <a:ext cx="2292350" cy="762000"/>
            <a:chOff x="6596755" y="2260600"/>
            <a:chExt cx="2292350" cy="762000"/>
          </a:xfrm>
        </p:grpSpPr>
        <p:sp>
          <p:nvSpPr>
            <p:cNvPr id="71689" name="Rectangle 5"/>
            <p:cNvSpPr>
              <a:spLocks noChangeArrowheads="1"/>
            </p:cNvSpPr>
            <p:nvPr/>
          </p:nvSpPr>
          <p:spPr bwMode="auto">
            <a:xfrm>
              <a:off x="7366692" y="2260600"/>
              <a:ext cx="1522413" cy="762000"/>
            </a:xfrm>
            <a:prstGeom prst="rect">
              <a:avLst/>
            </a:prstGeom>
            <a:noFill/>
            <a:ln w="9525">
              <a:noFill/>
              <a:miter lim="800000"/>
              <a:headEnd/>
              <a:tailEnd/>
            </a:ln>
          </p:spPr>
          <p:txBody>
            <a:bodyPr>
              <a:spAutoFit/>
            </a:bodyPr>
            <a:lstStyle/>
            <a:p>
              <a:pPr eaLnBrk="0" hangingPunct="0">
                <a:lnSpc>
                  <a:spcPct val="110000"/>
                </a:lnSpc>
              </a:pPr>
              <a:r>
                <a:rPr kumimoji="0" lang="ja-JP" altLang="en-US" sz="2000">
                  <a:solidFill>
                    <a:srgbClr val="595959"/>
                  </a:solidFill>
                  <a:latin typeface="Helvetica" pitchFamily="34" charset="0"/>
                </a:rPr>
                <a:t>より複雑性</a:t>
              </a:r>
            </a:p>
            <a:p>
              <a:pPr eaLnBrk="0" hangingPunct="0">
                <a:lnSpc>
                  <a:spcPct val="110000"/>
                </a:lnSpc>
              </a:pPr>
              <a:r>
                <a:rPr kumimoji="0" lang="ja-JP" altLang="en-US" sz="2000">
                  <a:solidFill>
                    <a:srgbClr val="595959"/>
                  </a:solidFill>
                  <a:latin typeface="Helvetica" pitchFamily="34" charset="0"/>
                </a:rPr>
                <a:t>が増す</a:t>
              </a:r>
            </a:p>
          </p:txBody>
        </p:sp>
        <p:sp>
          <p:nvSpPr>
            <p:cNvPr id="9" name="TextBox 8"/>
            <p:cNvSpPr txBox="1"/>
            <p:nvPr/>
          </p:nvSpPr>
          <p:spPr>
            <a:xfrm>
              <a:off x="6596755" y="2303463"/>
              <a:ext cx="808037" cy="560387"/>
            </a:xfrm>
            <a:prstGeom prst="rect">
              <a:avLst/>
            </a:prstGeom>
            <a:noFill/>
          </p:spPr>
          <p:txBody>
            <a:bodyPr>
              <a:spAutoFit/>
            </a:bodyPr>
            <a:lstStyle/>
            <a:p>
              <a:pPr algn="ctr" eaLnBrk="0" hangingPunct="0">
                <a:lnSpc>
                  <a:spcPct val="95000"/>
                </a:lnSpc>
                <a:defRPr/>
              </a:pPr>
              <a:r>
                <a:rPr kumimoji="0" lang="en-US" sz="3200" dirty="0">
                  <a:solidFill>
                    <a:schemeClr val="tx1">
                      <a:lumMod val="65000"/>
                      <a:lumOff val="35000"/>
                    </a:schemeClr>
                  </a:solidFill>
                  <a:latin typeface="Helvetica" pitchFamily="50" charset="0"/>
                  <a:ea typeface="+mn-ea"/>
                  <a:cs typeface="+mn-cs"/>
                </a:rPr>
                <a:t>=</a:t>
              </a:r>
            </a:p>
          </p:txBody>
        </p:sp>
      </p:grpSp>
      <p:grpSp>
        <p:nvGrpSpPr>
          <p:cNvPr id="12" name="Group 11"/>
          <p:cNvGrpSpPr>
            <a:grpSpLocks/>
          </p:cNvGrpSpPr>
          <p:nvPr/>
        </p:nvGrpSpPr>
        <p:grpSpPr bwMode="auto">
          <a:xfrm>
            <a:off x="6596063" y="3733800"/>
            <a:ext cx="2292350" cy="762000"/>
            <a:chOff x="6596755" y="3733800"/>
            <a:chExt cx="2292350" cy="762001"/>
          </a:xfrm>
        </p:grpSpPr>
        <p:sp>
          <p:nvSpPr>
            <p:cNvPr id="71687" name="Rectangle 7"/>
            <p:cNvSpPr>
              <a:spLocks noChangeArrowheads="1"/>
            </p:cNvSpPr>
            <p:nvPr/>
          </p:nvSpPr>
          <p:spPr bwMode="auto">
            <a:xfrm>
              <a:off x="7366692" y="3733800"/>
              <a:ext cx="1522413" cy="762001"/>
            </a:xfrm>
            <a:prstGeom prst="rect">
              <a:avLst/>
            </a:prstGeom>
            <a:noFill/>
            <a:ln w="9525">
              <a:noFill/>
              <a:miter lim="800000"/>
              <a:headEnd/>
              <a:tailEnd/>
            </a:ln>
          </p:spPr>
          <p:txBody>
            <a:bodyPr>
              <a:spAutoFit/>
            </a:bodyPr>
            <a:lstStyle/>
            <a:p>
              <a:pPr eaLnBrk="0" hangingPunct="0">
                <a:lnSpc>
                  <a:spcPct val="110000"/>
                </a:lnSpc>
              </a:pPr>
              <a:r>
                <a:rPr kumimoji="0" lang="ja-JP" altLang="en-US" sz="2000">
                  <a:solidFill>
                    <a:srgbClr val="595959"/>
                  </a:solidFill>
                  <a:latin typeface="Helvetica" pitchFamily="34" charset="0"/>
                </a:rPr>
                <a:t>より個性が</a:t>
              </a:r>
              <a:br>
                <a:rPr kumimoji="0" lang="ja-JP" altLang="en-US" sz="2000">
                  <a:solidFill>
                    <a:srgbClr val="595959"/>
                  </a:solidFill>
                  <a:latin typeface="Helvetica" pitchFamily="34" charset="0"/>
                </a:rPr>
              </a:br>
              <a:r>
                <a:rPr kumimoji="0" lang="ja-JP" altLang="en-US" sz="2000">
                  <a:solidFill>
                    <a:srgbClr val="595959"/>
                  </a:solidFill>
                  <a:latin typeface="Helvetica" pitchFamily="34" charset="0"/>
                </a:rPr>
                <a:t>際立つ</a:t>
              </a:r>
            </a:p>
          </p:txBody>
        </p:sp>
        <p:sp>
          <p:nvSpPr>
            <p:cNvPr id="10" name="TextBox 9"/>
            <p:cNvSpPr txBox="1"/>
            <p:nvPr/>
          </p:nvSpPr>
          <p:spPr>
            <a:xfrm>
              <a:off x="6596755" y="3797300"/>
              <a:ext cx="808037" cy="560389"/>
            </a:xfrm>
            <a:prstGeom prst="rect">
              <a:avLst/>
            </a:prstGeom>
            <a:noFill/>
          </p:spPr>
          <p:txBody>
            <a:bodyPr>
              <a:spAutoFit/>
            </a:bodyPr>
            <a:lstStyle/>
            <a:p>
              <a:pPr algn="ctr" eaLnBrk="0" hangingPunct="0">
                <a:lnSpc>
                  <a:spcPct val="95000"/>
                </a:lnSpc>
                <a:defRPr/>
              </a:pPr>
              <a:r>
                <a:rPr kumimoji="0" lang="en-US" sz="3200" dirty="0">
                  <a:solidFill>
                    <a:schemeClr val="tx1">
                      <a:lumMod val="65000"/>
                      <a:lumOff val="35000"/>
                    </a:schemeClr>
                  </a:solidFill>
                  <a:latin typeface="Helvetica" pitchFamily="50" charset="0"/>
                  <a:ea typeface="+mn-ea"/>
                  <a:cs typeface="+mn-cs"/>
                </a:rPr>
                <a: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3" descr="94786464.jpg"/>
          <p:cNvPicPr>
            <a:picLocks noChangeAspect="1"/>
          </p:cNvPicPr>
          <p:nvPr/>
        </p:nvPicPr>
        <p:blipFill>
          <a:blip r:embed="rId3"/>
          <a:srcRect/>
          <a:stretch>
            <a:fillRect/>
          </a:stretch>
        </p:blipFill>
        <p:spPr bwMode="auto">
          <a:xfrm>
            <a:off x="0" y="0"/>
            <a:ext cx="4567238" cy="6858000"/>
          </a:xfrm>
          <a:prstGeom prst="rect">
            <a:avLst/>
          </a:prstGeom>
          <a:noFill/>
          <a:ln w="9525">
            <a:noFill/>
            <a:miter lim="800000"/>
            <a:headEnd/>
            <a:tailEnd/>
          </a:ln>
        </p:spPr>
      </p:pic>
      <p:sp>
        <p:nvSpPr>
          <p:cNvPr id="73730" name="TextBox 10"/>
          <p:cNvSpPr txBox="1">
            <a:spLocks noChangeArrowheads="1"/>
          </p:cNvSpPr>
          <p:nvPr/>
        </p:nvSpPr>
        <p:spPr bwMode="auto">
          <a:xfrm>
            <a:off x="5473700" y="1182688"/>
            <a:ext cx="3194050" cy="4103687"/>
          </a:xfrm>
          <a:prstGeom prst="rect">
            <a:avLst/>
          </a:prstGeom>
          <a:noFill/>
          <a:ln w="9525">
            <a:noFill/>
            <a:miter lim="800000"/>
            <a:headEnd/>
            <a:tailEnd/>
          </a:ln>
        </p:spPr>
        <p:txBody>
          <a:bodyPr>
            <a:spAutoFit/>
          </a:bodyPr>
          <a:lstStyle/>
          <a:p>
            <a:pPr eaLnBrk="0" hangingPunct="0">
              <a:lnSpc>
                <a:spcPct val="95000"/>
              </a:lnSpc>
            </a:pPr>
            <a:r>
              <a:rPr kumimoji="0" lang="ja-JP" altLang="en-US">
                <a:solidFill>
                  <a:srgbClr val="595959"/>
                </a:solidFill>
                <a:latin typeface="Helvetica" pitchFamily="34" charset="0"/>
              </a:rPr>
              <a:t>ナパ・ヴァレーの</a:t>
            </a:r>
            <a:br>
              <a:rPr kumimoji="0" lang="ja-JP" altLang="en-US">
                <a:solidFill>
                  <a:srgbClr val="595959"/>
                </a:solidFill>
                <a:latin typeface="Helvetica" pitchFamily="34" charset="0"/>
              </a:rPr>
            </a:br>
            <a:r>
              <a:rPr kumimoji="0" lang="ja-JP" altLang="en-US">
                <a:solidFill>
                  <a:srgbClr val="595959"/>
                </a:solidFill>
                <a:latin typeface="Helvetica" pitchFamily="34" charset="0"/>
              </a:rPr>
              <a:t>代表的ぶどう品種：</a:t>
            </a:r>
          </a:p>
          <a:p>
            <a:pPr eaLnBrk="0" hangingPunct="0">
              <a:lnSpc>
                <a:spcPct val="95000"/>
              </a:lnSpc>
            </a:pPr>
            <a:r>
              <a:rPr kumimoji="0" lang="ja-JP" altLang="en-US">
                <a:solidFill>
                  <a:srgbClr val="595959"/>
                </a:solidFill>
                <a:latin typeface="Helvetica" pitchFamily="34" charset="0"/>
              </a:rPr>
              <a:t>（栽培面積の大きい順）</a:t>
            </a:r>
            <a:endParaRPr kumimoji="0" lang="en-US" altLang="ja-JP">
              <a:solidFill>
                <a:srgbClr val="595959"/>
              </a:solidFill>
              <a:latin typeface="Helvetica" pitchFamily="34" charset="0"/>
            </a:endParaRPr>
          </a:p>
          <a:p>
            <a:pPr eaLnBrk="0" hangingPunct="0">
              <a:lnSpc>
                <a:spcPct val="95000"/>
              </a:lnSpc>
            </a:pPr>
            <a:endParaRPr kumimoji="0" lang="en-US" altLang="ja-JP" sz="2000">
              <a:solidFill>
                <a:srgbClr val="595959"/>
              </a:solidFill>
              <a:latin typeface="Helvetica" pitchFamily="34" charset="0"/>
            </a:endParaRPr>
          </a:p>
          <a:p>
            <a:pPr eaLnBrk="0" hangingPunct="0">
              <a:lnSpc>
                <a:spcPct val="110000"/>
              </a:lnSpc>
            </a:pPr>
            <a:r>
              <a:rPr kumimoji="0" lang="ja-JP" altLang="en-US" sz="2000">
                <a:solidFill>
                  <a:srgbClr val="595959"/>
                </a:solidFill>
                <a:latin typeface="Helvetica" pitchFamily="34" charset="0"/>
              </a:rPr>
              <a:t>カベルネ・ソーヴィニヨン</a:t>
            </a:r>
          </a:p>
          <a:p>
            <a:pPr eaLnBrk="0" hangingPunct="0">
              <a:lnSpc>
                <a:spcPct val="110000"/>
              </a:lnSpc>
            </a:pPr>
            <a:r>
              <a:rPr kumimoji="0" lang="ja-JP" altLang="en-US" sz="2000">
                <a:solidFill>
                  <a:srgbClr val="595959"/>
                </a:solidFill>
                <a:latin typeface="Helvetica" pitchFamily="34" charset="0"/>
              </a:rPr>
              <a:t>シャルドネ</a:t>
            </a:r>
          </a:p>
          <a:p>
            <a:pPr eaLnBrk="0" hangingPunct="0">
              <a:lnSpc>
                <a:spcPct val="110000"/>
              </a:lnSpc>
            </a:pPr>
            <a:r>
              <a:rPr kumimoji="0" lang="ja-JP" altLang="en-US" sz="2000">
                <a:solidFill>
                  <a:srgbClr val="595959"/>
                </a:solidFill>
                <a:latin typeface="Helvetica" pitchFamily="34" charset="0"/>
              </a:rPr>
              <a:t>メルロー</a:t>
            </a:r>
          </a:p>
          <a:p>
            <a:pPr eaLnBrk="0" hangingPunct="0">
              <a:lnSpc>
                <a:spcPct val="110000"/>
              </a:lnSpc>
            </a:pPr>
            <a:r>
              <a:rPr kumimoji="0" lang="ja-JP" altLang="en-US" sz="2000">
                <a:solidFill>
                  <a:srgbClr val="595959"/>
                </a:solidFill>
                <a:latin typeface="Helvetica" pitchFamily="34" charset="0"/>
              </a:rPr>
              <a:t>ソーヴィニヨン・ブラン</a:t>
            </a:r>
          </a:p>
          <a:p>
            <a:pPr eaLnBrk="0" hangingPunct="0">
              <a:lnSpc>
                <a:spcPct val="110000"/>
              </a:lnSpc>
            </a:pPr>
            <a:r>
              <a:rPr kumimoji="0" lang="ja-JP" altLang="en-US" sz="2000">
                <a:solidFill>
                  <a:srgbClr val="595959"/>
                </a:solidFill>
                <a:latin typeface="Helvetica" pitchFamily="34" charset="0"/>
              </a:rPr>
              <a:t>ピノ・ノワール</a:t>
            </a:r>
          </a:p>
          <a:p>
            <a:pPr eaLnBrk="0" hangingPunct="0">
              <a:lnSpc>
                <a:spcPct val="110000"/>
              </a:lnSpc>
            </a:pPr>
            <a:r>
              <a:rPr kumimoji="0" lang="ja-JP" altLang="en-US" sz="2000">
                <a:solidFill>
                  <a:srgbClr val="595959"/>
                </a:solidFill>
                <a:latin typeface="Helvetica" pitchFamily="34" charset="0"/>
              </a:rPr>
              <a:t>ジンファンデル</a:t>
            </a:r>
          </a:p>
          <a:p>
            <a:pPr eaLnBrk="0" hangingPunct="0">
              <a:lnSpc>
                <a:spcPct val="110000"/>
              </a:lnSpc>
            </a:pPr>
            <a:r>
              <a:rPr kumimoji="0" lang="ja-JP" altLang="en-US" sz="2000">
                <a:solidFill>
                  <a:srgbClr val="595959"/>
                </a:solidFill>
                <a:latin typeface="Helvetica" pitchFamily="34" charset="0"/>
              </a:rPr>
              <a:t>シラー</a:t>
            </a:r>
          </a:p>
          <a:p>
            <a:pPr eaLnBrk="0" hangingPunct="0">
              <a:lnSpc>
                <a:spcPct val="110000"/>
              </a:lnSpc>
            </a:pPr>
            <a:r>
              <a:rPr kumimoji="0" lang="ja-JP" altLang="en-US" sz="2000">
                <a:solidFill>
                  <a:srgbClr val="595959"/>
                </a:solidFill>
                <a:latin typeface="Helvetica" pitchFamily="34" charset="0"/>
              </a:rPr>
              <a:t>（その他数種）</a:t>
            </a: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6" descr="90100767.jpg"/>
          <p:cNvPicPr>
            <a:picLocks noChangeAspect="1"/>
          </p:cNvPicPr>
          <p:nvPr/>
        </p:nvPicPr>
        <p:blipFill>
          <a:blip r:embed="rId3"/>
          <a:srcRect/>
          <a:stretch>
            <a:fillRect/>
          </a:stretch>
        </p:blipFill>
        <p:spPr bwMode="auto">
          <a:xfrm>
            <a:off x="0" y="0"/>
            <a:ext cx="4572000" cy="6858000"/>
          </a:xfrm>
          <a:prstGeom prst="rect">
            <a:avLst/>
          </a:prstGeom>
          <a:noFill/>
          <a:ln w="9525">
            <a:noFill/>
            <a:miter lim="800000"/>
            <a:headEnd/>
            <a:tailEnd/>
          </a:ln>
        </p:spPr>
      </p:pic>
      <p:grpSp>
        <p:nvGrpSpPr>
          <p:cNvPr id="75778" name="Group 16"/>
          <p:cNvGrpSpPr>
            <a:grpSpLocks/>
          </p:cNvGrpSpPr>
          <p:nvPr/>
        </p:nvGrpSpPr>
        <p:grpSpPr bwMode="auto">
          <a:xfrm>
            <a:off x="4881563" y="984250"/>
            <a:ext cx="4041775" cy="4610100"/>
            <a:chOff x="4881717" y="1279575"/>
            <a:chExt cx="4041059" cy="4609847"/>
          </a:xfrm>
        </p:grpSpPr>
        <p:pic>
          <p:nvPicPr>
            <p:cNvPr id="75785" name="Picture 3"/>
            <p:cNvPicPr>
              <a:picLocks noChangeAspect="1" noChangeArrowheads="1"/>
            </p:cNvPicPr>
            <p:nvPr/>
          </p:nvPicPr>
          <p:blipFill>
            <a:blip r:embed="rId4"/>
            <a:srcRect/>
            <a:stretch>
              <a:fillRect/>
            </a:stretch>
          </p:blipFill>
          <p:spPr bwMode="auto">
            <a:xfrm>
              <a:off x="5138670" y="1279575"/>
              <a:ext cx="3683358" cy="4609847"/>
            </a:xfrm>
            <a:prstGeom prst="rect">
              <a:avLst/>
            </a:prstGeom>
            <a:noFill/>
            <a:ln w="9525">
              <a:noFill/>
              <a:miter lim="800000"/>
              <a:headEnd/>
              <a:tailEnd/>
            </a:ln>
          </p:spPr>
        </p:pic>
        <p:sp>
          <p:nvSpPr>
            <p:cNvPr id="75786" name="Rectangle 18"/>
            <p:cNvSpPr>
              <a:spLocks noChangeArrowheads="1"/>
            </p:cNvSpPr>
            <p:nvPr/>
          </p:nvSpPr>
          <p:spPr bwMode="auto">
            <a:xfrm>
              <a:off x="4881717" y="1304473"/>
              <a:ext cx="4041059" cy="4331110"/>
            </a:xfrm>
            <a:prstGeom prst="rect">
              <a:avLst/>
            </a:prstGeom>
            <a:solidFill>
              <a:schemeClr val="bg1">
                <a:alpha val="50195"/>
              </a:schemeClr>
            </a:solidFill>
            <a:ln w="9525" algn="ctr">
              <a:noFill/>
              <a:round/>
              <a:headEnd/>
              <a:tailEnd/>
            </a:ln>
          </p:spPr>
          <p:txBody>
            <a:bodyPr/>
            <a:lstStyle/>
            <a:p>
              <a:pPr algn="ctr" eaLnBrk="0" hangingPunct="0"/>
              <a:endParaRPr kumimoji="0" lang="en-US" altLang="ja-JP"/>
            </a:p>
          </p:txBody>
        </p:sp>
      </p:grpSp>
      <p:sp>
        <p:nvSpPr>
          <p:cNvPr id="12" name="TextBox 11"/>
          <p:cNvSpPr txBox="1"/>
          <p:nvPr/>
        </p:nvSpPr>
        <p:spPr>
          <a:xfrm>
            <a:off x="5473700" y="396875"/>
            <a:ext cx="1725613" cy="1014413"/>
          </a:xfrm>
          <a:prstGeom prst="rect">
            <a:avLst/>
          </a:prstGeom>
          <a:noFill/>
        </p:spPr>
        <p:txBody>
          <a:bodyPr wrap="none"/>
          <a:lstStyle/>
          <a:p>
            <a:pPr eaLnBrk="0" hangingPunct="0">
              <a:defRPr/>
            </a:pPr>
            <a:r>
              <a:rPr kumimoji="0" lang="en-US" sz="6000" dirty="0">
                <a:solidFill>
                  <a:schemeClr val="tx1">
                    <a:lumMod val="65000"/>
                    <a:lumOff val="35000"/>
                  </a:schemeClr>
                </a:solidFill>
                <a:latin typeface="Arial" pitchFamily="34" charset="0"/>
                <a:ea typeface="+mn-ea"/>
                <a:cs typeface="Arial" pitchFamily="34" charset="0"/>
              </a:rPr>
              <a:t>12%</a:t>
            </a:r>
          </a:p>
        </p:txBody>
      </p:sp>
      <p:sp>
        <p:nvSpPr>
          <p:cNvPr id="75780" name="TextBox 12"/>
          <p:cNvSpPr txBox="1">
            <a:spLocks noChangeArrowheads="1"/>
          </p:cNvSpPr>
          <p:nvPr/>
        </p:nvSpPr>
        <p:spPr bwMode="auto">
          <a:xfrm>
            <a:off x="5473700" y="1273175"/>
            <a:ext cx="3360738" cy="873125"/>
          </a:xfrm>
          <a:prstGeom prst="rect">
            <a:avLst/>
          </a:prstGeom>
          <a:noFill/>
          <a:ln w="9525">
            <a:noFill/>
            <a:miter lim="800000"/>
            <a:headEnd/>
            <a:tailEnd/>
          </a:ln>
        </p:spPr>
        <p:txBody>
          <a:bodyPr>
            <a:spAutoFit/>
          </a:bodyPr>
          <a:lstStyle/>
          <a:p>
            <a:pPr eaLnBrk="0" hangingPunct="0">
              <a:lnSpc>
                <a:spcPct val="95000"/>
              </a:lnSpc>
            </a:pPr>
            <a:r>
              <a:rPr kumimoji="0" lang="ja-JP" altLang="en-US" sz="1800">
                <a:solidFill>
                  <a:srgbClr val="595959"/>
                </a:solidFill>
                <a:latin typeface="Helvetica" pitchFamily="34" charset="0"/>
              </a:rPr>
              <a:t>カベルネ・ソーヴィニヨンは、カリフォルニアの全収穫量の１２％</a:t>
            </a:r>
          </a:p>
          <a:p>
            <a:pPr eaLnBrk="0" hangingPunct="0">
              <a:lnSpc>
                <a:spcPct val="95000"/>
              </a:lnSpc>
            </a:pPr>
            <a:r>
              <a:rPr kumimoji="0" lang="ja-JP" altLang="en-US" sz="1800">
                <a:solidFill>
                  <a:srgbClr val="595959"/>
                </a:solidFill>
                <a:latin typeface="Helvetica" pitchFamily="34" charset="0"/>
              </a:rPr>
              <a:t>を占める。</a:t>
            </a:r>
            <a:endParaRPr kumimoji="0" lang="ja-JP" altLang="en-US" sz="1600">
              <a:solidFill>
                <a:srgbClr val="595959"/>
              </a:solidFill>
              <a:latin typeface="Helvetica" pitchFamily="34" charset="0"/>
            </a:endParaRPr>
          </a:p>
        </p:txBody>
      </p:sp>
      <p:sp>
        <p:nvSpPr>
          <p:cNvPr id="11" name="TextBox 10"/>
          <p:cNvSpPr txBox="1"/>
          <p:nvPr/>
        </p:nvSpPr>
        <p:spPr>
          <a:xfrm>
            <a:off x="5473700" y="2220913"/>
            <a:ext cx="1725613" cy="1016000"/>
          </a:xfrm>
          <a:prstGeom prst="rect">
            <a:avLst/>
          </a:prstGeom>
          <a:noFill/>
        </p:spPr>
        <p:txBody>
          <a:bodyPr wrap="none"/>
          <a:lstStyle/>
          <a:p>
            <a:pPr eaLnBrk="0" hangingPunct="0">
              <a:defRPr/>
            </a:pPr>
            <a:r>
              <a:rPr kumimoji="0" lang="en-US" sz="6000" dirty="0">
                <a:solidFill>
                  <a:schemeClr val="tx1">
                    <a:lumMod val="65000"/>
                    <a:lumOff val="35000"/>
                  </a:schemeClr>
                </a:solidFill>
                <a:latin typeface="Arial" pitchFamily="34" charset="0"/>
                <a:ea typeface="+mn-ea"/>
                <a:cs typeface="Arial" pitchFamily="34" charset="0"/>
              </a:rPr>
              <a:t>40%</a:t>
            </a:r>
          </a:p>
        </p:txBody>
      </p:sp>
      <p:sp>
        <p:nvSpPr>
          <p:cNvPr id="75782" name="TextBox 13"/>
          <p:cNvSpPr txBox="1">
            <a:spLocks noChangeArrowheads="1"/>
          </p:cNvSpPr>
          <p:nvPr/>
        </p:nvSpPr>
        <p:spPr bwMode="auto">
          <a:xfrm>
            <a:off x="5473700" y="3098800"/>
            <a:ext cx="3360738" cy="915988"/>
          </a:xfrm>
          <a:prstGeom prst="rect">
            <a:avLst/>
          </a:prstGeom>
          <a:noFill/>
          <a:ln w="9525">
            <a:noFill/>
            <a:miter lim="800000"/>
            <a:headEnd/>
            <a:tailEnd/>
          </a:ln>
        </p:spPr>
        <p:txBody>
          <a:bodyPr>
            <a:spAutoFit/>
          </a:bodyPr>
          <a:lstStyle/>
          <a:p>
            <a:r>
              <a:rPr kumimoji="0" lang="ja-JP" altLang="en-US" sz="1800">
                <a:solidFill>
                  <a:srgbClr val="595959"/>
                </a:solidFill>
              </a:rPr>
              <a:t>カベルネ・ソーヴィニヨンは、</a:t>
            </a:r>
          </a:p>
          <a:p>
            <a:r>
              <a:rPr kumimoji="0" lang="ja-JP" altLang="en-US" sz="1800">
                <a:solidFill>
                  <a:srgbClr val="595959"/>
                </a:solidFill>
              </a:rPr>
              <a:t>ナパ・ヴァレーの全収穫量の</a:t>
            </a:r>
          </a:p>
          <a:p>
            <a:r>
              <a:rPr kumimoji="0" lang="ja-JP" altLang="en-US" sz="1800">
                <a:solidFill>
                  <a:srgbClr val="595959"/>
                </a:solidFill>
              </a:rPr>
              <a:t>４０％を占める。</a:t>
            </a:r>
          </a:p>
        </p:txBody>
      </p:sp>
      <p:sp>
        <p:nvSpPr>
          <p:cNvPr id="15" name="TextBox 14"/>
          <p:cNvSpPr txBox="1"/>
          <p:nvPr/>
        </p:nvSpPr>
        <p:spPr>
          <a:xfrm>
            <a:off x="5473700" y="4106863"/>
            <a:ext cx="1725613" cy="1016000"/>
          </a:xfrm>
          <a:prstGeom prst="rect">
            <a:avLst/>
          </a:prstGeom>
          <a:noFill/>
        </p:spPr>
        <p:txBody>
          <a:bodyPr wrap="none"/>
          <a:lstStyle/>
          <a:p>
            <a:pPr eaLnBrk="0" hangingPunct="0">
              <a:defRPr/>
            </a:pPr>
            <a:r>
              <a:rPr kumimoji="0" lang="en-US" sz="6000" dirty="0">
                <a:solidFill>
                  <a:schemeClr val="tx1">
                    <a:lumMod val="65000"/>
                    <a:lumOff val="35000"/>
                  </a:schemeClr>
                </a:solidFill>
                <a:latin typeface="Arial" pitchFamily="34" charset="0"/>
                <a:ea typeface="+mn-ea"/>
                <a:cs typeface="Arial" pitchFamily="34" charset="0"/>
              </a:rPr>
              <a:t>55%</a:t>
            </a:r>
          </a:p>
        </p:txBody>
      </p:sp>
      <p:sp>
        <p:nvSpPr>
          <p:cNvPr id="75784" name="TextBox 15"/>
          <p:cNvSpPr txBox="1">
            <a:spLocks noChangeArrowheads="1"/>
          </p:cNvSpPr>
          <p:nvPr/>
        </p:nvSpPr>
        <p:spPr bwMode="auto">
          <a:xfrm>
            <a:off x="5473700" y="4984750"/>
            <a:ext cx="3451225" cy="641350"/>
          </a:xfrm>
          <a:prstGeom prst="rect">
            <a:avLst/>
          </a:prstGeom>
          <a:noFill/>
          <a:ln w="9525">
            <a:noFill/>
            <a:miter lim="800000"/>
            <a:headEnd/>
            <a:tailEnd/>
          </a:ln>
        </p:spPr>
        <p:txBody>
          <a:bodyPr>
            <a:spAutoFit/>
          </a:bodyPr>
          <a:lstStyle/>
          <a:p>
            <a:r>
              <a:rPr kumimoji="0" lang="ja-JP" altLang="en-US" sz="1800">
                <a:solidFill>
                  <a:srgbClr val="595959"/>
                </a:solidFill>
                <a:latin typeface="Helvetica" pitchFamily="34" charset="0"/>
              </a:rPr>
              <a:t>金額ベースでは、</a:t>
            </a:r>
            <a:r>
              <a:rPr kumimoji="0" lang="ja-JP" altLang="en-US" sz="1800">
                <a:solidFill>
                  <a:srgbClr val="595959"/>
                </a:solidFill>
              </a:rPr>
              <a:t>ナパ・ヴァレーの全収穫量の５５％を占める</a:t>
            </a:r>
            <a:endParaRPr kumimoji="0" lang="en-US" altLang="ja-JP" sz="1800">
              <a:solidFill>
                <a:srgbClr val="595959"/>
              </a:solidFill>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3"/>
          <p:cNvSpPr>
            <a:spLocks noGrp="1"/>
          </p:cNvSpPr>
          <p:nvPr>
            <p:ph type="title" idx="4294967295"/>
          </p:nvPr>
        </p:nvSpPr>
        <p:spPr>
          <a:xfrm>
            <a:off x="363538" y="315913"/>
            <a:ext cx="7840662" cy="873125"/>
          </a:xfrm>
        </p:spPr>
        <p:txBody>
          <a:bodyPr/>
          <a:lstStyle/>
          <a:p>
            <a:r>
              <a:rPr lang="ja-JP" altLang="en-US" sz="3000" b="0" smtClean="0">
                <a:solidFill>
                  <a:srgbClr val="404040"/>
                </a:solidFill>
                <a:latin typeface="Arial" charset="0"/>
                <a:ea typeface="ＭＳ Ｐゴシック" charset="-128"/>
                <a:cs typeface="Arial" charset="0"/>
              </a:rPr>
              <a:t>ナパ・ヴァレーのぶどう畑 </a:t>
            </a:r>
            <a:br>
              <a:rPr lang="ja-JP" altLang="en-US" sz="3000" b="0" smtClean="0">
                <a:solidFill>
                  <a:srgbClr val="404040"/>
                </a:solidFill>
                <a:latin typeface="Arial" charset="0"/>
                <a:ea typeface="ＭＳ Ｐゴシック" charset="-128"/>
                <a:cs typeface="Arial" charset="0"/>
              </a:rPr>
            </a:br>
            <a:r>
              <a:rPr lang="ja-JP" altLang="en-US" sz="2600" b="0" smtClean="0">
                <a:solidFill>
                  <a:srgbClr val="404040"/>
                </a:solidFill>
                <a:latin typeface="Arial" charset="0"/>
                <a:ea typeface="ＭＳ Ｐゴシック" charset="-128"/>
                <a:cs typeface="Arial" charset="0"/>
              </a:rPr>
              <a:t>意図的に収量を低くするぶどう栽培の方法</a:t>
            </a:r>
          </a:p>
        </p:txBody>
      </p:sp>
      <p:pic>
        <p:nvPicPr>
          <p:cNvPr id="77826" name="Picture 2"/>
          <p:cNvPicPr>
            <a:picLocks noChangeAspect="1" noChangeArrowheads="1"/>
          </p:cNvPicPr>
          <p:nvPr/>
        </p:nvPicPr>
        <p:blipFill>
          <a:blip r:embed="rId3"/>
          <a:srcRect/>
          <a:stretch>
            <a:fillRect/>
          </a:stretch>
        </p:blipFill>
        <p:spPr bwMode="auto">
          <a:xfrm>
            <a:off x="4598988" y="1565275"/>
            <a:ext cx="3660775" cy="4081463"/>
          </a:xfrm>
          <a:prstGeom prst="rect">
            <a:avLst/>
          </a:prstGeom>
          <a:noFill/>
          <a:ln w="9525">
            <a:noFill/>
            <a:miter lim="800000"/>
            <a:headEnd/>
            <a:tailEnd/>
          </a:ln>
        </p:spPr>
      </p:pic>
      <p:pic>
        <p:nvPicPr>
          <p:cNvPr id="77827" name="Picture 5" descr="Tinacci_070927_9984.jpg"/>
          <p:cNvPicPr>
            <a:picLocks/>
          </p:cNvPicPr>
          <p:nvPr/>
        </p:nvPicPr>
        <p:blipFill>
          <a:blip r:embed="rId4"/>
          <a:srcRect/>
          <a:stretch>
            <a:fillRect/>
          </a:stretch>
        </p:blipFill>
        <p:spPr bwMode="auto">
          <a:xfrm>
            <a:off x="855663" y="1566863"/>
            <a:ext cx="3673475" cy="40782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3"/>
          <p:cNvSpPr>
            <a:spLocks noGrp="1"/>
          </p:cNvSpPr>
          <p:nvPr>
            <p:ph type="title" idx="4294967295"/>
          </p:nvPr>
        </p:nvSpPr>
        <p:spPr>
          <a:xfrm>
            <a:off x="363538" y="315913"/>
            <a:ext cx="8110537" cy="873125"/>
          </a:xfrm>
        </p:spPr>
        <p:txBody>
          <a:bodyPr/>
          <a:lstStyle/>
          <a:p>
            <a:r>
              <a:rPr lang="ja-JP" altLang="en-US" sz="3000" b="0" smtClean="0">
                <a:solidFill>
                  <a:srgbClr val="404040"/>
                </a:solidFill>
                <a:latin typeface="Arial" charset="0"/>
                <a:ea typeface="ＭＳ Ｐゴシック" charset="-128"/>
                <a:cs typeface="Arial" charset="0"/>
              </a:rPr>
              <a:t>科学、共有された知見、ＮＡＳＡからＵＣデイヴィスに至る学術的情報ソース</a:t>
            </a:r>
            <a:endParaRPr lang="en-US" altLang="ja-JP" sz="2600" b="0" smtClean="0">
              <a:solidFill>
                <a:srgbClr val="404040"/>
              </a:solidFill>
              <a:latin typeface="Arial" charset="0"/>
              <a:ea typeface="ＭＳ Ｐゴシック" charset="-128"/>
              <a:cs typeface="Arial" charset="0"/>
            </a:endParaRPr>
          </a:p>
        </p:txBody>
      </p:sp>
      <p:pic>
        <p:nvPicPr>
          <p:cNvPr id="79874" name="Picture 2"/>
          <p:cNvPicPr>
            <a:picLocks noChangeAspect="1" noChangeArrowheads="1"/>
          </p:cNvPicPr>
          <p:nvPr/>
        </p:nvPicPr>
        <p:blipFill>
          <a:blip r:embed="rId3"/>
          <a:srcRect/>
          <a:stretch>
            <a:fillRect/>
          </a:stretch>
        </p:blipFill>
        <p:spPr bwMode="auto">
          <a:xfrm>
            <a:off x="266700" y="1601788"/>
            <a:ext cx="4333875" cy="4400550"/>
          </a:xfrm>
          <a:prstGeom prst="rect">
            <a:avLst/>
          </a:prstGeom>
          <a:noFill/>
          <a:ln w="9525">
            <a:noFill/>
            <a:miter lim="800000"/>
            <a:headEnd/>
            <a:tailEnd/>
          </a:ln>
        </p:spPr>
      </p:pic>
      <p:sp>
        <p:nvSpPr>
          <p:cNvPr id="79875" name="TextBox 5"/>
          <p:cNvSpPr txBox="1">
            <a:spLocks noChangeArrowheads="1"/>
          </p:cNvSpPr>
          <p:nvPr/>
        </p:nvSpPr>
        <p:spPr bwMode="auto">
          <a:xfrm>
            <a:off x="5473700" y="1528763"/>
            <a:ext cx="3194050" cy="3606800"/>
          </a:xfrm>
          <a:prstGeom prst="rect">
            <a:avLst/>
          </a:prstGeom>
          <a:noFill/>
          <a:ln w="9525">
            <a:noFill/>
            <a:miter lim="800000"/>
            <a:headEnd/>
            <a:tailEnd/>
          </a:ln>
        </p:spPr>
        <p:txBody>
          <a:bodyPr>
            <a:spAutoFit/>
          </a:bodyPr>
          <a:lstStyle/>
          <a:p>
            <a:pPr eaLnBrk="0" hangingPunct="0">
              <a:lnSpc>
                <a:spcPct val="95000"/>
              </a:lnSpc>
            </a:pPr>
            <a:r>
              <a:rPr kumimoji="0" lang="ja-JP" altLang="en-US" sz="2000">
                <a:solidFill>
                  <a:srgbClr val="595959"/>
                </a:solidFill>
                <a:latin typeface="Helvetica" pitchFamily="34" charset="0"/>
              </a:rPr>
              <a:t>ＮＡＳＡの衛星技術と</a:t>
            </a:r>
          </a:p>
          <a:p>
            <a:pPr eaLnBrk="0" hangingPunct="0">
              <a:lnSpc>
                <a:spcPct val="95000"/>
              </a:lnSpc>
            </a:pPr>
            <a:r>
              <a:rPr kumimoji="0" lang="ja-JP" altLang="en-US" sz="2000">
                <a:solidFill>
                  <a:srgbClr val="595959"/>
                </a:solidFill>
                <a:latin typeface="Helvetica" pitchFamily="34" charset="0"/>
              </a:rPr>
              <a:t>手作業による夜間の収穫 </a:t>
            </a:r>
          </a:p>
          <a:p>
            <a:pPr eaLnBrk="0" hangingPunct="0">
              <a:lnSpc>
                <a:spcPct val="95000"/>
              </a:lnSpc>
            </a:pPr>
            <a:endParaRPr kumimoji="0" lang="en-US" altLang="ja-JP" sz="2000">
              <a:solidFill>
                <a:srgbClr val="595959"/>
              </a:solidFill>
              <a:latin typeface="Helvetica" pitchFamily="34" charset="0"/>
            </a:endParaRPr>
          </a:p>
          <a:p>
            <a:pPr eaLnBrk="0" hangingPunct="0">
              <a:lnSpc>
                <a:spcPct val="95000"/>
              </a:lnSpc>
            </a:pPr>
            <a:r>
              <a:rPr kumimoji="0" lang="ja-JP" altLang="en-US" sz="2000">
                <a:solidFill>
                  <a:srgbClr val="595959"/>
                </a:solidFill>
                <a:latin typeface="Helvetica" pitchFamily="34" charset="0"/>
              </a:rPr>
              <a:t>オークヴィルにある</a:t>
            </a:r>
          </a:p>
          <a:p>
            <a:pPr eaLnBrk="0" hangingPunct="0">
              <a:lnSpc>
                <a:spcPct val="95000"/>
              </a:lnSpc>
            </a:pPr>
            <a:r>
              <a:rPr kumimoji="0" lang="ja-JP" altLang="en-US" sz="2000">
                <a:solidFill>
                  <a:srgbClr val="595959"/>
                </a:solidFill>
                <a:latin typeface="Helvetica" pitchFamily="34" charset="0"/>
              </a:rPr>
              <a:t>ＵＳデイヴィスの研究所</a:t>
            </a:r>
            <a:br>
              <a:rPr kumimoji="0" lang="ja-JP" altLang="en-US" sz="2000">
                <a:solidFill>
                  <a:srgbClr val="595959"/>
                </a:solidFill>
                <a:latin typeface="Helvetica" pitchFamily="34" charset="0"/>
              </a:rPr>
            </a:br>
            <a:r>
              <a:rPr kumimoji="0" lang="ja-JP" altLang="en-US" sz="1600">
                <a:solidFill>
                  <a:srgbClr val="595959"/>
                </a:solidFill>
                <a:latin typeface="Helvetica" pitchFamily="34" charset="0"/>
              </a:rPr>
              <a:t>ぶどう栽培と醸造の実地研究</a:t>
            </a:r>
          </a:p>
          <a:p>
            <a:pPr eaLnBrk="0" hangingPunct="0">
              <a:lnSpc>
                <a:spcPct val="95000"/>
              </a:lnSpc>
              <a:spcBef>
                <a:spcPts val="800"/>
              </a:spcBef>
            </a:pPr>
            <a:r>
              <a:rPr kumimoji="0" lang="en-US" altLang="ja-JP" sz="2000">
                <a:solidFill>
                  <a:srgbClr val="595959"/>
                </a:solidFill>
                <a:latin typeface="Helvetica" pitchFamily="34" charset="0"/>
              </a:rPr>
              <a:t>• </a:t>
            </a:r>
            <a:r>
              <a:rPr kumimoji="0" lang="ja-JP" altLang="en-US" sz="1800">
                <a:solidFill>
                  <a:srgbClr val="595959"/>
                </a:solidFill>
                <a:latin typeface="Helvetica" pitchFamily="34" charset="0"/>
              </a:rPr>
              <a:t>台木とクローン・セレクション</a:t>
            </a:r>
          </a:p>
          <a:p>
            <a:pPr eaLnBrk="0" hangingPunct="0">
              <a:lnSpc>
                <a:spcPct val="95000"/>
              </a:lnSpc>
              <a:spcBef>
                <a:spcPts val="800"/>
              </a:spcBef>
            </a:pPr>
            <a:r>
              <a:rPr kumimoji="0" lang="en-US" altLang="ja-JP" sz="1800">
                <a:solidFill>
                  <a:srgbClr val="595959"/>
                </a:solidFill>
                <a:latin typeface="Helvetica" pitchFamily="34" charset="0"/>
              </a:rPr>
              <a:t>• </a:t>
            </a:r>
            <a:r>
              <a:rPr kumimoji="0" lang="ja-JP" altLang="en-US" sz="1800">
                <a:solidFill>
                  <a:srgbClr val="595959"/>
                </a:solidFill>
                <a:latin typeface="Helvetica" pitchFamily="34" charset="0"/>
              </a:rPr>
              <a:t>水利用</a:t>
            </a:r>
          </a:p>
          <a:p>
            <a:pPr eaLnBrk="0" hangingPunct="0">
              <a:lnSpc>
                <a:spcPct val="95000"/>
              </a:lnSpc>
              <a:spcBef>
                <a:spcPts val="800"/>
              </a:spcBef>
            </a:pPr>
            <a:r>
              <a:rPr kumimoji="0" lang="en-US" altLang="ja-JP" sz="1800">
                <a:solidFill>
                  <a:srgbClr val="595959"/>
                </a:solidFill>
                <a:latin typeface="Helvetica" pitchFamily="34" charset="0"/>
              </a:rPr>
              <a:t>• </a:t>
            </a:r>
            <a:r>
              <a:rPr kumimoji="0" lang="ja-JP" altLang="en-US" sz="1800">
                <a:solidFill>
                  <a:srgbClr val="595959"/>
                </a:solidFill>
                <a:latin typeface="Helvetica" pitchFamily="34" charset="0"/>
              </a:rPr>
              <a:t>ぶどう品種の特徴</a:t>
            </a:r>
          </a:p>
          <a:p>
            <a:pPr eaLnBrk="0" hangingPunct="0">
              <a:lnSpc>
                <a:spcPct val="95000"/>
              </a:lnSpc>
              <a:spcBef>
                <a:spcPts val="800"/>
              </a:spcBef>
            </a:pPr>
            <a:r>
              <a:rPr kumimoji="0" lang="en-US" altLang="ja-JP" sz="1800">
                <a:solidFill>
                  <a:srgbClr val="595959"/>
                </a:solidFill>
                <a:latin typeface="Helvetica" pitchFamily="34" charset="0"/>
              </a:rPr>
              <a:t>• </a:t>
            </a:r>
            <a:r>
              <a:rPr kumimoji="0" lang="ja-JP" altLang="en-US" sz="1800">
                <a:solidFill>
                  <a:srgbClr val="595959"/>
                </a:solidFill>
                <a:latin typeface="Helvetica" pitchFamily="34" charset="0"/>
              </a:rPr>
              <a:t>ぶどう樹の効率性</a:t>
            </a:r>
          </a:p>
          <a:p>
            <a:pPr eaLnBrk="0" hangingPunct="0">
              <a:lnSpc>
                <a:spcPct val="95000"/>
              </a:lnSpc>
              <a:spcBef>
                <a:spcPts val="800"/>
              </a:spcBef>
            </a:pPr>
            <a:r>
              <a:rPr kumimoji="0" lang="en-US" altLang="ja-JP" sz="1800">
                <a:solidFill>
                  <a:srgbClr val="595959"/>
                </a:solidFill>
                <a:latin typeface="Helvetica" pitchFamily="34" charset="0"/>
              </a:rPr>
              <a:t>• </a:t>
            </a:r>
            <a:r>
              <a:rPr kumimoji="0" lang="ja-JP" altLang="en-US" sz="1800">
                <a:solidFill>
                  <a:srgbClr val="595959"/>
                </a:solidFill>
                <a:latin typeface="Helvetica" pitchFamily="34" charset="0"/>
              </a:rPr>
              <a:t>発酵</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transitionNVR.jpg"/>
          <p:cNvPicPr>
            <a:picLocks noChangeAspect="1"/>
          </p:cNvPicPr>
          <p:nvPr/>
        </p:nvPicPr>
        <p:blipFill>
          <a:blip r:embed="rId3"/>
          <a:srcRect l="525"/>
          <a:stretch>
            <a:fillRect/>
          </a:stretch>
        </p:blipFill>
        <p:spPr bwMode="auto">
          <a:xfrm>
            <a:off x="0" y="-38100"/>
            <a:ext cx="9144000" cy="6896100"/>
          </a:xfrm>
          <a:prstGeom prst="rect">
            <a:avLst/>
          </a:prstGeom>
          <a:noFill/>
          <a:ln w="9525">
            <a:noFill/>
            <a:miter lim="800000"/>
            <a:headEnd/>
            <a:tailEnd/>
          </a:ln>
        </p:spPr>
      </p:pic>
      <p:pic>
        <p:nvPicPr>
          <p:cNvPr id="81922" name="Picture 2"/>
          <p:cNvPicPr>
            <a:picLocks noChangeAspect="1" noChangeArrowheads="1"/>
          </p:cNvPicPr>
          <p:nvPr/>
        </p:nvPicPr>
        <p:blipFill>
          <a:blip r:embed="rId4"/>
          <a:srcRect/>
          <a:stretch>
            <a:fillRect/>
          </a:stretch>
        </p:blipFill>
        <p:spPr bwMode="auto">
          <a:xfrm>
            <a:off x="0" y="882650"/>
            <a:ext cx="8982075" cy="4654550"/>
          </a:xfrm>
          <a:prstGeom prst="rect">
            <a:avLst/>
          </a:prstGeom>
          <a:noFill/>
          <a:ln w="9525">
            <a:noFill/>
            <a:miter lim="800000"/>
            <a:headEnd/>
            <a:tailEnd/>
          </a:ln>
        </p:spPr>
      </p:pic>
      <p:sp>
        <p:nvSpPr>
          <p:cNvPr id="81923" name="TextBox 5"/>
          <p:cNvSpPr txBox="1">
            <a:spLocks noChangeArrowheads="1"/>
          </p:cNvSpPr>
          <p:nvPr/>
        </p:nvSpPr>
        <p:spPr bwMode="auto">
          <a:xfrm>
            <a:off x="5811838" y="4281488"/>
            <a:ext cx="1398587" cy="336550"/>
          </a:xfrm>
          <a:prstGeom prst="rect">
            <a:avLst/>
          </a:prstGeom>
          <a:noFill/>
          <a:ln w="9525">
            <a:noFill/>
            <a:miter lim="800000"/>
            <a:headEnd/>
            <a:tailEnd/>
          </a:ln>
        </p:spPr>
        <p:txBody>
          <a:bodyPr wrap="none">
            <a:spAutoFit/>
          </a:bodyPr>
          <a:lstStyle/>
          <a:p>
            <a:pPr algn="ctr" eaLnBrk="0" hangingPunct="0"/>
            <a:r>
              <a:rPr kumimoji="0" lang="ja-JP" altLang="en-US" sz="1600">
                <a:solidFill>
                  <a:srgbClr val="595959"/>
                </a:solidFill>
                <a:latin typeface="Helvetica" pitchFamily="34" charset="0"/>
              </a:rPr>
              <a:t>ナパ・ヴァレー</a:t>
            </a:r>
          </a:p>
        </p:txBody>
      </p:sp>
      <p:sp>
        <p:nvSpPr>
          <p:cNvPr id="81924" name="TextBox 6"/>
          <p:cNvSpPr txBox="1">
            <a:spLocks noChangeArrowheads="1"/>
          </p:cNvSpPr>
          <p:nvPr/>
        </p:nvSpPr>
        <p:spPr bwMode="auto">
          <a:xfrm>
            <a:off x="6462713" y="4529138"/>
            <a:ext cx="895350" cy="519112"/>
          </a:xfrm>
          <a:prstGeom prst="rect">
            <a:avLst/>
          </a:prstGeom>
          <a:noFill/>
          <a:ln w="9525">
            <a:noFill/>
            <a:miter lim="800000"/>
            <a:headEnd/>
            <a:tailEnd/>
          </a:ln>
        </p:spPr>
        <p:txBody>
          <a:bodyPr wrap="none">
            <a:spAutoFit/>
          </a:bodyPr>
          <a:lstStyle/>
          <a:p>
            <a:pPr algn="ctr" eaLnBrk="0" hangingPunct="0"/>
            <a:r>
              <a:rPr kumimoji="0" lang="ja-JP" altLang="en-US" sz="2800">
                <a:solidFill>
                  <a:srgbClr val="595959"/>
                </a:solidFill>
                <a:latin typeface="Helvetica" pitchFamily="34" charset="0"/>
              </a:rPr>
              <a:t>歴史</a:t>
            </a:r>
          </a:p>
        </p:txBody>
      </p:sp>
      <p:pic>
        <p:nvPicPr>
          <p:cNvPr id="1026" name="Picture 2"/>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a:off x="0" y="886496"/>
            <a:ext cx="2498506" cy="462621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p:cNvPicPr>
            <a:picLocks noChangeAspect="1" noChangeArrowheads="1"/>
          </p:cNvPicPr>
          <p:nvPr/>
        </p:nvPicPr>
        <p:blipFill>
          <a:blip r:embed="rId3"/>
          <a:srcRect/>
          <a:stretch>
            <a:fillRect/>
          </a:stretch>
        </p:blipFill>
        <p:spPr bwMode="auto">
          <a:xfrm>
            <a:off x="993775" y="1354138"/>
            <a:ext cx="7129463" cy="3922712"/>
          </a:xfrm>
          <a:prstGeom prst="rect">
            <a:avLst/>
          </a:prstGeom>
          <a:noFill/>
          <a:ln w="9525">
            <a:noFill/>
            <a:miter lim="800000"/>
            <a:headEnd/>
            <a:tailEnd/>
          </a:ln>
        </p:spPr>
      </p:pic>
      <p:sp>
        <p:nvSpPr>
          <p:cNvPr id="83970" name="Title 3"/>
          <p:cNvSpPr>
            <a:spLocks noGrp="1"/>
          </p:cNvSpPr>
          <p:nvPr>
            <p:ph type="title" idx="4294967295"/>
          </p:nvPr>
        </p:nvSpPr>
        <p:spPr>
          <a:xfrm>
            <a:off x="363538" y="315913"/>
            <a:ext cx="8110537" cy="873125"/>
          </a:xfrm>
        </p:spPr>
        <p:txBody>
          <a:bodyPr/>
          <a:lstStyle/>
          <a:p>
            <a:r>
              <a:rPr lang="ja-JP" altLang="en-US" sz="3000" b="0" smtClean="0">
                <a:solidFill>
                  <a:srgbClr val="404040"/>
                </a:solidFill>
                <a:latin typeface="Arial" charset="0"/>
                <a:ea typeface="ＭＳ Ｐゴシック" charset="-128"/>
                <a:cs typeface="Arial" charset="0"/>
              </a:rPr>
              <a:t>ナパ・ヴァレー</a:t>
            </a:r>
            <a:br>
              <a:rPr lang="ja-JP" altLang="en-US" sz="3000" b="0" smtClean="0">
                <a:solidFill>
                  <a:srgbClr val="404040"/>
                </a:solidFill>
                <a:latin typeface="Arial" charset="0"/>
                <a:ea typeface="ＭＳ Ｐゴシック" charset="-128"/>
                <a:cs typeface="Arial" charset="0"/>
              </a:rPr>
            </a:br>
            <a:r>
              <a:rPr lang="ja-JP" altLang="en-US" sz="3000" b="0" smtClean="0">
                <a:solidFill>
                  <a:srgbClr val="404040"/>
                </a:solidFill>
                <a:latin typeface="Arial" charset="0"/>
                <a:ea typeface="ＭＳ Ｐゴシック" charset="-128"/>
                <a:cs typeface="Arial" charset="0"/>
              </a:rPr>
              <a:t>研究、改革、リーダー達</a:t>
            </a:r>
            <a:endParaRPr lang="en-US" altLang="ja-JP" b="0" smtClean="0">
              <a:solidFill>
                <a:srgbClr val="404040"/>
              </a:solidFill>
              <a:latin typeface="Arial" charset="0"/>
              <a:ea typeface="ＭＳ Ｐゴシック" charset="-128"/>
              <a:cs typeface="Arial" charset="0"/>
            </a:endParaRPr>
          </a:p>
        </p:txBody>
      </p:sp>
      <p:grpSp>
        <p:nvGrpSpPr>
          <p:cNvPr id="83971" name="Group 31"/>
          <p:cNvGrpSpPr>
            <a:grpSpLocks/>
          </p:cNvGrpSpPr>
          <p:nvPr/>
        </p:nvGrpSpPr>
        <p:grpSpPr bwMode="auto">
          <a:xfrm>
            <a:off x="238125" y="5408613"/>
            <a:ext cx="7885113" cy="862012"/>
            <a:chOff x="238539" y="5832197"/>
            <a:chExt cx="7885005" cy="862691"/>
          </a:xfrm>
        </p:grpSpPr>
        <p:sp>
          <p:nvSpPr>
            <p:cNvPr id="83972" name="Rectangle 33"/>
            <p:cNvSpPr>
              <a:spLocks noChangeArrowheads="1"/>
            </p:cNvSpPr>
            <p:nvPr/>
          </p:nvSpPr>
          <p:spPr bwMode="auto">
            <a:xfrm>
              <a:off x="265043" y="6347791"/>
              <a:ext cx="808383" cy="291548"/>
            </a:xfrm>
            <a:prstGeom prst="rect">
              <a:avLst/>
            </a:prstGeom>
            <a:solidFill>
              <a:srgbClr val="D2D37B"/>
            </a:solidFill>
            <a:ln w="9525" algn="ctr">
              <a:noFill/>
              <a:round/>
              <a:headEnd/>
              <a:tailEnd/>
            </a:ln>
          </p:spPr>
          <p:txBody>
            <a:bodyPr/>
            <a:lstStyle/>
            <a:p>
              <a:pPr algn="ctr" eaLnBrk="0" hangingPunct="0"/>
              <a:endParaRPr kumimoji="0" lang="en-US" altLang="ja-JP"/>
            </a:p>
          </p:txBody>
        </p:sp>
        <p:cxnSp>
          <p:nvCxnSpPr>
            <p:cNvPr id="83973" name="Straight Connector 34"/>
            <p:cNvCxnSpPr>
              <a:cxnSpLocks noChangeShapeType="1"/>
            </p:cNvCxnSpPr>
            <p:nvPr/>
          </p:nvCxnSpPr>
          <p:spPr bwMode="auto">
            <a:xfrm rot="5400000">
              <a:off x="708991" y="6261652"/>
              <a:ext cx="728870" cy="1588"/>
            </a:xfrm>
            <a:prstGeom prst="line">
              <a:avLst/>
            </a:prstGeom>
            <a:noFill/>
            <a:ln w="9525" algn="ctr">
              <a:solidFill>
                <a:schemeClr val="tx1"/>
              </a:solidFill>
              <a:round/>
              <a:headEnd/>
              <a:tailEnd/>
            </a:ln>
          </p:spPr>
        </p:cxnSp>
        <p:sp>
          <p:nvSpPr>
            <p:cNvPr id="36" name="TextBox 35"/>
            <p:cNvSpPr txBox="1"/>
            <p:nvPr/>
          </p:nvSpPr>
          <p:spPr>
            <a:xfrm>
              <a:off x="238539" y="6294523"/>
              <a:ext cx="755640" cy="400365"/>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1830</a:t>
              </a:r>
            </a:p>
          </p:txBody>
        </p:sp>
        <p:sp>
          <p:nvSpPr>
            <p:cNvPr id="37" name="TextBox 36"/>
            <p:cNvSpPr txBox="1"/>
            <p:nvPr/>
          </p:nvSpPr>
          <p:spPr>
            <a:xfrm>
              <a:off x="1268813" y="6294523"/>
              <a:ext cx="755640" cy="400365"/>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1840</a:t>
              </a:r>
            </a:p>
          </p:txBody>
        </p:sp>
        <p:sp>
          <p:nvSpPr>
            <p:cNvPr id="38" name="TextBox 37"/>
            <p:cNvSpPr txBox="1"/>
            <p:nvPr/>
          </p:nvSpPr>
          <p:spPr>
            <a:xfrm>
              <a:off x="2283211" y="6294523"/>
              <a:ext cx="754053" cy="400365"/>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1850</a:t>
              </a:r>
            </a:p>
          </p:txBody>
        </p:sp>
        <p:sp>
          <p:nvSpPr>
            <p:cNvPr id="39" name="TextBox 38"/>
            <p:cNvSpPr txBox="1"/>
            <p:nvPr/>
          </p:nvSpPr>
          <p:spPr>
            <a:xfrm>
              <a:off x="3299197" y="6294523"/>
              <a:ext cx="755640" cy="400365"/>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1860</a:t>
              </a:r>
            </a:p>
          </p:txBody>
        </p:sp>
        <p:sp>
          <p:nvSpPr>
            <p:cNvPr id="40" name="TextBox 39"/>
            <p:cNvSpPr txBox="1"/>
            <p:nvPr/>
          </p:nvSpPr>
          <p:spPr>
            <a:xfrm>
              <a:off x="4316771" y="6294523"/>
              <a:ext cx="755640" cy="400365"/>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1870</a:t>
              </a:r>
            </a:p>
          </p:txBody>
        </p:sp>
        <p:sp>
          <p:nvSpPr>
            <p:cNvPr id="41" name="TextBox 40"/>
            <p:cNvSpPr txBox="1"/>
            <p:nvPr/>
          </p:nvSpPr>
          <p:spPr>
            <a:xfrm>
              <a:off x="5324819" y="6294523"/>
              <a:ext cx="754053" cy="400365"/>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1880</a:t>
              </a:r>
            </a:p>
          </p:txBody>
        </p:sp>
        <p:sp>
          <p:nvSpPr>
            <p:cNvPr id="42" name="TextBox 41"/>
            <p:cNvSpPr txBox="1"/>
            <p:nvPr/>
          </p:nvSpPr>
          <p:spPr>
            <a:xfrm>
              <a:off x="6355093" y="6294523"/>
              <a:ext cx="754052" cy="400365"/>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1890</a:t>
              </a:r>
            </a:p>
          </p:txBody>
        </p:sp>
        <p:sp>
          <p:nvSpPr>
            <p:cNvPr id="43" name="TextBox 42"/>
            <p:cNvSpPr txBox="1"/>
            <p:nvPr/>
          </p:nvSpPr>
          <p:spPr>
            <a:xfrm>
              <a:off x="7367904" y="6294523"/>
              <a:ext cx="755640" cy="400365"/>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1900</a:t>
              </a:r>
            </a:p>
          </p:txBody>
        </p:sp>
        <p:sp>
          <p:nvSpPr>
            <p:cNvPr id="83982" name="TextBox 43"/>
            <p:cNvSpPr txBox="1">
              <a:spLocks noChangeArrowheads="1"/>
            </p:cNvSpPr>
            <p:nvPr/>
          </p:nvSpPr>
          <p:spPr bwMode="auto">
            <a:xfrm>
              <a:off x="822731" y="5832197"/>
              <a:ext cx="4273492" cy="305040"/>
            </a:xfrm>
            <a:prstGeom prst="rect">
              <a:avLst/>
            </a:prstGeom>
            <a:noFill/>
            <a:ln w="9525">
              <a:noFill/>
              <a:miter lim="800000"/>
              <a:headEnd/>
              <a:tailEnd/>
            </a:ln>
          </p:spPr>
          <p:txBody>
            <a:bodyPr wrap="none">
              <a:spAutoFit/>
            </a:bodyPr>
            <a:lstStyle/>
            <a:p>
              <a:pPr algn="ctr" eaLnBrk="0" hangingPunct="0"/>
              <a:r>
                <a:rPr kumimoji="0" lang="en-US" altLang="ja-JP" sz="1400">
                  <a:latin typeface="Helvetica" pitchFamily="34" charset="0"/>
                </a:rPr>
                <a:t> 1838-39</a:t>
              </a:r>
              <a:r>
                <a:rPr kumimoji="0" lang="ja-JP" altLang="en-US" sz="1400">
                  <a:latin typeface="Helvetica" pitchFamily="34" charset="0"/>
                </a:rPr>
                <a:t>年にジョージ・ヨーントが最初のぶどう畑を拓く</a:t>
              </a:r>
            </a:p>
          </p:txBody>
        </p:sp>
      </p:gr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p:cNvPicPr>
            <a:picLocks noChangeAspect="1" noChangeArrowheads="1"/>
          </p:cNvPicPr>
          <p:nvPr/>
        </p:nvPicPr>
        <p:blipFill>
          <a:blip r:embed="rId3"/>
          <a:srcRect/>
          <a:stretch>
            <a:fillRect/>
          </a:stretch>
        </p:blipFill>
        <p:spPr bwMode="auto">
          <a:xfrm>
            <a:off x="993775" y="1358900"/>
            <a:ext cx="7129463" cy="3910013"/>
          </a:xfrm>
          <a:prstGeom prst="rect">
            <a:avLst/>
          </a:prstGeom>
          <a:noFill/>
          <a:ln w="9525">
            <a:noFill/>
            <a:miter lim="800000"/>
            <a:headEnd/>
            <a:tailEnd/>
          </a:ln>
        </p:spPr>
      </p:pic>
      <p:sp>
        <p:nvSpPr>
          <p:cNvPr id="86018" name="Title 3"/>
          <p:cNvSpPr>
            <a:spLocks noGrp="1"/>
          </p:cNvSpPr>
          <p:nvPr>
            <p:ph type="title" idx="4294967295"/>
          </p:nvPr>
        </p:nvSpPr>
        <p:spPr>
          <a:xfrm>
            <a:off x="363538" y="315913"/>
            <a:ext cx="8110537" cy="873125"/>
          </a:xfrm>
        </p:spPr>
        <p:txBody>
          <a:bodyPr/>
          <a:lstStyle/>
          <a:p>
            <a:r>
              <a:rPr lang="en-US" altLang="ja-JP" sz="3000" b="0" smtClean="0">
                <a:solidFill>
                  <a:srgbClr val="404040"/>
                </a:solidFill>
                <a:latin typeface="Arial" charset="0"/>
                <a:ea typeface="ＭＳ Ｐゴシック" charset="-128"/>
                <a:cs typeface="Arial" charset="0"/>
              </a:rPr>
              <a:t>1860</a:t>
            </a:r>
            <a:r>
              <a:rPr lang="ja-JP" altLang="en-US" sz="3000" b="0" smtClean="0">
                <a:solidFill>
                  <a:srgbClr val="404040"/>
                </a:solidFill>
                <a:latin typeface="Arial" charset="0"/>
                <a:ea typeface="ＭＳ Ｐゴシック" charset="-128"/>
                <a:cs typeface="Arial" charset="0"/>
              </a:rPr>
              <a:t>年代</a:t>
            </a:r>
            <a:br>
              <a:rPr lang="ja-JP" altLang="en-US" sz="3000" b="0" smtClean="0">
                <a:solidFill>
                  <a:srgbClr val="404040"/>
                </a:solidFill>
                <a:latin typeface="Arial" charset="0"/>
                <a:ea typeface="ＭＳ Ｐゴシック" charset="-128"/>
                <a:cs typeface="Arial" charset="0"/>
              </a:rPr>
            </a:br>
            <a:r>
              <a:rPr lang="ja-JP" altLang="en-US" b="0" smtClean="0">
                <a:solidFill>
                  <a:srgbClr val="404040"/>
                </a:solidFill>
                <a:latin typeface="Arial" charset="0"/>
                <a:ea typeface="ＭＳ Ｐゴシック" charset="-128"/>
                <a:cs typeface="Arial" charset="0"/>
              </a:rPr>
              <a:t>未開の西部がワインを見出す</a:t>
            </a:r>
          </a:p>
        </p:txBody>
      </p:sp>
      <p:grpSp>
        <p:nvGrpSpPr>
          <p:cNvPr id="86019" name="Group 31"/>
          <p:cNvGrpSpPr>
            <a:grpSpLocks/>
          </p:cNvGrpSpPr>
          <p:nvPr/>
        </p:nvGrpSpPr>
        <p:grpSpPr bwMode="auto">
          <a:xfrm>
            <a:off x="238125" y="5399088"/>
            <a:ext cx="7885113" cy="871537"/>
            <a:chOff x="238539" y="5822672"/>
            <a:chExt cx="7885005" cy="872216"/>
          </a:xfrm>
        </p:grpSpPr>
        <p:sp>
          <p:nvSpPr>
            <p:cNvPr id="86020" name="Rectangle 21"/>
            <p:cNvSpPr>
              <a:spLocks noChangeArrowheads="1"/>
            </p:cNvSpPr>
            <p:nvPr/>
          </p:nvSpPr>
          <p:spPr bwMode="auto">
            <a:xfrm>
              <a:off x="265043" y="6347791"/>
              <a:ext cx="3773557" cy="291548"/>
            </a:xfrm>
            <a:prstGeom prst="rect">
              <a:avLst/>
            </a:prstGeom>
            <a:solidFill>
              <a:srgbClr val="D2D37B"/>
            </a:solidFill>
            <a:ln w="9525" algn="ctr">
              <a:noFill/>
              <a:round/>
              <a:headEnd/>
              <a:tailEnd/>
            </a:ln>
          </p:spPr>
          <p:txBody>
            <a:bodyPr/>
            <a:lstStyle/>
            <a:p>
              <a:pPr algn="ctr" eaLnBrk="0" hangingPunct="0"/>
              <a:endParaRPr kumimoji="0" lang="en-US" altLang="ja-JP"/>
            </a:p>
          </p:txBody>
        </p:sp>
        <p:sp>
          <p:nvSpPr>
            <p:cNvPr id="23" name="TextBox 22"/>
            <p:cNvSpPr txBox="1"/>
            <p:nvPr/>
          </p:nvSpPr>
          <p:spPr>
            <a:xfrm>
              <a:off x="238539" y="6294526"/>
              <a:ext cx="755640" cy="400362"/>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1830</a:t>
              </a:r>
            </a:p>
          </p:txBody>
        </p:sp>
        <p:cxnSp>
          <p:nvCxnSpPr>
            <p:cNvPr id="86022" name="Straight Connector 20"/>
            <p:cNvCxnSpPr>
              <a:cxnSpLocks noChangeShapeType="1"/>
            </p:cNvCxnSpPr>
            <p:nvPr/>
          </p:nvCxnSpPr>
          <p:spPr bwMode="auto">
            <a:xfrm rot="5400000">
              <a:off x="3671266" y="6261652"/>
              <a:ext cx="728870" cy="1588"/>
            </a:xfrm>
            <a:prstGeom prst="line">
              <a:avLst/>
            </a:prstGeom>
            <a:noFill/>
            <a:ln w="9525" algn="ctr">
              <a:solidFill>
                <a:schemeClr val="tx1"/>
              </a:solidFill>
              <a:round/>
              <a:headEnd/>
              <a:tailEnd/>
            </a:ln>
          </p:spPr>
        </p:cxnSp>
        <p:sp>
          <p:nvSpPr>
            <p:cNvPr id="24" name="TextBox 23"/>
            <p:cNvSpPr txBox="1"/>
            <p:nvPr/>
          </p:nvSpPr>
          <p:spPr>
            <a:xfrm>
              <a:off x="1268813" y="6294526"/>
              <a:ext cx="755640" cy="400362"/>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1840</a:t>
              </a:r>
            </a:p>
          </p:txBody>
        </p:sp>
        <p:sp>
          <p:nvSpPr>
            <p:cNvPr id="25" name="TextBox 24"/>
            <p:cNvSpPr txBox="1"/>
            <p:nvPr/>
          </p:nvSpPr>
          <p:spPr>
            <a:xfrm>
              <a:off x="2283211" y="6294526"/>
              <a:ext cx="754053" cy="400362"/>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1850</a:t>
              </a:r>
            </a:p>
          </p:txBody>
        </p:sp>
        <p:sp>
          <p:nvSpPr>
            <p:cNvPr id="26" name="TextBox 25"/>
            <p:cNvSpPr txBox="1"/>
            <p:nvPr/>
          </p:nvSpPr>
          <p:spPr>
            <a:xfrm>
              <a:off x="3299197" y="6294526"/>
              <a:ext cx="755640" cy="400362"/>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1860</a:t>
              </a:r>
            </a:p>
          </p:txBody>
        </p:sp>
        <p:sp>
          <p:nvSpPr>
            <p:cNvPr id="27" name="TextBox 26"/>
            <p:cNvSpPr txBox="1"/>
            <p:nvPr/>
          </p:nvSpPr>
          <p:spPr>
            <a:xfrm>
              <a:off x="4316771" y="6294526"/>
              <a:ext cx="755640" cy="400362"/>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1870</a:t>
              </a:r>
            </a:p>
          </p:txBody>
        </p:sp>
        <p:sp>
          <p:nvSpPr>
            <p:cNvPr id="28" name="TextBox 27"/>
            <p:cNvSpPr txBox="1"/>
            <p:nvPr/>
          </p:nvSpPr>
          <p:spPr>
            <a:xfrm>
              <a:off x="5324819" y="6294526"/>
              <a:ext cx="754053" cy="400362"/>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1880</a:t>
              </a:r>
            </a:p>
          </p:txBody>
        </p:sp>
        <p:sp>
          <p:nvSpPr>
            <p:cNvPr id="29" name="TextBox 28"/>
            <p:cNvSpPr txBox="1"/>
            <p:nvPr/>
          </p:nvSpPr>
          <p:spPr>
            <a:xfrm>
              <a:off x="6355093" y="6294526"/>
              <a:ext cx="754052" cy="400362"/>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1890</a:t>
              </a:r>
            </a:p>
          </p:txBody>
        </p:sp>
        <p:sp>
          <p:nvSpPr>
            <p:cNvPr id="30" name="TextBox 29"/>
            <p:cNvSpPr txBox="1"/>
            <p:nvPr/>
          </p:nvSpPr>
          <p:spPr>
            <a:xfrm>
              <a:off x="7367904" y="6294526"/>
              <a:ext cx="755640" cy="400362"/>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1900</a:t>
              </a:r>
            </a:p>
          </p:txBody>
        </p:sp>
        <p:sp>
          <p:nvSpPr>
            <p:cNvPr id="86030" name="TextBox 30"/>
            <p:cNvSpPr txBox="1">
              <a:spLocks noChangeArrowheads="1"/>
            </p:cNvSpPr>
            <p:nvPr/>
          </p:nvSpPr>
          <p:spPr bwMode="auto">
            <a:xfrm>
              <a:off x="3996099" y="5822672"/>
              <a:ext cx="3498802" cy="517928"/>
            </a:xfrm>
            <a:prstGeom prst="rect">
              <a:avLst/>
            </a:prstGeom>
            <a:noFill/>
            <a:ln w="9525">
              <a:noFill/>
              <a:miter lim="800000"/>
              <a:headEnd/>
              <a:tailEnd/>
            </a:ln>
          </p:spPr>
          <p:txBody>
            <a:bodyPr wrap="none">
              <a:spAutoFit/>
            </a:bodyPr>
            <a:lstStyle/>
            <a:p>
              <a:pPr eaLnBrk="0" hangingPunct="0"/>
              <a:r>
                <a:rPr kumimoji="0" lang="ja-JP" altLang="en-US" sz="1400">
                  <a:latin typeface="Helvetica" pitchFamily="34" charset="0"/>
                </a:rPr>
                <a:t>ジェイコブ・シュラム、チャールズ・クリュッグ、</a:t>
              </a:r>
              <a:r>
                <a:rPr kumimoji="0" lang="en-US" altLang="ja-JP" sz="1400">
                  <a:latin typeface="Helvetica" pitchFamily="34" charset="0"/>
                </a:rPr>
                <a:t/>
              </a:r>
              <a:br>
                <a:rPr kumimoji="0" lang="en-US" altLang="ja-JP" sz="1400">
                  <a:latin typeface="Helvetica" pitchFamily="34" charset="0"/>
                </a:rPr>
              </a:br>
              <a:r>
                <a:rPr kumimoji="0" lang="ja-JP" altLang="en-US" sz="1400">
                  <a:latin typeface="Helvetica" pitchFamily="34" charset="0"/>
                </a:rPr>
                <a:t>ジェイコブ・ベリンジャーがナパへ</a:t>
              </a:r>
            </a:p>
          </p:txBody>
        </p:sp>
      </p:gr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p:cNvPicPr>
            <a:picLocks noChangeAspect="1" noChangeArrowheads="1"/>
          </p:cNvPicPr>
          <p:nvPr/>
        </p:nvPicPr>
        <p:blipFill>
          <a:blip r:embed="rId3"/>
          <a:srcRect/>
          <a:stretch>
            <a:fillRect/>
          </a:stretch>
        </p:blipFill>
        <p:spPr bwMode="auto">
          <a:xfrm>
            <a:off x="993775" y="1362075"/>
            <a:ext cx="7129463" cy="3895725"/>
          </a:xfrm>
          <a:prstGeom prst="rect">
            <a:avLst/>
          </a:prstGeom>
          <a:noFill/>
          <a:ln w="9525">
            <a:noFill/>
            <a:miter lim="800000"/>
            <a:headEnd/>
            <a:tailEnd/>
          </a:ln>
        </p:spPr>
      </p:pic>
      <p:sp>
        <p:nvSpPr>
          <p:cNvPr id="88066" name="Title 3"/>
          <p:cNvSpPr>
            <a:spLocks noGrp="1"/>
          </p:cNvSpPr>
          <p:nvPr>
            <p:ph type="title" idx="4294967295"/>
          </p:nvPr>
        </p:nvSpPr>
        <p:spPr>
          <a:xfrm>
            <a:off x="363538" y="315913"/>
            <a:ext cx="8110537" cy="873125"/>
          </a:xfrm>
        </p:spPr>
        <p:txBody>
          <a:bodyPr/>
          <a:lstStyle/>
          <a:p>
            <a:r>
              <a:rPr lang="en-US" altLang="ja-JP" sz="3000" b="0" smtClean="0">
                <a:solidFill>
                  <a:srgbClr val="404040"/>
                </a:solidFill>
                <a:latin typeface="Arial" charset="0"/>
                <a:ea typeface="ＭＳ Ｐゴシック" charset="-128"/>
                <a:cs typeface="Arial" charset="0"/>
              </a:rPr>
              <a:t>1861-1880 </a:t>
            </a:r>
            <a:br>
              <a:rPr lang="en-US" altLang="ja-JP" sz="3000" b="0" smtClean="0">
                <a:solidFill>
                  <a:srgbClr val="404040"/>
                </a:solidFill>
                <a:latin typeface="Arial" charset="0"/>
                <a:ea typeface="ＭＳ Ｐゴシック" charset="-128"/>
                <a:cs typeface="Arial" charset="0"/>
              </a:rPr>
            </a:br>
            <a:r>
              <a:rPr lang="ja-JP" altLang="en-US" sz="3000" b="0" smtClean="0">
                <a:solidFill>
                  <a:srgbClr val="404040"/>
                </a:solidFill>
                <a:latin typeface="Arial" charset="0"/>
                <a:ea typeface="ＭＳ Ｐゴシック" charset="-128"/>
                <a:cs typeface="Arial" charset="0"/>
              </a:rPr>
              <a:t>初期のワイナリー</a:t>
            </a:r>
            <a:endParaRPr lang="en-US" altLang="ja-JP" b="0" smtClean="0">
              <a:solidFill>
                <a:srgbClr val="404040"/>
              </a:solidFill>
              <a:latin typeface="Arial" charset="0"/>
              <a:ea typeface="ＭＳ Ｐゴシック" charset="-128"/>
              <a:cs typeface="Arial" charset="0"/>
            </a:endParaRPr>
          </a:p>
        </p:txBody>
      </p:sp>
      <p:grpSp>
        <p:nvGrpSpPr>
          <p:cNvPr id="88067" name="Group 31"/>
          <p:cNvGrpSpPr>
            <a:grpSpLocks/>
          </p:cNvGrpSpPr>
          <p:nvPr/>
        </p:nvGrpSpPr>
        <p:grpSpPr bwMode="auto">
          <a:xfrm>
            <a:off x="238125" y="5399088"/>
            <a:ext cx="7885113" cy="871537"/>
            <a:chOff x="238539" y="5822672"/>
            <a:chExt cx="7885005" cy="872216"/>
          </a:xfrm>
        </p:grpSpPr>
        <p:sp>
          <p:nvSpPr>
            <p:cNvPr id="88069" name="TextBox 30"/>
            <p:cNvSpPr txBox="1">
              <a:spLocks noChangeArrowheads="1"/>
            </p:cNvSpPr>
            <p:nvPr/>
          </p:nvSpPr>
          <p:spPr bwMode="auto">
            <a:xfrm>
              <a:off x="344900" y="5822672"/>
              <a:ext cx="5043419" cy="517928"/>
            </a:xfrm>
            <a:prstGeom prst="rect">
              <a:avLst/>
            </a:prstGeom>
            <a:noFill/>
            <a:ln w="9525">
              <a:noFill/>
              <a:miter lim="800000"/>
              <a:headEnd/>
              <a:tailEnd/>
            </a:ln>
          </p:spPr>
          <p:txBody>
            <a:bodyPr wrap="none">
              <a:spAutoFit/>
            </a:bodyPr>
            <a:lstStyle/>
            <a:p>
              <a:pPr algn="r" eaLnBrk="0" hangingPunct="0"/>
              <a:r>
                <a:rPr kumimoji="0" lang="ja-JP" altLang="en-US" sz="1400">
                  <a:latin typeface="Helvetica" pitchFamily="34" charset="0"/>
                </a:rPr>
                <a:t>チャールズ・クリュッグが初の商業ワイナリーを設立</a:t>
              </a:r>
              <a:r>
                <a:rPr kumimoji="0" lang="en-US" altLang="ja-JP" sz="1400">
                  <a:latin typeface="Helvetica" pitchFamily="34" charset="0"/>
                </a:rPr>
                <a:t>, 1861</a:t>
              </a:r>
              <a:br>
                <a:rPr kumimoji="0" lang="en-US" altLang="ja-JP" sz="1400">
                  <a:latin typeface="Helvetica" pitchFamily="34" charset="0"/>
                </a:rPr>
              </a:br>
              <a:r>
                <a:rPr kumimoji="0" lang="ja-JP" altLang="en-US" sz="1400">
                  <a:latin typeface="Helvetica" pitchFamily="34" charset="0"/>
                </a:rPr>
                <a:t>イングルヌックが初のシャトー・スタイルのワイナリーを設立</a:t>
              </a:r>
              <a:r>
                <a:rPr kumimoji="0" lang="en-US" altLang="ja-JP" sz="1400">
                  <a:latin typeface="Helvetica" pitchFamily="34" charset="0"/>
                </a:rPr>
                <a:t>, 1879</a:t>
              </a:r>
            </a:p>
          </p:txBody>
        </p:sp>
        <p:sp>
          <p:nvSpPr>
            <p:cNvPr id="88070" name="Rectangle 21"/>
            <p:cNvSpPr>
              <a:spLocks noChangeArrowheads="1"/>
            </p:cNvSpPr>
            <p:nvPr/>
          </p:nvSpPr>
          <p:spPr bwMode="auto">
            <a:xfrm>
              <a:off x="265043" y="6347791"/>
              <a:ext cx="5107057" cy="291548"/>
            </a:xfrm>
            <a:prstGeom prst="rect">
              <a:avLst/>
            </a:prstGeom>
            <a:solidFill>
              <a:srgbClr val="D2D37B"/>
            </a:solidFill>
            <a:ln w="9525" algn="ctr">
              <a:noFill/>
              <a:round/>
              <a:headEnd/>
              <a:tailEnd/>
            </a:ln>
          </p:spPr>
          <p:txBody>
            <a:bodyPr/>
            <a:lstStyle/>
            <a:p>
              <a:pPr algn="ctr" eaLnBrk="0" hangingPunct="0"/>
              <a:endParaRPr kumimoji="0" lang="en-US" altLang="ja-JP"/>
            </a:p>
          </p:txBody>
        </p:sp>
        <p:sp>
          <p:nvSpPr>
            <p:cNvPr id="23" name="TextBox 22"/>
            <p:cNvSpPr txBox="1"/>
            <p:nvPr/>
          </p:nvSpPr>
          <p:spPr>
            <a:xfrm>
              <a:off x="238539" y="6294526"/>
              <a:ext cx="755640" cy="400362"/>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1830</a:t>
              </a:r>
            </a:p>
          </p:txBody>
        </p:sp>
        <p:cxnSp>
          <p:nvCxnSpPr>
            <p:cNvPr id="88072" name="Straight Connector 20"/>
            <p:cNvCxnSpPr>
              <a:cxnSpLocks noChangeShapeType="1"/>
            </p:cNvCxnSpPr>
            <p:nvPr/>
          </p:nvCxnSpPr>
          <p:spPr bwMode="auto">
            <a:xfrm rot="5400000">
              <a:off x="5004766" y="6261652"/>
              <a:ext cx="728870" cy="1588"/>
            </a:xfrm>
            <a:prstGeom prst="line">
              <a:avLst/>
            </a:prstGeom>
            <a:noFill/>
            <a:ln w="9525" algn="ctr">
              <a:solidFill>
                <a:schemeClr val="tx1"/>
              </a:solidFill>
              <a:round/>
              <a:headEnd/>
              <a:tailEnd/>
            </a:ln>
          </p:spPr>
        </p:cxnSp>
        <p:sp>
          <p:nvSpPr>
            <p:cNvPr id="24" name="TextBox 23"/>
            <p:cNvSpPr txBox="1"/>
            <p:nvPr/>
          </p:nvSpPr>
          <p:spPr>
            <a:xfrm>
              <a:off x="1268813" y="6294526"/>
              <a:ext cx="755640" cy="400362"/>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1840</a:t>
              </a:r>
            </a:p>
          </p:txBody>
        </p:sp>
        <p:sp>
          <p:nvSpPr>
            <p:cNvPr id="25" name="TextBox 24"/>
            <p:cNvSpPr txBox="1"/>
            <p:nvPr/>
          </p:nvSpPr>
          <p:spPr>
            <a:xfrm>
              <a:off x="2283211" y="6294526"/>
              <a:ext cx="754053" cy="400362"/>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1850</a:t>
              </a:r>
            </a:p>
          </p:txBody>
        </p:sp>
        <p:sp>
          <p:nvSpPr>
            <p:cNvPr id="26" name="TextBox 25"/>
            <p:cNvSpPr txBox="1"/>
            <p:nvPr/>
          </p:nvSpPr>
          <p:spPr>
            <a:xfrm>
              <a:off x="3299197" y="6294526"/>
              <a:ext cx="755640" cy="400362"/>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1860</a:t>
              </a:r>
            </a:p>
          </p:txBody>
        </p:sp>
        <p:sp>
          <p:nvSpPr>
            <p:cNvPr id="27" name="TextBox 26"/>
            <p:cNvSpPr txBox="1"/>
            <p:nvPr/>
          </p:nvSpPr>
          <p:spPr>
            <a:xfrm>
              <a:off x="4316771" y="6294526"/>
              <a:ext cx="755640" cy="400362"/>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1870</a:t>
              </a:r>
            </a:p>
          </p:txBody>
        </p:sp>
        <p:sp>
          <p:nvSpPr>
            <p:cNvPr id="28" name="TextBox 27"/>
            <p:cNvSpPr txBox="1"/>
            <p:nvPr/>
          </p:nvSpPr>
          <p:spPr>
            <a:xfrm>
              <a:off x="5324819" y="6294526"/>
              <a:ext cx="754053" cy="400362"/>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1880</a:t>
              </a:r>
            </a:p>
          </p:txBody>
        </p:sp>
        <p:sp>
          <p:nvSpPr>
            <p:cNvPr id="29" name="TextBox 28"/>
            <p:cNvSpPr txBox="1"/>
            <p:nvPr/>
          </p:nvSpPr>
          <p:spPr>
            <a:xfrm>
              <a:off x="6355093" y="6294526"/>
              <a:ext cx="754052" cy="400362"/>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1890</a:t>
              </a:r>
            </a:p>
          </p:txBody>
        </p:sp>
        <p:sp>
          <p:nvSpPr>
            <p:cNvPr id="30" name="TextBox 29"/>
            <p:cNvSpPr txBox="1"/>
            <p:nvPr/>
          </p:nvSpPr>
          <p:spPr>
            <a:xfrm>
              <a:off x="7367904" y="6294526"/>
              <a:ext cx="755640" cy="400362"/>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1900</a:t>
              </a:r>
            </a:p>
          </p:txBody>
        </p:sp>
      </p:grpSp>
      <p:pic>
        <p:nvPicPr>
          <p:cNvPr id="17" name="Picture 16" descr="Old Chateau Photo.jpg"/>
          <p:cNvPicPr>
            <a:picLocks noChangeAspect="1"/>
          </p:cNvPicPr>
          <p:nvPr/>
        </p:nvPicPr>
        <p:blipFill>
          <a:blip r:embed="rId4"/>
          <a:stretch>
            <a:fillRect/>
          </a:stretch>
        </p:blipFill>
        <p:spPr>
          <a:xfrm>
            <a:off x="2282825" y="1452563"/>
            <a:ext cx="4643438" cy="3709987"/>
          </a:xfrm>
          <a:prstGeom prst="rect">
            <a:avLst/>
          </a:prstGeom>
          <a:ln>
            <a:solidFill>
              <a:schemeClr val="accent4">
                <a:lumMod val="65000"/>
                <a:lumOff val="35000"/>
              </a:schemeClr>
            </a:solidFill>
          </a:ln>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p:cNvPicPr>
            <a:picLocks noChangeAspect="1" noChangeArrowheads="1"/>
          </p:cNvPicPr>
          <p:nvPr/>
        </p:nvPicPr>
        <p:blipFill>
          <a:blip r:embed="rId3"/>
          <a:srcRect/>
          <a:stretch>
            <a:fillRect/>
          </a:stretch>
        </p:blipFill>
        <p:spPr bwMode="auto">
          <a:xfrm>
            <a:off x="993775" y="1355725"/>
            <a:ext cx="7129463" cy="3916363"/>
          </a:xfrm>
          <a:prstGeom prst="rect">
            <a:avLst/>
          </a:prstGeom>
          <a:noFill/>
          <a:ln w="9525">
            <a:noFill/>
            <a:miter lim="800000"/>
            <a:headEnd/>
            <a:tailEnd/>
          </a:ln>
        </p:spPr>
      </p:pic>
      <p:grpSp>
        <p:nvGrpSpPr>
          <p:cNvPr id="90114" name="Group 31"/>
          <p:cNvGrpSpPr>
            <a:grpSpLocks/>
          </p:cNvGrpSpPr>
          <p:nvPr/>
        </p:nvGrpSpPr>
        <p:grpSpPr bwMode="auto">
          <a:xfrm>
            <a:off x="238125" y="5399088"/>
            <a:ext cx="7885113" cy="871537"/>
            <a:chOff x="238539" y="5822672"/>
            <a:chExt cx="7885005" cy="872216"/>
          </a:xfrm>
        </p:grpSpPr>
        <p:sp>
          <p:nvSpPr>
            <p:cNvPr id="90117" name="TextBox 30"/>
            <p:cNvSpPr txBox="1">
              <a:spLocks noChangeArrowheads="1"/>
            </p:cNvSpPr>
            <p:nvPr/>
          </p:nvSpPr>
          <p:spPr bwMode="auto">
            <a:xfrm>
              <a:off x="1662507" y="5822672"/>
              <a:ext cx="5745084" cy="305037"/>
            </a:xfrm>
            <a:prstGeom prst="rect">
              <a:avLst/>
            </a:prstGeom>
            <a:noFill/>
            <a:ln w="9525">
              <a:noFill/>
              <a:miter lim="800000"/>
              <a:headEnd/>
              <a:tailEnd/>
            </a:ln>
          </p:spPr>
          <p:txBody>
            <a:bodyPr>
              <a:spAutoFit/>
            </a:bodyPr>
            <a:lstStyle/>
            <a:p>
              <a:pPr algn="r" eaLnBrk="0" hangingPunct="0"/>
              <a:r>
                <a:rPr kumimoji="0" lang="ja-JP" altLang="en-US" sz="1400">
                  <a:latin typeface="Helvetica" pitchFamily="34" charset="0"/>
                </a:rPr>
                <a:t>ぶどう栽培面積は</a:t>
              </a:r>
              <a:r>
                <a:rPr kumimoji="0" lang="en-US" altLang="ja-JP" sz="1400">
                  <a:latin typeface="Helvetica" pitchFamily="34" charset="0"/>
                </a:rPr>
                <a:t>12</a:t>
              </a:r>
              <a:r>
                <a:rPr kumimoji="0" lang="ja-JP" altLang="en-US" sz="1400">
                  <a:latin typeface="Helvetica" pitchFamily="34" charset="0"/>
                </a:rPr>
                <a:t>年で</a:t>
              </a:r>
              <a:r>
                <a:rPr kumimoji="0" lang="en-US" altLang="ja-JP" sz="1400">
                  <a:latin typeface="Helvetica" pitchFamily="34" charset="0"/>
                </a:rPr>
                <a:t>15,807</a:t>
              </a:r>
              <a:r>
                <a:rPr kumimoji="0" lang="ja-JP" altLang="en-US" sz="1400">
                  <a:latin typeface="Helvetica" pitchFamily="34" charset="0"/>
                </a:rPr>
                <a:t>エーカーから</a:t>
              </a:r>
              <a:r>
                <a:rPr kumimoji="0" lang="en-US" altLang="ja-JP" sz="1400">
                  <a:latin typeface="Helvetica" pitchFamily="34" charset="0"/>
                </a:rPr>
                <a:t> 2,000</a:t>
              </a:r>
              <a:r>
                <a:rPr kumimoji="0" lang="ja-JP" altLang="en-US" sz="1400">
                  <a:latin typeface="Helvetica" pitchFamily="34" charset="0"/>
                </a:rPr>
                <a:t>エーカーに減少</a:t>
              </a:r>
              <a:endParaRPr kumimoji="0" lang="en-US" altLang="ja-JP" sz="1400">
                <a:latin typeface="Helvetica" pitchFamily="34" charset="0"/>
              </a:endParaRPr>
            </a:p>
          </p:txBody>
        </p:sp>
        <p:sp>
          <p:nvSpPr>
            <p:cNvPr id="90118" name="Rectangle 21"/>
            <p:cNvSpPr>
              <a:spLocks noChangeArrowheads="1"/>
            </p:cNvSpPr>
            <p:nvPr/>
          </p:nvSpPr>
          <p:spPr bwMode="auto">
            <a:xfrm>
              <a:off x="265043" y="6347791"/>
              <a:ext cx="7126673" cy="291548"/>
            </a:xfrm>
            <a:prstGeom prst="rect">
              <a:avLst/>
            </a:prstGeom>
            <a:solidFill>
              <a:srgbClr val="D2D37B"/>
            </a:solidFill>
            <a:ln w="9525" algn="ctr">
              <a:noFill/>
              <a:round/>
              <a:headEnd/>
              <a:tailEnd/>
            </a:ln>
          </p:spPr>
          <p:txBody>
            <a:bodyPr/>
            <a:lstStyle/>
            <a:p>
              <a:pPr algn="ctr" eaLnBrk="0" hangingPunct="0"/>
              <a:endParaRPr kumimoji="0" lang="en-US" altLang="ja-JP"/>
            </a:p>
          </p:txBody>
        </p:sp>
        <p:sp>
          <p:nvSpPr>
            <p:cNvPr id="23" name="TextBox 22"/>
            <p:cNvSpPr txBox="1"/>
            <p:nvPr/>
          </p:nvSpPr>
          <p:spPr>
            <a:xfrm>
              <a:off x="238539" y="6294526"/>
              <a:ext cx="755640" cy="400362"/>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1830</a:t>
              </a:r>
            </a:p>
          </p:txBody>
        </p:sp>
        <p:cxnSp>
          <p:nvCxnSpPr>
            <p:cNvPr id="90120" name="Straight Connector 20"/>
            <p:cNvCxnSpPr>
              <a:cxnSpLocks noChangeShapeType="1"/>
            </p:cNvCxnSpPr>
            <p:nvPr/>
          </p:nvCxnSpPr>
          <p:spPr bwMode="auto">
            <a:xfrm rot="5400000">
              <a:off x="7025135" y="6261652"/>
              <a:ext cx="728870" cy="1588"/>
            </a:xfrm>
            <a:prstGeom prst="line">
              <a:avLst/>
            </a:prstGeom>
            <a:noFill/>
            <a:ln w="9525" algn="ctr">
              <a:solidFill>
                <a:schemeClr val="tx1"/>
              </a:solidFill>
              <a:round/>
              <a:headEnd/>
              <a:tailEnd/>
            </a:ln>
          </p:spPr>
        </p:cxnSp>
        <p:sp>
          <p:nvSpPr>
            <p:cNvPr id="24" name="TextBox 23"/>
            <p:cNvSpPr txBox="1"/>
            <p:nvPr/>
          </p:nvSpPr>
          <p:spPr>
            <a:xfrm>
              <a:off x="1268813" y="6294526"/>
              <a:ext cx="755640" cy="400362"/>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1840</a:t>
              </a:r>
            </a:p>
          </p:txBody>
        </p:sp>
        <p:sp>
          <p:nvSpPr>
            <p:cNvPr id="25" name="TextBox 24"/>
            <p:cNvSpPr txBox="1"/>
            <p:nvPr/>
          </p:nvSpPr>
          <p:spPr>
            <a:xfrm>
              <a:off x="2283211" y="6294526"/>
              <a:ext cx="754053" cy="400362"/>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1850</a:t>
              </a:r>
            </a:p>
          </p:txBody>
        </p:sp>
        <p:sp>
          <p:nvSpPr>
            <p:cNvPr id="26" name="TextBox 25"/>
            <p:cNvSpPr txBox="1"/>
            <p:nvPr/>
          </p:nvSpPr>
          <p:spPr>
            <a:xfrm>
              <a:off x="3299197" y="6294526"/>
              <a:ext cx="755640" cy="400362"/>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1860</a:t>
              </a:r>
            </a:p>
          </p:txBody>
        </p:sp>
        <p:sp>
          <p:nvSpPr>
            <p:cNvPr id="27" name="TextBox 26"/>
            <p:cNvSpPr txBox="1"/>
            <p:nvPr/>
          </p:nvSpPr>
          <p:spPr>
            <a:xfrm>
              <a:off x="4316771" y="6294526"/>
              <a:ext cx="755640" cy="400362"/>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1870</a:t>
              </a:r>
            </a:p>
          </p:txBody>
        </p:sp>
        <p:sp>
          <p:nvSpPr>
            <p:cNvPr id="28" name="TextBox 27"/>
            <p:cNvSpPr txBox="1"/>
            <p:nvPr/>
          </p:nvSpPr>
          <p:spPr>
            <a:xfrm>
              <a:off x="5324819" y="6294526"/>
              <a:ext cx="754053" cy="400362"/>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1880</a:t>
              </a:r>
            </a:p>
          </p:txBody>
        </p:sp>
        <p:sp>
          <p:nvSpPr>
            <p:cNvPr id="29" name="TextBox 28"/>
            <p:cNvSpPr txBox="1"/>
            <p:nvPr/>
          </p:nvSpPr>
          <p:spPr>
            <a:xfrm>
              <a:off x="6355093" y="6294526"/>
              <a:ext cx="754052" cy="400362"/>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1890</a:t>
              </a:r>
            </a:p>
          </p:txBody>
        </p:sp>
        <p:sp>
          <p:nvSpPr>
            <p:cNvPr id="30" name="TextBox 29"/>
            <p:cNvSpPr txBox="1"/>
            <p:nvPr/>
          </p:nvSpPr>
          <p:spPr>
            <a:xfrm>
              <a:off x="7367904" y="6294526"/>
              <a:ext cx="755640" cy="400362"/>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1900</a:t>
              </a:r>
            </a:p>
          </p:txBody>
        </p:sp>
      </p:grpSp>
      <p:sp>
        <p:nvSpPr>
          <p:cNvPr id="90115" name="Title 17"/>
          <p:cNvSpPr>
            <a:spLocks noGrp="1"/>
          </p:cNvSpPr>
          <p:nvPr>
            <p:ph type="title" idx="4294967295"/>
          </p:nvPr>
        </p:nvSpPr>
        <p:spPr>
          <a:xfrm>
            <a:off x="363538" y="328613"/>
            <a:ext cx="6321425" cy="873125"/>
          </a:xfrm>
        </p:spPr>
        <p:txBody>
          <a:bodyPr/>
          <a:lstStyle/>
          <a:p>
            <a:r>
              <a:rPr lang="ja-JP" altLang="en-US" sz="3000" b="0" smtClean="0">
                <a:solidFill>
                  <a:srgbClr val="404040"/>
                </a:solidFill>
                <a:latin typeface="Arial" charset="0"/>
                <a:ea typeface="ＭＳ Ｐゴシック" charset="-128"/>
                <a:cs typeface="Arial" charset="0"/>
              </a:rPr>
              <a:t>吹き荒れる嵐</a:t>
            </a:r>
            <a:br>
              <a:rPr lang="ja-JP" altLang="en-US" sz="3000" b="0" smtClean="0">
                <a:solidFill>
                  <a:srgbClr val="404040"/>
                </a:solidFill>
                <a:latin typeface="Arial" charset="0"/>
                <a:ea typeface="ＭＳ Ｐゴシック" charset="-128"/>
                <a:cs typeface="Arial" charset="0"/>
              </a:rPr>
            </a:br>
            <a:r>
              <a:rPr lang="ja-JP" altLang="en-US" b="0" smtClean="0">
                <a:solidFill>
                  <a:srgbClr val="404040"/>
                </a:solidFill>
                <a:latin typeface="Arial" charset="0"/>
                <a:ea typeface="ＭＳ Ｐゴシック" charset="-128"/>
                <a:cs typeface="Arial" charset="0"/>
              </a:rPr>
              <a:t>フィロキセラ</a:t>
            </a:r>
            <a:endParaRPr lang="en-US" altLang="ja-JP" sz="3000" b="0" smtClean="0">
              <a:solidFill>
                <a:srgbClr val="404040"/>
              </a:solidFill>
              <a:latin typeface="Arial" charset="0"/>
              <a:ea typeface="ＭＳ Ｐゴシック" charset="-128"/>
              <a:cs typeface="Arial" charset="0"/>
            </a:endParaRPr>
          </a:p>
        </p:txBody>
      </p:sp>
      <p:pic>
        <p:nvPicPr>
          <p:cNvPr id="17" name="Picture 16" descr="Tinacci_060322_6039.jpg"/>
          <p:cNvPicPr>
            <a:picLocks noChangeAspect="1"/>
          </p:cNvPicPr>
          <p:nvPr/>
        </p:nvPicPr>
        <p:blipFill>
          <a:blip r:embed="rId4" cstate="email">
            <a:duotone>
              <a:prstClr val="black"/>
              <a:srgbClr val="D9C3A5">
                <a:tint val="50000"/>
                <a:satMod val="180000"/>
              </a:srgbClr>
            </a:duotone>
            <a:lum contrast="20000"/>
          </a:blip>
          <a:srcRect/>
          <a:stretch>
            <a:fillRect/>
          </a:stretch>
        </p:blipFill>
        <p:spPr>
          <a:xfrm>
            <a:off x="1896008" y="1539700"/>
            <a:ext cx="5324995" cy="3549998"/>
          </a:xfrm>
          <a:prstGeom prst="rect">
            <a:avLst/>
          </a:prstGeom>
          <a:ln>
            <a:solidFill>
              <a:schemeClr val="accent4">
                <a:lumMod val="65000"/>
                <a:lumOff val="35000"/>
              </a:schemeClr>
            </a:solidFill>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20" name="NV_AVA_high.mov">
            <a:hlinkClick r:id="" action="ppaction://media"/>
          </p:cNvPr>
          <p:cNvPicPr>
            <a:picLocks noGrp="1" noChangeAspect="1" noChangeArrowheads="1"/>
          </p:cNvPicPr>
          <p:nvPr>
            <p:ph/>
            <a:videoFile r:link="rId1"/>
          </p:nvPr>
        </p:nvPicPr>
        <p:blipFill>
          <a:blip r:embed="rId4"/>
          <a:srcRect/>
          <a:stretch>
            <a:fillRect/>
          </a:stretch>
        </p:blipFill>
        <p:spPr>
          <a:xfrm>
            <a:off x="0" y="-76200"/>
            <a:ext cx="9144000" cy="6934200"/>
          </a:xfr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8898" fill="hold"/>
                                        <p:tgtEl>
                                          <p:spTgt spid="3932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93220"/>
                </p:tgtEl>
              </p:cMediaNode>
            </p:video>
            <p:seq concurrent="1" nextAc="seek">
              <p:cTn id="8" restart="whenNotActive" fill="hold" evtFilter="cancelBubble" nodeType="interactiveSeq">
                <p:stCondLst>
                  <p:cond evt="onClick" delay="0">
                    <p:tgtEl>
                      <p:spTgt spid="3932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93220"/>
                                        </p:tgtEl>
                                      </p:cBhvr>
                                    </p:cmd>
                                  </p:childTnLst>
                                </p:cTn>
                              </p:par>
                            </p:childTnLst>
                          </p:cTn>
                        </p:par>
                      </p:childTnLst>
                    </p:cTn>
                  </p:par>
                </p:childTnLst>
              </p:cTn>
              <p:nextCondLst>
                <p:cond evt="onClick" delay="0">
                  <p:tgtEl>
                    <p:spTgt spid="393220"/>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p:cNvPicPr>
            <a:picLocks noChangeAspect="1" noChangeArrowheads="1"/>
          </p:cNvPicPr>
          <p:nvPr/>
        </p:nvPicPr>
        <p:blipFill>
          <a:blip r:embed="rId3"/>
          <a:srcRect/>
          <a:stretch>
            <a:fillRect/>
          </a:stretch>
        </p:blipFill>
        <p:spPr bwMode="auto">
          <a:xfrm>
            <a:off x="993775" y="1355725"/>
            <a:ext cx="7129463" cy="3916363"/>
          </a:xfrm>
          <a:prstGeom prst="rect">
            <a:avLst/>
          </a:prstGeom>
          <a:noFill/>
          <a:ln w="9525">
            <a:noFill/>
            <a:miter lim="800000"/>
            <a:headEnd/>
            <a:tailEnd/>
          </a:ln>
        </p:spPr>
      </p:pic>
      <p:sp>
        <p:nvSpPr>
          <p:cNvPr id="92162" name="Title 3"/>
          <p:cNvSpPr>
            <a:spLocks noGrp="1"/>
          </p:cNvSpPr>
          <p:nvPr>
            <p:ph type="title" idx="4294967295"/>
          </p:nvPr>
        </p:nvSpPr>
        <p:spPr>
          <a:xfrm>
            <a:off x="363538" y="315913"/>
            <a:ext cx="8110537" cy="873125"/>
          </a:xfrm>
        </p:spPr>
        <p:txBody>
          <a:bodyPr/>
          <a:lstStyle/>
          <a:p>
            <a:r>
              <a:rPr lang="ja-JP" altLang="en-US" sz="3000" b="0" smtClean="0">
                <a:solidFill>
                  <a:srgbClr val="404040"/>
                </a:solidFill>
                <a:latin typeface="Arial" charset="0"/>
                <a:ea typeface="ＭＳ Ｐゴシック" charset="-128"/>
                <a:cs typeface="Arial" charset="0"/>
              </a:rPr>
              <a:t>吹き荒れる嵐</a:t>
            </a:r>
            <a:br>
              <a:rPr lang="ja-JP" altLang="en-US" sz="3000" b="0" smtClean="0">
                <a:solidFill>
                  <a:srgbClr val="404040"/>
                </a:solidFill>
                <a:latin typeface="Arial" charset="0"/>
                <a:ea typeface="ＭＳ Ｐゴシック" charset="-128"/>
                <a:cs typeface="Arial" charset="0"/>
              </a:rPr>
            </a:br>
            <a:r>
              <a:rPr lang="ja-JP" altLang="en-US" b="0" smtClean="0">
                <a:solidFill>
                  <a:srgbClr val="404040"/>
                </a:solidFill>
                <a:latin typeface="Arial" charset="0"/>
                <a:ea typeface="ＭＳ Ｐゴシック" charset="-128"/>
                <a:cs typeface="Arial" charset="0"/>
              </a:rPr>
              <a:t>禁酒法、世界恐慌、世界大戦</a:t>
            </a:r>
            <a:endParaRPr lang="en-US" altLang="ja-JP" b="0" smtClean="0">
              <a:solidFill>
                <a:srgbClr val="404040"/>
              </a:solidFill>
              <a:latin typeface="Arial" charset="0"/>
              <a:ea typeface="ＭＳ Ｐゴシック" charset="-128"/>
              <a:cs typeface="Arial" charset="0"/>
            </a:endParaRPr>
          </a:p>
        </p:txBody>
      </p:sp>
      <p:grpSp>
        <p:nvGrpSpPr>
          <p:cNvPr id="92163" name="Group 31"/>
          <p:cNvGrpSpPr>
            <a:grpSpLocks/>
          </p:cNvGrpSpPr>
          <p:nvPr/>
        </p:nvGrpSpPr>
        <p:grpSpPr bwMode="auto">
          <a:xfrm>
            <a:off x="238125" y="5870575"/>
            <a:ext cx="7885113" cy="400050"/>
            <a:chOff x="238539" y="6294778"/>
            <a:chExt cx="7885005" cy="400170"/>
          </a:xfrm>
        </p:grpSpPr>
        <p:sp>
          <p:nvSpPr>
            <p:cNvPr id="92167" name="Rectangle 21"/>
            <p:cNvSpPr>
              <a:spLocks noChangeArrowheads="1"/>
            </p:cNvSpPr>
            <p:nvPr/>
          </p:nvSpPr>
          <p:spPr bwMode="auto">
            <a:xfrm>
              <a:off x="265043" y="6347791"/>
              <a:ext cx="3916792" cy="291548"/>
            </a:xfrm>
            <a:prstGeom prst="rect">
              <a:avLst/>
            </a:prstGeom>
            <a:solidFill>
              <a:srgbClr val="D2D37B"/>
            </a:solidFill>
            <a:ln w="9525" algn="ctr">
              <a:noFill/>
              <a:round/>
              <a:headEnd/>
              <a:tailEnd/>
            </a:ln>
          </p:spPr>
          <p:txBody>
            <a:bodyPr/>
            <a:lstStyle/>
            <a:p>
              <a:pPr algn="ctr" eaLnBrk="0" hangingPunct="0"/>
              <a:endParaRPr kumimoji="0" lang="en-US" altLang="ja-JP"/>
            </a:p>
          </p:txBody>
        </p:sp>
        <p:sp>
          <p:nvSpPr>
            <p:cNvPr id="23" name="TextBox 22"/>
            <p:cNvSpPr txBox="1"/>
            <p:nvPr/>
          </p:nvSpPr>
          <p:spPr>
            <a:xfrm>
              <a:off x="238539" y="6294778"/>
              <a:ext cx="755640" cy="400170"/>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1910</a:t>
              </a:r>
            </a:p>
          </p:txBody>
        </p:sp>
        <p:sp>
          <p:nvSpPr>
            <p:cNvPr id="24" name="TextBox 23"/>
            <p:cNvSpPr txBox="1"/>
            <p:nvPr/>
          </p:nvSpPr>
          <p:spPr>
            <a:xfrm>
              <a:off x="1268813" y="6294778"/>
              <a:ext cx="755640" cy="400170"/>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1920</a:t>
              </a:r>
            </a:p>
          </p:txBody>
        </p:sp>
        <p:sp>
          <p:nvSpPr>
            <p:cNvPr id="25" name="TextBox 24"/>
            <p:cNvSpPr txBox="1"/>
            <p:nvPr/>
          </p:nvSpPr>
          <p:spPr>
            <a:xfrm>
              <a:off x="2283211" y="6294778"/>
              <a:ext cx="755640" cy="400170"/>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1930</a:t>
              </a:r>
            </a:p>
          </p:txBody>
        </p:sp>
        <p:sp>
          <p:nvSpPr>
            <p:cNvPr id="26" name="TextBox 25"/>
            <p:cNvSpPr txBox="1"/>
            <p:nvPr/>
          </p:nvSpPr>
          <p:spPr>
            <a:xfrm>
              <a:off x="3299197" y="6294778"/>
              <a:ext cx="755640" cy="400170"/>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1940</a:t>
              </a:r>
            </a:p>
          </p:txBody>
        </p:sp>
        <p:sp>
          <p:nvSpPr>
            <p:cNvPr id="27" name="TextBox 26"/>
            <p:cNvSpPr txBox="1"/>
            <p:nvPr/>
          </p:nvSpPr>
          <p:spPr>
            <a:xfrm>
              <a:off x="4316771" y="6294778"/>
              <a:ext cx="755640" cy="400170"/>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1950</a:t>
              </a:r>
            </a:p>
          </p:txBody>
        </p:sp>
        <p:sp>
          <p:nvSpPr>
            <p:cNvPr id="28" name="TextBox 27"/>
            <p:cNvSpPr txBox="1"/>
            <p:nvPr/>
          </p:nvSpPr>
          <p:spPr>
            <a:xfrm>
              <a:off x="5324819" y="6294778"/>
              <a:ext cx="755640" cy="400170"/>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1960</a:t>
              </a:r>
            </a:p>
          </p:txBody>
        </p:sp>
        <p:sp>
          <p:nvSpPr>
            <p:cNvPr id="29" name="TextBox 28"/>
            <p:cNvSpPr txBox="1"/>
            <p:nvPr/>
          </p:nvSpPr>
          <p:spPr>
            <a:xfrm>
              <a:off x="6355093" y="6294778"/>
              <a:ext cx="755640" cy="400170"/>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1970</a:t>
              </a:r>
            </a:p>
          </p:txBody>
        </p:sp>
        <p:sp>
          <p:nvSpPr>
            <p:cNvPr id="30" name="TextBox 29"/>
            <p:cNvSpPr txBox="1"/>
            <p:nvPr/>
          </p:nvSpPr>
          <p:spPr>
            <a:xfrm>
              <a:off x="7367904" y="6294778"/>
              <a:ext cx="755640" cy="400170"/>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1980</a:t>
              </a:r>
            </a:p>
          </p:txBody>
        </p:sp>
      </p:grpSp>
      <p:sp>
        <p:nvSpPr>
          <p:cNvPr id="92164" name="TextBox 30"/>
          <p:cNvSpPr txBox="1">
            <a:spLocks noChangeArrowheads="1"/>
          </p:cNvSpPr>
          <p:nvPr/>
        </p:nvSpPr>
        <p:spPr bwMode="auto">
          <a:xfrm>
            <a:off x="954088" y="5399088"/>
            <a:ext cx="3251200" cy="517525"/>
          </a:xfrm>
          <a:prstGeom prst="rect">
            <a:avLst/>
          </a:prstGeom>
          <a:noFill/>
          <a:ln w="9525">
            <a:noFill/>
            <a:miter lim="800000"/>
            <a:headEnd/>
            <a:tailEnd/>
          </a:ln>
        </p:spPr>
        <p:txBody>
          <a:bodyPr>
            <a:spAutoFit/>
          </a:bodyPr>
          <a:lstStyle/>
          <a:p>
            <a:pPr algn="r" eaLnBrk="0" hangingPunct="0"/>
            <a:r>
              <a:rPr kumimoji="0" lang="ja-JP" altLang="en-US" sz="1400">
                <a:latin typeface="Helvetica" pitchFamily="34" charset="0"/>
              </a:rPr>
              <a:t>一連の不幸な出来事がナパ・ヴァレー</a:t>
            </a:r>
          </a:p>
          <a:p>
            <a:pPr algn="r" eaLnBrk="0" hangingPunct="0"/>
            <a:r>
              <a:rPr kumimoji="0" lang="ja-JP" altLang="en-US" sz="1400">
                <a:latin typeface="Helvetica" pitchFamily="34" charset="0"/>
              </a:rPr>
              <a:t>ワイン産業を襲う</a:t>
            </a:r>
            <a:endParaRPr kumimoji="0" lang="en-US" altLang="ja-JP" sz="1400">
              <a:latin typeface="Helvetica" pitchFamily="34" charset="0"/>
            </a:endParaRPr>
          </a:p>
        </p:txBody>
      </p:sp>
      <p:cxnSp>
        <p:nvCxnSpPr>
          <p:cNvPr id="92165" name="Straight Connector 20"/>
          <p:cNvCxnSpPr>
            <a:cxnSpLocks noChangeShapeType="1"/>
          </p:cNvCxnSpPr>
          <p:nvPr/>
        </p:nvCxnSpPr>
        <p:spPr bwMode="auto">
          <a:xfrm rot="5400000">
            <a:off x="3821112" y="5837238"/>
            <a:ext cx="728663" cy="1588"/>
          </a:xfrm>
          <a:prstGeom prst="line">
            <a:avLst/>
          </a:prstGeom>
          <a:noFill/>
          <a:ln w="9525" algn="ctr">
            <a:solidFill>
              <a:schemeClr val="tx1"/>
            </a:solidFill>
            <a:round/>
            <a:headEnd/>
            <a:tailEnd/>
          </a:ln>
        </p:spPr>
      </p:cxnSp>
      <p:pic>
        <p:nvPicPr>
          <p:cNvPr id="19" name="Picture 18" descr="MD_0003-0703-1414-0730_91L54142K8910161C.jpg"/>
          <p:cNvPicPr>
            <a:picLocks noChangeAspect="1"/>
          </p:cNvPicPr>
          <p:nvPr/>
        </p:nvPicPr>
        <p:blipFill>
          <a:blip r:embed="rId4"/>
          <a:stretch>
            <a:fillRect/>
          </a:stretch>
        </p:blipFill>
        <p:spPr>
          <a:xfrm>
            <a:off x="2271713" y="1454150"/>
            <a:ext cx="4572000" cy="3721100"/>
          </a:xfrm>
          <a:prstGeom prst="rect">
            <a:avLst/>
          </a:prstGeom>
          <a:ln>
            <a:solidFill>
              <a:schemeClr val="accent4">
                <a:lumMod val="65000"/>
                <a:lumOff val="35000"/>
              </a:schemeClr>
            </a:solidFill>
          </a:ln>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p:cNvPicPr>
            <a:picLocks noChangeAspect="1" noChangeArrowheads="1"/>
          </p:cNvPicPr>
          <p:nvPr/>
        </p:nvPicPr>
        <p:blipFill>
          <a:blip r:embed="rId3"/>
          <a:srcRect/>
          <a:stretch>
            <a:fillRect/>
          </a:stretch>
        </p:blipFill>
        <p:spPr bwMode="auto">
          <a:xfrm>
            <a:off x="954088" y="1352550"/>
            <a:ext cx="7181850" cy="3911600"/>
          </a:xfrm>
          <a:prstGeom prst="rect">
            <a:avLst/>
          </a:prstGeom>
          <a:noFill/>
          <a:ln w="9525">
            <a:noFill/>
            <a:miter lim="800000"/>
            <a:headEnd/>
            <a:tailEnd/>
          </a:ln>
        </p:spPr>
      </p:pic>
      <p:sp>
        <p:nvSpPr>
          <p:cNvPr id="94210" name="Title 3"/>
          <p:cNvSpPr>
            <a:spLocks noGrp="1"/>
          </p:cNvSpPr>
          <p:nvPr>
            <p:ph type="title" idx="4294967295"/>
          </p:nvPr>
        </p:nvSpPr>
        <p:spPr>
          <a:xfrm>
            <a:off x="363538" y="315913"/>
            <a:ext cx="8110537" cy="873125"/>
          </a:xfrm>
        </p:spPr>
        <p:txBody>
          <a:bodyPr/>
          <a:lstStyle/>
          <a:p>
            <a:r>
              <a:rPr lang="ja-JP" altLang="en-US" sz="3000" b="0" smtClean="0">
                <a:solidFill>
                  <a:srgbClr val="404040"/>
                </a:solidFill>
                <a:latin typeface="Arial" charset="0"/>
                <a:ea typeface="ＭＳ Ｐゴシック" charset="-128"/>
                <a:cs typeface="Arial" charset="0"/>
              </a:rPr>
              <a:t>復活</a:t>
            </a:r>
            <a:br>
              <a:rPr lang="ja-JP" altLang="en-US" sz="3000" b="0" smtClean="0">
                <a:solidFill>
                  <a:srgbClr val="404040"/>
                </a:solidFill>
                <a:latin typeface="Arial" charset="0"/>
                <a:ea typeface="ＭＳ Ｐゴシック" charset="-128"/>
                <a:cs typeface="Arial" charset="0"/>
              </a:rPr>
            </a:br>
            <a:r>
              <a:rPr lang="ja-JP" altLang="en-US" b="0" smtClean="0">
                <a:solidFill>
                  <a:srgbClr val="404040"/>
                </a:solidFill>
                <a:latin typeface="Arial" charset="0"/>
                <a:ea typeface="ＭＳ Ｐゴシック" charset="-128"/>
                <a:cs typeface="Arial" charset="0"/>
              </a:rPr>
              <a:t>ナパ・ヴァレーの再生</a:t>
            </a:r>
          </a:p>
        </p:txBody>
      </p:sp>
      <p:grpSp>
        <p:nvGrpSpPr>
          <p:cNvPr id="94211" name="Group 31"/>
          <p:cNvGrpSpPr>
            <a:grpSpLocks/>
          </p:cNvGrpSpPr>
          <p:nvPr/>
        </p:nvGrpSpPr>
        <p:grpSpPr bwMode="auto">
          <a:xfrm>
            <a:off x="238125" y="5870575"/>
            <a:ext cx="7885113" cy="400050"/>
            <a:chOff x="238539" y="6294778"/>
            <a:chExt cx="7885005" cy="400170"/>
          </a:xfrm>
        </p:grpSpPr>
        <p:sp>
          <p:nvSpPr>
            <p:cNvPr id="94214" name="Rectangle 21"/>
            <p:cNvSpPr>
              <a:spLocks noChangeArrowheads="1"/>
            </p:cNvSpPr>
            <p:nvPr/>
          </p:nvSpPr>
          <p:spPr bwMode="auto">
            <a:xfrm>
              <a:off x="265043" y="6347791"/>
              <a:ext cx="5974164" cy="291548"/>
            </a:xfrm>
            <a:prstGeom prst="rect">
              <a:avLst/>
            </a:prstGeom>
            <a:solidFill>
              <a:srgbClr val="D2D37B"/>
            </a:solidFill>
            <a:ln w="9525" algn="ctr">
              <a:noFill/>
              <a:round/>
              <a:headEnd/>
              <a:tailEnd/>
            </a:ln>
          </p:spPr>
          <p:txBody>
            <a:bodyPr/>
            <a:lstStyle/>
            <a:p>
              <a:pPr algn="ctr" eaLnBrk="0" hangingPunct="0"/>
              <a:endParaRPr kumimoji="0" lang="en-US" altLang="ja-JP"/>
            </a:p>
          </p:txBody>
        </p:sp>
        <p:sp>
          <p:nvSpPr>
            <p:cNvPr id="16" name="TextBox 15"/>
            <p:cNvSpPr txBox="1"/>
            <p:nvPr/>
          </p:nvSpPr>
          <p:spPr>
            <a:xfrm>
              <a:off x="238539" y="6294778"/>
              <a:ext cx="755640" cy="400170"/>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1910</a:t>
              </a:r>
            </a:p>
          </p:txBody>
        </p:sp>
        <p:sp>
          <p:nvSpPr>
            <p:cNvPr id="17" name="TextBox 16"/>
            <p:cNvSpPr txBox="1"/>
            <p:nvPr/>
          </p:nvSpPr>
          <p:spPr>
            <a:xfrm>
              <a:off x="1268813" y="6294778"/>
              <a:ext cx="755640" cy="400170"/>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1920</a:t>
              </a:r>
            </a:p>
          </p:txBody>
        </p:sp>
        <p:sp>
          <p:nvSpPr>
            <p:cNvPr id="18" name="TextBox 17"/>
            <p:cNvSpPr txBox="1"/>
            <p:nvPr/>
          </p:nvSpPr>
          <p:spPr>
            <a:xfrm>
              <a:off x="2283211" y="6294778"/>
              <a:ext cx="755640" cy="400170"/>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1930</a:t>
              </a:r>
            </a:p>
          </p:txBody>
        </p:sp>
        <p:sp>
          <p:nvSpPr>
            <p:cNvPr id="19" name="TextBox 18"/>
            <p:cNvSpPr txBox="1"/>
            <p:nvPr/>
          </p:nvSpPr>
          <p:spPr>
            <a:xfrm>
              <a:off x="3299197" y="6294778"/>
              <a:ext cx="755640" cy="400170"/>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1940</a:t>
              </a:r>
            </a:p>
          </p:txBody>
        </p:sp>
        <p:sp>
          <p:nvSpPr>
            <p:cNvPr id="20" name="TextBox 19"/>
            <p:cNvSpPr txBox="1"/>
            <p:nvPr/>
          </p:nvSpPr>
          <p:spPr>
            <a:xfrm>
              <a:off x="4316771" y="6294778"/>
              <a:ext cx="755640" cy="400170"/>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1950</a:t>
              </a:r>
            </a:p>
          </p:txBody>
        </p:sp>
        <p:sp>
          <p:nvSpPr>
            <p:cNvPr id="21" name="TextBox 20"/>
            <p:cNvSpPr txBox="1"/>
            <p:nvPr/>
          </p:nvSpPr>
          <p:spPr>
            <a:xfrm>
              <a:off x="5324819" y="6294778"/>
              <a:ext cx="755640" cy="400170"/>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1960</a:t>
              </a:r>
            </a:p>
          </p:txBody>
        </p:sp>
        <p:sp>
          <p:nvSpPr>
            <p:cNvPr id="22" name="TextBox 21"/>
            <p:cNvSpPr txBox="1"/>
            <p:nvPr/>
          </p:nvSpPr>
          <p:spPr>
            <a:xfrm>
              <a:off x="6355093" y="6294778"/>
              <a:ext cx="755640" cy="400170"/>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1970</a:t>
              </a:r>
            </a:p>
          </p:txBody>
        </p:sp>
        <p:sp>
          <p:nvSpPr>
            <p:cNvPr id="31" name="TextBox 30"/>
            <p:cNvSpPr txBox="1"/>
            <p:nvPr/>
          </p:nvSpPr>
          <p:spPr>
            <a:xfrm>
              <a:off x="7367904" y="6294778"/>
              <a:ext cx="755640" cy="400170"/>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1980</a:t>
              </a:r>
            </a:p>
          </p:txBody>
        </p:sp>
      </p:grpSp>
      <p:cxnSp>
        <p:nvCxnSpPr>
          <p:cNvPr id="94212" name="Straight Connector 20"/>
          <p:cNvCxnSpPr>
            <a:cxnSpLocks noChangeShapeType="1"/>
          </p:cNvCxnSpPr>
          <p:nvPr/>
        </p:nvCxnSpPr>
        <p:spPr bwMode="auto">
          <a:xfrm rot="5400000">
            <a:off x="5865812" y="5837238"/>
            <a:ext cx="728663" cy="1588"/>
          </a:xfrm>
          <a:prstGeom prst="line">
            <a:avLst/>
          </a:prstGeom>
          <a:noFill/>
          <a:ln w="9525" algn="ctr">
            <a:solidFill>
              <a:schemeClr val="tx1"/>
            </a:solidFill>
            <a:round/>
            <a:headEnd/>
            <a:tailEnd/>
          </a:ln>
        </p:spPr>
      </p:cxnSp>
      <p:sp>
        <p:nvSpPr>
          <p:cNvPr id="94213" name="TextBox 30"/>
          <p:cNvSpPr txBox="1">
            <a:spLocks noChangeArrowheads="1"/>
          </p:cNvSpPr>
          <p:nvPr/>
        </p:nvSpPr>
        <p:spPr bwMode="auto">
          <a:xfrm>
            <a:off x="0" y="5399088"/>
            <a:ext cx="6229350" cy="517525"/>
          </a:xfrm>
          <a:prstGeom prst="rect">
            <a:avLst/>
          </a:prstGeom>
          <a:noFill/>
          <a:ln w="9525">
            <a:noFill/>
            <a:miter lim="800000"/>
            <a:headEnd/>
            <a:tailEnd/>
          </a:ln>
        </p:spPr>
        <p:txBody>
          <a:bodyPr>
            <a:spAutoFit/>
          </a:bodyPr>
          <a:lstStyle/>
          <a:p>
            <a:pPr algn="r" eaLnBrk="0" hangingPunct="0"/>
            <a:r>
              <a:rPr kumimoji="0" lang="en-US" altLang="ja-JP" sz="1400">
                <a:latin typeface="Helvetica" pitchFamily="34" charset="0"/>
              </a:rPr>
              <a:t>1939</a:t>
            </a:r>
            <a:r>
              <a:rPr kumimoji="0" lang="ja-JP" altLang="en-US" sz="1400">
                <a:latin typeface="Helvetica" pitchFamily="34" charset="0"/>
              </a:rPr>
              <a:t>年ジョン・ダニエル・</a:t>
            </a:r>
            <a:r>
              <a:rPr kumimoji="0" lang="en-US" altLang="ja-JP" sz="1400">
                <a:latin typeface="Helvetica" pitchFamily="34" charset="0"/>
              </a:rPr>
              <a:t>Jr</a:t>
            </a:r>
            <a:r>
              <a:rPr kumimoji="0" lang="ja-JP" altLang="en-US" sz="1400">
                <a:latin typeface="Helvetica" pitchFamily="34" charset="0"/>
              </a:rPr>
              <a:t>がイングルヌックを継承。</a:t>
            </a:r>
            <a:r>
              <a:rPr kumimoji="0" lang="en-US" altLang="ja-JP" sz="1400">
                <a:latin typeface="Helvetica" pitchFamily="34" charset="0"/>
              </a:rPr>
              <a:t> </a:t>
            </a:r>
            <a:br>
              <a:rPr kumimoji="0" lang="en-US" altLang="ja-JP" sz="1400">
                <a:latin typeface="Helvetica" pitchFamily="34" charset="0"/>
              </a:rPr>
            </a:br>
            <a:r>
              <a:rPr kumimoji="0" lang="en-US" altLang="ja-JP" sz="1400">
                <a:latin typeface="Helvetica" pitchFamily="34" charset="0"/>
              </a:rPr>
              <a:t>1966</a:t>
            </a:r>
            <a:r>
              <a:rPr kumimoji="0" lang="ja-JP" altLang="en-US" sz="1400">
                <a:latin typeface="Helvetica" pitchFamily="34" charset="0"/>
              </a:rPr>
              <a:t>年ロバート・モンダビが、禁酒法以初めての新しいワイナリーを建設。</a:t>
            </a:r>
            <a:endParaRPr kumimoji="0" lang="en-US" altLang="ja-JP" sz="1400">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p:cNvPicPr>
            <a:picLocks noChangeAspect="1" noChangeArrowheads="1"/>
          </p:cNvPicPr>
          <p:nvPr/>
        </p:nvPicPr>
        <p:blipFill>
          <a:blip r:embed="rId3"/>
          <a:srcRect/>
          <a:stretch>
            <a:fillRect/>
          </a:stretch>
        </p:blipFill>
        <p:spPr bwMode="auto">
          <a:xfrm>
            <a:off x="993775" y="1355725"/>
            <a:ext cx="7129463" cy="3916363"/>
          </a:xfrm>
          <a:prstGeom prst="rect">
            <a:avLst/>
          </a:prstGeom>
          <a:noFill/>
          <a:ln w="9525">
            <a:noFill/>
            <a:miter lim="800000"/>
            <a:headEnd/>
            <a:tailEnd/>
          </a:ln>
        </p:spPr>
      </p:pic>
      <p:grpSp>
        <p:nvGrpSpPr>
          <p:cNvPr id="96258" name="Group 31"/>
          <p:cNvGrpSpPr>
            <a:grpSpLocks/>
          </p:cNvGrpSpPr>
          <p:nvPr/>
        </p:nvGrpSpPr>
        <p:grpSpPr bwMode="auto">
          <a:xfrm>
            <a:off x="238125" y="5870575"/>
            <a:ext cx="7885113" cy="400050"/>
            <a:chOff x="238539" y="6294778"/>
            <a:chExt cx="7885005" cy="400170"/>
          </a:xfrm>
        </p:grpSpPr>
        <p:sp>
          <p:nvSpPr>
            <p:cNvPr id="96263" name="Rectangle 21"/>
            <p:cNvSpPr>
              <a:spLocks noChangeArrowheads="1"/>
            </p:cNvSpPr>
            <p:nvPr/>
          </p:nvSpPr>
          <p:spPr bwMode="auto">
            <a:xfrm>
              <a:off x="265043" y="6347791"/>
              <a:ext cx="7021900" cy="291548"/>
            </a:xfrm>
            <a:prstGeom prst="rect">
              <a:avLst/>
            </a:prstGeom>
            <a:solidFill>
              <a:srgbClr val="D2D37B"/>
            </a:solidFill>
            <a:ln w="9525" algn="ctr">
              <a:noFill/>
              <a:round/>
              <a:headEnd/>
              <a:tailEnd/>
            </a:ln>
          </p:spPr>
          <p:txBody>
            <a:bodyPr/>
            <a:lstStyle/>
            <a:p>
              <a:pPr algn="ctr" eaLnBrk="0" hangingPunct="0"/>
              <a:endParaRPr kumimoji="0" lang="en-US" altLang="ja-JP"/>
            </a:p>
          </p:txBody>
        </p:sp>
        <p:sp>
          <p:nvSpPr>
            <p:cNvPr id="9" name="TextBox 8"/>
            <p:cNvSpPr txBox="1"/>
            <p:nvPr/>
          </p:nvSpPr>
          <p:spPr>
            <a:xfrm>
              <a:off x="238539" y="6294778"/>
              <a:ext cx="755640" cy="400170"/>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1910</a:t>
              </a:r>
            </a:p>
          </p:txBody>
        </p:sp>
        <p:sp>
          <p:nvSpPr>
            <p:cNvPr id="10" name="TextBox 9"/>
            <p:cNvSpPr txBox="1"/>
            <p:nvPr/>
          </p:nvSpPr>
          <p:spPr>
            <a:xfrm>
              <a:off x="1268813" y="6294778"/>
              <a:ext cx="755640" cy="400170"/>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1920</a:t>
              </a:r>
            </a:p>
          </p:txBody>
        </p:sp>
        <p:sp>
          <p:nvSpPr>
            <p:cNvPr id="11" name="TextBox 10"/>
            <p:cNvSpPr txBox="1"/>
            <p:nvPr/>
          </p:nvSpPr>
          <p:spPr>
            <a:xfrm>
              <a:off x="2283211" y="6294778"/>
              <a:ext cx="755640" cy="400170"/>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1930</a:t>
              </a:r>
            </a:p>
          </p:txBody>
        </p:sp>
        <p:sp>
          <p:nvSpPr>
            <p:cNvPr id="12" name="TextBox 11"/>
            <p:cNvSpPr txBox="1"/>
            <p:nvPr/>
          </p:nvSpPr>
          <p:spPr>
            <a:xfrm>
              <a:off x="3299197" y="6294778"/>
              <a:ext cx="755640" cy="400170"/>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1940</a:t>
              </a:r>
            </a:p>
          </p:txBody>
        </p:sp>
        <p:sp>
          <p:nvSpPr>
            <p:cNvPr id="13" name="TextBox 12"/>
            <p:cNvSpPr txBox="1"/>
            <p:nvPr/>
          </p:nvSpPr>
          <p:spPr>
            <a:xfrm>
              <a:off x="4316771" y="6294778"/>
              <a:ext cx="755640" cy="400170"/>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1950</a:t>
              </a:r>
            </a:p>
          </p:txBody>
        </p:sp>
        <p:sp>
          <p:nvSpPr>
            <p:cNvPr id="14" name="TextBox 13"/>
            <p:cNvSpPr txBox="1"/>
            <p:nvPr/>
          </p:nvSpPr>
          <p:spPr>
            <a:xfrm>
              <a:off x="5324819" y="6294778"/>
              <a:ext cx="755640" cy="400170"/>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1960</a:t>
              </a:r>
            </a:p>
          </p:txBody>
        </p:sp>
        <p:sp>
          <p:nvSpPr>
            <p:cNvPr id="15" name="TextBox 14"/>
            <p:cNvSpPr txBox="1"/>
            <p:nvPr/>
          </p:nvSpPr>
          <p:spPr>
            <a:xfrm>
              <a:off x="6355093" y="6294778"/>
              <a:ext cx="755640" cy="400170"/>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1970</a:t>
              </a:r>
            </a:p>
          </p:txBody>
        </p:sp>
        <p:sp>
          <p:nvSpPr>
            <p:cNvPr id="16" name="TextBox 15"/>
            <p:cNvSpPr txBox="1"/>
            <p:nvPr/>
          </p:nvSpPr>
          <p:spPr>
            <a:xfrm>
              <a:off x="7367904" y="6294778"/>
              <a:ext cx="755640" cy="400170"/>
            </a:xfrm>
            <a:prstGeom prst="rect">
              <a:avLst/>
            </a:prstGeom>
            <a:noFill/>
          </p:spPr>
          <p:txBody>
            <a:bodyPr wrap="none">
              <a:spAutoFit/>
            </a:bodyPr>
            <a:lstStyle/>
            <a:p>
              <a:pPr algn="ctr" eaLnBrk="0" hangingPunct="0">
                <a:defRPr/>
              </a:pPr>
              <a:r>
                <a:rPr kumimoji="0" lang="en-US" sz="2000" dirty="0">
                  <a:solidFill>
                    <a:schemeClr val="tx1">
                      <a:lumMod val="65000"/>
                      <a:lumOff val="35000"/>
                    </a:schemeClr>
                  </a:solidFill>
                  <a:latin typeface="Helvetica" pitchFamily="50" charset="0"/>
                  <a:ea typeface="+mn-ea"/>
                  <a:cs typeface="+mn-cs"/>
                </a:rPr>
                <a:t>1980</a:t>
              </a:r>
            </a:p>
          </p:txBody>
        </p:sp>
      </p:grpSp>
      <p:sp>
        <p:nvSpPr>
          <p:cNvPr id="96259" name="TextBox 30"/>
          <p:cNvSpPr txBox="1">
            <a:spLocks noChangeArrowheads="1"/>
          </p:cNvSpPr>
          <p:nvPr/>
        </p:nvSpPr>
        <p:spPr bwMode="auto">
          <a:xfrm>
            <a:off x="0" y="5372100"/>
            <a:ext cx="7323138" cy="304800"/>
          </a:xfrm>
          <a:prstGeom prst="rect">
            <a:avLst/>
          </a:prstGeom>
          <a:noFill/>
          <a:ln w="9525">
            <a:noFill/>
            <a:miter lim="800000"/>
            <a:headEnd/>
            <a:tailEnd/>
          </a:ln>
        </p:spPr>
        <p:txBody>
          <a:bodyPr>
            <a:spAutoFit/>
          </a:bodyPr>
          <a:lstStyle/>
          <a:p>
            <a:pPr algn="r" eaLnBrk="0" hangingPunct="0"/>
            <a:r>
              <a:rPr kumimoji="0" lang="ja-JP" altLang="en-US" sz="1400">
                <a:latin typeface="Helvetica" pitchFamily="34" charset="0"/>
              </a:rPr>
              <a:t>ナパ・ヴァレーのシャルドネとカベルネ・ソーヴィニヨンがパリのブラインド・テイスティングで勝利。</a:t>
            </a:r>
            <a:endParaRPr kumimoji="0" lang="en-US" altLang="ja-JP" sz="1400">
              <a:latin typeface="Helvetica" pitchFamily="34" charset="0"/>
            </a:endParaRPr>
          </a:p>
        </p:txBody>
      </p:sp>
      <p:cxnSp>
        <p:nvCxnSpPr>
          <p:cNvPr id="96260" name="Straight Connector 20"/>
          <p:cNvCxnSpPr>
            <a:cxnSpLocks noChangeShapeType="1"/>
          </p:cNvCxnSpPr>
          <p:nvPr/>
        </p:nvCxnSpPr>
        <p:spPr bwMode="auto">
          <a:xfrm rot="5400000">
            <a:off x="6926262" y="5837238"/>
            <a:ext cx="728663" cy="1588"/>
          </a:xfrm>
          <a:prstGeom prst="line">
            <a:avLst/>
          </a:prstGeom>
          <a:noFill/>
          <a:ln w="9525" algn="ctr">
            <a:solidFill>
              <a:schemeClr val="tx1"/>
            </a:solidFill>
            <a:round/>
            <a:headEnd/>
            <a:tailEnd/>
          </a:ln>
        </p:spPr>
      </p:cxnSp>
      <p:sp>
        <p:nvSpPr>
          <p:cNvPr id="96261" name="Title 3"/>
          <p:cNvSpPr>
            <a:spLocks noGrp="1"/>
          </p:cNvSpPr>
          <p:nvPr>
            <p:ph type="title" idx="4294967295"/>
          </p:nvPr>
        </p:nvSpPr>
        <p:spPr>
          <a:xfrm>
            <a:off x="363538" y="315913"/>
            <a:ext cx="8110537" cy="873125"/>
          </a:xfrm>
        </p:spPr>
        <p:txBody>
          <a:bodyPr/>
          <a:lstStyle/>
          <a:p>
            <a:r>
              <a:rPr lang="ja-JP" altLang="en-US" sz="3000" b="0" smtClean="0">
                <a:solidFill>
                  <a:srgbClr val="404040"/>
                </a:solidFill>
                <a:latin typeface="Arial" charset="0"/>
                <a:ea typeface="ＭＳ Ｐゴシック" charset="-128"/>
                <a:cs typeface="Arial" charset="0"/>
              </a:rPr>
              <a:t>パリ・テイスティング</a:t>
            </a:r>
            <a:endParaRPr lang="ja-JP" altLang="en-US" b="0" smtClean="0">
              <a:solidFill>
                <a:srgbClr val="404040"/>
              </a:solidFill>
              <a:latin typeface="Arial" charset="0"/>
              <a:ea typeface="ＭＳ Ｐゴシック" charset="-128"/>
              <a:cs typeface="Arial" charset="0"/>
            </a:endParaRPr>
          </a:p>
        </p:txBody>
      </p:sp>
      <p:pic>
        <p:nvPicPr>
          <p:cNvPr id="5" name="Picture 4" descr="paris.jpg"/>
          <p:cNvPicPr>
            <a:picLocks noChangeAspect="1"/>
          </p:cNvPicPr>
          <p:nvPr/>
        </p:nvPicPr>
        <p:blipFill>
          <a:blip r:embed="rId4"/>
          <a:srcRect/>
          <a:stretch>
            <a:fillRect/>
          </a:stretch>
        </p:blipFill>
        <p:spPr>
          <a:xfrm>
            <a:off x="1878013" y="1479550"/>
            <a:ext cx="5360987" cy="3654425"/>
          </a:xfrm>
          <a:prstGeom prst="rect">
            <a:avLst/>
          </a:prstGeom>
          <a:ln>
            <a:solidFill>
              <a:schemeClr val="accent4">
                <a:lumMod val="65000"/>
                <a:lumOff val="35000"/>
              </a:schemeClr>
            </a:solidFill>
          </a:ln>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transitionNVR.jpg"/>
          <p:cNvPicPr>
            <a:picLocks noChangeAspect="1"/>
          </p:cNvPicPr>
          <p:nvPr/>
        </p:nvPicPr>
        <p:blipFill>
          <a:blip r:embed="rId3"/>
          <a:srcRect l="525"/>
          <a:stretch>
            <a:fillRect/>
          </a:stretch>
        </p:blipFill>
        <p:spPr bwMode="auto">
          <a:xfrm>
            <a:off x="0" y="-39688"/>
            <a:ext cx="9144000" cy="6897688"/>
          </a:xfrm>
          <a:prstGeom prst="rect">
            <a:avLst/>
          </a:prstGeom>
          <a:noFill/>
          <a:ln w="9525">
            <a:noFill/>
            <a:miter lim="800000"/>
            <a:headEnd/>
            <a:tailEnd/>
          </a:ln>
        </p:spPr>
      </p:pic>
      <p:pic>
        <p:nvPicPr>
          <p:cNvPr id="98306" name="Picture 9" descr="vintners_segue.png"/>
          <p:cNvPicPr>
            <a:picLocks noChangeAspect="1"/>
          </p:cNvPicPr>
          <p:nvPr/>
        </p:nvPicPr>
        <p:blipFill>
          <a:blip r:embed="rId4"/>
          <a:srcRect t="13287" b="19177"/>
          <a:stretch>
            <a:fillRect/>
          </a:stretch>
        </p:blipFill>
        <p:spPr bwMode="auto">
          <a:xfrm>
            <a:off x="0" y="887413"/>
            <a:ext cx="9144000" cy="4652962"/>
          </a:xfrm>
          <a:prstGeom prst="rect">
            <a:avLst/>
          </a:prstGeom>
          <a:noFill/>
          <a:ln w="9525">
            <a:noFill/>
            <a:miter lim="800000"/>
            <a:headEnd/>
            <a:tailEnd/>
          </a:ln>
        </p:spPr>
      </p:pic>
      <p:sp>
        <p:nvSpPr>
          <p:cNvPr id="98307" name="TextBox 5"/>
          <p:cNvSpPr txBox="1">
            <a:spLocks noChangeArrowheads="1"/>
          </p:cNvSpPr>
          <p:nvPr/>
        </p:nvSpPr>
        <p:spPr bwMode="auto">
          <a:xfrm>
            <a:off x="6189663" y="4456113"/>
            <a:ext cx="1398587" cy="336550"/>
          </a:xfrm>
          <a:prstGeom prst="rect">
            <a:avLst/>
          </a:prstGeom>
          <a:noFill/>
          <a:ln w="9525">
            <a:noFill/>
            <a:miter lim="800000"/>
            <a:headEnd/>
            <a:tailEnd/>
          </a:ln>
        </p:spPr>
        <p:txBody>
          <a:bodyPr wrap="none">
            <a:spAutoFit/>
          </a:bodyPr>
          <a:lstStyle/>
          <a:p>
            <a:pPr algn="ctr" eaLnBrk="0" hangingPunct="0"/>
            <a:r>
              <a:rPr kumimoji="0" lang="ja-JP" altLang="en-US" sz="1600">
                <a:solidFill>
                  <a:srgbClr val="595959"/>
                </a:solidFill>
                <a:latin typeface="Helvetica" pitchFamily="34" charset="0"/>
              </a:rPr>
              <a:t>ナパ・ヴァレー</a:t>
            </a:r>
          </a:p>
        </p:txBody>
      </p:sp>
      <p:sp>
        <p:nvSpPr>
          <p:cNvPr id="98308" name="TextBox 6"/>
          <p:cNvSpPr txBox="1">
            <a:spLocks noChangeArrowheads="1"/>
          </p:cNvSpPr>
          <p:nvPr/>
        </p:nvSpPr>
        <p:spPr bwMode="auto">
          <a:xfrm>
            <a:off x="6249988" y="4703763"/>
            <a:ext cx="2312987" cy="519112"/>
          </a:xfrm>
          <a:prstGeom prst="rect">
            <a:avLst/>
          </a:prstGeom>
          <a:noFill/>
          <a:ln w="9525">
            <a:noFill/>
            <a:miter lim="800000"/>
            <a:headEnd/>
            <a:tailEnd/>
          </a:ln>
        </p:spPr>
        <p:txBody>
          <a:bodyPr wrap="none">
            <a:spAutoFit/>
          </a:bodyPr>
          <a:lstStyle/>
          <a:p>
            <a:pPr algn="ctr" eaLnBrk="0" hangingPunct="0"/>
            <a:r>
              <a:rPr kumimoji="0" lang="ja-JP" altLang="en-US" sz="2800">
                <a:solidFill>
                  <a:srgbClr val="595959"/>
                </a:solidFill>
                <a:latin typeface="Helvetica" pitchFamily="34" charset="0"/>
              </a:rPr>
              <a:t>ヴィントナーズ</a:t>
            </a: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p:cNvPicPr>
            <a:picLocks noChangeAspect="1"/>
          </p:cNvPicPr>
          <p:nvPr/>
        </p:nvPicPr>
        <p:blipFill>
          <a:blip r:embed="rId3"/>
          <a:srcRect/>
          <a:stretch>
            <a:fillRect/>
          </a:stretch>
        </p:blipFill>
        <p:spPr bwMode="auto">
          <a:xfrm>
            <a:off x="0" y="0"/>
            <a:ext cx="4572000" cy="6858000"/>
          </a:xfrm>
          <a:prstGeom prst="rect">
            <a:avLst/>
          </a:prstGeom>
          <a:noFill/>
          <a:ln w="9525">
            <a:noFill/>
            <a:miter lim="800000"/>
            <a:headEnd/>
            <a:tailEnd/>
          </a:ln>
        </p:spPr>
      </p:pic>
      <p:sp>
        <p:nvSpPr>
          <p:cNvPr id="4" name="TextBox 10"/>
          <p:cNvSpPr txBox="1">
            <a:spLocks noChangeArrowheads="1"/>
          </p:cNvSpPr>
          <p:nvPr/>
        </p:nvSpPr>
        <p:spPr bwMode="auto">
          <a:xfrm>
            <a:off x="5218113" y="1962150"/>
            <a:ext cx="3289300" cy="2838450"/>
          </a:xfrm>
          <a:prstGeom prst="rect">
            <a:avLst/>
          </a:prstGeom>
          <a:noFill/>
          <a:ln w="9525">
            <a:noFill/>
            <a:miter lim="800000"/>
            <a:headEnd/>
            <a:tailEnd/>
          </a:ln>
        </p:spPr>
        <p:txBody>
          <a:bodyPr>
            <a:spAutoFit/>
          </a:bodyPr>
          <a:lstStyle/>
          <a:p>
            <a:pPr eaLnBrk="0" hangingPunct="0">
              <a:lnSpc>
                <a:spcPct val="110000"/>
              </a:lnSpc>
            </a:pPr>
            <a:endParaRPr kumimoji="0" lang="en-US" altLang="ja-JP">
              <a:solidFill>
                <a:srgbClr val="595959"/>
              </a:solidFill>
              <a:latin typeface="Helvetica" pitchFamily="34" charset="0"/>
            </a:endParaRPr>
          </a:p>
          <a:p>
            <a:pPr eaLnBrk="0" hangingPunct="0">
              <a:lnSpc>
                <a:spcPct val="110000"/>
              </a:lnSpc>
            </a:pPr>
            <a:r>
              <a:rPr kumimoji="0" lang="ja-JP" altLang="en-US" sz="2000">
                <a:solidFill>
                  <a:srgbClr val="595959"/>
                </a:solidFill>
                <a:latin typeface="Helvetica" pitchFamily="34" charset="0"/>
              </a:rPr>
              <a:t>オークション・ナパ･ヴァレー</a:t>
            </a:r>
          </a:p>
          <a:p>
            <a:pPr eaLnBrk="0" hangingPunct="0">
              <a:lnSpc>
                <a:spcPct val="110000"/>
              </a:lnSpc>
            </a:pPr>
            <a:r>
              <a:rPr kumimoji="0" lang="ja-JP" altLang="en-US" sz="2000">
                <a:solidFill>
                  <a:srgbClr val="595959"/>
                </a:solidFill>
                <a:latin typeface="Helvetica" pitchFamily="34" charset="0"/>
              </a:rPr>
              <a:t>プルミエ・ナパ・ヴァレー</a:t>
            </a:r>
          </a:p>
          <a:p>
            <a:pPr eaLnBrk="0" hangingPunct="0">
              <a:lnSpc>
                <a:spcPct val="110000"/>
              </a:lnSpc>
            </a:pPr>
            <a:r>
              <a:rPr kumimoji="0" lang="ja-JP" altLang="en-US" sz="2000">
                <a:solidFill>
                  <a:srgbClr val="595959"/>
                </a:solidFill>
                <a:latin typeface="Helvetica" pitchFamily="34" charset="0"/>
              </a:rPr>
              <a:t>テイスト・ナパ・ヴァレー</a:t>
            </a:r>
          </a:p>
          <a:p>
            <a:pPr eaLnBrk="0" hangingPunct="0">
              <a:lnSpc>
                <a:spcPct val="110000"/>
              </a:lnSpc>
            </a:pPr>
            <a:r>
              <a:rPr kumimoji="0" lang="ja-JP" altLang="en-US" sz="2000">
                <a:solidFill>
                  <a:srgbClr val="595959"/>
                </a:solidFill>
                <a:latin typeface="Helvetica" pitchFamily="34" charset="0"/>
              </a:rPr>
              <a:t>マスター・ナパ・ヴァレー</a:t>
            </a:r>
          </a:p>
          <a:p>
            <a:pPr eaLnBrk="0" hangingPunct="0">
              <a:lnSpc>
                <a:spcPct val="110000"/>
              </a:lnSpc>
            </a:pPr>
            <a:r>
              <a:rPr kumimoji="0" lang="ja-JP" altLang="en-US" sz="2000">
                <a:solidFill>
                  <a:srgbClr val="595959"/>
                </a:solidFill>
                <a:latin typeface="Helvetica" pitchFamily="34" charset="0"/>
              </a:rPr>
              <a:t>ワインライター・シンポジウム</a:t>
            </a:r>
          </a:p>
          <a:p>
            <a:pPr eaLnBrk="0" hangingPunct="0">
              <a:lnSpc>
                <a:spcPct val="110000"/>
              </a:lnSpc>
            </a:pPr>
            <a:r>
              <a:rPr kumimoji="0" lang="ja-JP" altLang="en-US" sz="2000">
                <a:solidFill>
                  <a:srgbClr val="595959"/>
                </a:solidFill>
                <a:latin typeface="Helvetica" pitchFamily="34" charset="0"/>
              </a:rPr>
              <a:t>ワイン・エデュケーターズ・</a:t>
            </a:r>
          </a:p>
          <a:p>
            <a:pPr eaLnBrk="0" hangingPunct="0">
              <a:lnSpc>
                <a:spcPct val="110000"/>
              </a:lnSpc>
            </a:pPr>
            <a:r>
              <a:rPr kumimoji="0" lang="ja-JP" altLang="en-US" sz="2000">
                <a:solidFill>
                  <a:srgbClr val="595959"/>
                </a:solidFill>
                <a:latin typeface="Helvetica" pitchFamily="34" charset="0"/>
              </a:rPr>
              <a:t>アカデミー</a:t>
            </a:r>
          </a:p>
        </p:txBody>
      </p:sp>
      <p:sp>
        <p:nvSpPr>
          <p:cNvPr id="100355" name="Text Box 25"/>
          <p:cNvSpPr txBox="1">
            <a:spLocks noChangeArrowheads="1"/>
          </p:cNvSpPr>
          <p:nvPr/>
        </p:nvSpPr>
        <p:spPr bwMode="auto">
          <a:xfrm>
            <a:off x="5232400" y="563563"/>
            <a:ext cx="3344863" cy="1235075"/>
          </a:xfrm>
          <a:prstGeom prst="rect">
            <a:avLst/>
          </a:prstGeom>
          <a:noFill/>
          <a:ln w="9525">
            <a:noFill/>
            <a:miter lim="800000"/>
            <a:headEnd/>
            <a:tailEnd/>
          </a:ln>
        </p:spPr>
        <p:txBody>
          <a:bodyPr>
            <a:spAutoFit/>
          </a:bodyPr>
          <a:lstStyle/>
          <a:p>
            <a:pPr>
              <a:spcBef>
                <a:spcPct val="50000"/>
              </a:spcBef>
            </a:pPr>
            <a:r>
              <a:rPr kumimoji="0" lang="ja-JP" altLang="en-US" sz="3000">
                <a:latin typeface="Helvetica" pitchFamily="34" charset="0"/>
              </a:rPr>
              <a:t>ナパ･ヴァレーの</a:t>
            </a:r>
          </a:p>
          <a:p>
            <a:pPr>
              <a:spcBef>
                <a:spcPct val="50000"/>
              </a:spcBef>
            </a:pPr>
            <a:r>
              <a:rPr kumimoji="0" lang="ja-JP" altLang="en-US" sz="3000">
                <a:latin typeface="Helvetica" pitchFamily="34" charset="0"/>
              </a:rPr>
              <a:t>名声を高める活動</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anim calcmode="lin" valueType="num">
                                      <p:cBhvr>
                                        <p:cTn id="1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1000"/>
                                        <p:tgtEl>
                                          <p:spTgt spid="4">
                                            <p:txEl>
                                              <p:pRg st="4" end="4"/>
                                            </p:txEl>
                                          </p:spTgt>
                                        </p:tgtEl>
                                      </p:cBhvr>
                                    </p:animEffect>
                                    <p:anim calcmode="lin" valueType="num">
                                      <p:cBhvr>
                                        <p:cTn id="2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1000"/>
                                        <p:tgtEl>
                                          <p:spTgt spid="4">
                                            <p:txEl>
                                              <p:pRg st="5" end="5"/>
                                            </p:txEl>
                                          </p:spTgt>
                                        </p:tgtEl>
                                      </p:cBhvr>
                                    </p:animEffect>
                                    <p:anim calcmode="lin" valueType="num">
                                      <p:cBhvr>
                                        <p:cTn id="3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1000"/>
                                        <p:tgtEl>
                                          <p:spTgt spid="4">
                                            <p:txEl>
                                              <p:pRg st="6" end="6"/>
                                            </p:txEl>
                                          </p:spTgt>
                                        </p:tgtEl>
                                      </p:cBhvr>
                                    </p:animEffect>
                                    <p:anim calcmode="lin" valueType="num">
                                      <p:cBhvr>
                                        <p:cTn id="3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fade">
                                      <p:cBhvr>
                                        <p:cTn id="43" dur="1000"/>
                                        <p:tgtEl>
                                          <p:spTgt spid="4">
                                            <p:txEl>
                                              <p:pRg st="7" end="7"/>
                                            </p:txEl>
                                          </p:spTgt>
                                        </p:tgtEl>
                                      </p:cBhvr>
                                    </p:animEffect>
                                    <p:anim calcmode="lin" valueType="num">
                                      <p:cBhvr>
                                        <p:cTn id="44"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p:cNvPicPr>
            <a:picLocks noChangeAspect="1" noChangeArrowheads="1"/>
          </p:cNvPicPr>
          <p:nvPr/>
        </p:nvPicPr>
        <p:blipFill>
          <a:blip r:embed="rId3"/>
          <a:srcRect l="5489" t="5988" r="6450" b="5452"/>
          <a:stretch>
            <a:fillRect/>
          </a:stretch>
        </p:blipFill>
        <p:spPr bwMode="auto">
          <a:xfrm>
            <a:off x="0" y="0"/>
            <a:ext cx="4572000" cy="6858000"/>
          </a:xfrm>
          <a:prstGeom prst="rect">
            <a:avLst/>
          </a:prstGeom>
          <a:noFill/>
          <a:ln w="9525">
            <a:noFill/>
            <a:miter lim="800000"/>
            <a:headEnd/>
            <a:tailEnd/>
          </a:ln>
        </p:spPr>
      </p:pic>
      <p:sp>
        <p:nvSpPr>
          <p:cNvPr id="102402" name="TextBox 10"/>
          <p:cNvSpPr txBox="1">
            <a:spLocks noChangeArrowheads="1"/>
          </p:cNvSpPr>
          <p:nvPr/>
        </p:nvSpPr>
        <p:spPr bwMode="auto">
          <a:xfrm>
            <a:off x="4916488" y="1492250"/>
            <a:ext cx="3751262" cy="3683000"/>
          </a:xfrm>
          <a:prstGeom prst="rect">
            <a:avLst/>
          </a:prstGeom>
          <a:noFill/>
          <a:ln w="9525">
            <a:noFill/>
            <a:miter lim="800000"/>
            <a:headEnd/>
            <a:tailEnd/>
          </a:ln>
        </p:spPr>
        <p:txBody>
          <a:bodyPr>
            <a:spAutoFit/>
          </a:bodyPr>
          <a:lstStyle/>
          <a:p>
            <a:pPr eaLnBrk="0" hangingPunct="0">
              <a:lnSpc>
                <a:spcPct val="95000"/>
              </a:lnSpc>
            </a:pPr>
            <a:r>
              <a:rPr kumimoji="0" lang="ja-JP" altLang="en-US">
                <a:solidFill>
                  <a:srgbClr val="595959"/>
                </a:solidFill>
                <a:latin typeface="Helvetica" pitchFamily="34" charset="0"/>
              </a:rPr>
              <a:t>プルミエ・ナパ・ヴァレー</a:t>
            </a:r>
          </a:p>
          <a:p>
            <a:pPr eaLnBrk="0" hangingPunct="0">
              <a:lnSpc>
                <a:spcPct val="95000"/>
              </a:lnSpc>
            </a:pPr>
            <a:endParaRPr kumimoji="0" lang="en-US" altLang="ja-JP" sz="2000">
              <a:solidFill>
                <a:srgbClr val="595959"/>
              </a:solidFill>
              <a:latin typeface="Helvetica" pitchFamily="34" charset="0"/>
            </a:endParaRPr>
          </a:p>
          <a:p>
            <a:pPr eaLnBrk="0" hangingPunct="0">
              <a:lnSpc>
                <a:spcPct val="110000"/>
              </a:lnSpc>
              <a:spcBef>
                <a:spcPts val="800"/>
              </a:spcBef>
            </a:pPr>
            <a:r>
              <a:rPr kumimoji="0" lang="en-US" altLang="ja-JP" sz="2000">
                <a:solidFill>
                  <a:srgbClr val="595959"/>
                </a:solidFill>
                <a:latin typeface="Helvetica" pitchFamily="34" charset="0"/>
              </a:rPr>
              <a:t>2</a:t>
            </a:r>
            <a:r>
              <a:rPr kumimoji="0" lang="ja-JP" altLang="en-US" sz="2000">
                <a:solidFill>
                  <a:srgbClr val="595959"/>
                </a:solidFill>
                <a:latin typeface="Helvetica" pitchFamily="34" charset="0"/>
              </a:rPr>
              <a:t>月に行われるトレード対象の</a:t>
            </a:r>
          </a:p>
          <a:p>
            <a:pPr eaLnBrk="0" hangingPunct="0">
              <a:lnSpc>
                <a:spcPct val="110000"/>
              </a:lnSpc>
              <a:spcBef>
                <a:spcPts val="800"/>
              </a:spcBef>
            </a:pPr>
            <a:r>
              <a:rPr kumimoji="0" lang="ja-JP" altLang="en-US" sz="2000">
                <a:solidFill>
                  <a:srgbClr val="595959"/>
                </a:solidFill>
                <a:latin typeface="Helvetica" pitchFamily="34" charset="0"/>
              </a:rPr>
              <a:t>バレル・オークション</a:t>
            </a:r>
          </a:p>
          <a:p>
            <a:pPr eaLnBrk="0" hangingPunct="0">
              <a:lnSpc>
                <a:spcPct val="110000"/>
              </a:lnSpc>
              <a:spcBef>
                <a:spcPts val="800"/>
              </a:spcBef>
            </a:pPr>
            <a:r>
              <a:rPr kumimoji="0" lang="en-US" altLang="ja-JP" sz="2000">
                <a:solidFill>
                  <a:srgbClr val="595959"/>
                </a:solidFill>
                <a:latin typeface="Helvetica" pitchFamily="34" charset="0"/>
              </a:rPr>
              <a:t>1</a:t>
            </a:r>
            <a:r>
              <a:rPr kumimoji="0" lang="ja-JP" altLang="en-US" sz="2000">
                <a:solidFill>
                  <a:srgbClr val="595959"/>
                </a:solidFill>
                <a:latin typeface="Helvetica" pitchFamily="34" charset="0"/>
              </a:rPr>
              <a:t>ロット</a:t>
            </a:r>
            <a:r>
              <a:rPr kumimoji="0" lang="en-US" altLang="ja-JP" sz="2000">
                <a:solidFill>
                  <a:srgbClr val="595959"/>
                </a:solidFill>
                <a:latin typeface="Helvetica" pitchFamily="34" charset="0"/>
              </a:rPr>
              <a:t>60-240</a:t>
            </a:r>
            <a:r>
              <a:rPr kumimoji="0" lang="ja-JP" altLang="en-US" sz="2000">
                <a:solidFill>
                  <a:srgbClr val="595959"/>
                </a:solidFill>
                <a:latin typeface="Helvetica" pitchFamily="34" charset="0"/>
              </a:rPr>
              <a:t>本の希少なワイン</a:t>
            </a:r>
          </a:p>
          <a:p>
            <a:pPr eaLnBrk="0" hangingPunct="0">
              <a:lnSpc>
                <a:spcPct val="110000"/>
              </a:lnSpc>
              <a:spcBef>
                <a:spcPts val="800"/>
              </a:spcBef>
            </a:pPr>
            <a:r>
              <a:rPr kumimoji="0" lang="ja-JP" altLang="en-US" sz="2000">
                <a:solidFill>
                  <a:srgbClr val="595959"/>
                </a:solidFill>
                <a:latin typeface="Helvetica" pitchFamily="34" charset="0"/>
              </a:rPr>
              <a:t>だけが提供される。</a:t>
            </a:r>
          </a:p>
          <a:p>
            <a:pPr eaLnBrk="0" hangingPunct="0">
              <a:lnSpc>
                <a:spcPct val="110000"/>
              </a:lnSpc>
              <a:spcBef>
                <a:spcPts val="800"/>
              </a:spcBef>
            </a:pPr>
            <a:endParaRPr kumimoji="0" lang="en-US" altLang="ja-JP" sz="2000">
              <a:solidFill>
                <a:srgbClr val="595959"/>
              </a:solidFill>
              <a:latin typeface="Helvetica" pitchFamily="34" charset="0"/>
            </a:endParaRPr>
          </a:p>
          <a:p>
            <a:pPr eaLnBrk="0" hangingPunct="0">
              <a:lnSpc>
                <a:spcPct val="110000"/>
              </a:lnSpc>
              <a:spcBef>
                <a:spcPts val="800"/>
              </a:spcBef>
            </a:pPr>
            <a:r>
              <a:rPr kumimoji="0" lang="ja-JP" altLang="en-US" sz="2000">
                <a:solidFill>
                  <a:srgbClr val="595959"/>
                </a:solidFill>
                <a:latin typeface="Helvetica" pitchFamily="34" charset="0"/>
              </a:rPr>
              <a:t>詳細は： </a:t>
            </a:r>
            <a:r>
              <a:rPr kumimoji="0" lang="en-US" altLang="ja-JP" sz="2000">
                <a:solidFill>
                  <a:srgbClr val="595959"/>
                </a:solidFill>
                <a:latin typeface="Helvetica" pitchFamily="34" charset="0"/>
              </a:rPr>
              <a:t>www.PremiereNapaWines.com</a:t>
            </a:r>
          </a:p>
        </p:txBody>
      </p:sp>
      <p:sp>
        <p:nvSpPr>
          <p:cNvPr id="102403" name="Text Box 25"/>
          <p:cNvSpPr txBox="1">
            <a:spLocks noChangeArrowheads="1"/>
          </p:cNvSpPr>
          <p:nvPr/>
        </p:nvSpPr>
        <p:spPr bwMode="auto">
          <a:xfrm>
            <a:off x="4802188" y="400050"/>
            <a:ext cx="3962400" cy="519113"/>
          </a:xfrm>
          <a:prstGeom prst="rect">
            <a:avLst/>
          </a:prstGeom>
          <a:noFill/>
          <a:ln w="9525">
            <a:noFill/>
            <a:miter lim="800000"/>
            <a:headEnd/>
            <a:tailEnd/>
          </a:ln>
        </p:spPr>
        <p:txBody>
          <a:bodyPr>
            <a:spAutoFit/>
          </a:bodyPr>
          <a:lstStyle/>
          <a:p>
            <a:pPr>
              <a:spcBef>
                <a:spcPct val="50000"/>
              </a:spcBef>
            </a:pPr>
            <a:r>
              <a:rPr kumimoji="0" lang="ja-JP" altLang="en-US" sz="2800"/>
              <a:t>ナパ・ヴァレーのイベント</a:t>
            </a: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p:cNvPicPr>
            <a:picLocks noChangeAspect="1" noChangeArrowheads="1"/>
          </p:cNvPicPr>
          <p:nvPr/>
        </p:nvPicPr>
        <p:blipFill>
          <a:blip r:embed="rId3"/>
          <a:srcRect/>
          <a:stretch>
            <a:fillRect/>
          </a:stretch>
        </p:blipFill>
        <p:spPr bwMode="auto">
          <a:xfrm>
            <a:off x="0" y="0"/>
            <a:ext cx="4572000" cy="6858000"/>
          </a:xfrm>
          <a:prstGeom prst="rect">
            <a:avLst/>
          </a:prstGeom>
          <a:noFill/>
          <a:ln w="9525">
            <a:noFill/>
            <a:miter lim="800000"/>
            <a:headEnd/>
            <a:tailEnd/>
          </a:ln>
        </p:spPr>
      </p:pic>
      <p:sp>
        <p:nvSpPr>
          <p:cNvPr id="104450" name="Text Box 25"/>
          <p:cNvSpPr txBox="1">
            <a:spLocks noChangeArrowheads="1"/>
          </p:cNvSpPr>
          <p:nvPr/>
        </p:nvSpPr>
        <p:spPr bwMode="auto">
          <a:xfrm>
            <a:off x="5413375" y="704850"/>
            <a:ext cx="3344863" cy="1279525"/>
          </a:xfrm>
          <a:prstGeom prst="rect">
            <a:avLst/>
          </a:prstGeom>
          <a:noFill/>
          <a:ln w="9525">
            <a:noFill/>
            <a:miter lim="800000"/>
            <a:headEnd/>
            <a:tailEnd/>
          </a:ln>
        </p:spPr>
        <p:txBody>
          <a:bodyPr>
            <a:spAutoFit/>
          </a:bodyPr>
          <a:lstStyle/>
          <a:p>
            <a:r>
              <a:rPr kumimoji="0" lang="ja-JP" altLang="en-US"/>
              <a:t>ナパ・ヴァレー</a:t>
            </a:r>
          </a:p>
          <a:p>
            <a:r>
              <a:rPr kumimoji="0" lang="ja-JP" altLang="en-US"/>
              <a:t>原産地呼称保護</a:t>
            </a:r>
          </a:p>
          <a:p>
            <a:endParaRPr kumimoji="0" lang="ja-JP" altLang="en-US" sz="3000">
              <a:latin typeface="Helvetica" pitchFamily="34" charset="0"/>
            </a:endParaRPr>
          </a:p>
        </p:txBody>
      </p:sp>
      <p:sp>
        <p:nvSpPr>
          <p:cNvPr id="104451" name="TextBox 10"/>
          <p:cNvSpPr txBox="1">
            <a:spLocks noChangeArrowheads="1"/>
          </p:cNvSpPr>
          <p:nvPr/>
        </p:nvSpPr>
        <p:spPr bwMode="auto">
          <a:xfrm>
            <a:off x="5002213" y="2116138"/>
            <a:ext cx="3449637" cy="2911475"/>
          </a:xfrm>
          <a:prstGeom prst="rect">
            <a:avLst/>
          </a:prstGeom>
          <a:noFill/>
          <a:ln w="9525">
            <a:noFill/>
            <a:miter lim="800000"/>
            <a:headEnd/>
            <a:tailEnd/>
          </a:ln>
        </p:spPr>
        <p:txBody>
          <a:bodyPr>
            <a:spAutoFit/>
          </a:bodyPr>
          <a:lstStyle/>
          <a:p>
            <a:pPr eaLnBrk="0" hangingPunct="0">
              <a:lnSpc>
                <a:spcPct val="95000"/>
              </a:lnSpc>
            </a:pPr>
            <a:r>
              <a:rPr kumimoji="0" lang="ja-JP" altLang="en-US">
                <a:solidFill>
                  <a:srgbClr val="595959"/>
                </a:solidFill>
                <a:latin typeface="Helvetica" pitchFamily="34" charset="0"/>
              </a:rPr>
              <a:t>接続的ラベル表記</a:t>
            </a:r>
            <a:r>
              <a:rPr kumimoji="0" lang="en-US" altLang="ja-JP">
                <a:solidFill>
                  <a:srgbClr val="595959"/>
                </a:solidFill>
                <a:latin typeface="Helvetica" pitchFamily="34" charset="0"/>
              </a:rPr>
              <a:t>:</a:t>
            </a:r>
            <a:endParaRPr kumimoji="0" lang="en-US" altLang="ja-JP" sz="2000">
              <a:solidFill>
                <a:srgbClr val="595959"/>
              </a:solidFill>
              <a:latin typeface="Helvetica" pitchFamily="34" charset="0"/>
            </a:endParaRPr>
          </a:p>
          <a:p>
            <a:pPr>
              <a:lnSpc>
                <a:spcPct val="90000"/>
              </a:lnSpc>
            </a:pPr>
            <a:endParaRPr kumimoji="0" lang="ja-JP" altLang="en-US" sz="2000">
              <a:solidFill>
                <a:srgbClr val="595959"/>
              </a:solidFill>
              <a:latin typeface="Helvetica" pitchFamily="34" charset="0"/>
            </a:endParaRPr>
          </a:p>
          <a:p>
            <a:pPr>
              <a:lnSpc>
                <a:spcPct val="90000"/>
              </a:lnSpc>
            </a:pPr>
            <a:r>
              <a:rPr kumimoji="0" lang="ja-JP" altLang="en-US" sz="2000">
                <a:solidFill>
                  <a:srgbClr val="595959"/>
                </a:solidFill>
                <a:latin typeface="Helvetica" pitchFamily="34" charset="0"/>
              </a:rPr>
              <a:t>ナパ・ヴァレー・ヴィントナーズによって提案され、</a:t>
            </a:r>
            <a:r>
              <a:rPr kumimoji="0" lang="en-US" altLang="ja-JP" sz="2000">
                <a:solidFill>
                  <a:srgbClr val="595959"/>
                </a:solidFill>
                <a:latin typeface="Helvetica" pitchFamily="34" charset="0"/>
              </a:rPr>
              <a:t>1986</a:t>
            </a:r>
            <a:r>
              <a:rPr kumimoji="0" lang="ja-JP" altLang="en-US" sz="2000">
                <a:solidFill>
                  <a:srgbClr val="595959"/>
                </a:solidFill>
                <a:latin typeface="Helvetica" pitchFamily="34" charset="0"/>
              </a:rPr>
              <a:t>年に制定されたカリフォルニア州法により、ナパ・ヴァレーのサブ・アぺレーションを表示する場合は、ナパ・ヴァレーも同時に表記すること。</a:t>
            </a:r>
          </a:p>
          <a:p>
            <a:pPr>
              <a:lnSpc>
                <a:spcPct val="90000"/>
              </a:lnSpc>
            </a:pPr>
            <a:endParaRPr kumimoji="0" lang="en-US" altLang="ja-JP" sz="2000">
              <a:solidFill>
                <a:srgbClr val="595959"/>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3"/>
          <p:cNvSpPr>
            <a:spLocks noGrp="1"/>
          </p:cNvSpPr>
          <p:nvPr>
            <p:ph type="title" idx="4294967295"/>
          </p:nvPr>
        </p:nvSpPr>
        <p:spPr>
          <a:xfrm>
            <a:off x="363538" y="315913"/>
            <a:ext cx="8110537" cy="873125"/>
          </a:xfrm>
        </p:spPr>
        <p:txBody>
          <a:bodyPr/>
          <a:lstStyle/>
          <a:p>
            <a:r>
              <a:rPr lang="ja-JP" altLang="en-US" sz="3000" b="0" smtClean="0">
                <a:solidFill>
                  <a:srgbClr val="404040"/>
                </a:solidFill>
                <a:latin typeface="Arial" charset="0"/>
                <a:ea typeface="ＭＳ Ｐゴシック" charset="-128"/>
                <a:cs typeface="Arial" charset="0"/>
              </a:rPr>
              <a:t>ナパ・ヴァレー農業用地保護法</a:t>
            </a:r>
            <a:r>
              <a:rPr lang="en-US" altLang="ja-JP" sz="2800" b="0" smtClean="0">
                <a:solidFill>
                  <a:srgbClr val="404040"/>
                </a:solidFill>
                <a:latin typeface="Arial" charset="0"/>
                <a:ea typeface="ＭＳ Ｐゴシック" charset="-128"/>
                <a:cs typeface="Arial" charset="0"/>
              </a:rPr>
              <a:t/>
            </a:r>
            <a:br>
              <a:rPr lang="en-US" altLang="ja-JP" sz="2800" b="0" smtClean="0">
                <a:solidFill>
                  <a:srgbClr val="404040"/>
                </a:solidFill>
                <a:latin typeface="Arial" charset="0"/>
                <a:ea typeface="ＭＳ Ｐゴシック" charset="-128"/>
                <a:cs typeface="Arial" charset="0"/>
              </a:rPr>
            </a:br>
            <a:r>
              <a:rPr lang="ja-JP" altLang="en-US" sz="2600" b="0" smtClean="0">
                <a:solidFill>
                  <a:srgbClr val="404040"/>
                </a:solidFill>
                <a:latin typeface="Arial" charset="0"/>
                <a:ea typeface="ＭＳ Ｐゴシック" charset="-128"/>
                <a:cs typeface="Arial" charset="0"/>
              </a:rPr>
              <a:t>土地の最も有効な活用</a:t>
            </a:r>
          </a:p>
        </p:txBody>
      </p:sp>
      <p:grpSp>
        <p:nvGrpSpPr>
          <p:cNvPr id="11" name="Group 10"/>
          <p:cNvGrpSpPr>
            <a:grpSpLocks/>
          </p:cNvGrpSpPr>
          <p:nvPr/>
        </p:nvGrpSpPr>
        <p:grpSpPr bwMode="auto">
          <a:xfrm>
            <a:off x="703263" y="1603375"/>
            <a:ext cx="3783012" cy="4040188"/>
            <a:chOff x="703263" y="1603375"/>
            <a:chExt cx="3783022" cy="4040188"/>
          </a:xfrm>
        </p:grpSpPr>
        <p:pic>
          <p:nvPicPr>
            <p:cNvPr id="106502" name="Picture 2"/>
            <p:cNvPicPr>
              <a:picLocks noChangeAspect="1" noChangeArrowheads="1"/>
            </p:cNvPicPr>
            <p:nvPr/>
          </p:nvPicPr>
          <p:blipFill>
            <a:blip r:embed="rId3"/>
            <a:srcRect/>
            <a:stretch>
              <a:fillRect/>
            </a:stretch>
          </p:blipFill>
          <p:spPr bwMode="auto">
            <a:xfrm>
              <a:off x="849313" y="1603375"/>
              <a:ext cx="3636972" cy="3636628"/>
            </a:xfrm>
            <a:prstGeom prst="rect">
              <a:avLst/>
            </a:prstGeom>
            <a:noFill/>
            <a:ln w="9525">
              <a:noFill/>
              <a:miter lim="800000"/>
              <a:headEnd/>
              <a:tailEnd/>
            </a:ln>
          </p:spPr>
        </p:pic>
        <p:sp>
          <p:nvSpPr>
            <p:cNvPr id="106503" name="Rectangle 7"/>
            <p:cNvSpPr>
              <a:spLocks noChangeArrowheads="1"/>
            </p:cNvSpPr>
            <p:nvPr/>
          </p:nvSpPr>
          <p:spPr bwMode="auto">
            <a:xfrm>
              <a:off x="703263" y="5246688"/>
              <a:ext cx="2336806" cy="396875"/>
            </a:xfrm>
            <a:prstGeom prst="rect">
              <a:avLst/>
            </a:prstGeom>
            <a:noFill/>
            <a:ln w="9525">
              <a:noFill/>
              <a:miter lim="800000"/>
              <a:headEnd/>
              <a:tailEnd/>
            </a:ln>
          </p:spPr>
          <p:txBody>
            <a:bodyPr wrap="none">
              <a:spAutoFit/>
            </a:bodyPr>
            <a:lstStyle/>
            <a:p>
              <a:pPr algn="ctr" eaLnBrk="0" hangingPunct="0"/>
              <a:r>
                <a:rPr kumimoji="0" lang="ja-JP" altLang="en-US" sz="2000">
                  <a:solidFill>
                    <a:srgbClr val="595959"/>
                  </a:solidFill>
                  <a:latin typeface="Helvetica" pitchFamily="34" charset="0"/>
                </a:rPr>
                <a:t>ナパ・ヴァレー </a:t>
              </a:r>
              <a:r>
                <a:rPr kumimoji="0" lang="en-US" altLang="ja-JP" sz="2000">
                  <a:solidFill>
                    <a:srgbClr val="595959"/>
                  </a:solidFill>
                  <a:latin typeface="Helvetica" pitchFamily="34" charset="0"/>
                </a:rPr>
                <a:t>1940</a:t>
              </a:r>
            </a:p>
          </p:txBody>
        </p:sp>
      </p:grpSp>
      <p:grpSp>
        <p:nvGrpSpPr>
          <p:cNvPr id="10" name="Group 9"/>
          <p:cNvGrpSpPr>
            <a:grpSpLocks/>
          </p:cNvGrpSpPr>
          <p:nvPr/>
        </p:nvGrpSpPr>
        <p:grpSpPr bwMode="auto">
          <a:xfrm>
            <a:off x="4402138" y="1590675"/>
            <a:ext cx="3854450" cy="4040188"/>
            <a:chOff x="4401363" y="1603710"/>
            <a:chExt cx="3853637" cy="4039853"/>
          </a:xfrm>
        </p:grpSpPr>
        <p:pic>
          <p:nvPicPr>
            <p:cNvPr id="106500" name="Picture 2"/>
            <p:cNvPicPr>
              <a:picLocks noChangeAspect="1" noChangeArrowheads="1"/>
            </p:cNvPicPr>
            <p:nvPr/>
          </p:nvPicPr>
          <p:blipFill>
            <a:blip r:embed="rId4"/>
            <a:srcRect/>
            <a:stretch>
              <a:fillRect/>
            </a:stretch>
          </p:blipFill>
          <p:spPr bwMode="auto">
            <a:xfrm>
              <a:off x="4629915" y="1603710"/>
              <a:ext cx="3625085" cy="3636628"/>
            </a:xfrm>
            <a:prstGeom prst="rect">
              <a:avLst/>
            </a:prstGeom>
            <a:noFill/>
            <a:ln w="9525">
              <a:noFill/>
              <a:miter lim="800000"/>
              <a:headEnd/>
              <a:tailEnd/>
            </a:ln>
          </p:spPr>
        </p:pic>
        <p:sp>
          <p:nvSpPr>
            <p:cNvPr id="106501" name="Rectangle 8"/>
            <p:cNvSpPr>
              <a:spLocks noChangeArrowheads="1"/>
            </p:cNvSpPr>
            <p:nvPr/>
          </p:nvSpPr>
          <p:spPr bwMode="auto">
            <a:xfrm>
              <a:off x="4401363" y="5246721"/>
              <a:ext cx="3252101" cy="396842"/>
            </a:xfrm>
            <a:prstGeom prst="rect">
              <a:avLst/>
            </a:prstGeom>
            <a:noFill/>
            <a:ln w="9525">
              <a:noFill/>
              <a:miter lim="800000"/>
              <a:headEnd/>
              <a:tailEnd/>
            </a:ln>
          </p:spPr>
          <p:txBody>
            <a:bodyPr wrap="none">
              <a:spAutoFit/>
            </a:bodyPr>
            <a:lstStyle/>
            <a:p>
              <a:pPr algn="ctr" eaLnBrk="0" hangingPunct="0"/>
              <a:r>
                <a:rPr kumimoji="0" lang="ja-JP" altLang="en-US" sz="2000">
                  <a:solidFill>
                    <a:srgbClr val="595959"/>
                  </a:solidFill>
                  <a:latin typeface="Helvetica" pitchFamily="34" charset="0"/>
                </a:rPr>
                <a:t>サンタ・クララ・ヴァレー </a:t>
              </a:r>
              <a:r>
                <a:rPr kumimoji="0" lang="en-US" altLang="ja-JP" sz="2000">
                  <a:solidFill>
                    <a:srgbClr val="595959"/>
                  </a:solidFill>
                  <a:latin typeface="Helvetica" pitchFamily="34" charset="0"/>
                </a:rPr>
                <a:t>1940</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3"/>
          <p:cNvSpPr>
            <a:spLocks noGrp="1"/>
          </p:cNvSpPr>
          <p:nvPr>
            <p:ph type="title" idx="4294967295"/>
          </p:nvPr>
        </p:nvSpPr>
        <p:spPr>
          <a:xfrm>
            <a:off x="363538" y="315913"/>
            <a:ext cx="8110537" cy="873125"/>
          </a:xfrm>
        </p:spPr>
        <p:txBody>
          <a:bodyPr/>
          <a:lstStyle/>
          <a:p>
            <a:r>
              <a:rPr lang="ja-JP" altLang="en-US" sz="3000" b="0" smtClean="0">
                <a:solidFill>
                  <a:srgbClr val="404040"/>
                </a:solidFill>
                <a:latin typeface="Arial" charset="0"/>
                <a:ea typeface="ＭＳ Ｐゴシック" charset="-128"/>
                <a:cs typeface="Arial" charset="0"/>
              </a:rPr>
              <a:t>ナパ・ヴァレー農業用地保護法</a:t>
            </a:r>
            <a:r>
              <a:rPr lang="en-US" altLang="ja-JP" sz="2800" b="0" smtClean="0">
                <a:solidFill>
                  <a:srgbClr val="404040"/>
                </a:solidFill>
                <a:latin typeface="Arial" charset="0"/>
                <a:ea typeface="ＭＳ Ｐゴシック" charset="-128"/>
                <a:cs typeface="Arial" charset="0"/>
              </a:rPr>
              <a:t/>
            </a:r>
            <a:br>
              <a:rPr lang="en-US" altLang="ja-JP" sz="2800" b="0" smtClean="0">
                <a:solidFill>
                  <a:srgbClr val="404040"/>
                </a:solidFill>
                <a:latin typeface="Arial" charset="0"/>
                <a:ea typeface="ＭＳ Ｐゴシック" charset="-128"/>
                <a:cs typeface="Arial" charset="0"/>
              </a:rPr>
            </a:br>
            <a:r>
              <a:rPr lang="ja-JP" altLang="en-US" sz="2600" b="0" smtClean="0">
                <a:solidFill>
                  <a:srgbClr val="404040"/>
                </a:solidFill>
                <a:latin typeface="Arial" charset="0"/>
                <a:ea typeface="ＭＳ Ｐゴシック" charset="-128"/>
                <a:cs typeface="Arial" charset="0"/>
              </a:rPr>
              <a:t>約</a:t>
            </a:r>
            <a:r>
              <a:rPr lang="en-US" altLang="ja-JP" sz="2600" b="0" smtClean="0">
                <a:solidFill>
                  <a:srgbClr val="404040"/>
                </a:solidFill>
                <a:latin typeface="Arial" charset="0"/>
                <a:ea typeface="ＭＳ Ｐゴシック" charset="-128"/>
                <a:cs typeface="Arial" charset="0"/>
              </a:rPr>
              <a:t>38,000</a:t>
            </a:r>
            <a:r>
              <a:rPr lang="ja-JP" altLang="en-US" sz="2600" b="0" smtClean="0">
                <a:solidFill>
                  <a:srgbClr val="404040"/>
                </a:solidFill>
                <a:latin typeface="Arial" charset="0"/>
                <a:ea typeface="ＭＳ Ｐゴシック" charset="-128"/>
                <a:cs typeface="Arial" charset="0"/>
              </a:rPr>
              <a:t>エーカーの農業用地を開発から守る</a:t>
            </a:r>
          </a:p>
        </p:txBody>
      </p:sp>
      <p:pic>
        <p:nvPicPr>
          <p:cNvPr id="108546" name="Picture 2"/>
          <p:cNvPicPr>
            <a:picLocks noChangeAspect="1" noChangeArrowheads="1"/>
          </p:cNvPicPr>
          <p:nvPr/>
        </p:nvPicPr>
        <p:blipFill>
          <a:blip r:embed="rId3">
            <a:clrChange>
              <a:clrFrom>
                <a:srgbClr val="F5F5F5"/>
              </a:clrFrom>
              <a:clrTo>
                <a:srgbClr val="F5F5F5">
                  <a:alpha val="0"/>
                </a:srgbClr>
              </a:clrTo>
            </a:clrChange>
          </a:blip>
          <a:srcRect/>
          <a:stretch>
            <a:fillRect/>
          </a:stretch>
        </p:blipFill>
        <p:spPr bwMode="auto">
          <a:xfrm>
            <a:off x="846138" y="1593850"/>
            <a:ext cx="7415212" cy="3660775"/>
          </a:xfrm>
          <a:prstGeom prst="rect">
            <a:avLst/>
          </a:prstGeom>
          <a:noFill/>
          <a:ln w="9525">
            <a:noFill/>
            <a:miter lim="800000"/>
            <a:headEnd/>
            <a:tailEnd/>
          </a:ln>
        </p:spPr>
      </p:pic>
      <p:sp>
        <p:nvSpPr>
          <p:cNvPr id="108547" name="Rectangle 7"/>
          <p:cNvSpPr>
            <a:spLocks noChangeArrowheads="1"/>
          </p:cNvSpPr>
          <p:nvPr/>
        </p:nvSpPr>
        <p:spPr bwMode="auto">
          <a:xfrm>
            <a:off x="701675" y="5246688"/>
            <a:ext cx="2336800" cy="396875"/>
          </a:xfrm>
          <a:prstGeom prst="rect">
            <a:avLst/>
          </a:prstGeom>
          <a:noFill/>
          <a:ln w="9525">
            <a:noFill/>
            <a:miter lim="800000"/>
            <a:headEnd/>
            <a:tailEnd/>
          </a:ln>
        </p:spPr>
        <p:txBody>
          <a:bodyPr wrap="none">
            <a:spAutoFit/>
          </a:bodyPr>
          <a:lstStyle/>
          <a:p>
            <a:pPr algn="ctr" eaLnBrk="0" hangingPunct="0"/>
            <a:r>
              <a:rPr kumimoji="0" lang="ja-JP" altLang="en-US" sz="2000">
                <a:solidFill>
                  <a:srgbClr val="595959"/>
                </a:solidFill>
                <a:latin typeface="Helvetica" pitchFamily="34" charset="0"/>
              </a:rPr>
              <a:t>ナパ・ヴァレー </a:t>
            </a:r>
            <a:r>
              <a:rPr kumimoji="0" lang="en-US" altLang="ja-JP" sz="2000">
                <a:solidFill>
                  <a:srgbClr val="595959"/>
                </a:solidFill>
                <a:latin typeface="Helvetica" pitchFamily="34" charset="0"/>
              </a:rPr>
              <a:t>2005</a:t>
            </a:r>
          </a:p>
        </p:txBody>
      </p:sp>
      <p:sp>
        <p:nvSpPr>
          <p:cNvPr id="108548" name="Rectangle 8"/>
          <p:cNvSpPr>
            <a:spLocks noChangeArrowheads="1"/>
          </p:cNvSpPr>
          <p:nvPr/>
        </p:nvSpPr>
        <p:spPr bwMode="auto">
          <a:xfrm>
            <a:off x="4530725" y="5259388"/>
            <a:ext cx="3421063" cy="396875"/>
          </a:xfrm>
          <a:prstGeom prst="rect">
            <a:avLst/>
          </a:prstGeom>
          <a:noFill/>
          <a:ln w="9525">
            <a:noFill/>
            <a:miter lim="800000"/>
            <a:headEnd/>
            <a:tailEnd/>
          </a:ln>
        </p:spPr>
        <p:txBody>
          <a:bodyPr wrap="none">
            <a:spAutoFit/>
          </a:bodyPr>
          <a:lstStyle/>
          <a:p>
            <a:pPr algn="ctr" eaLnBrk="0" hangingPunct="0"/>
            <a:r>
              <a:rPr kumimoji="0" lang="ja-JP" altLang="en-US" sz="2000">
                <a:solidFill>
                  <a:srgbClr val="595959"/>
                </a:solidFill>
                <a:latin typeface="Helvetica" pitchFamily="34" charset="0"/>
              </a:rPr>
              <a:t>サンタ・クララ・ヴァレー　 </a:t>
            </a:r>
            <a:r>
              <a:rPr kumimoji="0" lang="en-US" altLang="ja-JP" sz="2000">
                <a:solidFill>
                  <a:srgbClr val="595959"/>
                </a:solidFill>
                <a:latin typeface="Helvetica" pitchFamily="34" charset="0"/>
              </a:rPr>
              <a:t>2005</a:t>
            </a:r>
          </a:p>
        </p:txBody>
      </p:sp>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8" descr="shutterstock_31643752.jpg"/>
          <p:cNvPicPr>
            <a:picLocks noChangeAspect="1"/>
          </p:cNvPicPr>
          <p:nvPr/>
        </p:nvPicPr>
        <p:blipFill>
          <a:blip r:embed="rId3"/>
          <a:srcRect l="5258" r="28075"/>
          <a:stretch>
            <a:fillRect/>
          </a:stretch>
        </p:blipFill>
        <p:spPr bwMode="auto">
          <a:xfrm>
            <a:off x="0" y="0"/>
            <a:ext cx="4572000" cy="6858000"/>
          </a:xfrm>
          <a:prstGeom prst="rect">
            <a:avLst/>
          </a:prstGeom>
          <a:noFill/>
          <a:ln w="9525">
            <a:noFill/>
            <a:miter lim="800000"/>
            <a:headEnd/>
            <a:tailEnd/>
          </a:ln>
        </p:spPr>
      </p:pic>
      <p:pic>
        <p:nvPicPr>
          <p:cNvPr id="151554" name="Picture 3"/>
          <p:cNvPicPr>
            <a:picLocks noChangeAspect="1" noChangeArrowheads="1"/>
          </p:cNvPicPr>
          <p:nvPr/>
        </p:nvPicPr>
        <p:blipFill>
          <a:blip r:embed="rId4"/>
          <a:srcRect/>
          <a:stretch>
            <a:fillRect/>
          </a:stretch>
        </p:blipFill>
        <p:spPr bwMode="auto">
          <a:xfrm>
            <a:off x="2689225" y="3541713"/>
            <a:ext cx="1933575" cy="3316287"/>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110595" name="Text Box 25"/>
          <p:cNvSpPr txBox="1">
            <a:spLocks noChangeArrowheads="1"/>
          </p:cNvSpPr>
          <p:nvPr/>
        </p:nvSpPr>
        <p:spPr bwMode="auto">
          <a:xfrm>
            <a:off x="5340350" y="395288"/>
            <a:ext cx="3344863" cy="1006475"/>
          </a:xfrm>
          <a:prstGeom prst="rect">
            <a:avLst/>
          </a:prstGeom>
          <a:noFill/>
          <a:ln w="9525">
            <a:noFill/>
            <a:miter lim="800000"/>
            <a:headEnd/>
            <a:tailEnd/>
          </a:ln>
        </p:spPr>
        <p:txBody>
          <a:bodyPr>
            <a:spAutoFit/>
          </a:bodyPr>
          <a:lstStyle/>
          <a:p>
            <a:pPr>
              <a:spcBef>
                <a:spcPct val="50000"/>
              </a:spcBef>
            </a:pPr>
            <a:r>
              <a:rPr kumimoji="0" lang="ja-JP" altLang="en-US" sz="3000">
                <a:latin typeface="Helvetica" pitchFamily="34" charset="0"/>
              </a:rPr>
              <a:t>ナパ・ヴァレーの</a:t>
            </a:r>
            <a:br>
              <a:rPr kumimoji="0" lang="ja-JP" altLang="en-US" sz="3000">
                <a:latin typeface="Helvetica" pitchFamily="34" charset="0"/>
              </a:rPr>
            </a:br>
            <a:r>
              <a:rPr kumimoji="0" lang="ja-JP" altLang="en-US" sz="3000">
                <a:latin typeface="Helvetica" pitchFamily="34" charset="0"/>
              </a:rPr>
              <a:t>環境保護</a:t>
            </a:r>
          </a:p>
        </p:txBody>
      </p:sp>
      <p:sp>
        <p:nvSpPr>
          <p:cNvPr id="110596" name="TextBox 10"/>
          <p:cNvSpPr txBox="1">
            <a:spLocks noChangeArrowheads="1"/>
          </p:cNvSpPr>
          <p:nvPr/>
        </p:nvSpPr>
        <p:spPr bwMode="auto">
          <a:xfrm>
            <a:off x="5473700" y="2076450"/>
            <a:ext cx="3194050" cy="2994025"/>
          </a:xfrm>
          <a:prstGeom prst="rect">
            <a:avLst/>
          </a:prstGeom>
          <a:noFill/>
          <a:ln w="9525">
            <a:noFill/>
            <a:miter lim="800000"/>
            <a:headEnd/>
            <a:tailEnd/>
          </a:ln>
        </p:spPr>
        <p:txBody>
          <a:bodyPr>
            <a:spAutoFit/>
          </a:bodyPr>
          <a:lstStyle/>
          <a:p>
            <a:pPr eaLnBrk="0" hangingPunct="0">
              <a:lnSpc>
                <a:spcPct val="95000"/>
              </a:lnSpc>
            </a:pPr>
            <a:r>
              <a:rPr kumimoji="0" lang="ja-JP" altLang="en-US">
                <a:solidFill>
                  <a:srgbClr val="595959"/>
                </a:solidFill>
                <a:latin typeface="Helvetica" pitchFamily="34" charset="0"/>
              </a:rPr>
              <a:t>ナパ・グリーン・ランド</a:t>
            </a:r>
          </a:p>
          <a:p>
            <a:pPr eaLnBrk="0" hangingPunct="0">
              <a:lnSpc>
                <a:spcPct val="95000"/>
              </a:lnSpc>
            </a:pPr>
            <a:r>
              <a:rPr kumimoji="0" lang="ja-JP" altLang="en-US">
                <a:solidFill>
                  <a:srgbClr val="595959"/>
                </a:solidFill>
                <a:latin typeface="Helvetica" pitchFamily="34" charset="0"/>
              </a:rPr>
              <a:t>プログラム</a:t>
            </a:r>
          </a:p>
          <a:p>
            <a:pPr eaLnBrk="0" hangingPunct="0">
              <a:lnSpc>
                <a:spcPct val="95000"/>
              </a:lnSpc>
            </a:pPr>
            <a:endParaRPr kumimoji="0" lang="en-US" altLang="ja-JP" sz="2800">
              <a:solidFill>
                <a:srgbClr val="595959"/>
              </a:solidFill>
              <a:latin typeface="Helvetica" pitchFamily="34" charset="0"/>
            </a:endParaRPr>
          </a:p>
          <a:p>
            <a:pPr>
              <a:lnSpc>
                <a:spcPct val="90000"/>
              </a:lnSpc>
            </a:pPr>
            <a:r>
              <a:rPr kumimoji="0" lang="ja-JP" altLang="en-US" sz="2000">
                <a:solidFill>
                  <a:srgbClr val="595959"/>
                </a:solidFill>
                <a:latin typeface="Helvetica" pitchFamily="34" charset="0"/>
              </a:rPr>
              <a:t>ナパ・ヴァレーの水体系を</a:t>
            </a:r>
          </a:p>
          <a:p>
            <a:pPr>
              <a:lnSpc>
                <a:spcPct val="90000"/>
              </a:lnSpc>
            </a:pPr>
            <a:r>
              <a:rPr kumimoji="0" lang="ja-JP" altLang="en-US" sz="2000">
                <a:solidFill>
                  <a:srgbClr val="595959"/>
                </a:solidFill>
                <a:latin typeface="Helvetica" pitchFamily="34" charset="0"/>
              </a:rPr>
              <a:t>保護するためにデザインされた、世界でも類を見ない</a:t>
            </a:r>
          </a:p>
          <a:p>
            <a:pPr>
              <a:lnSpc>
                <a:spcPct val="90000"/>
              </a:lnSpc>
            </a:pPr>
            <a:r>
              <a:rPr kumimoji="0" lang="ja-JP" altLang="en-US" sz="2000">
                <a:solidFill>
                  <a:srgbClr val="595959"/>
                </a:solidFill>
                <a:latin typeface="Helvetica" pitchFamily="34" charset="0"/>
              </a:rPr>
              <a:t>環境保護プログラム</a:t>
            </a:r>
          </a:p>
          <a:p>
            <a:pPr>
              <a:lnSpc>
                <a:spcPct val="90000"/>
              </a:lnSpc>
              <a:spcBef>
                <a:spcPts val="1200"/>
              </a:spcBef>
            </a:pPr>
            <a:r>
              <a:rPr kumimoji="0" lang="en-US" altLang="ja-JP" sz="2000">
                <a:solidFill>
                  <a:srgbClr val="595959"/>
                </a:solidFill>
                <a:latin typeface="Helvetica" pitchFamily="34" charset="0"/>
              </a:rPr>
              <a:t>52,000 </a:t>
            </a:r>
            <a:r>
              <a:rPr kumimoji="0" lang="ja-JP" altLang="en-US" sz="2000">
                <a:solidFill>
                  <a:srgbClr val="595959"/>
                </a:solidFill>
                <a:latin typeface="Helvetica" pitchFamily="34" charset="0"/>
              </a:rPr>
              <a:t>エーカーが加盟 </a:t>
            </a:r>
            <a:r>
              <a:rPr kumimoji="0" lang="en-US" altLang="ja-JP" sz="2000">
                <a:solidFill>
                  <a:srgbClr val="595959"/>
                </a:solidFill>
                <a:latin typeface="Helvetica" pitchFamily="34" charset="0"/>
              </a:rPr>
              <a:t>25,000 </a:t>
            </a:r>
            <a:r>
              <a:rPr kumimoji="0" lang="ja-JP" altLang="en-US" sz="2000">
                <a:solidFill>
                  <a:srgbClr val="595959"/>
                </a:solidFill>
                <a:latin typeface="Helvetica" pitchFamily="34" charset="0"/>
              </a:rPr>
              <a:t>エーカーが認証済</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151554"/>
                                        </p:tgtEl>
                                        <p:attrNameLst>
                                          <p:attrName>style.visibility</p:attrName>
                                        </p:attrNameLst>
                                      </p:cBhvr>
                                      <p:to>
                                        <p:strVal val="visible"/>
                                      </p:to>
                                    </p:set>
                                    <p:animEffect transition="in" filter="wipe(right)">
                                      <p:cBhvr>
                                        <p:cTn id="7" dur="500"/>
                                        <p:tgtEl>
                                          <p:spTgt spid="151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9" descr="73958210.jpg"/>
          <p:cNvPicPr>
            <a:picLocks noChangeAspect="1"/>
          </p:cNvPicPr>
          <p:nvPr/>
        </p:nvPicPr>
        <p:blipFill>
          <a:blip r:embed="rId3"/>
          <a:srcRect/>
          <a:stretch>
            <a:fillRect/>
          </a:stretch>
        </p:blipFill>
        <p:spPr bwMode="auto">
          <a:xfrm>
            <a:off x="0" y="0"/>
            <a:ext cx="4572000" cy="6858000"/>
          </a:xfrm>
          <a:prstGeom prst="rect">
            <a:avLst/>
          </a:prstGeom>
          <a:noFill/>
          <a:ln w="9525">
            <a:noFill/>
            <a:miter lim="800000"/>
            <a:headEnd/>
            <a:tailEnd/>
          </a:ln>
        </p:spPr>
      </p:pic>
      <p:pic>
        <p:nvPicPr>
          <p:cNvPr id="20482" name="Picture 3"/>
          <p:cNvPicPr>
            <a:picLocks noChangeAspect="1" noChangeArrowheads="1"/>
          </p:cNvPicPr>
          <p:nvPr/>
        </p:nvPicPr>
        <p:blipFill>
          <a:blip r:embed="rId4">
            <a:lum contrast="-30000"/>
          </a:blip>
          <a:srcRect/>
          <a:stretch>
            <a:fillRect/>
          </a:stretch>
        </p:blipFill>
        <p:spPr bwMode="auto">
          <a:xfrm>
            <a:off x="6089650" y="539750"/>
            <a:ext cx="1858963" cy="2327275"/>
          </a:xfrm>
          <a:prstGeom prst="rect">
            <a:avLst/>
          </a:prstGeom>
          <a:noFill/>
          <a:ln w="9525">
            <a:noFill/>
            <a:miter lim="800000"/>
            <a:headEnd/>
            <a:tailEnd/>
          </a:ln>
        </p:spPr>
      </p:pic>
      <p:sp>
        <p:nvSpPr>
          <p:cNvPr id="20483" name="Oval 8"/>
          <p:cNvSpPr>
            <a:spLocks noChangeArrowheads="1"/>
          </p:cNvSpPr>
          <p:nvPr/>
        </p:nvSpPr>
        <p:spPr bwMode="auto">
          <a:xfrm>
            <a:off x="471488" y="2957513"/>
            <a:ext cx="3460750" cy="3460750"/>
          </a:xfrm>
          <a:prstGeom prst="ellipse">
            <a:avLst/>
          </a:prstGeom>
          <a:solidFill>
            <a:srgbClr val="5A412D"/>
          </a:solidFill>
          <a:ln w="9525" algn="ctr">
            <a:noFill/>
            <a:round/>
            <a:headEnd/>
            <a:tailEnd/>
          </a:ln>
        </p:spPr>
        <p:txBody>
          <a:bodyPr/>
          <a:lstStyle/>
          <a:p>
            <a:pPr algn="ctr" eaLnBrk="0" hangingPunct="0"/>
            <a:endParaRPr kumimoji="0" lang="en-US" altLang="ja-JP"/>
          </a:p>
        </p:txBody>
      </p:sp>
      <p:sp>
        <p:nvSpPr>
          <p:cNvPr id="20484" name="TextBox 7"/>
          <p:cNvSpPr txBox="1">
            <a:spLocks noChangeArrowheads="1"/>
          </p:cNvSpPr>
          <p:nvPr/>
        </p:nvSpPr>
        <p:spPr bwMode="auto">
          <a:xfrm>
            <a:off x="7096125" y="893763"/>
            <a:ext cx="1860550" cy="336550"/>
          </a:xfrm>
          <a:prstGeom prst="rect">
            <a:avLst/>
          </a:prstGeom>
          <a:noFill/>
          <a:ln w="9525">
            <a:noFill/>
            <a:miter lim="800000"/>
            <a:headEnd/>
            <a:tailEnd/>
          </a:ln>
        </p:spPr>
        <p:txBody>
          <a:bodyPr wrap="none">
            <a:spAutoFit/>
          </a:bodyPr>
          <a:lstStyle/>
          <a:p>
            <a:pPr algn="r" eaLnBrk="0" hangingPunct="0"/>
            <a:r>
              <a:rPr kumimoji="0" lang="ja-JP" altLang="en-US" sz="1600">
                <a:solidFill>
                  <a:srgbClr val="595959"/>
                </a:solidFill>
                <a:latin typeface="Helvetica" pitchFamily="34" charset="0"/>
              </a:rPr>
              <a:t>ナパ・ヴァレー </a:t>
            </a:r>
            <a:r>
              <a:rPr kumimoji="0" lang="en-US" altLang="ja-JP" sz="1600">
                <a:solidFill>
                  <a:srgbClr val="595959"/>
                </a:solidFill>
                <a:latin typeface="Helvetica" pitchFamily="34" charset="0"/>
              </a:rPr>
              <a:t>AVA</a:t>
            </a:r>
          </a:p>
        </p:txBody>
      </p:sp>
      <p:pic>
        <p:nvPicPr>
          <p:cNvPr id="20485" name="Picture 2"/>
          <p:cNvPicPr>
            <a:picLocks noChangeAspect="1" noChangeArrowheads="1"/>
          </p:cNvPicPr>
          <p:nvPr/>
        </p:nvPicPr>
        <p:blipFill>
          <a:blip r:embed="rId5"/>
          <a:srcRect/>
          <a:stretch>
            <a:fillRect/>
          </a:stretch>
        </p:blipFill>
        <p:spPr bwMode="auto">
          <a:xfrm>
            <a:off x="4768850" y="1960563"/>
            <a:ext cx="3381375" cy="3762375"/>
          </a:xfrm>
          <a:prstGeom prst="rect">
            <a:avLst/>
          </a:prstGeom>
          <a:noFill/>
          <a:ln w="9525">
            <a:noFill/>
            <a:miter lim="800000"/>
            <a:headEnd/>
            <a:tailEnd/>
          </a:ln>
        </p:spPr>
      </p:pic>
      <p:sp>
        <p:nvSpPr>
          <p:cNvPr id="20486" name="TextBox 13"/>
          <p:cNvSpPr txBox="1">
            <a:spLocks noChangeArrowheads="1"/>
          </p:cNvSpPr>
          <p:nvPr/>
        </p:nvSpPr>
        <p:spPr bwMode="auto">
          <a:xfrm>
            <a:off x="6119813" y="4579938"/>
            <a:ext cx="1258887" cy="336550"/>
          </a:xfrm>
          <a:prstGeom prst="rect">
            <a:avLst/>
          </a:prstGeom>
          <a:noFill/>
          <a:ln w="9525">
            <a:noFill/>
            <a:miter lim="800000"/>
            <a:headEnd/>
            <a:tailEnd/>
          </a:ln>
        </p:spPr>
        <p:txBody>
          <a:bodyPr wrap="none">
            <a:spAutoFit/>
          </a:bodyPr>
          <a:lstStyle/>
          <a:p>
            <a:pPr algn="r" eaLnBrk="0" hangingPunct="0"/>
            <a:r>
              <a:rPr kumimoji="0" lang="ja-JP" altLang="en-US" sz="1600">
                <a:solidFill>
                  <a:schemeClr val="bg1"/>
                </a:solidFill>
                <a:latin typeface="Helvetica" pitchFamily="34" charset="0"/>
              </a:rPr>
              <a:t>ボルドー </a:t>
            </a:r>
            <a:r>
              <a:rPr kumimoji="0" lang="en-US" altLang="ja-JP" sz="1600">
                <a:solidFill>
                  <a:schemeClr val="bg1"/>
                </a:solidFill>
                <a:latin typeface="Helvetica" pitchFamily="34" charset="0"/>
              </a:rPr>
              <a:t>AC</a:t>
            </a:r>
          </a:p>
        </p:txBody>
      </p:sp>
      <p:sp>
        <p:nvSpPr>
          <p:cNvPr id="20487" name="TextBox 15"/>
          <p:cNvSpPr txBox="1">
            <a:spLocks noChangeArrowheads="1"/>
          </p:cNvSpPr>
          <p:nvPr/>
        </p:nvSpPr>
        <p:spPr bwMode="auto">
          <a:xfrm>
            <a:off x="212725" y="3451225"/>
            <a:ext cx="3254375" cy="2432050"/>
          </a:xfrm>
          <a:prstGeom prst="rect">
            <a:avLst/>
          </a:prstGeom>
          <a:noFill/>
          <a:ln w="9525">
            <a:noFill/>
            <a:miter lim="800000"/>
            <a:headEnd/>
            <a:tailEnd/>
          </a:ln>
        </p:spPr>
        <p:txBody>
          <a:bodyPr wrap="none"/>
          <a:lstStyle/>
          <a:p>
            <a:pPr algn="r" eaLnBrk="0" hangingPunct="0"/>
            <a:r>
              <a:rPr kumimoji="0" lang="ja-JP" altLang="en-US" sz="2000">
                <a:solidFill>
                  <a:schemeClr val="bg1"/>
                </a:solidFill>
                <a:latin typeface="Helvetica" pitchFamily="34" charset="0"/>
              </a:rPr>
              <a:t>ナパ・ヴァレー </a:t>
            </a:r>
            <a:r>
              <a:rPr kumimoji="0" lang="en-US" altLang="ja-JP" sz="2000">
                <a:solidFill>
                  <a:schemeClr val="bg1"/>
                </a:solidFill>
                <a:latin typeface="Helvetica" pitchFamily="34" charset="0"/>
              </a:rPr>
              <a:t>AVA</a:t>
            </a:r>
          </a:p>
          <a:p>
            <a:pPr algn="r" eaLnBrk="0" hangingPunct="0"/>
            <a:r>
              <a:rPr kumimoji="0" lang="ja-JP" altLang="en-US" sz="1600">
                <a:solidFill>
                  <a:schemeClr val="bg1"/>
                </a:solidFill>
                <a:latin typeface="Helvetica" pitchFamily="34" charset="0"/>
              </a:rPr>
              <a:t>ぶどう栽培面積</a:t>
            </a:r>
          </a:p>
          <a:p>
            <a:pPr algn="r" eaLnBrk="0" hangingPunct="0"/>
            <a:r>
              <a:rPr kumimoji="0" lang="en-US" altLang="ja-JP" sz="1600">
                <a:solidFill>
                  <a:schemeClr val="bg1"/>
                </a:solidFill>
                <a:latin typeface="Helvetica" pitchFamily="34" charset="0"/>
              </a:rPr>
              <a:t>45,000 acres (18, 250 ha) </a:t>
            </a:r>
          </a:p>
          <a:p>
            <a:pPr algn="r" eaLnBrk="0" hangingPunct="0"/>
            <a:r>
              <a:rPr kumimoji="0" lang="en-US" altLang="ja-JP" sz="1600">
                <a:solidFill>
                  <a:schemeClr val="bg1"/>
                </a:solidFill>
                <a:latin typeface="Helvetica" pitchFamily="34" charset="0"/>
              </a:rPr>
              <a:t>                               </a:t>
            </a:r>
          </a:p>
          <a:p>
            <a:pPr algn="r" eaLnBrk="0" hangingPunct="0"/>
            <a:r>
              <a:rPr kumimoji="0" lang="ja-JP" altLang="en-US" sz="2000">
                <a:solidFill>
                  <a:srgbClr val="FFFFFF"/>
                </a:solidFill>
                <a:latin typeface="Helvetica" pitchFamily="34" charset="0"/>
              </a:rPr>
              <a:t>ボルドー </a:t>
            </a:r>
            <a:r>
              <a:rPr kumimoji="0" lang="en-US" altLang="ja-JP" sz="2000">
                <a:solidFill>
                  <a:srgbClr val="FFFFFF"/>
                </a:solidFill>
                <a:latin typeface="Helvetica" pitchFamily="34" charset="0"/>
              </a:rPr>
              <a:t>AC</a:t>
            </a:r>
            <a:endParaRPr kumimoji="0" lang="en-US" altLang="ja-JP" sz="1400">
              <a:solidFill>
                <a:schemeClr val="bg1"/>
              </a:solidFill>
              <a:latin typeface="Helvetica" pitchFamily="34" charset="0"/>
            </a:endParaRPr>
          </a:p>
          <a:p>
            <a:pPr algn="r" eaLnBrk="0" hangingPunct="0"/>
            <a:r>
              <a:rPr kumimoji="0" lang="en-US" altLang="ja-JP" sz="1600">
                <a:solidFill>
                  <a:schemeClr val="bg1"/>
                </a:solidFill>
                <a:latin typeface="Helvetica" pitchFamily="34" charset="0"/>
              </a:rPr>
              <a:t>                                </a:t>
            </a:r>
            <a:r>
              <a:rPr kumimoji="0" lang="ja-JP" altLang="en-US" sz="1600">
                <a:solidFill>
                  <a:schemeClr val="bg1"/>
                </a:solidFill>
                <a:latin typeface="Helvetica" pitchFamily="34" charset="0"/>
              </a:rPr>
              <a:t>ぶどう栽培面積</a:t>
            </a:r>
          </a:p>
          <a:p>
            <a:pPr algn="r" eaLnBrk="0" hangingPunct="0"/>
            <a:r>
              <a:rPr kumimoji="0" lang="en-US" altLang="ja-JP" sz="1600">
                <a:solidFill>
                  <a:schemeClr val="bg1"/>
                </a:solidFill>
                <a:latin typeface="Helvetica" pitchFamily="34" charset="0"/>
              </a:rPr>
              <a:t>290,000 acres (117,500 ha) </a:t>
            </a:r>
          </a:p>
          <a:p>
            <a:pPr algn="r" eaLnBrk="0" hangingPunct="0"/>
            <a:endParaRPr kumimoji="0" lang="en-US" altLang="ja-JP" sz="1600">
              <a:solidFill>
                <a:schemeClr val="bg1"/>
              </a:solidFill>
              <a:latin typeface="Helvetica" pitchFamily="34" charset="0"/>
            </a:endParaRPr>
          </a:p>
          <a:p>
            <a:pPr algn="r" eaLnBrk="0" hangingPunct="0"/>
            <a:r>
              <a:rPr kumimoji="0" lang="ja-JP" altLang="en-US" sz="1600">
                <a:solidFill>
                  <a:schemeClr val="bg1"/>
                </a:solidFill>
                <a:latin typeface="Helvetica" pitchFamily="34" charset="0"/>
              </a:rPr>
              <a:t>ナパ・ヴァレーは</a:t>
            </a:r>
          </a:p>
          <a:p>
            <a:pPr algn="r" eaLnBrk="0" hangingPunct="0"/>
            <a:r>
              <a:rPr kumimoji="0" lang="ja-JP" altLang="en-US" sz="1600">
                <a:solidFill>
                  <a:schemeClr val="bg1"/>
                </a:solidFill>
                <a:latin typeface="Helvetica" pitchFamily="34" charset="0"/>
              </a:rPr>
              <a:t>ボルドーの</a:t>
            </a:r>
            <a:r>
              <a:rPr kumimoji="0" lang="en-US" altLang="ja-JP" sz="1600">
                <a:solidFill>
                  <a:schemeClr val="bg1"/>
                </a:solidFill>
                <a:latin typeface="Helvetica" pitchFamily="34" charset="0"/>
              </a:rPr>
              <a:t>8</a:t>
            </a:r>
            <a:r>
              <a:rPr kumimoji="0" lang="ja-JP" altLang="en-US" sz="1600">
                <a:solidFill>
                  <a:schemeClr val="bg1"/>
                </a:solidFill>
                <a:latin typeface="Helvetica" pitchFamily="34" charset="0"/>
              </a:rPr>
              <a:t>分の１</a:t>
            </a: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Click to download a hi-res version of this image.">
            <a:hlinkClick r:id="rId3"/>
          </p:cNvPr>
          <p:cNvPicPr>
            <a:picLocks noChangeAspect="1" noChangeArrowheads="1"/>
          </p:cNvPicPr>
          <p:nvPr/>
        </p:nvPicPr>
        <p:blipFill>
          <a:blip r:embed="rId4"/>
          <a:srcRect r="500"/>
          <a:stretch>
            <a:fillRect/>
          </a:stretch>
        </p:blipFill>
        <p:spPr bwMode="auto">
          <a:xfrm>
            <a:off x="0" y="0"/>
            <a:ext cx="4572000" cy="6858000"/>
          </a:xfrm>
          <a:prstGeom prst="rect">
            <a:avLst/>
          </a:prstGeom>
          <a:noFill/>
          <a:ln w="9525">
            <a:noFill/>
            <a:miter lim="800000"/>
            <a:headEnd/>
            <a:tailEnd/>
          </a:ln>
        </p:spPr>
      </p:pic>
      <p:sp>
        <p:nvSpPr>
          <p:cNvPr id="112642" name="Text Box 25"/>
          <p:cNvSpPr txBox="1">
            <a:spLocks noChangeArrowheads="1"/>
          </p:cNvSpPr>
          <p:nvPr/>
        </p:nvSpPr>
        <p:spPr bwMode="auto">
          <a:xfrm>
            <a:off x="5473700" y="225425"/>
            <a:ext cx="3344863" cy="1508125"/>
          </a:xfrm>
          <a:prstGeom prst="rect">
            <a:avLst/>
          </a:prstGeom>
          <a:noFill/>
          <a:ln w="9525">
            <a:noFill/>
            <a:miter lim="800000"/>
            <a:headEnd/>
            <a:tailEnd/>
          </a:ln>
        </p:spPr>
        <p:txBody>
          <a:bodyPr>
            <a:spAutoFit/>
          </a:bodyPr>
          <a:lstStyle/>
          <a:p>
            <a:pPr>
              <a:spcBef>
                <a:spcPct val="50000"/>
              </a:spcBef>
            </a:pPr>
            <a:r>
              <a:rPr kumimoji="0" lang="ja-JP" altLang="en-US"/>
              <a:t>ナパ・ヴァレーの</a:t>
            </a:r>
            <a:br>
              <a:rPr kumimoji="0" lang="ja-JP" altLang="en-US"/>
            </a:br>
            <a:r>
              <a:rPr kumimoji="0" lang="ja-JP" altLang="en-US"/>
              <a:t>環境保護</a:t>
            </a:r>
          </a:p>
          <a:p>
            <a:pPr>
              <a:spcBef>
                <a:spcPct val="50000"/>
              </a:spcBef>
            </a:pPr>
            <a:endParaRPr kumimoji="0" lang="en-US" altLang="ja-JP" sz="3000">
              <a:latin typeface="Helvetica" pitchFamily="34" charset="0"/>
            </a:endParaRPr>
          </a:p>
        </p:txBody>
      </p:sp>
      <p:sp>
        <p:nvSpPr>
          <p:cNvPr id="112643" name="TextBox 10"/>
          <p:cNvSpPr txBox="1">
            <a:spLocks noChangeArrowheads="1"/>
          </p:cNvSpPr>
          <p:nvPr/>
        </p:nvSpPr>
        <p:spPr bwMode="auto">
          <a:xfrm>
            <a:off x="4895850" y="1506538"/>
            <a:ext cx="3670300" cy="3462337"/>
          </a:xfrm>
          <a:prstGeom prst="rect">
            <a:avLst/>
          </a:prstGeom>
          <a:noFill/>
          <a:ln w="9525">
            <a:noFill/>
            <a:miter lim="800000"/>
            <a:headEnd/>
            <a:tailEnd/>
          </a:ln>
        </p:spPr>
        <p:txBody>
          <a:bodyPr>
            <a:spAutoFit/>
          </a:bodyPr>
          <a:lstStyle/>
          <a:p>
            <a:r>
              <a:rPr kumimoji="0" lang="ja-JP" altLang="en-US">
                <a:solidFill>
                  <a:srgbClr val="595959"/>
                </a:solidFill>
              </a:rPr>
              <a:t>ナパ・グリーン・ワイナリー</a:t>
            </a:r>
          </a:p>
          <a:p>
            <a:r>
              <a:rPr kumimoji="0" lang="ja-JP" altLang="en-US">
                <a:solidFill>
                  <a:srgbClr val="595959"/>
                </a:solidFill>
              </a:rPr>
              <a:t>プログラム</a:t>
            </a:r>
          </a:p>
          <a:p>
            <a:endParaRPr kumimoji="0" lang="en-US" altLang="ja-JP">
              <a:solidFill>
                <a:srgbClr val="595959"/>
              </a:solidFill>
            </a:endParaRPr>
          </a:p>
          <a:p>
            <a:r>
              <a:rPr kumimoji="0" lang="ja-JP" altLang="en-US">
                <a:solidFill>
                  <a:srgbClr val="595959"/>
                </a:solidFill>
              </a:rPr>
              <a:t>ＣＯ２削減</a:t>
            </a:r>
          </a:p>
          <a:p>
            <a:r>
              <a:rPr kumimoji="0" lang="ja-JP" altLang="en-US">
                <a:solidFill>
                  <a:srgbClr val="595959"/>
                </a:solidFill>
              </a:rPr>
              <a:t>独立した政府機関による</a:t>
            </a:r>
            <a:br>
              <a:rPr kumimoji="0" lang="ja-JP" altLang="en-US">
                <a:solidFill>
                  <a:srgbClr val="595959"/>
                </a:solidFill>
              </a:rPr>
            </a:br>
            <a:r>
              <a:rPr kumimoji="0" lang="ja-JP" altLang="en-US">
                <a:solidFill>
                  <a:srgbClr val="595959"/>
                </a:solidFill>
              </a:rPr>
              <a:t>認証プログラム</a:t>
            </a:r>
          </a:p>
          <a:p>
            <a:pPr eaLnBrk="0" hangingPunct="0">
              <a:lnSpc>
                <a:spcPct val="95000"/>
              </a:lnSpc>
            </a:pPr>
            <a:endParaRPr kumimoji="0" lang="en-US" altLang="ja-JP" sz="2000">
              <a:solidFill>
                <a:srgbClr val="595959"/>
              </a:solidFill>
              <a:latin typeface="Helvetica" pitchFamily="34" charset="0"/>
            </a:endParaRPr>
          </a:p>
          <a:p>
            <a:pPr>
              <a:lnSpc>
                <a:spcPct val="90000"/>
              </a:lnSpc>
              <a:spcBef>
                <a:spcPts val="1200"/>
              </a:spcBef>
            </a:pPr>
            <a:r>
              <a:rPr kumimoji="0" lang="en-US" altLang="ja-JP" sz="2000">
                <a:solidFill>
                  <a:srgbClr val="595959"/>
                </a:solidFill>
                <a:latin typeface="Helvetica" pitchFamily="34" charset="0"/>
              </a:rPr>
              <a:t>31 </a:t>
            </a:r>
            <a:r>
              <a:rPr kumimoji="0" lang="ja-JP" altLang="en-US" sz="2000">
                <a:solidFill>
                  <a:srgbClr val="595959"/>
                </a:solidFill>
                <a:latin typeface="Helvetica" pitchFamily="34" charset="0"/>
              </a:rPr>
              <a:t>ワイナリーが認証済み</a:t>
            </a:r>
          </a:p>
          <a:p>
            <a:pPr>
              <a:lnSpc>
                <a:spcPct val="90000"/>
              </a:lnSpc>
              <a:spcBef>
                <a:spcPts val="1200"/>
              </a:spcBef>
            </a:pPr>
            <a:r>
              <a:rPr kumimoji="0" lang="ja-JP" altLang="en-US" sz="2000">
                <a:solidFill>
                  <a:srgbClr val="595959"/>
                </a:solidFill>
                <a:latin typeface="Helvetica" pitchFamily="34" charset="0"/>
              </a:rPr>
              <a:t>数十が認証申請中</a:t>
            </a:r>
            <a:endParaRPr kumimoji="0" lang="en-US" altLang="ja-JP" sz="2000">
              <a:solidFill>
                <a:srgbClr val="595959"/>
              </a:solidFill>
              <a:latin typeface="Helvetica" pitchFamily="34" charset="0"/>
            </a:endParaRPr>
          </a:p>
        </p:txBody>
      </p:sp>
      <p:pic>
        <p:nvPicPr>
          <p:cNvPr id="153604" name="Picture 2"/>
          <p:cNvPicPr>
            <a:picLocks noChangeAspect="1" noChangeArrowheads="1"/>
          </p:cNvPicPr>
          <p:nvPr/>
        </p:nvPicPr>
        <p:blipFill>
          <a:blip r:embed="rId5"/>
          <a:srcRect r="904"/>
          <a:stretch>
            <a:fillRect/>
          </a:stretch>
        </p:blipFill>
        <p:spPr bwMode="auto">
          <a:xfrm>
            <a:off x="2676525" y="3541713"/>
            <a:ext cx="1895475" cy="3316287"/>
          </a:xfrm>
          <a:prstGeom prst="rect">
            <a:avLst/>
          </a:prstGeom>
          <a:noFill/>
          <a:ln w="9525">
            <a:noFill/>
            <a:miter lim="800000"/>
            <a:headEnd/>
            <a:tailEnd/>
          </a:ln>
          <a:effectLst>
            <a:outerShdw blurRad="50800" dist="38100" dir="8100000" algn="tr"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153604"/>
                                        </p:tgtEl>
                                        <p:attrNameLst>
                                          <p:attrName>style.visibility</p:attrName>
                                        </p:attrNameLst>
                                      </p:cBhvr>
                                      <p:to>
                                        <p:strVal val="visible"/>
                                      </p:to>
                                    </p:set>
                                    <p:animEffect transition="in" filter="wipe(right)">
                                      <p:cBhvr>
                                        <p:cTn id="7" dur="500"/>
                                        <p:tgtEl>
                                          <p:spTgt spid="153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Box 7"/>
          <p:cNvSpPr txBox="1">
            <a:spLocks noChangeArrowheads="1"/>
          </p:cNvSpPr>
          <p:nvPr/>
        </p:nvSpPr>
        <p:spPr bwMode="auto">
          <a:xfrm>
            <a:off x="398463" y="3979863"/>
            <a:ext cx="8347075" cy="3038475"/>
          </a:xfrm>
          <a:prstGeom prst="rect">
            <a:avLst/>
          </a:prstGeom>
          <a:noFill/>
          <a:ln w="9525">
            <a:noFill/>
            <a:miter lim="800000"/>
            <a:headEnd/>
            <a:tailEnd/>
          </a:ln>
        </p:spPr>
        <p:txBody>
          <a:bodyPr>
            <a:spAutoFit/>
          </a:bodyPr>
          <a:lstStyle/>
          <a:p>
            <a:pPr eaLnBrk="0" hangingPunct="0">
              <a:lnSpc>
                <a:spcPct val="110000"/>
              </a:lnSpc>
            </a:pPr>
            <a:r>
              <a:rPr kumimoji="0" lang="ja-JP" altLang="en-US" sz="3200">
                <a:solidFill>
                  <a:srgbClr val="595959"/>
                </a:solidFill>
                <a:latin typeface="Helvetica" pitchFamily="34" charset="0"/>
              </a:rPr>
              <a:t>ナパ・ヴァレー・ヴィントナーズ</a:t>
            </a:r>
            <a:endParaRPr kumimoji="0" lang="ja-JP" altLang="en-US">
              <a:solidFill>
                <a:srgbClr val="595959"/>
              </a:solidFill>
              <a:latin typeface="Helvetica" pitchFamily="34" charset="0"/>
            </a:endParaRPr>
          </a:p>
          <a:p>
            <a:pPr eaLnBrk="0" hangingPunct="0">
              <a:lnSpc>
                <a:spcPct val="110000"/>
              </a:lnSpc>
            </a:pPr>
            <a:endParaRPr kumimoji="0" lang="en-US" altLang="ja-JP">
              <a:solidFill>
                <a:srgbClr val="595959"/>
              </a:solidFill>
              <a:latin typeface="Helvetica" pitchFamily="34" charset="0"/>
            </a:endParaRPr>
          </a:p>
          <a:p>
            <a:pPr eaLnBrk="0" hangingPunct="0">
              <a:lnSpc>
                <a:spcPct val="110000"/>
              </a:lnSpc>
            </a:pPr>
            <a:r>
              <a:rPr kumimoji="0" lang="ja-JP" altLang="en-US">
                <a:solidFill>
                  <a:srgbClr val="595959"/>
                </a:solidFill>
                <a:latin typeface="Helvetica" pitchFamily="34" charset="0"/>
                <a:cs typeface="Helvetica" pitchFamily="34" charset="0"/>
              </a:rPr>
              <a:t>ホームページ（日本語）：</a:t>
            </a:r>
            <a:r>
              <a:rPr kumimoji="0" lang="ja-JP" altLang="en-US">
                <a:solidFill>
                  <a:schemeClr val="hlink"/>
                </a:solidFill>
                <a:latin typeface="Helvetica" pitchFamily="34" charset="0"/>
                <a:cs typeface="Helvetica" pitchFamily="34" charset="0"/>
              </a:rPr>
              <a:t>　</a:t>
            </a:r>
            <a:r>
              <a:rPr kumimoji="0" lang="en-US" altLang="ja-JP">
                <a:solidFill>
                  <a:schemeClr val="hlink"/>
                </a:solidFill>
                <a:latin typeface="Helvetica" pitchFamily="34" charset="0"/>
              </a:rPr>
              <a:t>http://www.napawine.jp</a:t>
            </a:r>
            <a:endParaRPr kumimoji="0" lang="ja-JP" altLang="en-US">
              <a:solidFill>
                <a:schemeClr val="hlink"/>
              </a:solidFill>
              <a:latin typeface="Helvetica" pitchFamily="34" charset="0"/>
              <a:cs typeface="Helvetica" pitchFamily="34" charset="0"/>
            </a:endParaRPr>
          </a:p>
          <a:p>
            <a:pPr eaLnBrk="0" hangingPunct="0">
              <a:lnSpc>
                <a:spcPct val="110000"/>
              </a:lnSpc>
            </a:pPr>
            <a:r>
              <a:rPr kumimoji="0" lang="en-US" altLang="ja-JP">
                <a:solidFill>
                  <a:srgbClr val="595959"/>
                </a:solidFill>
                <a:latin typeface="Helvetica" pitchFamily="34" charset="0"/>
                <a:cs typeface="Helvetica" pitchFamily="34" charset="0"/>
              </a:rPr>
              <a:t>       Become a fan: </a:t>
            </a:r>
            <a:r>
              <a:rPr kumimoji="0" lang="en-US" altLang="ja-JP">
                <a:latin typeface="Helvetica" pitchFamily="34" charset="0"/>
                <a:cs typeface="Helvetica" pitchFamily="34" charset="0"/>
                <a:hlinkClick r:id="rId3"/>
              </a:rPr>
              <a:t>Facebook.com/NapaVintners </a:t>
            </a:r>
            <a:r>
              <a:rPr kumimoji="0" lang="en-US" altLang="ja-JP">
                <a:latin typeface="Helvetica" pitchFamily="34" charset="0"/>
                <a:cs typeface="Helvetica" pitchFamily="34" charset="0"/>
              </a:rPr>
              <a:t/>
            </a:r>
            <a:br>
              <a:rPr kumimoji="0" lang="en-US" altLang="ja-JP">
                <a:latin typeface="Helvetica" pitchFamily="34" charset="0"/>
                <a:cs typeface="Helvetica" pitchFamily="34" charset="0"/>
              </a:rPr>
            </a:br>
            <a:r>
              <a:rPr kumimoji="0" lang="en-US" altLang="ja-JP">
                <a:latin typeface="Helvetica" pitchFamily="34" charset="0"/>
                <a:cs typeface="Helvetica" pitchFamily="34" charset="0"/>
              </a:rPr>
              <a:t>       </a:t>
            </a:r>
            <a:r>
              <a:rPr kumimoji="0" lang="en-US" altLang="ja-JP">
                <a:solidFill>
                  <a:srgbClr val="595959"/>
                </a:solidFill>
                <a:latin typeface="Helvetica" pitchFamily="34" charset="0"/>
                <a:cs typeface="Helvetica" pitchFamily="34" charset="0"/>
              </a:rPr>
              <a:t>Follow us on Twitter: </a:t>
            </a:r>
            <a:r>
              <a:rPr kumimoji="0" lang="en-US" altLang="ja-JP">
                <a:latin typeface="Helvetica" pitchFamily="34" charset="0"/>
                <a:cs typeface="Helvetica" pitchFamily="34" charset="0"/>
                <a:hlinkClick r:id="rId4"/>
              </a:rPr>
              <a:t>@NapaVintners </a:t>
            </a:r>
            <a:r>
              <a:rPr kumimoji="0" lang="en-US" altLang="ja-JP">
                <a:latin typeface="Helvetica" pitchFamily="34" charset="0"/>
                <a:cs typeface="Helvetica" pitchFamily="34" charset="0"/>
              </a:rPr>
              <a:t/>
            </a:r>
            <a:br>
              <a:rPr kumimoji="0" lang="en-US" altLang="ja-JP">
                <a:latin typeface="Helvetica" pitchFamily="34" charset="0"/>
                <a:cs typeface="Helvetica" pitchFamily="34" charset="0"/>
              </a:rPr>
            </a:br>
            <a:r>
              <a:rPr kumimoji="0" lang="en-US" altLang="ja-JP">
                <a:latin typeface="Helvetica" pitchFamily="34" charset="0"/>
                <a:cs typeface="Helvetica" pitchFamily="34" charset="0"/>
              </a:rPr>
              <a:t>       </a:t>
            </a:r>
            <a:r>
              <a:rPr kumimoji="0" lang="en-US" altLang="ja-JP">
                <a:solidFill>
                  <a:srgbClr val="595959"/>
                </a:solidFill>
                <a:latin typeface="Helvetica" pitchFamily="34" charset="0"/>
                <a:cs typeface="Helvetica" pitchFamily="34" charset="0"/>
              </a:rPr>
              <a:t>Read our blog: </a:t>
            </a:r>
            <a:r>
              <a:rPr kumimoji="0" lang="en-US" altLang="ja-JP">
                <a:latin typeface="Helvetica" pitchFamily="34" charset="0"/>
                <a:cs typeface="Helvetica" pitchFamily="34" charset="0"/>
                <a:hlinkClick r:id="rId5"/>
              </a:rPr>
              <a:t>NapaVintners.com/blog </a:t>
            </a:r>
            <a:endParaRPr kumimoji="0" lang="en-US" altLang="ja-JP">
              <a:latin typeface="Helvetica" pitchFamily="34" charset="0"/>
              <a:cs typeface="Helvetica" pitchFamily="34" charset="0"/>
            </a:endParaRPr>
          </a:p>
          <a:p>
            <a:pPr eaLnBrk="0" hangingPunct="0">
              <a:lnSpc>
                <a:spcPct val="110000"/>
              </a:lnSpc>
            </a:pPr>
            <a:endParaRPr kumimoji="0" lang="en-US" altLang="ja-JP">
              <a:solidFill>
                <a:srgbClr val="595959"/>
              </a:solidFill>
              <a:latin typeface="Helvetica" pitchFamily="34" charset="0"/>
            </a:endParaRPr>
          </a:p>
        </p:txBody>
      </p:sp>
      <p:pic>
        <p:nvPicPr>
          <p:cNvPr id="114690" name="Picture 6" descr="Tinacci_080824_4059.jpg"/>
          <p:cNvPicPr>
            <a:picLocks noChangeAspect="1"/>
          </p:cNvPicPr>
          <p:nvPr/>
        </p:nvPicPr>
        <p:blipFill>
          <a:blip r:embed="rId6"/>
          <a:srcRect/>
          <a:stretch>
            <a:fillRect/>
          </a:stretch>
        </p:blipFill>
        <p:spPr bwMode="auto">
          <a:xfrm>
            <a:off x="0" y="0"/>
            <a:ext cx="9144000" cy="3670300"/>
          </a:xfrm>
          <a:prstGeom prst="rect">
            <a:avLst/>
          </a:prstGeom>
          <a:noFill/>
          <a:ln w="9525">
            <a:noFill/>
            <a:miter lim="800000"/>
            <a:headEnd/>
            <a:tailEnd/>
          </a:ln>
        </p:spPr>
      </p:pic>
      <p:grpSp>
        <p:nvGrpSpPr>
          <p:cNvPr id="114691" name="Group 11"/>
          <p:cNvGrpSpPr>
            <a:grpSpLocks/>
          </p:cNvGrpSpPr>
          <p:nvPr/>
        </p:nvGrpSpPr>
        <p:grpSpPr bwMode="auto">
          <a:xfrm>
            <a:off x="546100" y="5405438"/>
            <a:ext cx="381000" cy="1117600"/>
            <a:chOff x="814481" y="3876207"/>
            <a:chExt cx="799166" cy="2336334"/>
          </a:xfrm>
        </p:grpSpPr>
        <p:pic>
          <p:nvPicPr>
            <p:cNvPr id="114692" name="Picture 2" descr="http://t1.gstatic.com/images?q=tbn:ANd9GcQh3ARY9vW_6uQRFJmYxkgZB0sohaGvaYyH1YAIiR404FihQ3klTQ"/>
            <p:cNvPicPr>
              <a:picLocks noChangeAspect="1" noChangeArrowheads="1"/>
            </p:cNvPicPr>
            <p:nvPr/>
          </p:nvPicPr>
          <p:blipFill>
            <a:blip r:embed="rId7"/>
            <a:srcRect/>
            <a:stretch>
              <a:fillRect/>
            </a:stretch>
          </p:blipFill>
          <p:spPr bwMode="auto">
            <a:xfrm>
              <a:off x="814481" y="3876207"/>
              <a:ext cx="781050" cy="781051"/>
            </a:xfrm>
            <a:prstGeom prst="rect">
              <a:avLst/>
            </a:prstGeom>
            <a:noFill/>
            <a:ln w="9525">
              <a:noFill/>
              <a:miter lim="800000"/>
              <a:headEnd/>
              <a:tailEnd/>
            </a:ln>
          </p:spPr>
        </p:pic>
        <p:pic>
          <p:nvPicPr>
            <p:cNvPr id="114693" name="Picture 4" descr="http://t1.gstatic.com/images?q=tbn:ANd9GcSSo1HKZjqFzJ4lWWf7RimZdZmihGsx5F4BZANymhXYDxotKlAv"/>
            <p:cNvPicPr>
              <a:picLocks noChangeAspect="1" noChangeArrowheads="1"/>
            </p:cNvPicPr>
            <p:nvPr/>
          </p:nvPicPr>
          <p:blipFill>
            <a:blip r:embed="rId8"/>
            <a:srcRect/>
            <a:stretch>
              <a:fillRect/>
            </a:stretch>
          </p:blipFill>
          <p:spPr bwMode="auto">
            <a:xfrm>
              <a:off x="827928" y="4651842"/>
              <a:ext cx="785719" cy="785719"/>
            </a:xfrm>
            <a:prstGeom prst="rect">
              <a:avLst/>
            </a:prstGeom>
            <a:noFill/>
            <a:ln w="9525">
              <a:noFill/>
              <a:miter lim="800000"/>
              <a:headEnd/>
              <a:tailEnd/>
            </a:ln>
          </p:spPr>
        </p:pic>
        <p:pic>
          <p:nvPicPr>
            <p:cNvPr id="114694" name="Picture 6" descr="http://t0.gstatic.com/images?q=tbn:ANd9GcQZxeIYkh77ehsELSf0SQOIEnEu4Qhe84397VxwtWu3Jx1Q3JY2"/>
            <p:cNvPicPr>
              <a:picLocks noChangeAspect="1" noChangeArrowheads="1"/>
            </p:cNvPicPr>
            <p:nvPr/>
          </p:nvPicPr>
          <p:blipFill>
            <a:blip r:embed="rId9"/>
            <a:srcRect/>
            <a:stretch>
              <a:fillRect/>
            </a:stretch>
          </p:blipFill>
          <p:spPr bwMode="auto">
            <a:xfrm>
              <a:off x="841377" y="5459505"/>
              <a:ext cx="756398" cy="753036"/>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0" descr="84763294.jpg"/>
          <p:cNvPicPr>
            <a:picLocks noChangeAspect="1"/>
          </p:cNvPicPr>
          <p:nvPr/>
        </p:nvPicPr>
        <p:blipFill>
          <a:blip r:embed="rId3"/>
          <a:srcRect/>
          <a:stretch>
            <a:fillRect/>
          </a:stretch>
        </p:blipFill>
        <p:spPr bwMode="auto">
          <a:xfrm>
            <a:off x="0" y="0"/>
            <a:ext cx="4572000" cy="6858000"/>
          </a:xfrm>
          <a:prstGeom prst="rect">
            <a:avLst/>
          </a:prstGeom>
          <a:noFill/>
          <a:ln w="9525">
            <a:noFill/>
            <a:miter lim="800000"/>
            <a:headEnd/>
            <a:tailEnd/>
          </a:ln>
        </p:spPr>
      </p:pic>
      <p:pic>
        <p:nvPicPr>
          <p:cNvPr id="4098" name="Picture 2"/>
          <p:cNvPicPr>
            <a:picLocks noChangeAspect="1" noChangeArrowheads="1"/>
          </p:cNvPicPr>
          <p:nvPr/>
        </p:nvPicPr>
        <p:blipFill>
          <a:blip r:embed="rId4" cstate="email">
            <a:clrChange>
              <a:clrFrom>
                <a:srgbClr val="FFFFFF"/>
              </a:clrFrom>
              <a:clrTo>
                <a:srgbClr val="FFFFFF">
                  <a:alpha val="0"/>
                </a:srgbClr>
              </a:clrTo>
            </a:clrChange>
            <a:duotone>
              <a:prstClr val="black"/>
              <a:srgbClr val="D2D37B">
                <a:tint val="45000"/>
                <a:satMod val="400000"/>
              </a:srgbClr>
            </a:duotone>
            <a:lum bright="20000" contrast="10000"/>
          </a:blip>
          <a:srcRect/>
          <a:stretch>
            <a:fillRect/>
          </a:stretch>
        </p:blipFill>
        <p:spPr bwMode="auto">
          <a:xfrm>
            <a:off x="5482875" y="575198"/>
            <a:ext cx="1304925" cy="1371600"/>
          </a:xfrm>
          <a:prstGeom prst="rect">
            <a:avLst/>
          </a:prstGeom>
          <a:noFill/>
          <a:ln w="9525">
            <a:noFill/>
            <a:miter lim="800000"/>
            <a:headEnd/>
            <a:tailEnd/>
          </a:ln>
        </p:spPr>
      </p:pic>
      <p:sp>
        <p:nvSpPr>
          <p:cNvPr id="12" name="TextBox 11"/>
          <p:cNvSpPr txBox="1"/>
          <p:nvPr/>
        </p:nvSpPr>
        <p:spPr>
          <a:xfrm>
            <a:off x="6832600" y="1039813"/>
            <a:ext cx="1725613" cy="1016000"/>
          </a:xfrm>
          <a:prstGeom prst="rect">
            <a:avLst/>
          </a:prstGeom>
          <a:noFill/>
        </p:spPr>
        <p:txBody>
          <a:bodyPr wrap="none"/>
          <a:lstStyle/>
          <a:p>
            <a:pPr algn="r" eaLnBrk="0" hangingPunct="0">
              <a:defRPr/>
            </a:pPr>
            <a:r>
              <a:rPr kumimoji="0" lang="en-US" sz="6600" dirty="0">
                <a:solidFill>
                  <a:schemeClr val="tx1">
                    <a:lumMod val="65000"/>
                    <a:lumOff val="35000"/>
                  </a:schemeClr>
                </a:solidFill>
                <a:latin typeface="Arial" pitchFamily="34" charset="0"/>
                <a:ea typeface="+mn-ea"/>
                <a:cs typeface="Arial" pitchFamily="34" charset="0"/>
              </a:rPr>
              <a:t>77%</a:t>
            </a:r>
          </a:p>
        </p:txBody>
      </p:sp>
      <p:sp>
        <p:nvSpPr>
          <p:cNvPr id="22532" name="TextBox 12"/>
          <p:cNvSpPr txBox="1">
            <a:spLocks noChangeArrowheads="1"/>
          </p:cNvSpPr>
          <p:nvPr/>
        </p:nvSpPr>
        <p:spPr bwMode="auto">
          <a:xfrm>
            <a:off x="5473700" y="2411413"/>
            <a:ext cx="3095625" cy="2932112"/>
          </a:xfrm>
          <a:prstGeom prst="rect">
            <a:avLst/>
          </a:prstGeom>
          <a:noFill/>
          <a:ln w="9525">
            <a:noFill/>
            <a:miter lim="800000"/>
            <a:headEnd/>
            <a:tailEnd/>
          </a:ln>
        </p:spPr>
        <p:txBody>
          <a:bodyPr>
            <a:spAutoFit/>
          </a:bodyPr>
          <a:lstStyle/>
          <a:p>
            <a:pPr eaLnBrk="0" hangingPunct="0">
              <a:lnSpc>
                <a:spcPct val="95000"/>
              </a:lnSpc>
            </a:pPr>
            <a:r>
              <a:rPr kumimoji="0" lang="ja-JP" altLang="en-US" sz="2800">
                <a:solidFill>
                  <a:srgbClr val="595959"/>
                </a:solidFill>
                <a:latin typeface="Helvetica" pitchFamily="34" charset="0"/>
              </a:rPr>
              <a:t>小規模生産者</a:t>
            </a:r>
          </a:p>
          <a:p>
            <a:pPr eaLnBrk="0" hangingPunct="0">
              <a:lnSpc>
                <a:spcPct val="95000"/>
              </a:lnSpc>
            </a:pPr>
            <a:endParaRPr kumimoji="0" lang="en-US" altLang="ja-JP">
              <a:solidFill>
                <a:srgbClr val="595959"/>
              </a:solidFill>
              <a:latin typeface="Helvetica" pitchFamily="34" charset="0"/>
            </a:endParaRPr>
          </a:p>
          <a:p>
            <a:pPr eaLnBrk="0" hangingPunct="0">
              <a:lnSpc>
                <a:spcPct val="95000"/>
              </a:lnSpc>
            </a:pPr>
            <a:r>
              <a:rPr kumimoji="0" lang="ja-JP" altLang="en-US">
                <a:solidFill>
                  <a:srgbClr val="595959"/>
                </a:solidFill>
                <a:latin typeface="Helvetica" pitchFamily="34" charset="0"/>
              </a:rPr>
              <a:t>ＮＶＶメンバーの</a:t>
            </a:r>
          </a:p>
          <a:p>
            <a:pPr eaLnBrk="0" hangingPunct="0">
              <a:lnSpc>
                <a:spcPct val="95000"/>
              </a:lnSpc>
            </a:pPr>
            <a:r>
              <a:rPr kumimoji="0" lang="en-US" altLang="ja-JP">
                <a:solidFill>
                  <a:srgbClr val="595959"/>
                </a:solidFill>
                <a:latin typeface="Helvetica" pitchFamily="34" charset="0"/>
              </a:rPr>
              <a:t>77%</a:t>
            </a:r>
            <a:r>
              <a:rPr kumimoji="0" lang="ja-JP" altLang="en-US">
                <a:solidFill>
                  <a:srgbClr val="595959"/>
                </a:solidFill>
                <a:latin typeface="Helvetica" pitchFamily="34" charset="0"/>
              </a:rPr>
              <a:t>は、 年間生産量</a:t>
            </a:r>
            <a:br>
              <a:rPr kumimoji="0" lang="ja-JP" altLang="en-US">
                <a:solidFill>
                  <a:srgbClr val="595959"/>
                </a:solidFill>
                <a:latin typeface="Helvetica" pitchFamily="34" charset="0"/>
              </a:rPr>
            </a:br>
            <a:r>
              <a:rPr kumimoji="0" lang="en-US" altLang="ja-JP">
                <a:solidFill>
                  <a:srgbClr val="595959"/>
                </a:solidFill>
                <a:latin typeface="Helvetica" pitchFamily="34" charset="0"/>
              </a:rPr>
              <a:t>10,000c/s </a:t>
            </a:r>
            <a:r>
              <a:rPr kumimoji="0" lang="ja-JP" altLang="en-US">
                <a:solidFill>
                  <a:srgbClr val="595959"/>
                </a:solidFill>
                <a:latin typeface="Helvetica" pitchFamily="34" charset="0"/>
              </a:rPr>
              <a:t>以下</a:t>
            </a:r>
            <a:endParaRPr kumimoji="0" lang="en-US" altLang="ja-JP">
              <a:solidFill>
                <a:srgbClr val="595959"/>
              </a:solidFill>
              <a:latin typeface="Helvetica" pitchFamily="34" charset="0"/>
            </a:endParaRPr>
          </a:p>
          <a:p>
            <a:pPr eaLnBrk="0" hangingPunct="0">
              <a:lnSpc>
                <a:spcPct val="95000"/>
              </a:lnSpc>
            </a:pPr>
            <a:endParaRPr kumimoji="0" lang="en-US" altLang="ja-JP">
              <a:solidFill>
                <a:srgbClr val="595959"/>
              </a:solidFill>
              <a:latin typeface="Helvetica" pitchFamily="34" charset="0"/>
            </a:endParaRPr>
          </a:p>
          <a:p>
            <a:pPr eaLnBrk="0" hangingPunct="0">
              <a:lnSpc>
                <a:spcPct val="95000"/>
              </a:lnSpc>
            </a:pPr>
            <a:r>
              <a:rPr kumimoji="0" lang="ja-JP" altLang="en-US">
                <a:solidFill>
                  <a:srgbClr val="595959"/>
                </a:solidFill>
                <a:latin typeface="Helvetica" pitchFamily="34" charset="0"/>
              </a:rPr>
              <a:t>メンバー の</a:t>
            </a:r>
            <a:r>
              <a:rPr kumimoji="0" lang="en-US" altLang="ja-JP">
                <a:solidFill>
                  <a:srgbClr val="595959"/>
                </a:solidFill>
                <a:latin typeface="Helvetica" pitchFamily="34" charset="0"/>
              </a:rPr>
              <a:t> 63%</a:t>
            </a:r>
            <a:r>
              <a:rPr kumimoji="0" lang="ja-JP" altLang="en-US">
                <a:solidFill>
                  <a:srgbClr val="595959"/>
                </a:solidFill>
                <a:latin typeface="Helvetica" pitchFamily="34" charset="0"/>
              </a:rPr>
              <a:t>は、</a:t>
            </a:r>
            <a:r>
              <a:rPr kumimoji="0" lang="en-US" altLang="ja-JP">
                <a:solidFill>
                  <a:srgbClr val="595959"/>
                </a:solidFill>
                <a:latin typeface="Helvetica" pitchFamily="34" charset="0"/>
              </a:rPr>
              <a:t>5,000</a:t>
            </a:r>
            <a:r>
              <a:rPr kumimoji="0" lang="ja-JP" altLang="en-US">
                <a:solidFill>
                  <a:srgbClr val="595959"/>
                </a:solidFill>
                <a:latin typeface="Helvetica" pitchFamily="34" charset="0"/>
              </a:rPr>
              <a:t>ケース以下</a:t>
            </a: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7"/>
          <p:cNvGrpSpPr>
            <a:grpSpLocks/>
          </p:cNvGrpSpPr>
          <p:nvPr/>
        </p:nvGrpSpPr>
        <p:grpSpPr bwMode="auto">
          <a:xfrm>
            <a:off x="4881563" y="1279525"/>
            <a:ext cx="4041775" cy="4610100"/>
            <a:chOff x="4881717" y="1279575"/>
            <a:chExt cx="4041059" cy="4609847"/>
          </a:xfrm>
        </p:grpSpPr>
        <p:pic>
          <p:nvPicPr>
            <p:cNvPr id="24581" name="Picture 3"/>
            <p:cNvPicPr>
              <a:picLocks noChangeAspect="1" noChangeArrowheads="1"/>
            </p:cNvPicPr>
            <p:nvPr/>
          </p:nvPicPr>
          <p:blipFill>
            <a:blip r:embed="rId3"/>
            <a:srcRect/>
            <a:stretch>
              <a:fillRect/>
            </a:stretch>
          </p:blipFill>
          <p:spPr bwMode="auto">
            <a:xfrm>
              <a:off x="5138670" y="1279575"/>
              <a:ext cx="3683358" cy="4609847"/>
            </a:xfrm>
            <a:prstGeom prst="rect">
              <a:avLst/>
            </a:prstGeom>
            <a:noFill/>
            <a:ln w="9525">
              <a:noFill/>
              <a:miter lim="800000"/>
              <a:headEnd/>
              <a:tailEnd/>
            </a:ln>
          </p:spPr>
        </p:pic>
        <p:sp>
          <p:nvSpPr>
            <p:cNvPr id="24582" name="Rectangle 9"/>
            <p:cNvSpPr>
              <a:spLocks noChangeArrowheads="1"/>
            </p:cNvSpPr>
            <p:nvPr/>
          </p:nvSpPr>
          <p:spPr bwMode="auto">
            <a:xfrm>
              <a:off x="4881717" y="1304473"/>
              <a:ext cx="4041059" cy="4331110"/>
            </a:xfrm>
            <a:prstGeom prst="rect">
              <a:avLst/>
            </a:prstGeom>
            <a:solidFill>
              <a:schemeClr val="bg1">
                <a:alpha val="50195"/>
              </a:schemeClr>
            </a:solidFill>
            <a:ln w="9525" algn="ctr">
              <a:noFill/>
              <a:round/>
              <a:headEnd/>
              <a:tailEnd/>
            </a:ln>
          </p:spPr>
          <p:txBody>
            <a:bodyPr/>
            <a:lstStyle/>
            <a:p>
              <a:pPr algn="ctr" eaLnBrk="0" hangingPunct="0"/>
              <a:endParaRPr kumimoji="0" lang="en-US" altLang="ja-JP"/>
            </a:p>
          </p:txBody>
        </p:sp>
      </p:grpSp>
      <p:pic>
        <p:nvPicPr>
          <p:cNvPr id="24578" name="52e4d81d-2c78-427b-898c-bbb639f02fdc" descr="7DE897C7-3D96-477A-8A9B-CA98CE5A3672"/>
          <p:cNvPicPr>
            <a:picLocks noChangeAspect="1" noChangeArrowheads="1"/>
          </p:cNvPicPr>
          <p:nvPr/>
        </p:nvPicPr>
        <p:blipFill>
          <a:blip r:embed="rId4"/>
          <a:srcRect/>
          <a:stretch>
            <a:fillRect/>
          </a:stretch>
        </p:blipFill>
        <p:spPr bwMode="auto">
          <a:xfrm>
            <a:off x="0" y="0"/>
            <a:ext cx="4572000" cy="6864350"/>
          </a:xfrm>
          <a:prstGeom prst="rect">
            <a:avLst/>
          </a:prstGeom>
          <a:noFill/>
          <a:ln w="9525">
            <a:noFill/>
            <a:miter lim="800000"/>
            <a:headEnd/>
            <a:tailEnd/>
          </a:ln>
        </p:spPr>
      </p:pic>
      <p:sp>
        <p:nvSpPr>
          <p:cNvPr id="24579" name="TextBox 11"/>
          <p:cNvSpPr txBox="1">
            <a:spLocks noChangeArrowheads="1"/>
          </p:cNvSpPr>
          <p:nvPr/>
        </p:nvSpPr>
        <p:spPr bwMode="auto">
          <a:xfrm>
            <a:off x="5434013" y="762000"/>
            <a:ext cx="1725612" cy="1016000"/>
          </a:xfrm>
          <a:prstGeom prst="rect">
            <a:avLst/>
          </a:prstGeom>
          <a:noFill/>
          <a:ln w="9525">
            <a:noFill/>
            <a:miter lim="800000"/>
            <a:headEnd/>
            <a:tailEnd/>
          </a:ln>
        </p:spPr>
        <p:txBody>
          <a:bodyPr wrap="none"/>
          <a:lstStyle/>
          <a:p>
            <a:pPr eaLnBrk="0" hangingPunct="0"/>
            <a:r>
              <a:rPr kumimoji="0" lang="en-US" altLang="ja-JP" sz="4400">
                <a:solidFill>
                  <a:srgbClr val="595959"/>
                </a:solidFill>
                <a:latin typeface="Arial" charset="0"/>
              </a:rPr>
              <a:t>500</a:t>
            </a:r>
            <a:r>
              <a:rPr kumimoji="0" lang="ja-JP" altLang="en-US" sz="4400">
                <a:solidFill>
                  <a:srgbClr val="595959"/>
                </a:solidFill>
              </a:rPr>
              <a:t>億ドル</a:t>
            </a:r>
          </a:p>
          <a:p>
            <a:pPr eaLnBrk="0" hangingPunct="0"/>
            <a:endParaRPr kumimoji="0" lang="en-US" altLang="ja-JP" sz="4400">
              <a:solidFill>
                <a:srgbClr val="595959"/>
              </a:solidFill>
              <a:latin typeface="Arial" charset="0"/>
            </a:endParaRPr>
          </a:p>
        </p:txBody>
      </p:sp>
      <p:sp>
        <p:nvSpPr>
          <p:cNvPr id="24580" name="TextBox 12"/>
          <p:cNvSpPr txBox="1">
            <a:spLocks noChangeArrowheads="1"/>
          </p:cNvSpPr>
          <p:nvPr/>
        </p:nvSpPr>
        <p:spPr bwMode="auto">
          <a:xfrm>
            <a:off x="5365750" y="1892300"/>
            <a:ext cx="3095625" cy="3744913"/>
          </a:xfrm>
          <a:prstGeom prst="rect">
            <a:avLst/>
          </a:prstGeom>
          <a:noFill/>
          <a:ln w="9525">
            <a:noFill/>
            <a:miter lim="800000"/>
            <a:headEnd/>
            <a:tailEnd/>
          </a:ln>
        </p:spPr>
        <p:txBody>
          <a:bodyPr>
            <a:spAutoFit/>
          </a:bodyPr>
          <a:lstStyle/>
          <a:p>
            <a:pPr eaLnBrk="0" hangingPunct="0">
              <a:lnSpc>
                <a:spcPct val="95000"/>
              </a:lnSpc>
            </a:pPr>
            <a:r>
              <a:rPr kumimoji="0" lang="ja-JP" altLang="en-US" sz="2800">
                <a:solidFill>
                  <a:srgbClr val="595959"/>
                </a:solidFill>
                <a:latin typeface="Helvetica" pitchFamily="34" charset="0"/>
              </a:rPr>
              <a:t>ナパ・カウンティ</a:t>
            </a:r>
            <a:br>
              <a:rPr kumimoji="0" lang="ja-JP" altLang="en-US" sz="2800">
                <a:solidFill>
                  <a:srgbClr val="595959"/>
                </a:solidFill>
                <a:latin typeface="Helvetica" pitchFamily="34" charset="0"/>
              </a:rPr>
            </a:br>
            <a:r>
              <a:rPr kumimoji="0" lang="ja-JP" altLang="en-US" sz="2800">
                <a:solidFill>
                  <a:srgbClr val="595959"/>
                </a:solidFill>
                <a:latin typeface="Helvetica" pitchFamily="34" charset="0"/>
              </a:rPr>
              <a:t>以外へも大きな</a:t>
            </a:r>
            <a:br>
              <a:rPr kumimoji="0" lang="ja-JP" altLang="en-US" sz="2800">
                <a:solidFill>
                  <a:srgbClr val="595959"/>
                </a:solidFill>
                <a:latin typeface="Helvetica" pitchFamily="34" charset="0"/>
              </a:rPr>
            </a:br>
            <a:r>
              <a:rPr kumimoji="0" lang="ja-JP" altLang="en-US" sz="2800">
                <a:solidFill>
                  <a:srgbClr val="595959"/>
                </a:solidFill>
                <a:latin typeface="Helvetica" pitchFamily="34" charset="0"/>
              </a:rPr>
              <a:t>経済効果</a:t>
            </a:r>
          </a:p>
          <a:p>
            <a:pPr eaLnBrk="0" hangingPunct="0">
              <a:lnSpc>
                <a:spcPct val="95000"/>
              </a:lnSpc>
            </a:pPr>
            <a:endParaRPr kumimoji="0" lang="en-US" altLang="ja-JP">
              <a:solidFill>
                <a:srgbClr val="595959"/>
              </a:solidFill>
              <a:latin typeface="Helvetica" pitchFamily="34" charset="0"/>
            </a:endParaRPr>
          </a:p>
          <a:p>
            <a:pPr eaLnBrk="0" hangingPunct="0">
              <a:lnSpc>
                <a:spcPct val="95000"/>
              </a:lnSpc>
            </a:pPr>
            <a:r>
              <a:rPr kumimoji="0" lang="ja-JP" altLang="en-US">
                <a:solidFill>
                  <a:srgbClr val="595959"/>
                </a:solidFill>
                <a:latin typeface="Helvetica" pitchFamily="34" charset="0"/>
              </a:rPr>
              <a:t>米国への経済効果は</a:t>
            </a:r>
            <a:br>
              <a:rPr kumimoji="0" lang="ja-JP" altLang="en-US">
                <a:solidFill>
                  <a:srgbClr val="595959"/>
                </a:solidFill>
                <a:latin typeface="Helvetica" pitchFamily="34" charset="0"/>
              </a:rPr>
            </a:br>
            <a:r>
              <a:rPr kumimoji="0" lang="ja-JP" altLang="en-US">
                <a:solidFill>
                  <a:srgbClr val="595959"/>
                </a:solidFill>
                <a:latin typeface="Helvetica" pitchFamily="34" charset="0"/>
              </a:rPr>
              <a:t>年間</a:t>
            </a:r>
            <a:r>
              <a:rPr kumimoji="0" lang="en-US" altLang="ja-JP">
                <a:solidFill>
                  <a:srgbClr val="595959"/>
                </a:solidFill>
                <a:latin typeface="Helvetica" pitchFamily="34" charset="0"/>
              </a:rPr>
              <a:t>500</a:t>
            </a:r>
            <a:r>
              <a:rPr kumimoji="0" lang="ja-JP" altLang="en-US">
                <a:solidFill>
                  <a:srgbClr val="595959"/>
                </a:solidFill>
                <a:latin typeface="Helvetica" pitchFamily="34" charset="0"/>
              </a:rPr>
              <a:t>億ドル</a:t>
            </a:r>
          </a:p>
          <a:p>
            <a:pPr eaLnBrk="0" hangingPunct="0">
              <a:lnSpc>
                <a:spcPct val="95000"/>
              </a:lnSpc>
            </a:pPr>
            <a:endParaRPr kumimoji="0" lang="en-US" altLang="ja-JP">
              <a:solidFill>
                <a:srgbClr val="595959"/>
              </a:solidFill>
              <a:latin typeface="Helvetica" pitchFamily="34" charset="0"/>
            </a:endParaRPr>
          </a:p>
          <a:p>
            <a:pPr eaLnBrk="0" hangingPunct="0">
              <a:lnSpc>
                <a:spcPct val="95000"/>
              </a:lnSpc>
            </a:pPr>
            <a:r>
              <a:rPr kumimoji="0" lang="ja-JP" altLang="en-US">
                <a:solidFill>
                  <a:srgbClr val="595959"/>
                </a:solidFill>
                <a:latin typeface="Helvetica" pitchFamily="34" charset="0"/>
              </a:rPr>
              <a:t>カリフォルニアワイン産業全体のもたらす</a:t>
            </a:r>
            <a:br>
              <a:rPr kumimoji="0" lang="ja-JP" altLang="en-US">
                <a:solidFill>
                  <a:srgbClr val="595959"/>
                </a:solidFill>
                <a:latin typeface="Helvetica" pitchFamily="34" charset="0"/>
              </a:rPr>
            </a:br>
            <a:r>
              <a:rPr kumimoji="0" lang="ja-JP" altLang="en-US">
                <a:solidFill>
                  <a:srgbClr val="595959"/>
                </a:solidFill>
                <a:latin typeface="Helvetica" pitchFamily="34" charset="0"/>
              </a:rPr>
              <a:t>経済効果の</a:t>
            </a:r>
            <a:r>
              <a:rPr kumimoji="0" lang="en-US" altLang="ja-JP">
                <a:solidFill>
                  <a:srgbClr val="595959"/>
                </a:solidFill>
                <a:latin typeface="Helvetica" pitchFamily="34" charset="0"/>
              </a:rPr>
              <a:t>27</a:t>
            </a:r>
            <a:r>
              <a:rPr kumimoji="0" lang="ja-JP" altLang="en-US">
                <a:solidFill>
                  <a:srgbClr val="595959"/>
                </a:solidFill>
                <a:latin typeface="Helvetica" pitchFamily="34" charset="0"/>
              </a:rPr>
              <a:t>％</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noChangeArrowheads="1"/>
          </p:cNvPicPr>
          <p:nvPr/>
        </p:nvPicPr>
        <p:blipFill>
          <a:blip r:embed="rId3">
            <a:lum bright="-6000"/>
          </a:blip>
          <a:srcRect/>
          <a:stretch>
            <a:fillRect/>
          </a:stretch>
        </p:blipFill>
        <p:spPr bwMode="auto">
          <a:xfrm>
            <a:off x="0" y="0"/>
            <a:ext cx="4572000" cy="6858000"/>
          </a:xfrm>
          <a:prstGeom prst="rect">
            <a:avLst/>
          </a:prstGeom>
          <a:noFill/>
          <a:ln w="9525">
            <a:noFill/>
            <a:miter lim="800000"/>
            <a:headEnd/>
            <a:tailEnd/>
          </a:ln>
        </p:spPr>
      </p:pic>
      <p:sp>
        <p:nvSpPr>
          <p:cNvPr id="26626" name="Rectangle 3"/>
          <p:cNvSpPr>
            <a:spLocks noChangeArrowheads="1"/>
          </p:cNvSpPr>
          <p:nvPr/>
        </p:nvSpPr>
        <p:spPr bwMode="auto">
          <a:xfrm>
            <a:off x="5002213" y="2403475"/>
            <a:ext cx="3733800" cy="1282700"/>
          </a:xfrm>
          <a:prstGeom prst="rect">
            <a:avLst/>
          </a:prstGeom>
          <a:noFill/>
          <a:ln w="9525">
            <a:noFill/>
            <a:miter lim="800000"/>
            <a:headEnd/>
            <a:tailEnd/>
          </a:ln>
        </p:spPr>
        <p:txBody>
          <a:bodyPr>
            <a:spAutoFit/>
          </a:bodyPr>
          <a:lstStyle/>
          <a:p>
            <a:pPr eaLnBrk="0" hangingPunct="0"/>
            <a:r>
              <a:rPr kumimoji="0" lang="ja-JP" altLang="en-US" sz="2600">
                <a:solidFill>
                  <a:srgbClr val="595959"/>
                </a:solidFill>
                <a:latin typeface="Helvetica" pitchFamily="34" charset="0"/>
                <a:cs typeface="Helvetica" pitchFamily="34" charset="0"/>
              </a:rPr>
              <a:t>ナパ・ヴァレーは、</a:t>
            </a:r>
          </a:p>
          <a:p>
            <a:pPr eaLnBrk="0" hangingPunct="0"/>
            <a:r>
              <a:rPr kumimoji="0" lang="ja-JP" altLang="en-US" sz="2600">
                <a:solidFill>
                  <a:srgbClr val="595959"/>
                </a:solidFill>
                <a:latin typeface="Helvetica" pitchFamily="34" charset="0"/>
                <a:cs typeface="Helvetica" pitchFamily="34" charset="0"/>
              </a:rPr>
              <a:t>世界で最も多様性のある</a:t>
            </a:r>
          </a:p>
          <a:p>
            <a:pPr eaLnBrk="0" hangingPunct="0"/>
            <a:r>
              <a:rPr kumimoji="0" lang="ja-JP" altLang="en-US" sz="2600">
                <a:solidFill>
                  <a:srgbClr val="595959"/>
                </a:solidFill>
                <a:latin typeface="Helvetica" pitchFamily="34" charset="0"/>
                <a:cs typeface="Helvetica" pitchFamily="34" charset="0"/>
              </a:rPr>
              <a:t>ワイン生産地の一つ</a:t>
            </a:r>
            <a:endParaRPr kumimoji="0" lang="en-US" altLang="ja-JP" sz="2600" b="1">
              <a:solidFill>
                <a:schemeClr val="bg1"/>
              </a:solidFill>
              <a:latin typeface="Verdana" pitchFamily="34" charset="0"/>
              <a:cs typeface="Helvetica" pitchFamily="34" charset="0"/>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transitionNVR.jpg"/>
          <p:cNvPicPr>
            <a:picLocks noChangeAspect="1"/>
          </p:cNvPicPr>
          <p:nvPr/>
        </p:nvPicPr>
        <p:blipFill>
          <a:blip r:embed="rId3"/>
          <a:srcRect/>
          <a:stretch>
            <a:fillRect/>
          </a:stretch>
        </p:blipFill>
        <p:spPr bwMode="auto">
          <a:xfrm>
            <a:off x="0" y="0"/>
            <a:ext cx="9144000" cy="6854825"/>
          </a:xfrm>
          <a:prstGeom prst="rect">
            <a:avLst/>
          </a:prstGeom>
          <a:noFill/>
          <a:ln w="9525">
            <a:noFill/>
            <a:miter lim="800000"/>
            <a:headEnd/>
            <a:tailEnd/>
          </a:ln>
        </p:spPr>
      </p:pic>
      <p:sp>
        <p:nvSpPr>
          <p:cNvPr id="28674" name="TextBox 5"/>
          <p:cNvSpPr txBox="1">
            <a:spLocks noChangeArrowheads="1"/>
          </p:cNvSpPr>
          <p:nvPr/>
        </p:nvSpPr>
        <p:spPr bwMode="auto">
          <a:xfrm>
            <a:off x="5397500" y="4114800"/>
            <a:ext cx="2673350" cy="336550"/>
          </a:xfrm>
          <a:prstGeom prst="rect">
            <a:avLst/>
          </a:prstGeom>
          <a:noFill/>
          <a:ln w="9525">
            <a:noFill/>
            <a:miter lim="800000"/>
            <a:headEnd/>
            <a:tailEnd/>
          </a:ln>
        </p:spPr>
        <p:txBody>
          <a:bodyPr wrap="none">
            <a:spAutoFit/>
          </a:bodyPr>
          <a:lstStyle/>
          <a:p>
            <a:pPr eaLnBrk="0" hangingPunct="0"/>
            <a:r>
              <a:rPr kumimoji="0" lang="ja-JP" altLang="en-US" sz="1600">
                <a:solidFill>
                  <a:srgbClr val="595959"/>
                </a:solidFill>
                <a:latin typeface="Helvetica" pitchFamily="34" charset="0"/>
              </a:rPr>
              <a:t>ワインにとって理想的な場所</a:t>
            </a:r>
            <a:r>
              <a:rPr kumimoji="0" lang="en-US" altLang="ja-JP" sz="1600">
                <a:solidFill>
                  <a:srgbClr val="595959"/>
                </a:solidFill>
                <a:latin typeface="Helvetica" pitchFamily="34" charset="0"/>
              </a:rPr>
              <a:t>:</a:t>
            </a:r>
          </a:p>
        </p:txBody>
      </p:sp>
      <p:sp>
        <p:nvSpPr>
          <p:cNvPr id="28675" name="TextBox 6"/>
          <p:cNvSpPr txBox="1">
            <a:spLocks noChangeArrowheads="1"/>
          </p:cNvSpPr>
          <p:nvPr/>
        </p:nvSpPr>
        <p:spPr bwMode="auto">
          <a:xfrm>
            <a:off x="5535613" y="4362450"/>
            <a:ext cx="895350" cy="519113"/>
          </a:xfrm>
          <a:prstGeom prst="rect">
            <a:avLst/>
          </a:prstGeom>
          <a:noFill/>
          <a:ln w="9525">
            <a:noFill/>
            <a:miter lim="800000"/>
            <a:headEnd/>
            <a:tailEnd/>
          </a:ln>
        </p:spPr>
        <p:txBody>
          <a:bodyPr wrap="none">
            <a:spAutoFit/>
          </a:bodyPr>
          <a:lstStyle/>
          <a:p>
            <a:pPr eaLnBrk="0" hangingPunct="0"/>
            <a:r>
              <a:rPr kumimoji="0" lang="ja-JP" altLang="en-US" sz="2800">
                <a:solidFill>
                  <a:srgbClr val="595959"/>
                </a:solidFill>
                <a:latin typeface="Helvetica" pitchFamily="34" charset="0"/>
              </a:rPr>
              <a:t>土壌</a:t>
            </a: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21637</TotalTime>
  <Words>5699</Words>
  <Application>Microsoft Office PowerPoint</Application>
  <PresentationFormat>レター サイズ 8.5x11 インチ</PresentationFormat>
  <Paragraphs>600</Paragraphs>
  <Slides>51</Slides>
  <Notes>51</Notes>
  <HiddenSlides>0</HiddenSlides>
  <MMClips>2</MMClips>
  <ScaleCrop>false</ScaleCrop>
  <HeadingPairs>
    <vt:vector size="6" baseType="variant">
      <vt:variant>
        <vt:lpstr>使用されているフォント</vt:lpstr>
      </vt:variant>
      <vt:variant>
        <vt:i4>7</vt:i4>
      </vt:variant>
      <vt:variant>
        <vt:lpstr>デザイン テンプレート</vt:lpstr>
      </vt:variant>
      <vt:variant>
        <vt:i4>3</vt:i4>
      </vt:variant>
      <vt:variant>
        <vt:lpstr>スライド タイトル</vt:lpstr>
      </vt:variant>
      <vt:variant>
        <vt:i4>51</vt:i4>
      </vt:variant>
    </vt:vector>
  </HeadingPairs>
  <TitlesOfParts>
    <vt:vector size="61" baseType="lpstr">
      <vt:lpstr>Times</vt:lpstr>
      <vt:lpstr>ＭＳ Ｐゴシック</vt:lpstr>
      <vt:lpstr>Arial</vt:lpstr>
      <vt:lpstr>Helvetica</vt:lpstr>
      <vt:lpstr>Verdana</vt:lpstr>
      <vt:lpstr>Arial Narrow</vt:lpstr>
      <vt:lpstr>HelveticaNeueLT Std</vt:lpstr>
      <vt:lpstr>Blank Presentation</vt:lpstr>
      <vt:lpstr>Blank Presentation</vt:lpstr>
      <vt:lpstr>Blank Presentation</vt:lpstr>
      <vt:lpstr>スライド 1</vt:lpstr>
      <vt:lpstr>スライド 2</vt:lpstr>
      <vt:lpstr>スライド 3</vt:lpstr>
      <vt:lpstr>スライド 4</vt:lpstr>
      <vt:lpstr>スライド 5</vt:lpstr>
      <vt:lpstr>スライド 6</vt:lpstr>
      <vt:lpstr>スライド 7</vt:lpstr>
      <vt:lpstr>スライド 8</vt:lpstr>
      <vt:lpstr>スライド 9</vt:lpstr>
      <vt:lpstr>スライド 10</vt:lpstr>
      <vt:lpstr>グレート・ヴァレー・シークエンスと サンフランシスカン・フォーメーション</vt:lpstr>
      <vt:lpstr>サン・アンドレアス断層</vt:lpstr>
      <vt:lpstr>スライド 13</vt:lpstr>
      <vt:lpstr>スライド 14</vt:lpstr>
      <vt:lpstr>スライド 15</vt:lpstr>
      <vt:lpstr>スライド 16</vt:lpstr>
      <vt:lpstr>スライド 17</vt:lpstr>
      <vt:lpstr>スライド 18</vt:lpstr>
      <vt:lpstr>スライド 19</vt:lpstr>
      <vt:lpstr>スライド 20</vt:lpstr>
      <vt:lpstr>スライド 21</vt:lpstr>
      <vt:lpstr>スライド 22</vt:lpstr>
      <vt:lpstr>スライド 23</vt:lpstr>
      <vt:lpstr>スライド 24</vt:lpstr>
      <vt:lpstr>スライド 25</vt:lpstr>
      <vt:lpstr>テロワール 全ての要素を総合</vt:lpstr>
      <vt:lpstr>スライド 27</vt:lpstr>
      <vt:lpstr>スライド 28</vt:lpstr>
      <vt:lpstr>スライド 29</vt:lpstr>
      <vt:lpstr>スライド 30</vt:lpstr>
      <vt:lpstr>スライド 31</vt:lpstr>
      <vt:lpstr>スライド 32</vt:lpstr>
      <vt:lpstr>ナパ・ヴァレーのぶどう畑  意図的に収量を低くするぶどう栽培の方法</vt:lpstr>
      <vt:lpstr>科学、共有された知見、ＮＡＳＡからＵＣデイヴィスに至る学術的情報ソース</vt:lpstr>
      <vt:lpstr>スライド 35</vt:lpstr>
      <vt:lpstr>ナパ・ヴァレー 研究、改革、リーダー達</vt:lpstr>
      <vt:lpstr>1860年代 未開の西部がワインを見出す</vt:lpstr>
      <vt:lpstr>1861-1880  初期のワイナリー</vt:lpstr>
      <vt:lpstr>吹き荒れる嵐 フィロキセラ</vt:lpstr>
      <vt:lpstr>吹き荒れる嵐 禁酒法、世界恐慌、世界大戦</vt:lpstr>
      <vt:lpstr>復活 ナパ・ヴァレーの再生</vt:lpstr>
      <vt:lpstr>パリ・テイスティング</vt:lpstr>
      <vt:lpstr>スライド 43</vt:lpstr>
      <vt:lpstr>スライド 44</vt:lpstr>
      <vt:lpstr>スライド 45</vt:lpstr>
      <vt:lpstr>スライド 46</vt:lpstr>
      <vt:lpstr>ナパ・ヴァレー農業用地保護法 土地の最も有効な活用</vt:lpstr>
      <vt:lpstr>ナパ・ヴァレー農業用地保護法 約38,000エーカーの農業用地を開発から守る</vt:lpstr>
      <vt:lpstr>スライド 49</vt:lpstr>
      <vt:lpstr>スライド 50</vt:lpstr>
      <vt:lpstr>スライド 51</vt:lpstr>
    </vt:vector>
  </TitlesOfParts>
  <Company>鞠]皤逄掘뿿_</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dc:creator>
  <cp:lastModifiedBy>Vinosofia</cp:lastModifiedBy>
  <cp:revision>2724</cp:revision>
  <cp:lastPrinted>2009-02-11T02:47:54Z</cp:lastPrinted>
  <dcterms:created xsi:type="dcterms:W3CDTF">2008-12-24T15:32:27Z</dcterms:created>
  <dcterms:modified xsi:type="dcterms:W3CDTF">2012-12-27T14:22:03Z</dcterms:modified>
</cp:coreProperties>
</file>