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3"/>
  </p:notesMasterIdLst>
  <p:handoutMasterIdLst>
    <p:handoutMasterId r:id="rId84"/>
  </p:handoutMasterIdLst>
  <p:sldIdLst>
    <p:sldId id="439" r:id="rId2"/>
    <p:sldId id="440" r:id="rId3"/>
    <p:sldId id="441" r:id="rId4"/>
    <p:sldId id="442" r:id="rId5"/>
    <p:sldId id="492" r:id="rId6"/>
    <p:sldId id="604" r:id="rId7"/>
    <p:sldId id="502" r:id="rId8"/>
    <p:sldId id="476" r:id="rId9"/>
    <p:sldId id="477" r:id="rId10"/>
    <p:sldId id="510" r:id="rId11"/>
    <p:sldId id="500" r:id="rId12"/>
    <p:sldId id="501" r:id="rId13"/>
    <p:sldId id="505" r:id="rId14"/>
    <p:sldId id="511" r:id="rId15"/>
    <p:sldId id="482" r:id="rId16"/>
    <p:sldId id="484" r:id="rId17"/>
    <p:sldId id="485" r:id="rId18"/>
    <p:sldId id="499" r:id="rId19"/>
    <p:sldId id="487" r:id="rId20"/>
    <p:sldId id="512" r:id="rId21"/>
    <p:sldId id="489" r:id="rId22"/>
    <p:sldId id="490" r:id="rId23"/>
    <p:sldId id="599" r:id="rId24"/>
    <p:sldId id="580" r:id="rId25"/>
    <p:sldId id="514" r:id="rId26"/>
    <p:sldId id="515" r:id="rId27"/>
    <p:sldId id="578" r:id="rId28"/>
    <p:sldId id="518" r:id="rId29"/>
    <p:sldId id="520" r:id="rId30"/>
    <p:sldId id="579" r:id="rId31"/>
    <p:sldId id="521" r:id="rId32"/>
    <p:sldId id="522" r:id="rId33"/>
    <p:sldId id="581" r:id="rId34"/>
    <p:sldId id="524" r:id="rId35"/>
    <p:sldId id="575" r:id="rId36"/>
    <p:sldId id="576" r:id="rId37"/>
    <p:sldId id="582" r:id="rId38"/>
    <p:sldId id="528" r:id="rId39"/>
    <p:sldId id="529" r:id="rId40"/>
    <p:sldId id="571" r:id="rId41"/>
    <p:sldId id="572" r:id="rId42"/>
    <p:sldId id="577" r:id="rId43"/>
    <p:sldId id="570" r:id="rId44"/>
    <p:sldId id="567" r:id="rId45"/>
    <p:sldId id="583" r:id="rId46"/>
    <p:sldId id="569" r:id="rId47"/>
    <p:sldId id="584" r:id="rId48"/>
    <p:sldId id="537" r:id="rId49"/>
    <p:sldId id="538" r:id="rId50"/>
    <p:sldId id="539" r:id="rId51"/>
    <p:sldId id="598" r:id="rId52"/>
    <p:sldId id="540" r:id="rId53"/>
    <p:sldId id="541" r:id="rId54"/>
    <p:sldId id="542" r:id="rId55"/>
    <p:sldId id="543" r:id="rId56"/>
    <p:sldId id="544" r:id="rId57"/>
    <p:sldId id="597" r:id="rId58"/>
    <p:sldId id="545" r:id="rId59"/>
    <p:sldId id="546" r:id="rId60"/>
    <p:sldId id="547" r:id="rId61"/>
    <p:sldId id="585" r:id="rId62"/>
    <p:sldId id="549" r:id="rId63"/>
    <p:sldId id="591" r:id="rId64"/>
    <p:sldId id="592" r:id="rId65"/>
    <p:sldId id="593" r:id="rId66"/>
    <p:sldId id="605" r:id="rId67"/>
    <p:sldId id="550" r:id="rId68"/>
    <p:sldId id="553" r:id="rId69"/>
    <p:sldId id="594" r:id="rId70"/>
    <p:sldId id="606" r:id="rId71"/>
    <p:sldId id="562" r:id="rId72"/>
    <p:sldId id="554" r:id="rId73"/>
    <p:sldId id="555" r:id="rId74"/>
    <p:sldId id="556" r:id="rId75"/>
    <p:sldId id="557" r:id="rId76"/>
    <p:sldId id="558" r:id="rId77"/>
    <p:sldId id="559" r:id="rId78"/>
    <p:sldId id="596" r:id="rId79"/>
    <p:sldId id="563" r:id="rId80"/>
    <p:sldId id="586" r:id="rId81"/>
    <p:sldId id="587" r:id="rId82"/>
  </p:sldIdLst>
  <p:sldSz cx="9144000" cy="6858000" type="letter"/>
  <p:notesSz cx="9296400" cy="70104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349"/>
    <a:srgbClr val="CACA5E"/>
    <a:srgbClr val="969632"/>
    <a:srgbClr val="D2D37B"/>
    <a:srgbClr val="5A412D"/>
    <a:srgbClr val="F0EBE8"/>
    <a:srgbClr val="FFFF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60" autoAdjust="0"/>
    <p:restoredTop sz="63209" autoAdjust="0"/>
  </p:normalViewPr>
  <p:slideViewPr>
    <p:cSldViewPr snapToGrid="0">
      <p:cViewPr>
        <p:scale>
          <a:sx n="71" d="100"/>
          <a:sy n="71" d="100"/>
        </p:scale>
        <p:origin x="-2784" y="-126"/>
      </p:cViewPr>
      <p:guideLst>
        <p:guide orient="horz" pos="2168"/>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1197"/>
    </p:cViewPr>
  </p:sorterViewPr>
  <p:notesViewPr>
    <p:cSldViewPr snapToGrid="0">
      <p:cViewPr varScale="1">
        <p:scale>
          <a:sx n="75" d="100"/>
          <a:sy n="75" d="100"/>
        </p:scale>
        <p:origin x="-811" y="-82"/>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230403" name="Rectangle 3"/>
          <p:cNvSpPr>
            <a:spLocks noGrp="1" noChangeArrowheads="1"/>
          </p:cNvSpPr>
          <p:nvPr>
            <p:ph type="dt" sz="quarter" idx="1"/>
          </p:nvPr>
        </p:nvSpPr>
        <p:spPr bwMode="auto">
          <a:xfrm>
            <a:off x="5267325"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AA133DB5-A45E-4919-8191-873547021337}" type="datetime1">
              <a:rPr lang="en-US"/>
              <a:pPr>
                <a:defRPr/>
              </a:pPr>
              <a:t>9/20/2013</a:t>
            </a:fld>
            <a:endParaRPr lang="en-US"/>
          </a:p>
        </p:txBody>
      </p:sp>
      <p:sp>
        <p:nvSpPr>
          <p:cNvPr id="230404" name="Rectangle 4"/>
          <p:cNvSpPr>
            <a:spLocks noGrp="1" noChangeArrowheads="1"/>
          </p:cNvSpPr>
          <p:nvPr>
            <p:ph type="ftr" sz="quarter" idx="2"/>
          </p:nvPr>
        </p:nvSpPr>
        <p:spPr bwMode="auto">
          <a:xfrm>
            <a:off x="0"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230405" name="Rectangle 5"/>
          <p:cNvSpPr>
            <a:spLocks noGrp="1" noChangeArrowheads="1"/>
          </p:cNvSpPr>
          <p:nvPr>
            <p:ph type="sldNum" sz="quarter" idx="3"/>
          </p:nvPr>
        </p:nvSpPr>
        <p:spPr bwMode="auto">
          <a:xfrm>
            <a:off x="5267325"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7F4EFBA3-01D4-4F19-924E-675317D9AA9D}" type="slidenum">
              <a:rPr lang="en-US"/>
              <a:pPr>
                <a:defRPr/>
              </a:pPr>
              <a:t>‹#›</a:t>
            </a:fld>
            <a:endParaRPr lang="en-US"/>
          </a:p>
        </p:txBody>
      </p:sp>
    </p:spTree>
    <p:extLst>
      <p:ext uri="{BB962C8B-B14F-4D97-AF65-F5344CB8AC3E}">
        <p14:creationId xmlns:p14="http://schemas.microsoft.com/office/powerpoint/2010/main" val="142110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7171"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5F7EA960-8607-4C0B-A09E-9B4D934E4F90}" type="datetime1">
              <a:rPr lang="en-US"/>
              <a:pPr>
                <a:defRPr/>
              </a:pPr>
              <a:t>9/20/2013</a:t>
            </a:fld>
            <a:endParaRPr lang="en-US"/>
          </a:p>
        </p:txBody>
      </p:sp>
      <p:sp>
        <p:nvSpPr>
          <p:cNvPr id="1024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39838" y="3330575"/>
            <a:ext cx="6816725" cy="31543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7175"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EC94EFF5-FE39-419D-8970-6C77FA5BD061}" type="slidenum">
              <a:rPr lang="en-US"/>
              <a:pPr>
                <a:defRPr/>
              </a:pPr>
              <a:t>‹#›</a:t>
            </a:fld>
            <a:endParaRPr lang="en-US"/>
          </a:p>
        </p:txBody>
      </p:sp>
    </p:spTree>
    <p:extLst>
      <p:ext uri="{BB962C8B-B14F-4D97-AF65-F5344CB8AC3E}">
        <p14:creationId xmlns:p14="http://schemas.microsoft.com/office/powerpoint/2010/main" val="216911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330293A7-020F-4665-B398-CE514F1EBB57}" type="slidenum">
              <a:rPr lang="en-US" smtClean="0"/>
              <a:pPr/>
              <a:t>1</a:t>
            </a:fld>
            <a:endParaRPr lang="en-US" smtClean="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Thank you for being here and welcome to “Napa Valley Rocks”</a:t>
            </a:r>
          </a:p>
          <a:p>
            <a:pPr marL="171450" indent="-171450">
              <a:buFont typeface="Arial" pitchFamily="34" charset="0"/>
              <a:buChar char="•"/>
            </a:pPr>
            <a:r>
              <a:rPr lang="en-US" dirty="0" smtClean="0">
                <a:latin typeface="Arial" charset="0"/>
                <a:cs typeface="Arial" charset="0"/>
              </a:rPr>
              <a:t>(INTRODUCE YOURSELF, INCLUDING YOUR TITLE AND YOUR WINERY NAME)</a:t>
            </a:r>
          </a:p>
          <a:p>
            <a:pPr marL="171450" indent="-171450">
              <a:buFont typeface="Arial" pitchFamily="34" charset="0"/>
              <a:buChar char="•"/>
            </a:pPr>
            <a:r>
              <a:rPr lang="en-US" dirty="0" smtClean="0">
                <a:latin typeface="Arial" charset="0"/>
                <a:cs typeface="Arial" charset="0"/>
              </a:rPr>
              <a:t>We’re proud members of the Napa Valley Vintners or N-V-V, the non-profit trade organization dedicated to the promotion, protection, and enhancement of the Napa Valley. </a:t>
            </a:r>
          </a:p>
          <a:p>
            <a:pPr marL="171450" indent="-171450">
              <a:buFont typeface="Arial" pitchFamily="34" charset="0"/>
              <a:buChar char="•"/>
            </a:pPr>
            <a:r>
              <a:rPr lang="en-US" dirty="0" smtClean="0">
                <a:latin typeface="Arial" charset="0"/>
                <a:cs typeface="Arial" charset="0"/>
              </a:rPr>
              <a:t>During this presentation, I’ll share with you</a:t>
            </a:r>
            <a:r>
              <a:rPr lang="en-US" baseline="0" dirty="0" smtClean="0">
                <a:latin typeface="Arial" charset="0"/>
                <a:cs typeface="Arial" charset="0"/>
              </a:rPr>
              <a:t> </a:t>
            </a:r>
            <a:r>
              <a:rPr lang="en-US" dirty="0" smtClean="0">
                <a:latin typeface="Arial" charset="0"/>
                <a:cs typeface="Arial" charset="0"/>
              </a:rPr>
              <a:t>scientific data, fun facts, history, and examples of specific attributes which make the Napa Valley unique in the world of wine. </a:t>
            </a:r>
          </a:p>
          <a:p>
            <a:pPr marL="171450" indent="-171450">
              <a:buFont typeface="Arial" pitchFamily="34" charset="0"/>
              <a:buChar char="•"/>
            </a:pPr>
            <a:r>
              <a:rPr lang="en-US" dirty="0" smtClean="0">
                <a:latin typeface="Arial" charset="0"/>
                <a:cs typeface="Arial" charset="0"/>
              </a:rPr>
              <a:t>We’ll also talk about the leadership of vintners past and present and how the combination of diverse geology, ideal climate, and dedicated</a:t>
            </a:r>
            <a:r>
              <a:rPr lang="en-US" baseline="0" dirty="0" smtClean="0">
                <a:latin typeface="Arial" charset="0"/>
                <a:cs typeface="Arial" charset="0"/>
              </a:rPr>
              <a:t> </a:t>
            </a:r>
            <a:r>
              <a:rPr lang="en-US" dirty="0" smtClean="0">
                <a:latin typeface="Arial" charset="0"/>
                <a:cs typeface="Arial" charset="0"/>
              </a:rPr>
              <a:t>people make the Napa Valley what it is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1ED1B63-709E-4096-8957-DD09AD4A80B9}" type="slidenum">
              <a:rPr lang="en-US" sz="1200"/>
              <a:pPr algn="r" defTabSz="931863" eaLnBrk="0" hangingPunct="0"/>
              <a:t>10</a:t>
            </a:fld>
            <a:endParaRPr lang="en-US" sz="1200"/>
          </a:p>
        </p:txBody>
      </p:sp>
      <p:sp>
        <p:nvSpPr>
          <p:cNvPr id="317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2290B80-DDF4-401D-968A-A6D903E92980}" type="slidenum">
              <a:rPr lang="en-US" sz="1200"/>
              <a:pPr algn="r" defTabSz="931863" eaLnBrk="0" hangingPunct="0"/>
              <a:t>10</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95% of Napa Valley wineries are family owned or operated.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C747B178-295F-47DD-889B-C1328F963187}" type="slidenum">
              <a:rPr lang="en-US" smtClean="0"/>
              <a:pPr/>
              <a:t>11</a:t>
            </a:fld>
            <a:endParaRPr lang="en-US" smtClean="0"/>
          </a:p>
        </p:txBody>
      </p:sp>
      <p:sp>
        <p:nvSpPr>
          <p:cNvPr id="3379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8205080-A7F2-457D-9660-938390CC3448}" type="slidenum">
              <a:rPr lang="en-US" sz="1200"/>
              <a:pPr algn="r" defTabSz="931863" eaLnBrk="0" hangingPunct="0"/>
              <a:t>11</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In spite of its small size, the Napa Valley wine industry has a big impact.</a:t>
            </a:r>
          </a:p>
          <a:p>
            <a:pPr marL="171450" indent="-171450">
              <a:buFont typeface="Arial" pitchFamily="34" charset="0"/>
              <a:buChar char="•"/>
            </a:pPr>
            <a:r>
              <a:rPr lang="en-US" dirty="0" smtClean="0">
                <a:latin typeface="Arial" charset="0"/>
                <a:cs typeface="Arial" charset="0"/>
              </a:rPr>
              <a:t>It results in 46,000 jobs in Napa County and an annual local economic impact of more than $13 billion.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076CCB74-7163-4372-8D4E-8C53588972E2}" type="slidenum">
              <a:rPr lang="en-US" smtClean="0"/>
              <a:pPr/>
              <a:t>12</a:t>
            </a:fld>
            <a:endParaRPr lang="en-US" smtClean="0"/>
          </a:p>
        </p:txBody>
      </p:sp>
      <p:sp>
        <p:nvSpPr>
          <p:cNvPr id="3584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C7B58CE-C92A-4E75-AF1B-DCBED316D42E}" type="slidenum">
              <a:rPr lang="en-US" sz="1200"/>
              <a:pPr algn="r" defTabSz="931863" eaLnBrk="0" hangingPunct="0"/>
              <a:t>12</a:t>
            </a:fld>
            <a:endParaRPr 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Napa Valley wine industry has a $50 billion annual impact on the US economy</a:t>
            </a:r>
          </a:p>
          <a:p>
            <a:pPr marL="171450" indent="-171450">
              <a:buFont typeface="Arial" pitchFamily="34" charset="0"/>
              <a:buChar char="•"/>
            </a:pPr>
            <a:r>
              <a:rPr lang="en-US" dirty="0" smtClean="0">
                <a:latin typeface="Arial" charset="0"/>
                <a:cs typeface="Arial" charset="0"/>
              </a:rPr>
              <a:t>It accounts for 27% of the California</a:t>
            </a:r>
            <a:r>
              <a:rPr lang="en-US" baseline="0" dirty="0" smtClean="0">
                <a:latin typeface="Arial" charset="0"/>
                <a:cs typeface="Arial" charset="0"/>
              </a:rPr>
              <a:t> wine industry’s total economic impact in the US – compared to just 4% of California’s production</a:t>
            </a:r>
            <a:endParaRPr lang="en-US" dirty="0" smtClean="0">
              <a:solidFill>
                <a:schemeClr val="tx2"/>
              </a:solidFill>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pPr marL="171450" indent="-171450">
              <a:buFont typeface="Arial" pitchFamily="34" charset="0"/>
              <a:buChar char="•"/>
            </a:pPr>
            <a:r>
              <a:rPr lang="en-US" dirty="0" smtClean="0">
                <a:latin typeface="Arial" charset="0"/>
              </a:rPr>
              <a:t>Although the place and the industry are relatively small, Napa Valley is one of the most diverse wine growing regions in the world.</a:t>
            </a:r>
          </a:p>
          <a:p>
            <a:pPr marL="171450" indent="-171450">
              <a:buFont typeface="Arial" pitchFamily="34" charset="0"/>
              <a:buChar char="•"/>
            </a:pPr>
            <a:r>
              <a:rPr lang="en-US" dirty="0" smtClean="0">
                <a:latin typeface="Arial" charset="0"/>
              </a:rPr>
              <a:t>Napa Valley has an amazing assortment of microclimates, soils, weather, and topography.</a:t>
            </a:r>
          </a:p>
          <a:p>
            <a:pPr marL="171450" indent="-171450">
              <a:buFont typeface="Arial" pitchFamily="34" charset="0"/>
              <a:buChar char="•"/>
            </a:pPr>
            <a:r>
              <a:rPr lang="en-US" dirty="0" smtClean="0">
                <a:latin typeface="Arial" charset="0"/>
              </a:rPr>
              <a:t>A wide array of grape varieties grow extraordinarily well here.</a:t>
            </a:r>
          </a:p>
        </p:txBody>
      </p:sp>
      <p:sp>
        <p:nvSpPr>
          <p:cNvPr id="37891" name="Slide Number Placeholder 3"/>
          <p:cNvSpPr>
            <a:spLocks noGrp="1"/>
          </p:cNvSpPr>
          <p:nvPr>
            <p:ph type="sldNum" sz="quarter" idx="5"/>
          </p:nvPr>
        </p:nvSpPr>
        <p:spPr>
          <a:noFill/>
        </p:spPr>
        <p:txBody>
          <a:bodyPr/>
          <a:lstStyle/>
          <a:p>
            <a:fld id="{58304F1E-8DB9-4C98-88F1-F9416D5ED10F}"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40EAD70-4A88-48AE-839E-2F43DBDB9EC5}" type="slidenum">
              <a:rPr lang="en-US" sz="1200"/>
              <a:pPr algn="r" defTabSz="931863" eaLnBrk="0" hangingPunct="0"/>
              <a:t>14</a:t>
            </a:fld>
            <a:endParaRPr lang="en-US" sz="1200"/>
          </a:p>
        </p:txBody>
      </p:sp>
      <p:sp>
        <p:nvSpPr>
          <p:cNvPr id="399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0660C1-21E0-44A8-B5EF-5B8254BE75FF}" type="slidenum">
              <a:rPr lang="en-US" sz="1200"/>
              <a:pPr algn="r" defTabSz="931863" eaLnBrk="0" hangingPunct="0"/>
              <a:t>14</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It’s one thing to say a place is special, but it’s another to prove it. </a:t>
            </a:r>
          </a:p>
          <a:p>
            <a:pPr marL="171450" indent="-171450">
              <a:buFont typeface="Arial" pitchFamily="34" charset="0"/>
              <a:buChar char="•"/>
            </a:pPr>
            <a:r>
              <a:rPr lang="en-US" dirty="0" smtClean="0">
                <a:latin typeface="Arial" charset="0"/>
              </a:rPr>
              <a:t>Between 2001 and 2003, the Napa Valley Vintners trade organization commissioned three major studies to verify that the Napa Valley’s AVAs unique geology, soils, climate, weather, and topography all work together to nurture the </a:t>
            </a:r>
            <a:r>
              <a:rPr lang="en-US" dirty="0" err="1" smtClean="0">
                <a:latin typeface="Arial" charset="0"/>
              </a:rPr>
              <a:t>winegrapes</a:t>
            </a:r>
            <a:r>
              <a:rPr lang="en-US" dirty="0" smtClean="0">
                <a:latin typeface="Arial" charset="0"/>
              </a:rPr>
              <a:t>. </a:t>
            </a:r>
          </a:p>
          <a:p>
            <a:pPr marL="171450" indent="-171450">
              <a:buFont typeface="Arial" pitchFamily="34" charset="0"/>
              <a:buChar char="•"/>
            </a:pPr>
            <a:r>
              <a:rPr lang="en-US" dirty="0" smtClean="0">
                <a:latin typeface="Arial" charset="0"/>
              </a:rPr>
              <a:t>The next part of this presentation will show you how a wonderful series of scientific coincidences make the Napa Valley a great place for wine.</a:t>
            </a:r>
          </a:p>
          <a:p>
            <a:endParaRPr lang="en-US" dirty="0" smtClean="0">
              <a:latin typeface="Arial" charset="0"/>
            </a:endParaRPr>
          </a:p>
          <a:p>
            <a:r>
              <a:rPr lang="en-US" i="1" dirty="0" smtClean="0">
                <a:latin typeface="Arial" charset="0"/>
              </a:rPr>
              <a:t>(The scientists who conducted the studies were Jonathan </a:t>
            </a:r>
            <a:r>
              <a:rPr lang="en-US" i="1" dirty="0" err="1" smtClean="0">
                <a:latin typeface="Arial" charset="0"/>
              </a:rPr>
              <a:t>Swinchatt</a:t>
            </a:r>
            <a:r>
              <a:rPr lang="en-US" i="1" dirty="0" smtClean="0">
                <a:latin typeface="Arial" charset="0"/>
              </a:rPr>
              <a:t> of </a:t>
            </a:r>
            <a:r>
              <a:rPr lang="en-US" i="1" dirty="0" err="1" smtClean="0">
                <a:latin typeface="Arial" charset="0"/>
              </a:rPr>
              <a:t>EarthVision</a:t>
            </a:r>
            <a:r>
              <a:rPr lang="en-US" i="1" dirty="0" smtClean="0">
                <a:latin typeface="Arial" charset="0"/>
              </a:rPr>
              <a:t>, David Howell of the US Geologic Survey, and Paul W. Skinner, PhD. Of Terra </a:t>
            </a:r>
            <a:r>
              <a:rPr lang="en-US" i="1" dirty="0" err="1" smtClean="0">
                <a:latin typeface="Arial" charset="0"/>
              </a:rPr>
              <a:t>Spase</a:t>
            </a:r>
            <a:r>
              <a:rPr lang="en-US" i="1" dirty="0" smtClean="0">
                <a:latin typeface="Arial" charset="0"/>
              </a:rPr>
              <a:t>.) </a:t>
            </a:r>
          </a:p>
          <a:p>
            <a:pPr eaLnBrk="1" hangingPunct="1"/>
            <a:endParaRPr lang="en-US" dirty="0"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C2A41ACA-3CB8-49B4-8EFE-52F0EEDAA45A}" type="slidenum">
              <a:rPr lang="en-US" smtClean="0"/>
              <a:pPr/>
              <a:t>15</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We’ll start from the ground</a:t>
            </a:r>
            <a:r>
              <a:rPr lang="en-US" baseline="0" dirty="0" smtClean="0">
                <a:latin typeface="Arial" charset="0"/>
                <a:cs typeface="Arial" charset="0"/>
              </a:rPr>
              <a:t> up - </a:t>
            </a:r>
            <a:r>
              <a:rPr lang="en-US" dirty="0" smtClean="0">
                <a:latin typeface="Arial" charset="0"/>
                <a:cs typeface="Arial" charset="0"/>
              </a:rPr>
              <a:t>with soil.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B69AA714-3607-45B0-8186-933DF4EC46ED}" type="slidenum">
              <a:rPr lang="en-US" smtClean="0"/>
              <a:pPr/>
              <a:t>16</a:t>
            </a:fld>
            <a:endParaRPr lang="en-US" smtClean="0"/>
          </a:p>
        </p:txBody>
      </p:sp>
      <p:sp>
        <p:nvSpPr>
          <p:cNvPr id="440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A15EEFC-6138-41BA-81A4-B0990F6B8E27}" type="slidenum">
              <a:rPr lang="en-US" sz="1200"/>
              <a:pPr algn="r" defTabSz="931863" eaLnBrk="0" hangingPunct="0"/>
              <a:t>16</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150 million years ago, a series of geologic events caused the shifting, sliding, and lifting of land masses in the area that we know of today</a:t>
            </a:r>
            <a:r>
              <a:rPr lang="en-US" baseline="0" dirty="0" smtClean="0">
                <a:latin typeface="Arial" charset="0"/>
                <a:cs typeface="Arial" charset="0"/>
              </a:rPr>
              <a:t> as California.</a:t>
            </a:r>
          </a:p>
          <a:p>
            <a:pPr marL="171450" indent="-171450" eaLnBrk="1" hangingPunct="1">
              <a:buFont typeface="Arial" pitchFamily="34" charset="0"/>
              <a:buChar char="•"/>
            </a:pPr>
            <a:r>
              <a:rPr lang="en-US" dirty="0" smtClean="0">
                <a:latin typeface="Arial" charset="0"/>
                <a:cs typeface="Arial" charset="0"/>
              </a:rPr>
              <a:t>That plastered material onto the edge of North America and formed it into its present, yet ever-changing configuration. </a:t>
            </a:r>
          </a:p>
          <a:p>
            <a:pPr marL="171450" indent="-171450" eaLnBrk="1" hangingPunct="1">
              <a:buFont typeface="Arial" pitchFamily="34" charset="0"/>
              <a:buChar char="•"/>
            </a:pPr>
            <a:r>
              <a:rPr lang="en-US" dirty="0" smtClean="0">
                <a:latin typeface="Arial" charset="0"/>
                <a:cs typeface="Arial" charset="0"/>
              </a:rPr>
              <a:t>This</a:t>
            </a:r>
            <a:r>
              <a:rPr lang="en-US" baseline="0" dirty="0" smtClean="0">
                <a:latin typeface="Arial" charset="0"/>
                <a:cs typeface="Arial" charset="0"/>
              </a:rPr>
              <a:t> is the </a:t>
            </a:r>
            <a:r>
              <a:rPr lang="en-US" dirty="0" smtClean="0">
                <a:latin typeface="Arial" charset="0"/>
                <a:cs typeface="Arial" charset="0"/>
              </a:rPr>
              <a:t>process that created the Napa Valley.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E3A66AAA-91C6-4570-B255-248E96CB934F}" type="slidenum">
              <a:rPr lang="en-US" smtClean="0"/>
              <a:pPr/>
              <a:t>17</a:t>
            </a:fld>
            <a:endParaRPr lang="en-US" smtClean="0"/>
          </a:p>
        </p:txBody>
      </p:sp>
      <p:sp>
        <p:nvSpPr>
          <p:cNvPr id="460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B9D69E-87A3-460E-A4D3-6C9C028798FB}" type="slidenum">
              <a:rPr lang="en-US" sz="1200"/>
              <a:pPr algn="r" defTabSz="931863" eaLnBrk="0" hangingPunct="0"/>
              <a:t>17</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Over time the mountains eroded and reformed, helping to create California. </a:t>
            </a:r>
          </a:p>
          <a:p>
            <a:pPr marL="171450" indent="-171450" eaLnBrk="1" hangingPunct="1">
              <a:buFont typeface="Arial" pitchFamily="34" charset="0"/>
              <a:buChar char="•"/>
            </a:pPr>
            <a:r>
              <a:rPr lang="en-US" dirty="0" smtClean="0">
                <a:latin typeface="Arial" charset="0"/>
                <a:cs typeface="Arial" charset="0"/>
              </a:rPr>
              <a:t>Geologists call this the Great Valley Sequence, the remains of which are generally found on the east side of the Napa Valley. </a:t>
            </a:r>
          </a:p>
          <a:p>
            <a:pPr marL="171450" indent="-171450" eaLnBrk="1" hangingPunct="1">
              <a:buFont typeface="Arial" pitchFamily="34" charset="0"/>
              <a:buChar char="•"/>
            </a:pPr>
            <a:r>
              <a:rPr lang="en-US" dirty="0" smtClean="0">
                <a:latin typeface="Arial" charset="0"/>
                <a:cs typeface="Arial" charset="0"/>
              </a:rPr>
              <a:t>As volcanoes were forming inland, the surface of the ocean floor was being sheered off as it met the coastline, literally plastering all sorts of marine sediment on top of the newly forming landmass, extending California westward. </a:t>
            </a:r>
          </a:p>
          <a:p>
            <a:pPr marL="171450" indent="-171450" eaLnBrk="1" hangingPunct="1">
              <a:buFont typeface="Arial" pitchFamily="34" charset="0"/>
              <a:buChar char="•"/>
            </a:pPr>
            <a:r>
              <a:rPr lang="en-US" dirty="0" smtClean="0">
                <a:latin typeface="Arial" charset="0"/>
                <a:cs typeface="Arial" charset="0"/>
              </a:rPr>
              <a:t>Geologists call this the Franciscan Formation, the remains of which are generally found on the west side of present day Napa Valley.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F4BFFF61-F42C-4C9A-8ECA-743FD478066D}" type="slidenum">
              <a:rPr lang="en-US" smtClean="0"/>
              <a:pPr/>
              <a:t>18</a:t>
            </a:fld>
            <a:endParaRPr lang="en-US" smtClean="0"/>
          </a:p>
        </p:txBody>
      </p:sp>
      <p:sp>
        <p:nvSpPr>
          <p:cNvPr id="481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C5BB50-8E41-4124-93DA-572821E20732}" type="slidenum">
              <a:rPr lang="en-US" sz="1200"/>
              <a:pPr algn="r" defTabSz="931863" eaLnBrk="0" hangingPunct="0"/>
              <a:t>18</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24 million years ago the San Andreas Fault system took shape with the joining of three tectonic plates – the </a:t>
            </a:r>
            <a:r>
              <a:rPr lang="en-US" dirty="0" err="1" smtClean="0">
                <a:latin typeface="Arial" charset="0"/>
                <a:cs typeface="Arial" charset="0"/>
              </a:rPr>
              <a:t>Farallon</a:t>
            </a:r>
            <a:r>
              <a:rPr lang="en-US" dirty="0" smtClean="0">
                <a:latin typeface="Arial" charset="0"/>
                <a:cs typeface="Arial" charset="0"/>
              </a:rPr>
              <a:t>, the Pacific, and the North American. </a:t>
            </a:r>
          </a:p>
          <a:p>
            <a:pPr marL="171450" indent="-171450" eaLnBrk="1" hangingPunct="1">
              <a:buFont typeface="Arial" pitchFamily="34" charset="0"/>
              <a:buChar char="•"/>
            </a:pPr>
            <a:r>
              <a:rPr lang="en-US" dirty="0" smtClean="0">
                <a:latin typeface="Arial" charset="0"/>
                <a:cs typeface="Arial" charset="0"/>
              </a:rPr>
              <a:t>These plates started to move laterally south to north, moving this volcanic and sedimentary bedrock in all directions. </a:t>
            </a:r>
          </a:p>
          <a:p>
            <a:pPr marL="171450" indent="-171450" eaLnBrk="1" hangingPunct="1">
              <a:buFont typeface="Arial" pitchFamily="34" charset="0"/>
              <a:buChar char="•"/>
            </a:pPr>
            <a:r>
              <a:rPr lang="en-US" dirty="0" smtClean="0">
                <a:latin typeface="Arial" charset="0"/>
                <a:cs typeface="Arial" charset="0"/>
              </a:rPr>
              <a:t>As this “triple junction” slowly moved north, dragging the San Andreas fault along, tremendous compression forces pushed up wrinkles in the earth’s crust that eventually became the Coast Range and the </a:t>
            </a:r>
            <a:r>
              <a:rPr lang="en-US" dirty="0" err="1" smtClean="0">
                <a:latin typeface="Arial" charset="0"/>
                <a:cs typeface="Arial" charset="0"/>
              </a:rPr>
              <a:t>Mayacamas</a:t>
            </a:r>
            <a:r>
              <a:rPr lang="en-US" dirty="0" smtClean="0">
                <a:latin typeface="Arial" charset="0"/>
                <a:cs typeface="Arial" charset="0"/>
              </a:rPr>
              <a:t> Mountains.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D35F744D-E6C0-4828-8DAB-903562F1B628}" type="slidenum">
              <a:rPr lang="en-US" smtClean="0"/>
              <a:pPr/>
              <a:t>19</a:t>
            </a:fld>
            <a:endParaRPr lang="en-US" smtClean="0"/>
          </a:p>
        </p:txBody>
      </p:sp>
      <p:sp>
        <p:nvSpPr>
          <p:cNvPr id="501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72AF6F-07FD-4DCC-883E-7B1E7B152AF1}" type="slidenum">
              <a:rPr lang="en-US" sz="1200"/>
              <a:pPr algn="r" defTabSz="931863" eaLnBrk="0" hangingPunct="0"/>
              <a:t>19</a:t>
            </a:fld>
            <a:endParaRPr 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Around 3 million years ago plate motion shifted direction again, this time folding the land over on top of itself, creating the </a:t>
            </a:r>
            <a:r>
              <a:rPr lang="en-US" dirty="0" err="1" smtClean="0">
                <a:latin typeface="Arial" charset="0"/>
                <a:cs typeface="Arial" charset="0"/>
              </a:rPr>
              <a:t>Mayacamas</a:t>
            </a:r>
            <a:r>
              <a:rPr lang="en-US" dirty="0" smtClean="0">
                <a:latin typeface="Arial" charset="0"/>
                <a:cs typeface="Arial" charset="0"/>
              </a:rPr>
              <a:t> Mountains, the </a:t>
            </a:r>
            <a:r>
              <a:rPr lang="en-US" dirty="0" err="1" smtClean="0">
                <a:latin typeface="Arial" charset="0"/>
                <a:cs typeface="Arial" charset="0"/>
              </a:rPr>
              <a:t>Vaca</a:t>
            </a:r>
            <a:r>
              <a:rPr lang="en-US" dirty="0" smtClean="0">
                <a:latin typeface="Arial" charset="0"/>
                <a:cs typeface="Arial" charset="0"/>
              </a:rPr>
              <a:t> Range, and Napa Valley in-between. </a:t>
            </a:r>
          </a:p>
          <a:p>
            <a:pPr marL="171450" indent="-171450" eaLnBrk="1" hangingPunct="1">
              <a:buFont typeface="Arial" pitchFamily="34" charset="0"/>
              <a:buChar char="•"/>
            </a:pPr>
            <a:r>
              <a:rPr lang="en-US" dirty="0" smtClean="0">
                <a:latin typeface="Arial" charset="0"/>
                <a:cs typeface="Arial" charset="0"/>
              </a:rPr>
              <a:t>The multiple bedrock sources that would make up Napa Valley’s distinct soils were now in place.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5FF94F24-A6E0-4C40-BF30-B90374CB4231}" type="slidenum">
              <a:rPr lang="en-US" smtClean="0"/>
              <a:pPr/>
              <a:t>2</a:t>
            </a:fld>
            <a:endParaRPr lang="en-US"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There are many great wine regions and Napa Valley is one of them.</a:t>
            </a:r>
          </a:p>
          <a:p>
            <a:pPr marL="171450" indent="-171450">
              <a:buFont typeface="Arial" pitchFamily="34" charset="0"/>
              <a:buChar char="•"/>
            </a:pPr>
            <a:r>
              <a:rPr lang="en-US" dirty="0" smtClean="0">
                <a:latin typeface="Arial" charset="0"/>
                <a:cs typeface="Arial" charset="0"/>
              </a:rPr>
              <a:t>Napa Valley is the home to America’s first  Agricultural Preserve and is a region of incomparable natural beauty. </a:t>
            </a:r>
          </a:p>
          <a:p>
            <a:pPr marL="171450" indent="-171450">
              <a:buFont typeface="Arial" pitchFamily="34" charset="0"/>
              <a:buChar char="•"/>
            </a:pPr>
            <a:r>
              <a:rPr lang="en-US" dirty="0" smtClean="0">
                <a:latin typeface="Arial" charset="0"/>
                <a:cs typeface="Arial" charset="0"/>
              </a:rPr>
              <a:t>Though accounting for just 4% of California’s harvest, Napa Valley is the industry’s undisputed leader in land and community stewardship and is renowned the world over for its extraordinary wines.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17E058-B048-4951-A15E-3F51BC80F71F}" type="slidenum">
              <a:rPr lang="en-US" sz="1200"/>
              <a:pPr algn="r" defTabSz="931863" eaLnBrk="0" hangingPunct="0"/>
              <a:t>20</a:t>
            </a:fld>
            <a:endParaRPr lang="en-US" sz="1200"/>
          </a:p>
        </p:txBody>
      </p:sp>
      <p:sp>
        <p:nvSpPr>
          <p:cNvPr id="5222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197C075-8263-40FB-B9E9-907807EA22EB}" type="slidenum">
              <a:rPr lang="en-US" sz="1200"/>
              <a:pPr algn="r" defTabSz="931863" eaLnBrk="0" hangingPunct="0"/>
              <a:t>20</a:t>
            </a:fld>
            <a:endParaRPr 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Over many years rainfall helped break apart this bedrock sediment from the mountains and hillsides and settled it on the valley floor. </a:t>
            </a:r>
          </a:p>
          <a:p>
            <a:pPr marL="171450" indent="-171450" eaLnBrk="1" hangingPunct="1">
              <a:buFont typeface="Arial" pitchFamily="34" charset="0"/>
              <a:buChar char="•"/>
            </a:pPr>
            <a:r>
              <a:rPr lang="en-US" dirty="0" smtClean="0">
                <a:latin typeface="Arial" charset="0"/>
                <a:cs typeface="Arial" charset="0"/>
              </a:rPr>
              <a:t>Vegetation grew and died, adding in organic material. </a:t>
            </a:r>
          </a:p>
          <a:p>
            <a:pPr marL="171450" indent="-171450" eaLnBrk="1" hangingPunct="1">
              <a:buFont typeface="Arial" pitchFamily="34" charset="0"/>
              <a:buChar char="•"/>
            </a:pPr>
            <a:r>
              <a:rPr lang="en-US" dirty="0" smtClean="0">
                <a:latin typeface="Arial" charset="0"/>
                <a:cs typeface="Arial" charset="0"/>
              </a:rPr>
              <a:t>The Napa River spilled its banks with regularity. </a:t>
            </a:r>
          </a:p>
          <a:p>
            <a:pPr marL="171450" indent="-171450" eaLnBrk="1" hangingPunct="1">
              <a:buFont typeface="Arial" pitchFamily="34" charset="0"/>
              <a:buChar char="•"/>
            </a:pPr>
            <a:r>
              <a:rPr lang="en-US" dirty="0" smtClean="0">
                <a:latin typeface="Arial" charset="0"/>
                <a:cs typeface="Arial" charset="0"/>
              </a:rPr>
              <a:t>San Pablo Bay – the northern arm of the San Francisco Bay – engulfed the lower valley as far inland as current day Yountville, only to retreat and then engulf the lower valley floor again.</a:t>
            </a:r>
          </a:p>
          <a:p>
            <a:pPr eaLnBrk="1" hangingPunct="1"/>
            <a:endParaRPr lang="en-US" dirty="0" smtClean="0">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89D99B85-8CF2-4E36-B5C3-94B100E14E96}" type="slidenum">
              <a:rPr lang="en-US" smtClean="0"/>
              <a:pPr/>
              <a:t>21</a:t>
            </a:fld>
            <a:endParaRPr lang="en-US" smtClean="0"/>
          </a:p>
        </p:txBody>
      </p:sp>
      <p:sp>
        <p:nvSpPr>
          <p:cNvPr id="542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AD8A77B-9EE9-4009-B93D-473CDC8E1613}" type="slidenum">
              <a:rPr lang="en-US" sz="1200"/>
              <a:pPr algn="r" defTabSz="931863" eaLnBrk="0" hangingPunct="0"/>
              <a:t>21</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The</a:t>
            </a:r>
            <a:r>
              <a:rPr lang="en-US" baseline="0" dirty="0" smtClean="0">
                <a:latin typeface="Arial" charset="0"/>
                <a:cs typeface="Arial" charset="0"/>
              </a:rPr>
              <a:t> </a:t>
            </a:r>
            <a:r>
              <a:rPr lang="en-US" dirty="0" smtClean="0">
                <a:latin typeface="Arial" charset="0"/>
                <a:cs typeface="Arial" charset="0"/>
              </a:rPr>
              <a:t>unique combination of five soil forming factors are responsible for the diverse soil conditions which allow each Napa Valley AVA to produce a wide range of quality </a:t>
            </a:r>
            <a:r>
              <a:rPr lang="en-US" dirty="0" err="1" smtClean="0">
                <a:latin typeface="Arial" charset="0"/>
                <a:cs typeface="Arial" charset="0"/>
              </a:rPr>
              <a:t>winegrapes</a:t>
            </a:r>
            <a:r>
              <a:rPr lang="en-US" dirty="0" smtClean="0">
                <a:latin typeface="Arial" charset="0"/>
                <a:cs typeface="Arial" charset="0"/>
              </a:rPr>
              <a:t>. </a:t>
            </a:r>
          </a:p>
          <a:p>
            <a:pPr marL="171450" indent="-171450" eaLnBrk="1" hangingPunct="1">
              <a:buFont typeface="Arial" pitchFamily="34" charset="0"/>
              <a:buChar char="•"/>
            </a:pPr>
            <a:r>
              <a:rPr lang="en-US" dirty="0" smtClean="0">
                <a:latin typeface="Arial" charset="0"/>
                <a:cs typeface="Arial" charset="0"/>
              </a:rPr>
              <a:t>Soils act as building blocks in determining the quality of premium </a:t>
            </a:r>
            <a:r>
              <a:rPr lang="en-US" dirty="0" err="1" smtClean="0">
                <a:latin typeface="Arial" charset="0"/>
                <a:cs typeface="Arial" charset="0"/>
              </a:rPr>
              <a:t>winegrapes</a:t>
            </a:r>
            <a:r>
              <a:rPr lang="en-US" dirty="0" smtClean="0">
                <a:latin typeface="Arial" charset="0"/>
                <a:cs typeface="Arial" charset="0"/>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0C605A32-1177-4EAF-AE9D-073AF881F8A1}" type="slidenum">
              <a:rPr lang="en-US" smtClean="0"/>
              <a:pPr/>
              <a:t>22</a:t>
            </a:fld>
            <a:endParaRPr lang="en-US" smtClean="0"/>
          </a:p>
        </p:txBody>
      </p:sp>
      <p:sp>
        <p:nvSpPr>
          <p:cNvPr id="563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88886EE-FA52-4BDF-A90F-5C5A9C3D2C6D}" type="slidenum">
              <a:rPr lang="en-US" sz="1200"/>
              <a:pPr algn="r" defTabSz="931863" eaLnBrk="0" hangingPunct="0"/>
              <a:t>22</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Napa Valley contains more than 100 soil variations, 33 soil series, and half the soil orders found in the world. </a:t>
            </a:r>
          </a:p>
          <a:p>
            <a:pPr marL="171450" indent="-171450" eaLnBrk="1" hangingPunct="1">
              <a:buFont typeface="Arial" pitchFamily="34" charset="0"/>
              <a:buChar char="•"/>
            </a:pPr>
            <a:r>
              <a:rPr lang="en-US" dirty="0" smtClean="0">
                <a:latin typeface="Arial" charset="0"/>
                <a:cs typeface="Arial" charset="0"/>
              </a:rPr>
              <a:t>This picture shows how, literally, you can have different kinds of soil in the same vineyard in Napa Valley. </a:t>
            </a:r>
          </a:p>
          <a:p>
            <a:pPr marL="171450" indent="-171450" eaLnBrk="1" hangingPunct="1">
              <a:buFont typeface="Arial" pitchFamily="34" charset="0"/>
              <a:buChar char="•"/>
            </a:pPr>
            <a:r>
              <a:rPr lang="en-US" dirty="0" smtClean="0">
                <a:latin typeface="Arial" charset="0"/>
                <a:cs typeface="Arial" charset="0"/>
              </a:rPr>
              <a:t>This diversity allows vintners to grow and produce – and to produce well – a great number of different wine varieties in the Napa Valley. </a:t>
            </a:r>
          </a:p>
          <a:p>
            <a:pPr marL="171450" indent="-171450" eaLnBrk="1" hangingPunct="1">
              <a:buFont typeface="Arial" pitchFamily="34" charset="0"/>
              <a:buChar char="•"/>
            </a:pPr>
            <a:r>
              <a:rPr lang="en-US" dirty="0" smtClean="0">
                <a:latin typeface="Arial" charset="0"/>
                <a:cs typeface="Arial" charset="0"/>
              </a:rPr>
              <a:t>One of the secrets of great winegrowing is in the soil</a:t>
            </a:r>
            <a:r>
              <a:rPr lang="en-US" baseline="0" dirty="0" smtClean="0">
                <a:latin typeface="Arial" charset="0"/>
                <a:cs typeface="Arial" charset="0"/>
              </a:rPr>
              <a:t> and Napa Valley has some of the greatest soil diversity found in any winegrowing region around the world.</a:t>
            </a:r>
            <a:endParaRPr lang="en-US" dirty="0" smtClean="0">
              <a:latin typeface="Arial" charset="0"/>
              <a:cs typeface="Arial" charset="0"/>
            </a:endParaRPr>
          </a:p>
          <a:p>
            <a:pPr eaLnBrk="1" hangingPunct="1"/>
            <a:endParaRPr lang="en-US" i="1" dirty="0" smtClean="0">
              <a:latin typeface="Arial" charset="0"/>
              <a:cs typeface="Arial" charset="0"/>
            </a:endParaRPr>
          </a:p>
          <a:p>
            <a:pPr eaLnBrk="1" hangingPunct="1"/>
            <a:r>
              <a:rPr lang="en-US" i="1" dirty="0" smtClean="0">
                <a:latin typeface="Arial" charset="0"/>
                <a:cs typeface="Arial" charset="0"/>
              </a:rPr>
              <a:t>(Note difference between a soil order, series and variation: soil orders are based largely on soil forming processes. Soil series is of a similar evolution or formation, chemistry, and physical property. Soil variations take into account vegetative material, climate, and topography differences and/or make-up).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E69AB764-0941-4088-A8E0-DEBB6C6C37F9}" type="slidenum">
              <a:rPr lang="en-US" smtClean="0"/>
              <a:pPr/>
              <a:t>23</a:t>
            </a:fld>
            <a:endParaRPr lang="en-US" smtClean="0"/>
          </a:p>
        </p:txBody>
      </p:sp>
      <p:sp>
        <p:nvSpPr>
          <p:cNvPr id="583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F9D6063-4BEC-4F89-9E55-B56CCC5E8246}" type="slidenum">
              <a:rPr lang="en-US" sz="1200"/>
              <a:pPr algn="r" defTabSz="931863" eaLnBrk="0" hangingPunct="0"/>
              <a:t>23</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Much of Napa Valley’s soils were formed by the marine sediment and volcanic material that make up the </a:t>
            </a:r>
            <a:r>
              <a:rPr lang="en-US" dirty="0" err="1" smtClean="0">
                <a:latin typeface="Arial" charset="0"/>
                <a:cs typeface="Arial" charset="0"/>
              </a:rPr>
              <a:t>Mayacamas</a:t>
            </a:r>
            <a:r>
              <a:rPr lang="en-US" dirty="0" smtClean="0">
                <a:latin typeface="Arial" charset="0"/>
                <a:cs typeface="Arial" charset="0"/>
              </a:rPr>
              <a:t> Mountains and </a:t>
            </a:r>
            <a:r>
              <a:rPr lang="en-US" dirty="0" err="1" smtClean="0">
                <a:latin typeface="Arial" charset="0"/>
                <a:cs typeface="Arial" charset="0"/>
              </a:rPr>
              <a:t>Vaca</a:t>
            </a:r>
            <a:r>
              <a:rPr lang="en-US" dirty="0" smtClean="0">
                <a:latin typeface="Arial" charset="0"/>
                <a:cs typeface="Arial" charset="0"/>
              </a:rPr>
              <a:t> Range.</a:t>
            </a:r>
          </a:p>
          <a:p>
            <a:pPr marL="171450" indent="-171450" eaLnBrk="1" hangingPunct="1">
              <a:buFont typeface="Arial" pitchFamily="34" charset="0"/>
              <a:buChar char="•"/>
            </a:pPr>
            <a:r>
              <a:rPr lang="en-US" dirty="0" smtClean="0">
                <a:latin typeface="Arial" charset="0"/>
                <a:cs typeface="Arial" charset="0"/>
              </a:rPr>
              <a:t>Soils created by the runoff of a single creek from a hillside watershed are known as alluvial soils. </a:t>
            </a:r>
          </a:p>
          <a:p>
            <a:pPr marL="171450" indent="-171450" eaLnBrk="1" hangingPunct="1">
              <a:buFont typeface="Arial" pitchFamily="34" charset="0"/>
              <a:buChar char="•"/>
            </a:pPr>
            <a:r>
              <a:rPr lang="en-US" dirty="0" smtClean="0">
                <a:latin typeface="Arial" charset="0"/>
                <a:cs typeface="Arial" charset="0"/>
              </a:rPr>
              <a:t>Along the valley floor exist these pockets of alluvial soils</a:t>
            </a:r>
            <a:r>
              <a:rPr lang="en-US" baseline="0" dirty="0" smtClean="0">
                <a:latin typeface="Arial" charset="0"/>
                <a:cs typeface="Arial" charset="0"/>
              </a:rPr>
              <a:t>,</a:t>
            </a:r>
          </a:p>
          <a:p>
            <a:pPr marL="171450" indent="-171450" eaLnBrk="1" hangingPunct="1">
              <a:buFont typeface="Arial" pitchFamily="34" charset="0"/>
              <a:buChar char="•"/>
            </a:pPr>
            <a:r>
              <a:rPr lang="en-US" dirty="0" smtClean="0">
                <a:latin typeface="Verdana" pitchFamily="34" charset="0"/>
              </a:rPr>
              <a:t>Alluvial and fluvial soils are generally deeper, more fertile, and hold more moisture than the thinner rocky soils covering hillsides and slopes. </a:t>
            </a:r>
            <a:endParaRPr lang="en-US" dirty="0"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604AFB1-74BE-4D3A-AEDC-20ABAE3B7440}" type="slidenum">
              <a:rPr lang="en-US" sz="1200"/>
              <a:pPr algn="r" defTabSz="931863" eaLnBrk="0" hangingPunct="0"/>
              <a:t>24</a:t>
            </a:fld>
            <a:endParaRPr lang="en-US" sz="1200"/>
          </a:p>
        </p:txBody>
      </p:sp>
      <p:sp>
        <p:nvSpPr>
          <p:cNvPr id="16896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33C471C1-9B1B-4D91-9F18-3B543C38CF85}" type="slidenum">
              <a:rPr lang="en-US" sz="1200"/>
              <a:pPr algn="r" defTabSz="931863" eaLnBrk="0" hangingPunct="0"/>
              <a:t>24</a:t>
            </a:fld>
            <a:endParaRPr lang="en-US" sz="1200"/>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Alluvial soils spread out in a fan-like shape,</a:t>
            </a:r>
            <a:r>
              <a:rPr lang="en-US" baseline="0" dirty="0" smtClean="0">
                <a:latin typeface="Arial" charset="0"/>
              </a:rPr>
              <a:t> </a:t>
            </a:r>
            <a:r>
              <a:rPr lang="en-US" dirty="0" smtClean="0">
                <a:latin typeface="Arial" charset="0"/>
              </a:rPr>
              <a:t>when streams, running down from the mountains, become sediment-laden. </a:t>
            </a:r>
          </a:p>
          <a:p>
            <a:pPr marL="171450" indent="-171450" eaLnBrk="1" hangingPunct="1">
              <a:buFont typeface="Arial" pitchFamily="34" charset="0"/>
              <a:buChar char="•"/>
            </a:pPr>
            <a:r>
              <a:rPr lang="en-US" dirty="0" smtClean="0">
                <a:latin typeface="Arial" charset="0"/>
              </a:rPr>
              <a:t>This creates an area of distinct soil called an alluvial fan</a:t>
            </a:r>
            <a:r>
              <a:rPr lang="en-US" baseline="0" dirty="0" smtClean="0">
                <a:latin typeface="Arial" charset="0"/>
              </a:rPr>
              <a:t> – examples of these formations include the Rutherford Bench and the Oakville Bench.</a:t>
            </a:r>
            <a:endParaRPr lang="en-US" dirty="0" smtClean="0">
              <a:latin typeface="Arial" charset="0"/>
            </a:endParaRPr>
          </a:p>
          <a:p>
            <a:pPr marL="171450" indent="-171450" eaLnBrk="1" hangingPunct="1">
              <a:buFont typeface="Arial" pitchFamily="34" charset="0"/>
              <a:buChar char="•"/>
            </a:pPr>
            <a:r>
              <a:rPr lang="en-US" dirty="0" smtClean="0">
                <a:latin typeface="Arial" charset="0"/>
              </a:rPr>
              <a:t>Other soil can be made up of bedrock sediment from multiple watershed sources or from flooding</a:t>
            </a:r>
            <a:r>
              <a:rPr lang="en-US" baseline="0" dirty="0" smtClean="0">
                <a:latin typeface="Arial" charset="0"/>
              </a:rPr>
              <a:t> - i</a:t>
            </a:r>
            <a:r>
              <a:rPr lang="en-US" dirty="0" smtClean="0">
                <a:latin typeface="Arial" charset="0"/>
              </a:rPr>
              <a:t>t is called fluvial soil. </a:t>
            </a:r>
          </a:p>
          <a:p>
            <a:pPr marL="171450" indent="-171450" eaLnBrk="1" hangingPunct="1">
              <a:buFont typeface="Arial" pitchFamily="34" charset="0"/>
              <a:buChar char="•"/>
            </a:pPr>
            <a:r>
              <a:rPr lang="en-US" dirty="0" smtClean="0">
                <a:latin typeface="Arial" charset="0"/>
              </a:rPr>
              <a:t>Fluvial soils are generally found around the Napa River. </a:t>
            </a:r>
          </a:p>
          <a:p>
            <a:pPr marL="171450" indent="-171450" eaLnBrk="1" hangingPunct="1">
              <a:buFont typeface="Arial" pitchFamily="34" charset="0"/>
              <a:buChar char="•"/>
            </a:pPr>
            <a:r>
              <a:rPr lang="en-US" dirty="0" smtClean="0">
                <a:latin typeface="Arial" charset="0"/>
              </a:rPr>
              <a:t>Soils can impart distinct character in wine grapes depending on their bedrock origin. </a:t>
            </a:r>
          </a:p>
          <a:p>
            <a:pPr marL="171450" indent="-171450" eaLnBrk="1" hangingPunct="1">
              <a:buFont typeface="Arial" pitchFamily="34" charset="0"/>
              <a:buChar char="•"/>
            </a:pPr>
            <a:r>
              <a:rPr lang="en-US" dirty="0" smtClean="0">
                <a:latin typeface="Arial" charset="0"/>
              </a:rPr>
              <a:t>Soil depth and fertility will also affect the character of wine grapes and, ultimately, wine flavor.</a:t>
            </a:r>
          </a:p>
          <a:p>
            <a:pPr eaLnBrk="1" hangingPunct="1"/>
            <a:endParaRPr lang="en-US" dirty="0" smtClean="0">
              <a:latin typeface="Verdan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B6275FC-83AA-40F7-B697-08BA6987333F}" type="slidenum">
              <a:rPr lang="en-US" sz="1200"/>
              <a:pPr algn="r" defTabSz="931863" eaLnBrk="0" hangingPunct="0"/>
              <a:t>25</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Climate also has a significant impact on the flavor of the grapes.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AED3689-80E8-415B-8C84-C9E09AC77755}" type="slidenum">
              <a:rPr lang="en-US" sz="1200"/>
              <a:pPr algn="r" defTabSz="931863" eaLnBrk="0" hangingPunct="0"/>
              <a:t>26</a:t>
            </a:fld>
            <a:endParaRPr lang="en-US" sz="1200"/>
          </a:p>
        </p:txBody>
      </p:sp>
      <p:sp>
        <p:nvSpPr>
          <p:cNvPr id="645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5ED7E09-A59F-49AC-8B45-CB0B7BB80F1B}" type="slidenum">
              <a:rPr lang="en-US" sz="1200"/>
              <a:pPr algn="r" defTabSz="931863" eaLnBrk="0" hangingPunct="0"/>
              <a:t>26</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is located within the rare Mediterranean climate zone, which encompasses just 2% of the earth’s surface. </a:t>
            </a:r>
          </a:p>
          <a:p>
            <a:pPr marL="171450" indent="-171450" eaLnBrk="1" hangingPunct="1">
              <a:buFont typeface="Arial" pitchFamily="34" charset="0"/>
              <a:buChar char="•"/>
            </a:pPr>
            <a:r>
              <a:rPr lang="en-US" dirty="0" smtClean="0">
                <a:latin typeface="Arial" charset="0"/>
              </a:rPr>
              <a:t>The long growing season is marked by warm summer days and cool evenings – ideal for wine grapes to ripen slowly and evenly, with great balance between sugar and acid development. </a:t>
            </a:r>
          </a:p>
          <a:p>
            <a:pPr marL="171450" indent="-171450" eaLnBrk="1" hangingPunct="1">
              <a:buFont typeface="Arial" pitchFamily="34" charset="0"/>
              <a:buChar char="•"/>
            </a:pPr>
            <a:r>
              <a:rPr lang="en-US" dirty="0" smtClean="0">
                <a:latin typeface="Arial" charset="0"/>
              </a:rPr>
              <a:t>Lack of summer rainfall helps to contribute to consistency of vintages and reduces the risk of vineyard diseases. </a:t>
            </a:r>
          </a:p>
          <a:p>
            <a:pPr marL="171450" indent="-171450" eaLnBrk="1" hangingPunct="1">
              <a:buFont typeface="Arial" pitchFamily="34" charset="0"/>
              <a:buChar char="•"/>
            </a:pPr>
            <a:r>
              <a:rPr lang="en-US" dirty="0" smtClean="0">
                <a:latin typeface="Arial" charset="0"/>
              </a:rPr>
              <a:t>Most areas of the appellation can dry farm or tightly manage their irrigation practices. </a:t>
            </a:r>
          </a:p>
          <a:p>
            <a:pPr marL="171450" indent="-171450" eaLnBrk="1" hangingPunct="1">
              <a:buFont typeface="Arial" pitchFamily="34" charset="0"/>
              <a:buChar char="•"/>
            </a:pPr>
            <a:r>
              <a:rPr lang="en-US" dirty="0" smtClean="0">
                <a:latin typeface="Arial" charset="0"/>
              </a:rPr>
              <a:t>Compared to most growing regions in the world, Napa Valley is unique in this regard. </a:t>
            </a:r>
          </a:p>
          <a:p>
            <a:pPr eaLnBrk="1" hangingPunct="1"/>
            <a:endParaRPr lang="en-US" dirty="0" smtClean="0">
              <a:latin typeface="Arial" charset="0"/>
            </a:endParaRPr>
          </a:p>
          <a:p>
            <a:pPr eaLnBrk="1" hangingPunct="1"/>
            <a:endParaRPr lang="en-US" dirty="0" smtClean="0">
              <a:latin typeface="Verdana" pitchFamily="34" charset="0"/>
            </a:endParaRPr>
          </a:p>
          <a:p>
            <a:pPr eaLnBrk="1" hangingPunct="1"/>
            <a:endParaRPr lang="en-US" dirty="0" smtClean="0">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6E544B6-20E7-44A8-9F56-DC050AC097B5}" type="slidenum">
              <a:rPr lang="en-US" sz="1200"/>
              <a:pPr algn="r" defTabSz="931863" eaLnBrk="0" hangingPunct="0"/>
              <a:t>27</a:t>
            </a:fld>
            <a:endParaRPr lang="en-US" sz="1200"/>
          </a:p>
        </p:txBody>
      </p:sp>
      <p:sp>
        <p:nvSpPr>
          <p:cNvPr id="665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D767FE3-F42D-47D0-B45D-D600850CCF3E}" type="slidenum">
              <a:rPr lang="en-US" sz="1200"/>
              <a:pPr algn="r" defTabSz="931863" eaLnBrk="0" hangingPunct="0"/>
              <a:t>27</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When it does rain</a:t>
            </a:r>
            <a:r>
              <a:rPr lang="en-US" baseline="0" dirty="0" smtClean="0">
                <a:latin typeface="Arial" charset="0"/>
              </a:rPr>
              <a:t> in </a:t>
            </a:r>
            <a:r>
              <a:rPr lang="en-US" dirty="0" smtClean="0">
                <a:latin typeface="Arial" charset="0"/>
              </a:rPr>
              <a:t>the winter, the southern reaches of Napa Valley AVA receive just 18 inches of rain each year.</a:t>
            </a:r>
          </a:p>
          <a:p>
            <a:pPr marL="171450" indent="-171450" eaLnBrk="1" hangingPunct="1">
              <a:buFont typeface="Arial" pitchFamily="34" charset="0"/>
              <a:buChar char="•"/>
            </a:pPr>
            <a:r>
              <a:rPr lang="en-US" dirty="0" smtClean="0">
                <a:latin typeface="Arial" charset="0"/>
              </a:rPr>
              <a:t>The mountains at the northern end can record nearly 60 inches. </a:t>
            </a:r>
          </a:p>
          <a:p>
            <a:pPr eaLnBrk="1" hangingPunct="1"/>
            <a:endParaRPr lang="en-US" dirty="0" smtClean="0">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858CE26-22B1-4AF6-8700-6F5BE47C6335}" type="slidenum">
              <a:rPr lang="en-US" sz="1200"/>
              <a:pPr algn="r" defTabSz="931863" eaLnBrk="0" hangingPunct="0"/>
              <a:t>28</a:t>
            </a:fld>
            <a:endParaRPr lang="en-US" sz="1200"/>
          </a:p>
        </p:txBody>
      </p:sp>
      <p:sp>
        <p:nvSpPr>
          <p:cNvPr id="686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8CE35C07-B0CF-4226-ACF0-2B20C86A74A1}" type="slidenum">
              <a:rPr lang="en-US" sz="1200"/>
              <a:pPr algn="r" defTabSz="931863"/>
              <a:t>28</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During the summer growing season, conditions exist for creating a recurring pattern of marine fog from the Pacific Ocean. </a:t>
            </a:r>
          </a:p>
          <a:p>
            <a:pPr marL="171450" indent="-171450" eaLnBrk="1" hangingPunct="1">
              <a:buFont typeface="Arial" pitchFamily="34" charset="0"/>
              <a:buChar char="•"/>
            </a:pPr>
            <a:r>
              <a:rPr lang="en-US" dirty="0" smtClean="0">
                <a:latin typeface="Arial" charset="0"/>
              </a:rPr>
              <a:t>As hot air in California’s interior valley rises, it creates a vacuum effect which draws in moist, cool air from the Pacific Ocean, forming fog. </a:t>
            </a:r>
          </a:p>
          <a:p>
            <a:pPr marL="171450" indent="-171450" eaLnBrk="1" hangingPunct="1">
              <a:buFont typeface="Arial" pitchFamily="34" charset="0"/>
              <a:buChar char="•"/>
            </a:pPr>
            <a:r>
              <a:rPr lang="en-US" dirty="0" smtClean="0">
                <a:latin typeface="Arial" charset="0"/>
              </a:rPr>
              <a:t>This pattern repeats most days during the warmer months of the year.</a:t>
            </a:r>
          </a:p>
          <a:p>
            <a:pPr eaLnBrk="1" hangingPunct="1"/>
            <a:endParaRPr lang="en-US"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71B63A2-C83D-430C-905C-3CABDF007C91}" type="slidenum">
              <a:rPr lang="en-US" sz="1200"/>
              <a:pPr algn="r" defTabSz="931863" eaLnBrk="0" hangingPunct="0"/>
              <a:t>29</a:t>
            </a:fld>
            <a:endParaRPr lang="en-US" sz="1200"/>
          </a:p>
        </p:txBody>
      </p:sp>
      <p:sp>
        <p:nvSpPr>
          <p:cNvPr id="727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ACD57181-73A1-4FC7-94C5-5E2540E055C5}" type="slidenum">
              <a:rPr lang="en-US" sz="1200"/>
              <a:pPr algn="r" defTabSz="931863"/>
              <a:t>29</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Fog is more prevalent in the southern reaches of the Napa Valley where</a:t>
            </a:r>
            <a:r>
              <a:rPr lang="en-US" baseline="0" dirty="0" smtClean="0">
                <a:latin typeface="Arial" charset="0"/>
              </a:rPr>
              <a:t> it comes up from the San Pablo Bay</a:t>
            </a:r>
            <a:r>
              <a:rPr lang="en-US" dirty="0" smtClean="0">
                <a:latin typeface="Arial" charset="0"/>
              </a:rPr>
              <a:t>. </a:t>
            </a:r>
          </a:p>
          <a:p>
            <a:pPr marL="171450" indent="-171450" eaLnBrk="1" hangingPunct="1">
              <a:buFont typeface="Arial" pitchFamily="34" charset="0"/>
              <a:buChar char="•"/>
            </a:pPr>
            <a:r>
              <a:rPr lang="en-US" dirty="0" smtClean="0">
                <a:latin typeface="Arial" charset="0"/>
              </a:rPr>
              <a:t>In the upper valley, fog enters through the Chalk Hill Gap in the </a:t>
            </a:r>
            <a:r>
              <a:rPr lang="en-US" dirty="0" err="1" smtClean="0">
                <a:latin typeface="Arial" charset="0"/>
              </a:rPr>
              <a:t>Mayacamas</a:t>
            </a:r>
            <a:r>
              <a:rPr lang="en-US" dirty="0" smtClean="0">
                <a:latin typeface="Arial" charset="0"/>
              </a:rPr>
              <a:t> Mountains. </a:t>
            </a:r>
          </a:p>
          <a:p>
            <a:pPr marL="171450" indent="-171450" eaLnBrk="1" hangingPunct="1">
              <a:buFont typeface="Arial" pitchFamily="34" charset="0"/>
              <a:buChar char="•"/>
            </a:pPr>
            <a:r>
              <a:rPr lang="en-US" dirty="0" smtClean="0">
                <a:latin typeface="Arial" charset="0"/>
              </a:rPr>
              <a:t>Except on rare days, summer fog will burn-off by mid-morning in all areas of the valley.</a:t>
            </a:r>
            <a:r>
              <a:rPr lang="en-US" dirty="0" smtClean="0">
                <a:latin typeface="Verdana" pitchFamily="34" charset="0"/>
              </a:rPr>
              <a:t> </a:t>
            </a:r>
          </a:p>
          <a:p>
            <a:pPr eaLnBrk="1" hangingPunct="1"/>
            <a:endParaRPr lang="en-US" dirty="0" smtClean="0">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383CDBF4-5DC4-45E6-BFFB-94033F070212}" type="slidenum">
              <a:rPr lang="en-US" smtClean="0"/>
              <a:pPr/>
              <a:t>3</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smtClean="0">
                <a:latin typeface="Arial" charset="0"/>
                <a:cs typeface="Arial" charset="0"/>
              </a:rPr>
              <a:t>Napa Valley is located in Northern California, very close to San Francisco and the Pacific Ocean, and several hundred miles from Los Angeles</a:t>
            </a:r>
            <a:r>
              <a:rPr lang="en-US" smtClean="0">
                <a:latin typeface="Arial" charset="0"/>
                <a:cs typeface="Arial" charset="0"/>
              </a:rPr>
              <a:t>. </a:t>
            </a:r>
            <a:endParaRPr lang="en-US" dirty="0" smtClean="0">
              <a:solidFill>
                <a:srgbClr val="000000"/>
              </a:solidFill>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2898775" y="527050"/>
            <a:ext cx="3503613" cy="2627313"/>
          </a:xfrm>
          <a:ln/>
        </p:spPr>
      </p:sp>
      <p:sp>
        <p:nvSpPr>
          <p:cNvPr id="70658" name="Rectangle 3"/>
          <p:cNvSpPr>
            <a:spLocks noGrp="1" noChangeArrowheads="1"/>
          </p:cNvSpPr>
          <p:nvPr>
            <p:ph type="body" idx="1"/>
          </p:nvPr>
        </p:nvSpPr>
        <p:spPr>
          <a:xfrm>
            <a:off x="1239838" y="3330575"/>
            <a:ext cx="6816725" cy="3152775"/>
          </a:xfrm>
          <a:noFill/>
          <a:ln/>
        </p:spPr>
        <p:txBody>
          <a:bodyPr lIns="92923" tIns="46461" rIns="92923" bIns="46461"/>
          <a:lstStyle/>
          <a:p>
            <a:pPr marL="171450" indent="-171450">
              <a:buFont typeface="Arial" pitchFamily="34" charset="0"/>
              <a:buChar char="•"/>
            </a:pPr>
            <a:r>
              <a:rPr lang="en-US" dirty="0" smtClean="0">
                <a:latin typeface="Times" pitchFamily="18" charset="0"/>
              </a:rPr>
              <a:t>This video shows how the fog advances and retreats in the Napa Valley from early until late morning. </a:t>
            </a:r>
          </a:p>
          <a:p>
            <a:pPr marL="171450" indent="-171450">
              <a:buFont typeface="Arial" pitchFamily="34" charset="0"/>
              <a:buChar char="•"/>
            </a:pPr>
            <a:r>
              <a:rPr lang="en-US" dirty="0" smtClean="0">
                <a:latin typeface="Times" pitchFamily="18" charset="0"/>
              </a:rPr>
              <a:t>Typically</a:t>
            </a:r>
            <a:r>
              <a:rPr lang="en-US" baseline="0" dirty="0" smtClean="0">
                <a:latin typeface="Times" pitchFamily="18" charset="0"/>
              </a:rPr>
              <a:t>, the </a:t>
            </a:r>
            <a:r>
              <a:rPr lang="en-US" dirty="0" smtClean="0">
                <a:latin typeface="Times" pitchFamily="18" charset="0"/>
              </a:rPr>
              <a:t>fog has a greater impact on the valley floor – often the hillsides, like the one where this video was filmed, are not reached by the fog.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17D9AD-6012-44E6-97D1-CCFDCE9CFFD5}" type="slidenum">
              <a:rPr lang="en-US" sz="1200"/>
              <a:pPr algn="r" defTabSz="931863" eaLnBrk="0" hangingPunct="0"/>
              <a:t>31</a:t>
            </a:fld>
            <a:endParaRPr lang="en-US" sz="1200"/>
          </a:p>
        </p:txBody>
      </p:sp>
      <p:sp>
        <p:nvSpPr>
          <p:cNvPr id="747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2FCF0A60-ABF5-4B09-A73D-915855B7DBE4}" type="slidenum">
              <a:rPr lang="en-US" sz="1200"/>
              <a:pPr algn="r" defTabSz="931863"/>
              <a:t>31</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Daytime temperatures can also vary dramatically throughout the AVA during the growing season. </a:t>
            </a:r>
          </a:p>
          <a:p>
            <a:pPr marL="171450" indent="-171450" eaLnBrk="1" hangingPunct="1">
              <a:buFont typeface="Arial" pitchFamily="34" charset="0"/>
              <a:buChar char="•"/>
            </a:pPr>
            <a:r>
              <a:rPr lang="en-US" dirty="0" smtClean="0">
                <a:latin typeface="Arial" charset="0"/>
              </a:rPr>
              <a:t>The southern part of the valley, particularly Los </a:t>
            </a:r>
            <a:r>
              <a:rPr lang="en-US" dirty="0" err="1" smtClean="0">
                <a:latin typeface="Arial" charset="0"/>
              </a:rPr>
              <a:t>Carneros</a:t>
            </a:r>
            <a:r>
              <a:rPr lang="en-US" dirty="0" smtClean="0">
                <a:latin typeface="Arial" charset="0"/>
              </a:rPr>
              <a:t> AVA, is closer to San Pablo Bay and is cooled by marine breezes. </a:t>
            </a:r>
          </a:p>
          <a:p>
            <a:pPr marL="171450" indent="-171450" eaLnBrk="1" hangingPunct="1">
              <a:buFont typeface="Arial" pitchFamily="34" charset="0"/>
              <a:buChar char="•"/>
            </a:pPr>
            <a:r>
              <a:rPr lang="en-US" dirty="0" smtClean="0">
                <a:latin typeface="Arial" charset="0"/>
              </a:rPr>
              <a:t>In summer, there can be as much as an 10-15°F difference between </a:t>
            </a:r>
            <a:r>
              <a:rPr lang="en-US" dirty="0" err="1" smtClean="0">
                <a:latin typeface="Arial" charset="0"/>
              </a:rPr>
              <a:t>Carneros</a:t>
            </a:r>
            <a:r>
              <a:rPr lang="en-US" dirty="0" smtClean="0">
                <a:latin typeface="Arial" charset="0"/>
              </a:rPr>
              <a:t> and St. Helena, to the north. </a:t>
            </a:r>
          </a:p>
          <a:p>
            <a:pPr marL="171450" indent="-171450" eaLnBrk="1" hangingPunct="1">
              <a:buFont typeface="Arial" pitchFamily="34" charset="0"/>
              <a:buChar char="•"/>
            </a:pPr>
            <a:r>
              <a:rPr lang="en-US" dirty="0" smtClean="0">
                <a:latin typeface="Arial" charset="0"/>
              </a:rPr>
              <a:t>On</a:t>
            </a:r>
            <a:r>
              <a:rPr lang="en-US" baseline="0" dirty="0" smtClean="0">
                <a:latin typeface="Arial" charset="0"/>
              </a:rPr>
              <a:t> many days, due to the cooling effect of the fog, there is a large diurnal (day to night) temperature swing throughout the valley.</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D04982A-77F5-464D-B282-63EB3601541D}" type="slidenum">
              <a:rPr lang="en-US" sz="1200"/>
              <a:pPr algn="r" defTabSz="931863" eaLnBrk="0" hangingPunct="0"/>
              <a:t>32</a:t>
            </a:fld>
            <a:endParaRPr lang="en-US" sz="1200"/>
          </a:p>
        </p:txBody>
      </p:sp>
      <p:sp>
        <p:nvSpPr>
          <p:cNvPr id="768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40538291-49CD-440C-9F36-3B09EA70B3F7}" type="slidenum">
              <a:rPr lang="en-US" sz="1200"/>
              <a:pPr algn="r" defTabSz="931863"/>
              <a:t>32</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Adding to the diversity of Napa Valley is its topography. </a:t>
            </a:r>
          </a:p>
          <a:p>
            <a:pPr marL="171450" indent="-171450" eaLnBrk="1" hangingPunct="1">
              <a:buFont typeface="Arial" pitchFamily="34" charset="0"/>
              <a:buChar char="•"/>
            </a:pPr>
            <a:r>
              <a:rPr lang="en-US" dirty="0" smtClean="0">
                <a:latin typeface="Arial" charset="0"/>
              </a:rPr>
              <a:t>It changes with its length, from the flat estuaries in the south near San Pablo Bay to the rolling hills just before 4,000-foot Mount St. Helena in the north. </a:t>
            </a:r>
          </a:p>
          <a:p>
            <a:pPr marL="171450" indent="-171450" eaLnBrk="1" hangingPunct="1">
              <a:buFont typeface="Arial" pitchFamily="34" charset="0"/>
              <a:buChar char="•"/>
            </a:pPr>
            <a:r>
              <a:rPr lang="en-US" dirty="0" smtClean="0">
                <a:latin typeface="Arial" charset="0"/>
              </a:rPr>
              <a:t>And don’t forget the </a:t>
            </a:r>
            <a:r>
              <a:rPr lang="en-US" dirty="0" err="1" smtClean="0">
                <a:latin typeface="Arial" charset="0"/>
              </a:rPr>
              <a:t>Mayacamas</a:t>
            </a:r>
            <a:r>
              <a:rPr lang="en-US" dirty="0" smtClean="0">
                <a:latin typeface="Arial" charset="0"/>
              </a:rPr>
              <a:t> and </a:t>
            </a:r>
            <a:r>
              <a:rPr lang="en-US" dirty="0" err="1" smtClean="0">
                <a:latin typeface="Arial" charset="0"/>
              </a:rPr>
              <a:t>Vacas</a:t>
            </a:r>
            <a:r>
              <a:rPr lang="en-US" dirty="0" smtClean="0">
                <a:latin typeface="Arial" charset="0"/>
              </a:rPr>
              <a:t> to the west and east – each range reaches approximately 2,500 feet above the valley floor. </a:t>
            </a:r>
          </a:p>
          <a:p>
            <a:pPr marL="171450" indent="-171450" eaLnBrk="1" hangingPunct="1">
              <a:buFont typeface="Arial" pitchFamily="34" charset="0"/>
              <a:buChar char="•"/>
            </a:pPr>
            <a:r>
              <a:rPr lang="en-US" dirty="0" smtClean="0">
                <a:latin typeface="Arial" charset="0"/>
              </a:rPr>
              <a:t>There is a strong correlation between topography and climate: slope, aspect, and elevation all influence the many </a:t>
            </a:r>
            <a:r>
              <a:rPr lang="en-US" dirty="0" err="1" smtClean="0">
                <a:latin typeface="Arial" charset="0"/>
              </a:rPr>
              <a:t>mesoclimates</a:t>
            </a:r>
            <a:r>
              <a:rPr lang="en-US" dirty="0" smtClean="0">
                <a:latin typeface="Arial" charset="0"/>
              </a:rPr>
              <a:t> found throughout the Napa Valley.</a:t>
            </a:r>
          </a:p>
          <a:p>
            <a:pPr eaLnBrk="1" hangingPunct="1"/>
            <a:endParaRPr lang="en-US" dirty="0"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CB8162-1974-4436-B920-706ABFE5E52C}" type="slidenum">
              <a:rPr lang="en-US" sz="1200"/>
              <a:pPr algn="r" defTabSz="931863" eaLnBrk="0" hangingPunct="0"/>
              <a:t>33</a:t>
            </a:fld>
            <a:endParaRPr lang="en-US" sz="1200"/>
          </a:p>
        </p:txBody>
      </p:sp>
      <p:sp>
        <p:nvSpPr>
          <p:cNvPr id="17101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FC6CCFD0-3C18-434B-B43F-C3A3353191B1}" type="slidenum">
              <a:rPr lang="en-US" sz="1200"/>
              <a:pPr algn="r" defTabSz="931863"/>
              <a:t>33</a:t>
            </a:fld>
            <a:endParaRPr lang="en-US" sz="1200"/>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When you put it all together, these distinct soils, plus distinct climates, plus distinct topography it equals distinct growing conditions. </a:t>
            </a:r>
          </a:p>
          <a:p>
            <a:pPr marL="171450" indent="-171450" eaLnBrk="1" hangingPunct="1">
              <a:buFont typeface="Arial" pitchFamily="34" charset="0"/>
              <a:buChar char="•"/>
            </a:pPr>
            <a:r>
              <a:rPr lang="en-US" dirty="0" smtClean="0">
                <a:latin typeface="Arial" charset="0"/>
              </a:rPr>
              <a:t>The sum of these factors is known by the French term, </a:t>
            </a:r>
            <a:r>
              <a:rPr lang="en-US" dirty="0" err="1" smtClean="0">
                <a:latin typeface="Arial" charset="0"/>
              </a:rPr>
              <a:t>terroir</a:t>
            </a:r>
            <a:r>
              <a:rPr lang="en-US" dirty="0" smtClean="0">
                <a:latin typeface="Arial" charset="0"/>
              </a:rPr>
              <a:t>. </a:t>
            </a:r>
          </a:p>
          <a:p>
            <a:pPr eaLnBrk="1" hangingPunct="1"/>
            <a:endParaRPr lang="en-US" dirty="0" smtClean="0">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2F61AEE-BE65-429F-84A0-ECF6C07A9BE5}" type="slidenum">
              <a:rPr lang="en-US" sz="1200"/>
              <a:pPr algn="r" defTabSz="931863" eaLnBrk="0" hangingPunct="0"/>
              <a:t>34</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err="1" smtClean="0">
                <a:latin typeface="Arial" charset="0"/>
              </a:rPr>
              <a:t>Terroir</a:t>
            </a:r>
            <a:r>
              <a:rPr lang="en-US" dirty="0" smtClean="0">
                <a:latin typeface="Arial" charset="0"/>
              </a:rPr>
              <a:t> also includes people – the people who make the decisions about how the grapes will be grown.</a:t>
            </a:r>
            <a:r>
              <a:rPr lang="en-US" dirty="0" smtClean="0">
                <a:latin typeface="Times" pitchFamily="18" charset="0"/>
              </a:rP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D27F0B0-9D0E-430D-9A3E-FCA6F2631F02}" type="slidenum">
              <a:rPr lang="en-US" sz="1200"/>
              <a:pPr algn="r" defTabSz="931863" eaLnBrk="0" hangingPunct="0"/>
              <a:t>35</a:t>
            </a:fld>
            <a:endParaRPr lang="en-US" sz="1200"/>
          </a:p>
        </p:txBody>
      </p:sp>
      <p:sp>
        <p:nvSpPr>
          <p:cNvPr id="829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692AF32-184A-4674-A9B0-61C21B3B78A9}" type="slidenum">
              <a:rPr lang="en-US" sz="1200"/>
              <a:pPr algn="r" defTabSz="931863" eaLnBrk="0" hangingPunct="0"/>
              <a:t>35</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smtClean="0">
                <a:latin typeface="Arial" charset="0"/>
              </a:rPr>
              <a:t>When it comes to viticulture, there are many variables influenced by the people behind the wines. </a:t>
            </a:r>
          </a:p>
          <a:p>
            <a:pPr marL="171450" indent="-171450">
              <a:spcBef>
                <a:spcPct val="0"/>
              </a:spcBef>
              <a:buFont typeface="Arial" pitchFamily="34" charset="0"/>
              <a:buChar char="•"/>
            </a:pPr>
            <a:r>
              <a:rPr lang="en-US" dirty="0" smtClean="0">
                <a:latin typeface="Arial" charset="0"/>
              </a:rPr>
              <a:t>These variables strongly influence grape growers in the Napa Valley and give them the opportunity to make myriad decisions and refinements to their grape growing practices.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35235E9-0F49-4D5A-B8B0-4C0707DEE492}" type="slidenum">
              <a:rPr lang="en-US" sz="1200"/>
              <a:pPr algn="r" defTabSz="931863" eaLnBrk="0" hangingPunct="0"/>
              <a:t>36</a:t>
            </a:fld>
            <a:endParaRPr lang="en-US" sz="1200"/>
          </a:p>
        </p:txBody>
      </p:sp>
      <p:sp>
        <p:nvSpPr>
          <p:cNvPr id="8499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F2FCBF-1B17-4447-A12C-597AAFA87FDC}" type="slidenum">
              <a:rPr lang="en-US" sz="1200"/>
              <a:pPr algn="r" defTabSz="931863" eaLnBrk="0" hangingPunct="0"/>
              <a:t>36</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There are many factors to consider when determining the right grape variety and the best practices for the location being planted.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E43F333-7CCB-4D14-83CA-CEF897AD1813}" type="slidenum">
              <a:rPr lang="en-US" sz="1200"/>
              <a:pPr algn="r" defTabSz="931863" eaLnBrk="0" hangingPunct="0"/>
              <a:t>37</a:t>
            </a:fld>
            <a:endParaRPr lang="en-US" sz="1200"/>
          </a:p>
        </p:txBody>
      </p:sp>
      <p:sp>
        <p:nvSpPr>
          <p:cNvPr id="17305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49D3879-7B79-48D0-9014-E7142307DBB1}" type="slidenum">
              <a:rPr lang="en-US" sz="1200"/>
              <a:pPr algn="r" defTabSz="931863" eaLnBrk="0" hangingPunct="0"/>
              <a:t>37</a:t>
            </a:fld>
            <a:endParaRPr lang="en-US" sz="1200"/>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Take a wine grape – like, Cabernet Sauvignon – and grow it in different areas – and it will taste a little different depending on where it’s from. </a:t>
            </a:r>
          </a:p>
          <a:p>
            <a:pPr marL="171450" indent="-171450" eaLnBrk="1" hangingPunct="1">
              <a:buFont typeface="Arial" pitchFamily="34" charset="0"/>
              <a:buChar char="•"/>
            </a:pPr>
            <a:r>
              <a:rPr lang="en-US" dirty="0" smtClean="0">
                <a:latin typeface="Arial" charset="0"/>
              </a:rPr>
              <a:t>For a winemaker, blending grapes from different vineyards means being able to make a wine of greater complexity. </a:t>
            </a:r>
          </a:p>
          <a:p>
            <a:pPr marL="171450" indent="-171450" eaLnBrk="1" hangingPunct="1">
              <a:buFont typeface="Arial" pitchFamily="34" charset="0"/>
              <a:buChar char="•"/>
            </a:pPr>
            <a:r>
              <a:rPr lang="en-US" dirty="0" smtClean="0">
                <a:latin typeface="Arial" charset="0"/>
              </a:rPr>
              <a:t>Because of the diverse soils and climate that we’ve just learned about, you can see how the Napa Valley produces such a wide variety of </a:t>
            </a:r>
            <a:r>
              <a:rPr lang="en-US" dirty="0" err="1" smtClean="0">
                <a:latin typeface="Arial" charset="0"/>
              </a:rPr>
              <a:t>winegrapes</a:t>
            </a:r>
            <a:r>
              <a:rPr lang="en-US" dirty="0" smtClean="0">
                <a:latin typeface="Arial" charset="0"/>
              </a:rPr>
              <a:t> with different characteristics reflected depending on where the grapes were grown. </a:t>
            </a:r>
          </a:p>
          <a:p>
            <a:pPr marL="171450" indent="-171450" eaLnBrk="1" hangingPunct="1">
              <a:buFont typeface="Arial" pitchFamily="34" charset="0"/>
              <a:buChar char="•"/>
            </a:pPr>
            <a:r>
              <a:rPr lang="en-US" dirty="0" smtClean="0">
                <a:latin typeface="Arial" charset="0"/>
              </a:rPr>
              <a:t>Another way to create a unique, distinctive wine is to focus on a single place or single vineyard. </a:t>
            </a:r>
          </a:p>
          <a:p>
            <a:pPr marL="171450" indent="-171450" eaLnBrk="1" hangingPunct="1">
              <a:buFont typeface="Arial" pitchFamily="34" charset="0"/>
              <a:buChar char="•"/>
            </a:pPr>
            <a:r>
              <a:rPr lang="en-US" dirty="0" smtClean="0">
                <a:latin typeface="Arial" charset="0"/>
              </a:rPr>
              <a:t>Winemakers in Napa Valley have become famous for doing both – creating beautifully blended wines from many sources, and creating distinctive wines from a single grape source: think Martha’s Vineyard or To-</a:t>
            </a:r>
            <a:r>
              <a:rPr lang="en-US" dirty="0" err="1" smtClean="0">
                <a:latin typeface="Arial" charset="0"/>
              </a:rPr>
              <a:t>Kalon</a:t>
            </a:r>
            <a:r>
              <a:rPr lang="en-US" dirty="0" smtClean="0">
                <a:latin typeface="Arial" charset="0"/>
              </a:rPr>
              <a:t>.</a:t>
            </a:r>
          </a:p>
          <a:p>
            <a:pPr eaLnBrk="1" hangingPunct="1"/>
            <a:endParaRPr lang="en-US" dirty="0" smtClean="0">
              <a:latin typeface="Verdana"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EFAD4E-426B-4D67-8CE9-4160493654AA}" type="slidenum">
              <a:rPr lang="en-US" sz="1200"/>
              <a:pPr algn="r" defTabSz="931863" eaLnBrk="0" hangingPunct="0"/>
              <a:t>38</a:t>
            </a:fld>
            <a:endParaRPr lang="en-US" sz="1200"/>
          </a:p>
        </p:txBody>
      </p:sp>
      <p:sp>
        <p:nvSpPr>
          <p:cNvPr id="8909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00FAAC2-31BF-48F9-8638-749859FE29A8}" type="slidenum">
              <a:rPr lang="en-US" sz="1200"/>
              <a:pPr algn="r" defTabSz="931863" eaLnBrk="0" hangingPunct="0"/>
              <a:t>38</a:t>
            </a:fld>
            <a:endParaRPr 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has become synonymous with Cabernet Sauvignon. </a:t>
            </a:r>
          </a:p>
          <a:p>
            <a:pPr marL="171450" indent="-171450" eaLnBrk="1" hangingPunct="1">
              <a:buFont typeface="Arial" pitchFamily="34" charset="0"/>
              <a:buChar char="•"/>
            </a:pPr>
            <a:r>
              <a:rPr lang="en-US" dirty="0" smtClean="0">
                <a:latin typeface="Arial" charset="0"/>
              </a:rPr>
              <a:t>The</a:t>
            </a:r>
            <a:r>
              <a:rPr lang="en-US" baseline="0" dirty="0" smtClean="0">
                <a:latin typeface="Arial" charset="0"/>
              </a:rPr>
              <a:t> majority of Napa Valley winemakers produce it.</a:t>
            </a:r>
          </a:p>
          <a:p>
            <a:pPr marL="171450" indent="-171450" eaLnBrk="1" hangingPunct="1">
              <a:buFont typeface="Arial" pitchFamily="34" charset="0"/>
              <a:buChar char="•"/>
            </a:pPr>
            <a:r>
              <a:rPr lang="en-US" dirty="0" smtClean="0">
                <a:latin typeface="Arial" charset="0"/>
              </a:rPr>
              <a:t>But,</a:t>
            </a:r>
            <a:r>
              <a:rPr lang="en-US" baseline="0" dirty="0" smtClean="0">
                <a:latin typeface="Arial" charset="0"/>
              </a:rPr>
              <a:t> </a:t>
            </a:r>
            <a:r>
              <a:rPr lang="en-US" dirty="0" smtClean="0">
                <a:latin typeface="Arial" charset="0"/>
              </a:rPr>
              <a:t>thanks to the many diverse growing conditions we’ve talked about, all kinds of varieties flourish. </a:t>
            </a:r>
          </a:p>
          <a:p>
            <a:pPr marL="171450" indent="-171450" eaLnBrk="1" hangingPunct="1">
              <a:buFont typeface="Arial" pitchFamily="34" charset="0"/>
              <a:buChar char="•"/>
            </a:pPr>
            <a:r>
              <a:rPr lang="en-US" dirty="0" smtClean="0">
                <a:latin typeface="Arial" charset="0"/>
              </a:rPr>
              <a:t>Conditions are well-suited for growing both </a:t>
            </a:r>
            <a:r>
              <a:rPr lang="en-US" dirty="0" err="1" smtClean="0">
                <a:latin typeface="Arial" charset="0"/>
              </a:rPr>
              <a:t>Burgundian</a:t>
            </a:r>
            <a:r>
              <a:rPr lang="en-US" dirty="0" smtClean="0">
                <a:latin typeface="Arial" charset="0"/>
              </a:rPr>
              <a:t> (Chardonnay and Pinot Noir) and Bordeaux-style varieties (Cabernet, Merlot, Cabernet Franc, and Sauvignon Blanc).</a:t>
            </a:r>
          </a:p>
          <a:p>
            <a:pPr eaLnBrk="1" hangingPunct="1"/>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090FBAE-8BFB-442A-B429-EACDDB35A535}" type="slidenum">
              <a:rPr lang="en-US" sz="1200"/>
              <a:pPr algn="r" defTabSz="931863" eaLnBrk="0" hangingPunct="0"/>
              <a:t>39</a:t>
            </a:fld>
            <a:endParaRPr lang="en-US" sz="1200"/>
          </a:p>
        </p:txBody>
      </p:sp>
      <p:sp>
        <p:nvSpPr>
          <p:cNvPr id="911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787267E-4492-4AA7-8A62-48EC4744E82F}" type="slidenum">
              <a:rPr lang="en-US" sz="1200"/>
              <a:pPr algn="r" defTabSz="931863" eaLnBrk="0" hangingPunct="0"/>
              <a:t>39</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Cabernet Sauvignon accounts for 12% of California’s wine grape harvest. </a:t>
            </a:r>
          </a:p>
          <a:p>
            <a:pPr marL="171450" indent="-171450" eaLnBrk="1" hangingPunct="1">
              <a:buFont typeface="Arial" pitchFamily="34" charset="0"/>
              <a:buChar char="•"/>
            </a:pPr>
            <a:r>
              <a:rPr lang="en-US" dirty="0" smtClean="0">
                <a:latin typeface="Arial" charset="0"/>
              </a:rPr>
              <a:t>It makes up approximately 40% of Napa Valley’s overall wine grape harvest, yet had a value of 55% of the harvest, according to the most recent crush report. </a:t>
            </a:r>
          </a:p>
          <a:p>
            <a:pPr marL="171450" indent="-171450" eaLnBrk="1" hangingPunct="1">
              <a:buFont typeface="Arial" pitchFamily="34" charset="0"/>
              <a:buChar char="•"/>
            </a:pPr>
            <a:r>
              <a:rPr lang="en-US" dirty="0" smtClean="0">
                <a:latin typeface="Arial" charset="0"/>
              </a:rPr>
              <a:t>In 2011, the value of a ton of Napa Valley Cabernet Sauvignon grapes was four</a:t>
            </a:r>
            <a:r>
              <a:rPr lang="en-US" baseline="0" dirty="0" smtClean="0">
                <a:latin typeface="Arial" charset="0"/>
              </a:rPr>
              <a:t> </a:t>
            </a:r>
            <a:r>
              <a:rPr lang="en-US" dirty="0" smtClean="0">
                <a:latin typeface="Arial" charset="0"/>
              </a:rPr>
              <a:t>times</a:t>
            </a:r>
            <a:r>
              <a:rPr lang="en-US" baseline="0" dirty="0" smtClean="0">
                <a:latin typeface="Arial" charset="0"/>
              </a:rPr>
              <a:t> the statewide average price for a ton of Cabernet Sauvignon grapes.</a:t>
            </a:r>
            <a:endParaRPr lang="en-US" dirty="0" smtClean="0">
              <a:latin typeface="Arial" charset="0"/>
            </a:endParaRPr>
          </a:p>
          <a:p>
            <a:pPr marL="171450" indent="-171450" eaLnBrk="1" hangingPunct="1">
              <a:buFont typeface="Arial" pitchFamily="34" charset="0"/>
              <a:buChar char="•"/>
            </a:pPr>
            <a:r>
              <a:rPr lang="en-US" dirty="0" smtClean="0">
                <a:latin typeface="Arial" charset="0"/>
              </a:rPr>
              <a:t>Napa’s quality is reflected in its grape prices.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1A4690B2-9D98-4C3D-B02B-EAD8387C814C}" type="slidenum">
              <a:rPr lang="en-US" smtClean="0"/>
              <a:pPr/>
              <a:t>4</a:t>
            </a:fld>
            <a:endParaRPr lang="en-US" smtClean="0"/>
          </a:p>
        </p:txBody>
      </p:sp>
      <p:sp>
        <p:nvSpPr>
          <p:cNvPr id="194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25DAF3C-6C72-42C7-8750-4D47B602E253}" type="slidenum">
              <a:rPr lang="en-US" sz="1200"/>
              <a:pPr algn="r" defTabSz="931863" eaLnBrk="0" hangingPunct="0"/>
              <a:t>4</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It’s a fairly young, “new world” wine region where wine has been made for only about 150 years.</a:t>
            </a:r>
            <a:endParaRPr lang="en-US" dirty="0" smtClean="0">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868E1A-BC89-4090-8896-088FAA95B7DC}" type="slidenum">
              <a:rPr lang="en-US" sz="1200"/>
              <a:pPr algn="r" defTabSz="931863" eaLnBrk="0" hangingPunct="0"/>
              <a:t>40</a:t>
            </a:fld>
            <a:endParaRPr lang="en-US" sz="1200"/>
          </a:p>
        </p:txBody>
      </p:sp>
      <p:sp>
        <p:nvSpPr>
          <p:cNvPr id="993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8352A1D-3BD7-44A7-89F6-7DA98F7EFE0F}" type="slidenum">
              <a:rPr lang="en-US" sz="1200"/>
              <a:pPr algn="r" defTabSz="931863" eaLnBrk="0" hangingPunct="0"/>
              <a:t>40</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Most winemakers will tell you that quality starts in the vineyard. </a:t>
            </a:r>
          </a:p>
          <a:p>
            <a:pPr marL="171450" indent="-171450" eaLnBrk="1" hangingPunct="1">
              <a:buFont typeface="Arial" pitchFamily="34" charset="0"/>
              <a:buChar char="•"/>
            </a:pPr>
            <a:r>
              <a:rPr lang="en-US" dirty="0" smtClean="0">
                <a:latin typeface="Arial" charset="0"/>
              </a:rPr>
              <a:t>Napa Valley vineyards are intentionally farmed to produce low yields to allow only the healthiest of grape clusters to mature. </a:t>
            </a:r>
          </a:p>
          <a:p>
            <a:pPr marL="171450" indent="-171450" eaLnBrk="1" hangingPunct="1">
              <a:buFont typeface="Arial" pitchFamily="34" charset="0"/>
              <a:buChar char="•"/>
            </a:pPr>
            <a:r>
              <a:rPr lang="en-US" dirty="0" smtClean="0">
                <a:latin typeface="Arial" charset="0"/>
              </a:rPr>
              <a:t>Throughout the growing season, the canopy is carefully managed,</a:t>
            </a:r>
            <a:r>
              <a:rPr lang="en-US" baseline="0" dirty="0" smtClean="0">
                <a:latin typeface="Arial" charset="0"/>
              </a:rPr>
              <a:t> usually</a:t>
            </a:r>
            <a:r>
              <a:rPr lang="en-US" dirty="0" smtClean="0">
                <a:latin typeface="Arial" charset="0"/>
              </a:rPr>
              <a:t> by hand,</a:t>
            </a:r>
            <a:r>
              <a:rPr lang="en-US" baseline="0" dirty="0" smtClean="0">
                <a:latin typeface="Arial" charset="0"/>
              </a:rPr>
              <a:t> to ensure </a:t>
            </a:r>
            <a:r>
              <a:rPr lang="en-US" dirty="0" smtClean="0">
                <a:latin typeface="Arial" charset="0"/>
              </a:rPr>
              <a:t>optimal sunlight to shade ratio and fruit development. </a:t>
            </a:r>
          </a:p>
          <a:p>
            <a:pPr marL="171450" indent="-171450" eaLnBrk="1" hangingPunct="1">
              <a:buFont typeface="Arial" pitchFamily="34" charset="0"/>
              <a:buChar char="•"/>
            </a:pPr>
            <a:r>
              <a:rPr lang="en-US" smtClean="0">
                <a:latin typeface="Arial" charset="0"/>
              </a:rPr>
              <a:t>This </a:t>
            </a:r>
            <a:r>
              <a:rPr lang="en-US" dirty="0" smtClean="0">
                <a:latin typeface="Arial" charset="0"/>
              </a:rPr>
              <a:t>attention to detail in the vineyard is designed to produce wine grapes of the highest quality.</a:t>
            </a:r>
          </a:p>
          <a:p>
            <a:pPr eaLnBrk="1" hangingPunct="1"/>
            <a:endParaRPr lang="en-US" dirty="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2DDAA4C-D9D1-4246-8B7C-2FD98ABD8063}" type="slidenum">
              <a:rPr lang="en-US" sz="1200"/>
              <a:pPr algn="r" defTabSz="931863" eaLnBrk="0" hangingPunct="0"/>
              <a:t>41</a:t>
            </a:fld>
            <a:endParaRPr lang="en-US" sz="1200"/>
          </a:p>
        </p:txBody>
      </p:sp>
      <p:sp>
        <p:nvSpPr>
          <p:cNvPr id="1013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6900B45-EA39-4513-A9B5-E519D0E9E9C8}" type="slidenum">
              <a:rPr lang="en-US" sz="1200"/>
              <a:pPr algn="r" defTabSz="931863" eaLnBrk="0" hangingPunct="0"/>
              <a:t>41</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To continuously improve the quality of the grapes, vintners in Napa Valley have been at the forefront of using technology</a:t>
            </a:r>
            <a:r>
              <a:rPr lang="en-US" baseline="0" dirty="0" smtClean="0">
                <a:latin typeface="Arial" charset="0"/>
              </a:rPr>
              <a:t> </a:t>
            </a:r>
            <a:r>
              <a:rPr lang="en-US" dirty="0" smtClean="0">
                <a:latin typeface="Arial" charset="0"/>
              </a:rPr>
              <a:t>to improve </a:t>
            </a:r>
            <a:r>
              <a:rPr lang="en-US" dirty="0" err="1" smtClean="0">
                <a:latin typeface="Arial" charset="0"/>
              </a:rPr>
              <a:t>viticultural</a:t>
            </a:r>
            <a:r>
              <a:rPr lang="en-US" dirty="0" smtClean="0">
                <a:latin typeface="Arial" charset="0"/>
              </a:rPr>
              <a:t> practices from planting through harvest. </a:t>
            </a:r>
          </a:p>
          <a:p>
            <a:pPr marL="171450" indent="-171450" eaLnBrk="1" hangingPunct="1">
              <a:buFont typeface="Arial" pitchFamily="34" charset="0"/>
              <a:buChar char="•"/>
            </a:pPr>
            <a:r>
              <a:rPr lang="en-US" dirty="0" smtClean="0">
                <a:latin typeface="Arial" charset="0"/>
              </a:rPr>
              <a:t>We were among the first to use NASA satellite technology during post-</a:t>
            </a:r>
            <a:r>
              <a:rPr lang="en-US" dirty="0" err="1" smtClean="0">
                <a:latin typeface="Arial" charset="0"/>
              </a:rPr>
              <a:t>phylloxera</a:t>
            </a:r>
            <a:r>
              <a:rPr lang="en-US" dirty="0" smtClean="0">
                <a:latin typeface="Arial" charset="0"/>
              </a:rPr>
              <a:t> replanting to map out best vineyard layouts. </a:t>
            </a:r>
          </a:p>
          <a:p>
            <a:pPr marL="171450" indent="-171450" eaLnBrk="1" hangingPunct="1">
              <a:buFont typeface="Arial" pitchFamily="34" charset="0"/>
              <a:buChar char="•"/>
            </a:pPr>
            <a:r>
              <a:rPr lang="en-US" dirty="0" smtClean="0">
                <a:latin typeface="Arial" charset="0"/>
              </a:rPr>
              <a:t>Napa Valley vintners and growers also work in close partnership with the Viticulture and Enology Department at nearby UC Davis, one of the most respected wine schools in the world. </a:t>
            </a:r>
          </a:p>
          <a:p>
            <a:pPr marL="171450" indent="-171450" eaLnBrk="1" hangingPunct="1">
              <a:buFont typeface="Arial" pitchFamily="34" charset="0"/>
              <a:buChar char="•"/>
            </a:pPr>
            <a:r>
              <a:rPr lang="en-US" dirty="0" smtClean="0">
                <a:latin typeface="Arial" charset="0"/>
              </a:rPr>
              <a:t>A 40-acre experimental vineyard and research facility in Napa Valley’s Oakville AVA allows students to conduct research.</a:t>
            </a:r>
          </a:p>
          <a:p>
            <a:pPr marL="171450" indent="-171450" eaLnBrk="1" hangingPunct="1">
              <a:buFont typeface="Arial" pitchFamily="34" charset="0"/>
              <a:buChar char="•"/>
            </a:pPr>
            <a:r>
              <a:rPr lang="en-US" dirty="0" smtClean="0">
                <a:latin typeface="Arial" charset="0"/>
              </a:rPr>
              <a:t>Vintners from all over the world benefit from this research.</a:t>
            </a: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B52FC95-5199-4075-B3EB-A8AF5A163679}" type="slidenum">
              <a:rPr lang="en-US" sz="1200"/>
              <a:pPr algn="r" defTabSz="931863" eaLnBrk="0" hangingPunct="0"/>
              <a:t>42</a:t>
            </a:fld>
            <a:endParaRPr lang="en-US" sz="1200"/>
          </a:p>
        </p:txBody>
      </p:sp>
      <p:sp>
        <p:nvSpPr>
          <p:cNvPr id="10342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8A124A4-D849-434D-924B-070583D7378C}" type="slidenum">
              <a:rPr lang="en-US" sz="1200"/>
              <a:pPr algn="r" defTabSz="931863" eaLnBrk="0" hangingPunct="0"/>
              <a:t>42</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Speaking of research, in 2006, when Napa Valley became the poster child for the potential agricultural impacts of climate change, the NVV commissioned renowned climate scientists from Stanford University and Scripps Institution at UC San Diego to help us research and better understand this topic. </a:t>
            </a:r>
          </a:p>
          <a:p>
            <a:pPr marL="171450" indent="-171450">
              <a:buFont typeface="Arial" pitchFamily="34" charset="0"/>
              <a:buChar char="•"/>
            </a:pPr>
            <a:r>
              <a:rPr lang="en-US" dirty="0" smtClean="0">
                <a:latin typeface="Arial" charset="0"/>
              </a:rPr>
              <a:t>For four years, the scientists captured and studied data from 12,000 collection points throughout the Napa Valley. </a:t>
            </a:r>
          </a:p>
          <a:p>
            <a:pPr marL="171450" indent="-171450">
              <a:buFont typeface="Arial" pitchFamily="34" charset="0"/>
              <a:buChar char="•"/>
            </a:pPr>
            <a:r>
              <a:rPr lang="en-US" dirty="0" smtClean="0">
                <a:latin typeface="Arial" charset="0"/>
              </a:rPr>
              <a:t>What did they find? You are NOT tasting climate change in a glass of Napa Valley wine! </a:t>
            </a:r>
          </a:p>
          <a:p>
            <a:pPr marL="171450" indent="-171450">
              <a:buFont typeface="Arial" pitchFamily="34" charset="0"/>
              <a:buChar char="•"/>
            </a:pPr>
            <a:r>
              <a:rPr lang="en-US" dirty="0" smtClean="0">
                <a:latin typeface="Arial" charset="0"/>
              </a:rPr>
              <a:t>While there has been a slight warming of overnight temperatures between the months of January and August, stylistic preferences of winemakers have evolved over the past 20 years and remain unique to each wine and winery – that is what you taste in each glass.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1B930B-E529-471F-97AA-DDF6A3E45FFE}" type="slidenum">
              <a:rPr lang="en-US" sz="1200"/>
              <a:pPr algn="r" defTabSz="931863" eaLnBrk="0" hangingPunct="0"/>
              <a:t>43</a:t>
            </a:fld>
            <a:endParaRPr lang="en-US" sz="1200"/>
          </a:p>
        </p:txBody>
      </p:sp>
      <p:sp>
        <p:nvSpPr>
          <p:cNvPr id="1054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6B74661-6754-4374-BA31-C0D35A187B6B}" type="slidenum">
              <a:rPr lang="en-US" sz="1200"/>
              <a:pPr algn="r" defTabSz="931863" eaLnBrk="0" hangingPunct="0"/>
              <a:t>43</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Inside the winery, most Napa Valley winemakers agree that “less is more” and their best approach is gentle and “hands off” allowing the grapes to express themselves. </a:t>
            </a:r>
          </a:p>
          <a:p>
            <a:pPr marL="171450" indent="-171450">
              <a:buFont typeface="Arial" pitchFamily="34" charset="0"/>
              <a:buChar char="•"/>
            </a:pPr>
            <a:r>
              <a:rPr lang="en-US" dirty="0" smtClean="0">
                <a:latin typeface="Arial" charset="0"/>
              </a:rPr>
              <a:t>Napa Valley vintners are always trying to improve quality -</a:t>
            </a:r>
            <a:r>
              <a:rPr lang="en-US" baseline="0" dirty="0" smtClean="0">
                <a:latin typeface="Arial" charset="0"/>
              </a:rPr>
              <a:t> </a:t>
            </a:r>
            <a:r>
              <a:rPr lang="en-US" dirty="0" smtClean="0">
                <a:latin typeface="Arial" charset="0"/>
              </a:rPr>
              <a:t>there is a culture of “we can do better.”</a:t>
            </a:r>
          </a:p>
          <a:p>
            <a:pPr marL="171450" indent="-171450">
              <a:buFont typeface="Arial" pitchFamily="34" charset="0"/>
              <a:buChar char="•"/>
            </a:pPr>
            <a:r>
              <a:rPr lang="en-US" dirty="0" smtClean="0">
                <a:latin typeface="Arial" charset="0"/>
              </a:rPr>
              <a:t>Innovative viticulture practices sometimes give a nod to the past, like use of concrete fermenters, gravity flow facilities, or wild yeasts, and also have a vision for the future, like new technology, which can provide an automated godsend to small producers with limited manpower. </a:t>
            </a:r>
          </a:p>
          <a:p>
            <a:pPr marL="171450" indent="-171450">
              <a:buFont typeface="Arial" pitchFamily="34" charset="0"/>
              <a:buChar char="•"/>
            </a:pPr>
            <a:r>
              <a:rPr lang="en-US" dirty="0" smtClean="0">
                <a:latin typeface="Arial" charset="0"/>
              </a:rPr>
              <a:t>Napa</a:t>
            </a:r>
            <a:r>
              <a:rPr lang="en-US" baseline="0" dirty="0" smtClean="0">
                <a:latin typeface="Arial" charset="0"/>
              </a:rPr>
              <a:t> v</a:t>
            </a:r>
            <a:r>
              <a:rPr lang="en-US" dirty="0" smtClean="0">
                <a:latin typeface="Arial" charset="0"/>
              </a:rPr>
              <a:t>intners regularly collaborate</a:t>
            </a:r>
            <a:r>
              <a:rPr lang="en-US" baseline="0" dirty="0" smtClean="0">
                <a:latin typeface="Arial" charset="0"/>
              </a:rPr>
              <a:t> </a:t>
            </a:r>
            <a:r>
              <a:rPr lang="en-US" dirty="0" smtClean="0">
                <a:latin typeface="Arial" charset="0"/>
              </a:rPr>
              <a:t>and participate in local wine technical group meetings and discussions, including the NVV’s winemaker discussion group.</a:t>
            </a:r>
          </a:p>
          <a:p>
            <a:pPr marL="171450" indent="-171450">
              <a:buFont typeface="Arial" pitchFamily="34" charset="0"/>
              <a:buChar char="•"/>
            </a:pPr>
            <a:r>
              <a:rPr lang="en-US" dirty="0" smtClean="0">
                <a:latin typeface="Arial" charset="0"/>
              </a:rPr>
              <a:t>They also</a:t>
            </a:r>
            <a:r>
              <a:rPr lang="en-US" baseline="0" dirty="0" smtClean="0">
                <a:latin typeface="Arial" charset="0"/>
              </a:rPr>
              <a:t> </a:t>
            </a:r>
            <a:r>
              <a:rPr lang="en-US" dirty="0" smtClean="0">
                <a:latin typeface="Arial" charset="0"/>
              </a:rPr>
              <a:t>regularly attend knowledge-building programs at local education institutions, like UC Davis, Sonoma State University, or even the local community college, which has an extensive enology program.</a:t>
            </a:r>
          </a:p>
          <a:p>
            <a:pPr eaLnBrk="1" hangingPunct="1"/>
            <a:endParaRPr lang="en-US" dirty="0"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3DEAE572-CE04-48B9-9EAF-BD00CFD1D037}" type="slidenum">
              <a:rPr lang="en-US" sz="1200"/>
              <a:pPr algn="r" defTabSz="931863" eaLnBrk="0" hangingPunct="0"/>
              <a:t>44</a:t>
            </a:fld>
            <a:endParaRPr lang="en-US" sz="1200"/>
          </a:p>
        </p:txBody>
      </p:sp>
      <p:sp>
        <p:nvSpPr>
          <p:cNvPr id="9318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94659BD-6DAA-4AE3-99C7-25ED4126E3FB}" type="slidenum">
              <a:rPr lang="en-US" sz="1200"/>
              <a:pPr algn="r" defTabSz="931863" eaLnBrk="0" hangingPunct="0"/>
              <a:t>44</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So, how is this emphasis on quality and</a:t>
            </a:r>
            <a:r>
              <a:rPr lang="en-US" baseline="0" dirty="0" smtClean="0">
                <a:latin typeface="Arial" charset="0"/>
              </a:rPr>
              <a:t> innovation reflected in the words of renowned wine experts?</a:t>
            </a:r>
          </a:p>
          <a:p>
            <a:pPr marL="171450" indent="-171450">
              <a:buFont typeface="Arial" pitchFamily="34" charset="0"/>
              <a:buChar char="•"/>
            </a:pPr>
            <a:r>
              <a:rPr lang="en-US" baseline="0" dirty="0" smtClean="0">
                <a:latin typeface="Arial" charset="0"/>
              </a:rPr>
              <a:t>Here is what a few have to say:</a:t>
            </a:r>
          </a:p>
          <a:p>
            <a:pPr marL="628650" lvl="1" indent="-171450">
              <a:buFont typeface="Arial" pitchFamily="34" charset="0"/>
              <a:buChar char="•"/>
            </a:pPr>
            <a:r>
              <a:rPr lang="en-US" dirty="0" smtClean="0">
                <a:latin typeface="Arial" charset="0"/>
              </a:rPr>
              <a:t>At a presentation</a:t>
            </a:r>
            <a:r>
              <a:rPr lang="en-US" baseline="0" dirty="0" smtClean="0">
                <a:latin typeface="Arial" charset="0"/>
              </a:rPr>
              <a:t> to Napa Valley Vintners in the fall of 2010, wine critic Robert Parker, Jr. credited Napa Valley as being the epicenter of California wines.</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F1C7A4C-E0E6-44F7-AE9D-734A4F530784}" type="slidenum">
              <a:rPr lang="en-US" sz="1200"/>
              <a:pPr algn="r" defTabSz="931863" eaLnBrk="0" hangingPunct="0"/>
              <a:t>45</a:t>
            </a:fld>
            <a:endParaRPr lang="en-US" sz="1200"/>
          </a:p>
        </p:txBody>
      </p:sp>
      <p:sp>
        <p:nvSpPr>
          <p:cNvPr id="17510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090A6E3-2205-40D0-AC03-54D45EE3C0A7}" type="slidenum">
              <a:rPr lang="en-US" sz="1200"/>
              <a:pPr algn="r" defTabSz="931863" eaLnBrk="0" hangingPunct="0"/>
              <a:t>45</a:t>
            </a:fld>
            <a:endParaRPr lang="en-US" sz="1200"/>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In her book The Wine Bible, author and educator Karen MacNeil acknowledges the consistency of Napa Valley wines.</a:t>
            </a: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27A73CB-CE2C-4190-A6A4-1D1C59ABB3D2}" type="slidenum">
              <a:rPr lang="en-US" sz="1200"/>
              <a:pPr algn="r" defTabSz="931863" eaLnBrk="0" hangingPunct="0"/>
              <a:t>46</a:t>
            </a:fld>
            <a:endParaRPr lang="en-US" sz="1200"/>
          </a:p>
        </p:txBody>
      </p:sp>
      <p:sp>
        <p:nvSpPr>
          <p:cNvPr id="972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5A8037-E91C-499E-896E-B1991F92BCB8}" type="slidenum">
              <a:rPr lang="en-US" sz="1200"/>
              <a:pPr algn="r" defTabSz="931863" eaLnBrk="0" hangingPunct="0"/>
              <a:t>46</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And, wine authority and Master of Wine </a:t>
            </a:r>
            <a:r>
              <a:rPr lang="en-US" dirty="0" err="1" smtClean="0">
                <a:latin typeface="Arial" charset="0"/>
              </a:rPr>
              <a:t>Jancis</a:t>
            </a:r>
            <a:r>
              <a:rPr lang="en-US" dirty="0" smtClean="0">
                <a:latin typeface="Arial" charset="0"/>
              </a:rPr>
              <a:t> Robinson acknowledges in the Oxford Companion to Wine the magical coming together of Napa Valley’s unique characteristics.</a:t>
            </a:r>
          </a:p>
          <a:p>
            <a:pPr eaLnBrk="1" hangingPunct="1"/>
            <a:endParaRPr lang="en-US" dirty="0"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A45BB2A-F9CB-4A80-A970-9E4AEA5EB9D0}" type="slidenum">
              <a:rPr lang="en-US" sz="1200"/>
              <a:pPr algn="r" defTabSz="931863" eaLnBrk="0" hangingPunct="0"/>
              <a:t>47</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a:t>
            </a:r>
            <a:r>
              <a:rPr lang="en-US" baseline="0" dirty="0" smtClean="0">
                <a:latin typeface="Arial" charset="0"/>
              </a:rPr>
              <a:t> has taken more than 150 years and a long line of great leaders to make the Napa Valley what it is today. </a:t>
            </a:r>
          </a:p>
          <a:p>
            <a:pPr marL="171450" indent="-171450">
              <a:buFont typeface="Arial" pitchFamily="34" charset="0"/>
              <a:buChar char="•"/>
            </a:pPr>
            <a:r>
              <a:rPr lang="en-US" baseline="0" dirty="0" smtClean="0">
                <a:latin typeface="Arial" charset="0"/>
              </a:rPr>
              <a:t>Let’s take a look back at the history of this special place.</a:t>
            </a:r>
            <a:endParaRPr lang="en-US" dirty="0"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1841B6-45B7-4C0F-AB46-DC533FF88D7F}" type="slidenum">
              <a:rPr lang="en-US" sz="1200"/>
              <a:pPr algn="r" defTabSz="931863" eaLnBrk="0" hangingPunct="0"/>
              <a:t>48</a:t>
            </a:fld>
            <a:endParaRPr lang="en-US" sz="1200"/>
          </a:p>
        </p:txBody>
      </p:sp>
      <p:sp>
        <p:nvSpPr>
          <p:cNvPr id="1095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F9BBD86-F6C0-4F67-A4AD-25C4BA25940C}" type="slidenum">
              <a:rPr lang="en-US" sz="1200"/>
              <a:pPr algn="r" defTabSz="931863" eaLnBrk="0" hangingPunct="0"/>
              <a:t>48</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Winemaking</a:t>
            </a:r>
            <a:r>
              <a:rPr lang="en-US" baseline="0" dirty="0" smtClean="0">
                <a:latin typeface="Arial" charset="0"/>
              </a:rPr>
              <a:t> history in the Napa Valley begins in 1838-39, when </a:t>
            </a:r>
            <a:r>
              <a:rPr lang="en-US" dirty="0" smtClean="0">
                <a:latin typeface="Arial" charset="0"/>
              </a:rPr>
              <a:t>George Calvert </a:t>
            </a:r>
            <a:r>
              <a:rPr lang="en-US" dirty="0" err="1" smtClean="0">
                <a:latin typeface="Arial" charset="0"/>
              </a:rPr>
              <a:t>Yount</a:t>
            </a:r>
            <a:r>
              <a:rPr lang="en-US" dirty="0" smtClean="0">
                <a:latin typeface="Arial" charset="0"/>
              </a:rPr>
              <a:t>,</a:t>
            </a:r>
            <a:r>
              <a:rPr lang="en-US" baseline="0" dirty="0" smtClean="0">
                <a:latin typeface="Arial" charset="0"/>
              </a:rPr>
              <a:t> founder of the town of Yountville, </a:t>
            </a:r>
            <a:r>
              <a:rPr lang="en-US" dirty="0" smtClean="0">
                <a:latin typeface="Arial" charset="0"/>
              </a:rPr>
              <a:t>plants the first commercial vineyards in the valley.</a:t>
            </a:r>
          </a:p>
          <a:p>
            <a:pPr eaLnBrk="1" hangingPunct="1"/>
            <a:endParaRPr lang="en-US" dirty="0"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70AA72B-627A-41C1-A44C-057D545347AB}" type="slidenum">
              <a:rPr lang="en-US" sz="1200"/>
              <a:pPr algn="r" defTabSz="931863" eaLnBrk="0" hangingPunct="0"/>
              <a:t>49</a:t>
            </a:fld>
            <a:endParaRPr lang="en-US" sz="1200"/>
          </a:p>
        </p:txBody>
      </p:sp>
      <p:sp>
        <p:nvSpPr>
          <p:cNvPr id="11161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6A27D20-9025-4CB7-9856-FF9048F46262}" type="slidenum">
              <a:rPr lang="en-US" sz="1200"/>
              <a:pPr algn="r" defTabSz="931863" eaLnBrk="0" hangingPunct="0"/>
              <a:t>49</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1849 started California’s Gold Rush</a:t>
            </a:r>
            <a:r>
              <a:rPr lang="en-US" baseline="0" dirty="0" smtClean="0">
                <a:latin typeface="Arial" charset="0"/>
              </a:rPr>
              <a:t>.</a:t>
            </a:r>
          </a:p>
          <a:p>
            <a:pPr marL="171450" indent="-171450" eaLnBrk="1" hangingPunct="1">
              <a:buFont typeface="Arial" pitchFamily="34" charset="0"/>
              <a:buChar char="•"/>
            </a:pPr>
            <a:r>
              <a:rPr lang="en-US" dirty="0" smtClean="0">
                <a:latin typeface="Arial" charset="0"/>
              </a:rPr>
              <a:t>In the 1860s and ‘70s,</a:t>
            </a:r>
            <a:r>
              <a:rPr lang="en-US" baseline="0" dirty="0" smtClean="0">
                <a:latin typeface="Arial" charset="0"/>
              </a:rPr>
              <a:t> </a:t>
            </a:r>
            <a:r>
              <a:rPr lang="en-US" dirty="0" smtClean="0">
                <a:latin typeface="Arial" charset="0"/>
              </a:rPr>
              <a:t>Europeans like Jacob </a:t>
            </a:r>
            <a:r>
              <a:rPr lang="en-US" dirty="0" err="1" smtClean="0">
                <a:latin typeface="Arial" charset="0"/>
              </a:rPr>
              <a:t>Schram</a:t>
            </a:r>
            <a:r>
              <a:rPr lang="en-US" dirty="0" smtClean="0">
                <a:latin typeface="Arial" charset="0"/>
              </a:rPr>
              <a:t>, Charles Krug, and Jacob </a:t>
            </a:r>
            <a:r>
              <a:rPr lang="en-US" dirty="0" err="1" smtClean="0">
                <a:latin typeface="Arial" charset="0"/>
              </a:rPr>
              <a:t>Beringer</a:t>
            </a:r>
            <a:r>
              <a:rPr lang="en-US" dirty="0" smtClean="0">
                <a:latin typeface="Arial" charset="0"/>
              </a:rPr>
              <a:t> arrived in Napa, eager to try their hand at making wine to rival the wines from their homeland. </a:t>
            </a:r>
          </a:p>
          <a:p>
            <a:pPr marL="171450" indent="-171450" eaLnBrk="1" hangingPunct="1">
              <a:buFont typeface="Arial" pitchFamily="34" charset="0"/>
              <a:buChar char="•"/>
            </a:pPr>
            <a:r>
              <a:rPr lang="en-US" dirty="0" err="1" smtClean="0">
                <a:latin typeface="Arial" charset="0"/>
              </a:rPr>
              <a:t>Schram</a:t>
            </a:r>
            <a:r>
              <a:rPr lang="en-US" dirty="0" smtClean="0">
                <a:latin typeface="Arial" charset="0"/>
              </a:rPr>
              <a:t> planted Napa County’s first hillside vineyard. </a:t>
            </a:r>
          </a:p>
          <a:p>
            <a:pPr marL="171450" indent="-171450" eaLnBrk="1" hangingPunct="1">
              <a:buFont typeface="Arial" pitchFamily="34" charset="0"/>
              <a:buChar char="•"/>
            </a:pPr>
            <a:r>
              <a:rPr lang="en-US" dirty="0" smtClean="0">
                <a:latin typeface="Arial" charset="0"/>
              </a:rPr>
              <a:t>Most of the wine at that time was shipped in bulk to San Francisco for sales and distribution.</a:t>
            </a:r>
          </a:p>
          <a:p>
            <a:pPr eaLnBrk="1" hangingPunct="1"/>
            <a:endParaRPr 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CB699B28-3210-4AD8-A86D-2CC02ECC2EF1}" type="slidenum">
              <a:rPr lang="en-US" smtClean="0"/>
              <a:pPr/>
              <a:t>5</a:t>
            </a:fld>
            <a:endParaRPr lang="en-US" smtClean="0"/>
          </a:p>
        </p:txBody>
      </p:sp>
      <p:sp>
        <p:nvSpPr>
          <p:cNvPr id="215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C5A379A-36A5-4499-8BC3-F17A78B6B5EB}" type="slidenum">
              <a:rPr lang="en-US" sz="1200"/>
              <a:pPr algn="r" defTabSz="931863" eaLnBrk="0" hangingPunct="0"/>
              <a:t>5</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Napa Valley is small: the valley floor, located between the </a:t>
            </a:r>
            <a:r>
              <a:rPr lang="en-US" dirty="0" err="1" smtClean="0">
                <a:latin typeface="Arial" charset="0"/>
                <a:cs typeface="Arial" charset="0"/>
              </a:rPr>
              <a:t>Mayacamas</a:t>
            </a:r>
            <a:r>
              <a:rPr lang="en-US" dirty="0" smtClean="0">
                <a:latin typeface="Arial" charset="0"/>
                <a:cs typeface="Arial" charset="0"/>
              </a:rPr>
              <a:t> Mountains and </a:t>
            </a:r>
            <a:r>
              <a:rPr lang="en-US" dirty="0" err="1" smtClean="0">
                <a:latin typeface="Arial" charset="0"/>
                <a:cs typeface="Arial" charset="0"/>
              </a:rPr>
              <a:t>Vaca</a:t>
            </a:r>
            <a:r>
              <a:rPr lang="en-US" dirty="0" smtClean="0">
                <a:latin typeface="Arial" charset="0"/>
                <a:cs typeface="Arial" charset="0"/>
              </a:rPr>
              <a:t> Range, is just about 5 miles across at its widest point and 30 miles at its longest.  </a:t>
            </a:r>
          </a:p>
          <a:p>
            <a:pPr marL="171450" indent="-171450">
              <a:buFont typeface="Arial" pitchFamily="34" charset="0"/>
              <a:buChar char="•"/>
            </a:pPr>
            <a:r>
              <a:rPr lang="en-US" dirty="0" smtClean="0">
                <a:latin typeface="Arial" charset="0"/>
                <a:cs typeface="Arial" charset="0"/>
              </a:rPr>
              <a:t>There are even smaller places within it:</a:t>
            </a:r>
            <a:r>
              <a:rPr lang="en-US" baseline="0" dirty="0" smtClean="0">
                <a:latin typeface="Arial" charset="0"/>
                <a:cs typeface="Arial" charset="0"/>
              </a:rPr>
              <a:t> t</a:t>
            </a:r>
            <a:r>
              <a:rPr lang="en-US" dirty="0" smtClean="0">
                <a:latin typeface="Arial" charset="0"/>
                <a:cs typeface="Arial" charset="0"/>
              </a:rPr>
              <a:t>he Napa Valley itself is an AVA or American </a:t>
            </a:r>
            <a:r>
              <a:rPr lang="en-US" dirty="0" err="1" smtClean="0">
                <a:latin typeface="Arial" charset="0"/>
                <a:cs typeface="Arial" charset="0"/>
              </a:rPr>
              <a:t>Viticultural</a:t>
            </a:r>
            <a:r>
              <a:rPr lang="en-US" dirty="0" smtClean="0">
                <a:latin typeface="Arial" charset="0"/>
                <a:cs typeface="Arial" charset="0"/>
              </a:rPr>
              <a:t> Area and within the Napa Valley AVA there are currently 16 recognized sub- or “nested” AVAs</a:t>
            </a:r>
            <a:endParaRPr lang="en-US" sz="800" dirty="0" smtClean="0">
              <a:latin typeface="Verdan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50</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50</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Charles Krug is credited with establishing Napa Valley's first commercial winery in 1861. </a:t>
            </a:r>
          </a:p>
          <a:p>
            <a:pPr marL="171450" indent="-171450" eaLnBrk="1" hangingPunct="1">
              <a:buFont typeface="Arial" pitchFamily="34" charset="0"/>
              <a:buChar char="•"/>
            </a:pP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a Finnish fur trader, used his enormous wealth to import the best grapevines from Europe to Napa. </a:t>
            </a:r>
          </a:p>
          <a:p>
            <a:pPr marL="171450" indent="-171450" eaLnBrk="1" hangingPunct="1">
              <a:buFont typeface="Arial" pitchFamily="34" charset="0"/>
              <a:buChar char="•"/>
            </a:pPr>
            <a:r>
              <a:rPr lang="en-US" dirty="0" smtClean="0">
                <a:latin typeface="Arial" charset="0"/>
              </a:rPr>
              <a:t>In 1879 he established Inglenook, the first chateau-style winery in the US</a:t>
            </a:r>
            <a:r>
              <a:rPr lang="en-US" baseline="0" dirty="0" smtClean="0">
                <a:latin typeface="Arial" charset="0"/>
              </a:rPr>
              <a:t> and h</a:t>
            </a:r>
            <a:r>
              <a:rPr lang="en-US" dirty="0" smtClean="0">
                <a:latin typeface="Arial" charset="0"/>
              </a:rPr>
              <a:t>e was also the first to sell wine in bottles</a:t>
            </a:r>
            <a:r>
              <a:rPr lang="en-US" dirty="0" smtClean="0">
                <a:latin typeface="Verdana" pitchFamily="34" charset="0"/>
              </a:rPr>
              <a:t>. </a:t>
            </a:r>
          </a:p>
          <a:p>
            <a:pPr eaLnBrk="1" hangingPunct="1"/>
            <a:endParaRPr lang="en-US" dirty="0" smtClean="0">
              <a:latin typeface="Verdana"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51</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51</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Another</a:t>
            </a:r>
            <a:r>
              <a:rPr lang="en-US" baseline="0" dirty="0" smtClean="0">
                <a:latin typeface="Verdana" pitchFamily="34" charset="0"/>
              </a:rPr>
              <a:t> significant group of immigrants to make their way to Napa Valley were Chinese laborers</a:t>
            </a:r>
          </a:p>
          <a:p>
            <a:pPr marL="171450" indent="-171450" eaLnBrk="1" hangingPunct="1">
              <a:buFont typeface="Arial" pitchFamily="34" charset="0"/>
              <a:buChar char="•"/>
            </a:pPr>
            <a:r>
              <a:rPr lang="en-US" baseline="0" dirty="0" smtClean="0">
                <a:latin typeface="Verdana" pitchFamily="34" charset="0"/>
              </a:rPr>
              <a:t>By some accounts, field laborers of the 1870’s and 1880’s were primarily Chinese making up as much as 70-80% of the workforce at that time</a:t>
            </a:r>
          </a:p>
          <a:p>
            <a:pPr marL="171450" indent="-171450" eaLnBrk="1" hangingPunct="1">
              <a:buFont typeface="Arial" pitchFamily="34" charset="0"/>
              <a:buChar char="•"/>
            </a:pPr>
            <a:r>
              <a:rPr lang="en-US" baseline="0" dirty="0" smtClean="0">
                <a:latin typeface="Verdana" pitchFamily="34" charset="0"/>
              </a:rPr>
              <a:t>Following the completion of the transcontinental railroad, many Chinese made their way to the Bay Area and continued their hard labor on projects like building underground wine caves in the Napa Valley</a:t>
            </a:r>
            <a:endParaRPr lang="en-US" dirty="0" smtClean="0">
              <a:latin typeface="Verdana"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62311-862F-40B7-8B0D-21C3F6212ED3}" type="slidenum">
              <a:rPr lang="en-US" sz="1200"/>
              <a:pPr algn="r" defTabSz="931863" eaLnBrk="0" hangingPunct="0"/>
              <a:t>52</a:t>
            </a:fld>
            <a:endParaRPr lang="en-US" sz="1200"/>
          </a:p>
        </p:txBody>
      </p:sp>
      <p:sp>
        <p:nvSpPr>
          <p:cNvPr id="1157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D74544-8F4D-41ED-81DD-8943E7B72DE7}" type="slidenum">
              <a:rPr lang="en-US" sz="1200"/>
              <a:pPr algn="r" defTabSz="931863" eaLnBrk="0" hangingPunct="0"/>
              <a:t>52</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By 1889, Napa had more than 140 wineries, including </a:t>
            </a:r>
            <a:r>
              <a:rPr lang="en-US" dirty="0" err="1" smtClean="0">
                <a:latin typeface="Arial" charset="0"/>
              </a:rPr>
              <a:t>Schramsberg</a:t>
            </a:r>
            <a:r>
              <a:rPr lang="en-US" dirty="0" smtClean="0">
                <a:latin typeface="Arial" charset="0"/>
              </a:rPr>
              <a:t>, </a:t>
            </a:r>
            <a:r>
              <a:rPr lang="en-US" dirty="0" err="1" smtClean="0">
                <a:latin typeface="Arial" charset="0"/>
              </a:rPr>
              <a:t>Beringer</a:t>
            </a:r>
            <a:r>
              <a:rPr lang="en-US" dirty="0" smtClean="0">
                <a:latin typeface="Arial" charset="0"/>
              </a:rPr>
              <a:t>, and Inglenook. </a:t>
            </a:r>
          </a:p>
          <a:p>
            <a:pPr marL="171450" indent="-171450" eaLnBrk="1" hangingPunct="1">
              <a:buFont typeface="Arial" pitchFamily="34" charset="0"/>
              <a:buChar char="•"/>
            </a:pPr>
            <a:r>
              <a:rPr lang="en-US" dirty="0" smtClean="0">
                <a:latin typeface="Arial" charset="0"/>
              </a:rPr>
              <a:t>Though never a large producer – that description was more apt for other agricultural areas of California, like Los Angeles, Sonoma, and Livermore – Napa was booming.</a:t>
            </a:r>
          </a:p>
          <a:p>
            <a:pPr eaLnBrk="1" hangingPunct="1"/>
            <a:endParaRPr lang="en-US" dirty="0" smtClean="0">
              <a:latin typeface="Arial" charset="0"/>
            </a:endParaRPr>
          </a:p>
          <a:p>
            <a:pPr eaLnBrk="1" hangingPunct="1"/>
            <a:r>
              <a:rPr lang="en-US" i="1" dirty="0" smtClean="0">
                <a:latin typeface="Arial" charset="0"/>
              </a:rPr>
              <a:t>PHOTO:  Avenue of Elms, St. Helena, about c. 1900. Frederick </a:t>
            </a:r>
            <a:r>
              <a:rPr lang="en-US" i="1" dirty="0" err="1" smtClean="0">
                <a:latin typeface="Arial" charset="0"/>
              </a:rPr>
              <a:t>Beringer</a:t>
            </a:r>
            <a:r>
              <a:rPr lang="en-US" i="1" dirty="0" smtClean="0">
                <a:latin typeface="Arial" charset="0"/>
              </a:rPr>
              <a:t> (sitting on his barrel), next to his daughter</a:t>
            </a:r>
          </a:p>
          <a:p>
            <a:pPr eaLnBrk="1" hangingPunct="1"/>
            <a:endParaRPr lang="en-US" i="1" dirty="0"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A0F0713-3059-43A6-BE8C-7380DE767C21}" type="slidenum">
              <a:rPr lang="en-US" sz="1200"/>
              <a:pPr algn="r" defTabSz="931863" eaLnBrk="0" hangingPunct="0"/>
              <a:t>53</a:t>
            </a:fld>
            <a:endParaRPr lang="en-US" sz="1200"/>
          </a:p>
        </p:txBody>
      </p:sp>
      <p:sp>
        <p:nvSpPr>
          <p:cNvPr id="1177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DBAFF9B-1966-4E93-AE44-B174E24E9B19}" type="slidenum">
              <a:rPr lang="en-US" sz="1200"/>
              <a:pPr algn="r" defTabSz="931863" eaLnBrk="0" hangingPunct="0"/>
              <a:t>53</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But, what’s a success story without a stunning setback or two? </a:t>
            </a:r>
          </a:p>
          <a:p>
            <a:pPr marL="171450" indent="-171450" eaLnBrk="1" hangingPunct="1">
              <a:buFont typeface="Arial" pitchFamily="34" charset="0"/>
              <a:buChar char="•"/>
            </a:pPr>
            <a:r>
              <a:rPr lang="en-US" dirty="0" smtClean="0">
                <a:latin typeface="Arial" charset="0"/>
              </a:rPr>
              <a:t>In the late 1890s </a:t>
            </a:r>
            <a:r>
              <a:rPr lang="en-US" dirty="0" err="1" smtClean="0">
                <a:latin typeface="Arial" charset="0"/>
              </a:rPr>
              <a:t>phylloxera</a:t>
            </a:r>
            <a:r>
              <a:rPr lang="en-US" dirty="0" smtClean="0">
                <a:latin typeface="Arial" charset="0"/>
              </a:rPr>
              <a:t>, tiny sap-sucking insects which feed on the roots of grapevines and kill them, hit and nearly decimated Napa’s vineyards. </a:t>
            </a:r>
          </a:p>
          <a:p>
            <a:pPr marL="171450" indent="-171450" eaLnBrk="1" hangingPunct="1">
              <a:buFont typeface="Arial" pitchFamily="34" charset="0"/>
              <a:buChar char="•"/>
            </a:pPr>
            <a:r>
              <a:rPr lang="en-US" dirty="0" smtClean="0">
                <a:latin typeface="Arial" charset="0"/>
              </a:rPr>
              <a:t>Acreage in Napa Valley declined from 15,807 in 1888 to just 2,000 acres by 1900.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81BE4-07D6-4CDF-932D-0AE9B31DEFC8}" type="slidenum">
              <a:rPr lang="en-US" sz="1200"/>
              <a:pPr algn="r" defTabSz="931863" eaLnBrk="0" hangingPunct="0"/>
              <a:t>54</a:t>
            </a:fld>
            <a:endParaRPr lang="en-US" sz="1200"/>
          </a:p>
        </p:txBody>
      </p:sp>
      <p:sp>
        <p:nvSpPr>
          <p:cNvPr id="1198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44AF502-2949-44DD-8B71-C5FC119FB9CA}" type="slidenum">
              <a:rPr lang="en-US" sz="1200"/>
              <a:pPr algn="r" defTabSz="931863" eaLnBrk="0" hangingPunct="0"/>
              <a:t>54</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Then an even greater threat arrived in 1920 with the enactment of Prohibition, which lasted for 13 years. </a:t>
            </a:r>
          </a:p>
          <a:p>
            <a:pPr marL="171450" indent="-171450" eaLnBrk="1" hangingPunct="1">
              <a:buFont typeface="Arial" pitchFamily="34" charset="0"/>
              <a:buChar char="•"/>
            </a:pPr>
            <a:r>
              <a:rPr lang="en-US" dirty="0" smtClean="0">
                <a:latin typeface="Arial" charset="0"/>
              </a:rPr>
              <a:t>The Great Depression didn’t help matters either. </a:t>
            </a:r>
          </a:p>
          <a:p>
            <a:pPr marL="171450" indent="-171450" eaLnBrk="1" hangingPunct="1">
              <a:buFont typeface="Arial" pitchFamily="34" charset="0"/>
              <a:buChar char="•"/>
            </a:pPr>
            <a:r>
              <a:rPr lang="en-US" dirty="0" smtClean="0">
                <a:latin typeface="Arial" charset="0"/>
              </a:rPr>
              <a:t>By the time World War II came along, Napa’s grapevines and wineries were largely abandoned. </a:t>
            </a:r>
          </a:p>
          <a:p>
            <a:pPr marL="171450" indent="-171450" eaLnBrk="1" hangingPunct="1">
              <a:buFont typeface="Arial" pitchFamily="34" charset="0"/>
              <a:buChar char="•"/>
            </a:pPr>
            <a:r>
              <a:rPr lang="en-US" dirty="0" smtClean="0">
                <a:latin typeface="Arial" charset="0"/>
              </a:rPr>
              <a:t>Many vineyards were planted over to plums and walnuts. </a:t>
            </a:r>
          </a:p>
          <a:p>
            <a:pPr marL="171450" indent="-171450" eaLnBrk="1" hangingPunct="1">
              <a:buFont typeface="Arial" pitchFamily="34" charset="0"/>
              <a:buChar char="•"/>
            </a:pPr>
            <a:r>
              <a:rPr lang="en-US" dirty="0" smtClean="0">
                <a:latin typeface="Arial" charset="0"/>
              </a:rPr>
              <a:t>The Napa Valley wine industry was in shambles.</a:t>
            </a:r>
          </a:p>
          <a:p>
            <a:pPr eaLnBrk="1" hangingPunct="1"/>
            <a:endParaRPr lang="en-US" dirty="0"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136CAF6-1685-411D-9EC5-62212F47B199}" type="slidenum">
              <a:rPr lang="en-US" sz="1200"/>
              <a:pPr algn="r" defTabSz="931863" eaLnBrk="0" hangingPunct="0"/>
              <a:t>55</a:t>
            </a:fld>
            <a:endParaRPr lang="en-US" sz="1200"/>
          </a:p>
        </p:txBody>
      </p:sp>
      <p:sp>
        <p:nvSpPr>
          <p:cNvPr id="1218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43D6596-52F3-41A7-9537-9EB80DC2CBE6}" type="slidenum">
              <a:rPr lang="en-US" sz="1200"/>
              <a:pPr algn="r" defTabSz="931863" eaLnBrk="0" hangingPunct="0"/>
              <a:t>55</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Despite the setbacks, a few vintners persevered. </a:t>
            </a:r>
          </a:p>
          <a:p>
            <a:pPr marL="171450" indent="-171450" eaLnBrk="1" hangingPunct="1">
              <a:buFont typeface="Arial" pitchFamily="34" charset="0"/>
              <a:buChar char="•"/>
            </a:pPr>
            <a:r>
              <a:rPr lang="en-US" dirty="0" smtClean="0">
                <a:latin typeface="Arial" charset="0"/>
              </a:rPr>
              <a:t>With the repeal of Prohibition, Napa Valley began the road to recovery.</a:t>
            </a:r>
          </a:p>
          <a:p>
            <a:pPr eaLnBrk="1" hangingPunct="1"/>
            <a:endParaRPr lang="en-US" dirty="0"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9714D38-8206-4F70-8BEF-DB6B57CAE4D9}" type="slidenum">
              <a:rPr lang="en-US" sz="1200"/>
              <a:pPr algn="r" defTabSz="931863" eaLnBrk="0" hangingPunct="0"/>
              <a:t>56</a:t>
            </a:fld>
            <a:endParaRPr lang="en-US" sz="1200"/>
          </a:p>
        </p:txBody>
      </p:sp>
      <p:sp>
        <p:nvSpPr>
          <p:cNvPr id="1239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ACAC16A-3B40-400D-8716-3B0B0FFD3E87}" type="slidenum">
              <a:rPr lang="en-US" sz="1200"/>
              <a:pPr algn="r" defTabSz="931863" eaLnBrk="0" hangingPunct="0"/>
              <a:t>56</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Credit for the post-World War II rebirth of the Napa Valley wine industry goes to a handful of bold and visionary vintners, including Georges de </a:t>
            </a:r>
            <a:r>
              <a:rPr lang="en-US" dirty="0" err="1" smtClean="0">
                <a:latin typeface="Arial" charset="0"/>
              </a:rPr>
              <a:t>Latour</a:t>
            </a:r>
            <a:r>
              <a:rPr lang="en-US" dirty="0" smtClean="0">
                <a:latin typeface="Arial" charset="0"/>
              </a:rPr>
              <a:t>, of Beaulieu Vineyards, who in 1938 recruited Andre </a:t>
            </a:r>
            <a:r>
              <a:rPr lang="en-US" dirty="0" err="1" smtClean="0">
                <a:latin typeface="Arial" charset="0"/>
              </a:rPr>
              <a:t>Tchelistcheff</a:t>
            </a:r>
            <a:r>
              <a:rPr lang="en-US" dirty="0" smtClean="0">
                <a:latin typeface="Arial" charset="0"/>
              </a:rPr>
              <a:t>, research enologist from France's Pasteur Institute. </a:t>
            </a:r>
          </a:p>
          <a:p>
            <a:pPr marL="171450" indent="-171450" eaLnBrk="1" hangingPunct="1">
              <a:buFont typeface="Arial" pitchFamily="34" charset="0"/>
              <a:buChar char="•"/>
            </a:pPr>
            <a:r>
              <a:rPr lang="en-US" dirty="0" smtClean="0">
                <a:latin typeface="Arial" charset="0"/>
              </a:rPr>
              <a:t>In 1939, John Daniel, Jr. inherited Inglenook, the </a:t>
            </a: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estate, and ran the winery for 25 years. </a:t>
            </a:r>
          </a:p>
          <a:p>
            <a:pPr marL="171450" indent="-171450" eaLnBrk="1" hangingPunct="1">
              <a:buFont typeface="Arial" pitchFamily="34" charset="0"/>
              <a:buChar char="•"/>
            </a:pPr>
            <a:r>
              <a:rPr lang="en-US" dirty="0" smtClean="0">
                <a:latin typeface="Arial" charset="0"/>
              </a:rPr>
              <a:t>Like Beaulieu</a:t>
            </a:r>
            <a:r>
              <a:rPr lang="en-US" baseline="0" dirty="0" smtClean="0">
                <a:latin typeface="Arial" charset="0"/>
              </a:rPr>
              <a:t> and Inglenook, a number of pre-Prohibition wineries came back to life between the late 1930’s and the mid 1960’s, but new winery growth was limited to just a handful, like the establishment of Stony Hill Vineyard and Heitz Wine Cellars.</a:t>
            </a:r>
            <a:endParaRPr lang="en-US" dirty="0" smtClean="0">
              <a:latin typeface="Arial" charset="0"/>
            </a:endParaRPr>
          </a:p>
          <a:p>
            <a:pPr marL="171450" lvl="0" indent="-171450" eaLnBrk="1" hangingPunct="1">
              <a:buFont typeface="Arial" pitchFamily="34" charset="0"/>
              <a:buChar char="•"/>
            </a:pPr>
            <a:r>
              <a:rPr lang="en-US" dirty="0" smtClean="0">
                <a:latin typeface="Arial" charset="0"/>
              </a:rPr>
              <a:t>In 1966 Robert Mondavi founded his iconic winery on Highway 29 with the goal of producing wines that would rival the finest wines of Europe. </a:t>
            </a:r>
          </a:p>
          <a:p>
            <a:pPr marL="171450" indent="-171450" eaLnBrk="1" hangingPunct="1">
              <a:buFont typeface="Arial" pitchFamily="34" charset="0"/>
              <a:buChar char="•"/>
            </a:pPr>
            <a:r>
              <a:rPr lang="en-US" dirty="0" smtClean="0">
                <a:latin typeface="Arial" charset="0"/>
              </a:rPr>
              <a:t>Mr.</a:t>
            </a:r>
            <a:r>
              <a:rPr lang="en-US" baseline="0" dirty="0" smtClean="0">
                <a:latin typeface="Arial" charset="0"/>
              </a:rPr>
              <a:t> </a:t>
            </a:r>
            <a:r>
              <a:rPr lang="en-US" baseline="0" dirty="0" err="1" smtClean="0">
                <a:latin typeface="Arial" charset="0"/>
              </a:rPr>
              <a:t>Mondavi’s</a:t>
            </a:r>
            <a:r>
              <a:rPr lang="en-US" baseline="0" dirty="0" smtClean="0">
                <a:latin typeface="Arial" charset="0"/>
              </a:rPr>
              <a:t> </a:t>
            </a:r>
            <a:r>
              <a:rPr lang="en-US" dirty="0" smtClean="0">
                <a:latin typeface="Arial" charset="0"/>
              </a:rPr>
              <a:t>renowned marketing strategies brought worldwide recognition to Napa Valley and its wines. </a:t>
            </a:r>
          </a:p>
          <a:p>
            <a:pPr marL="171450" indent="-171450" eaLnBrk="1" hangingPunct="1">
              <a:buFont typeface="Arial" pitchFamily="34" charset="0"/>
              <a:buChar char="•"/>
            </a:pPr>
            <a:r>
              <a:rPr lang="en-US" dirty="0" smtClean="0">
                <a:latin typeface="Arial" charset="0"/>
              </a:rPr>
              <a:t>He believed in wine hospitality and graciously welcomed visitors to the winery’s public tasting room. </a:t>
            </a:r>
          </a:p>
          <a:p>
            <a:pPr marL="171450" indent="-171450" eaLnBrk="1" hangingPunct="1">
              <a:buFont typeface="Arial" pitchFamily="34" charset="0"/>
              <a:buChar char="•"/>
            </a:pPr>
            <a:r>
              <a:rPr lang="en-US" dirty="0" smtClean="0">
                <a:latin typeface="Arial" charset="0"/>
              </a:rPr>
              <a:t>His vision helped propel Napa Valley’s position</a:t>
            </a:r>
            <a:r>
              <a:rPr lang="en-US" baseline="0" dirty="0" smtClean="0">
                <a:latin typeface="Arial" charset="0"/>
              </a:rPr>
              <a:t> in the world of wine and was a major factor in Napa Valley’s 20</a:t>
            </a:r>
            <a:r>
              <a:rPr lang="en-US" baseline="30000" dirty="0" smtClean="0">
                <a:latin typeface="Arial" charset="0"/>
              </a:rPr>
              <a:t>th</a:t>
            </a:r>
            <a:r>
              <a:rPr lang="en-US" baseline="0" dirty="0" smtClean="0">
                <a:latin typeface="Arial" charset="0"/>
              </a:rPr>
              <a:t> century Renaissance.</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57</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57</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Many of these vintner leaders, like Louis Martini, John Daniel, Jr., and Robert </a:t>
            </a:r>
            <a:r>
              <a:rPr lang="en-US" dirty="0" err="1" smtClean="0">
                <a:latin typeface="Arial" charset="0"/>
              </a:rPr>
              <a:t>Mondavi</a:t>
            </a:r>
            <a:r>
              <a:rPr lang="en-US" dirty="0" smtClean="0">
                <a:latin typeface="Arial" charset="0"/>
              </a:rPr>
              <a:t> knew there were challenges ahead for their fledgling wine industry, not the least the ongoing threat of natural disasters and growing regulation. </a:t>
            </a:r>
          </a:p>
          <a:p>
            <a:pPr marL="171450" indent="-171450" eaLnBrk="1" hangingPunct="1">
              <a:buFont typeface="Arial" pitchFamily="34" charset="0"/>
              <a:buChar char="•"/>
            </a:pPr>
            <a:r>
              <a:rPr lang="en-US" dirty="0" smtClean="0">
                <a:latin typeface="Arial" charset="0"/>
              </a:rPr>
              <a:t>They formed the Napa Valley Vintners trade association in October 1944 with the idea that we are stronger together than individually. </a:t>
            </a:r>
          </a:p>
          <a:p>
            <a:pPr marL="171450" indent="-171450" eaLnBrk="1" hangingPunct="1">
              <a:buFont typeface="Arial" pitchFamily="34" charset="0"/>
              <a:buChar char="•"/>
            </a:pPr>
            <a:endParaRPr lang="en-US" dirty="0" smtClean="0">
              <a:latin typeface="Arial" charset="0"/>
            </a:endParaRPr>
          </a:p>
          <a:p>
            <a:pPr eaLnBrk="1" hangingPunct="1"/>
            <a:r>
              <a:rPr lang="en-US" i="1" dirty="0" smtClean="0">
                <a:latin typeface="Arial" charset="0"/>
              </a:rPr>
              <a:t>Left to Right: Charles </a:t>
            </a:r>
            <a:r>
              <a:rPr lang="en-US" i="1" dirty="0" err="1" smtClean="0">
                <a:latin typeface="Arial" charset="0"/>
              </a:rPr>
              <a:t>Forni</a:t>
            </a:r>
            <a:r>
              <a:rPr lang="en-US" i="1" dirty="0" smtClean="0">
                <a:latin typeface="Arial" charset="0"/>
              </a:rPr>
              <a:t> (Napa Valley Cooperative Winery), Robert </a:t>
            </a:r>
            <a:r>
              <a:rPr lang="en-US" i="1" dirty="0" err="1" smtClean="0">
                <a:latin typeface="Arial" charset="0"/>
              </a:rPr>
              <a:t>Mondavi</a:t>
            </a:r>
            <a:r>
              <a:rPr lang="en-US" i="1" dirty="0" smtClean="0">
                <a:latin typeface="Arial" charset="0"/>
              </a:rPr>
              <a:t> (C. </a:t>
            </a:r>
            <a:r>
              <a:rPr lang="en-US" i="1" dirty="0" err="1" smtClean="0">
                <a:latin typeface="Arial" charset="0"/>
              </a:rPr>
              <a:t>Mondavi</a:t>
            </a:r>
            <a:r>
              <a:rPr lang="en-US" i="1" dirty="0" smtClean="0">
                <a:latin typeface="Arial" charset="0"/>
              </a:rPr>
              <a:t> &amp; Sons), Brother Timothy (Mont La Salle), Al </a:t>
            </a:r>
            <a:r>
              <a:rPr lang="en-US" i="1" dirty="0" err="1" smtClean="0">
                <a:latin typeface="Arial" charset="0"/>
              </a:rPr>
              <a:t>Huntsinger</a:t>
            </a:r>
            <a:r>
              <a:rPr lang="en-US" i="1" dirty="0" smtClean="0">
                <a:latin typeface="Arial" charset="0"/>
              </a:rPr>
              <a:t> (Napa Valley Cooperative Winery), Mike Ahern (</a:t>
            </a:r>
            <a:r>
              <a:rPr lang="en-US" i="1" dirty="0" err="1" smtClean="0">
                <a:latin typeface="Arial" charset="0"/>
              </a:rPr>
              <a:t>Freemark</a:t>
            </a:r>
            <a:r>
              <a:rPr lang="en-US" i="1" dirty="0" smtClean="0">
                <a:latin typeface="Arial" charset="0"/>
              </a:rPr>
              <a:t> Abbey), Charles </a:t>
            </a:r>
            <a:r>
              <a:rPr lang="en-US" i="1" dirty="0" err="1" smtClean="0">
                <a:latin typeface="Arial" charset="0"/>
              </a:rPr>
              <a:t>Beringer</a:t>
            </a:r>
            <a:r>
              <a:rPr lang="en-US" i="1" dirty="0" smtClean="0">
                <a:latin typeface="Arial" charset="0"/>
              </a:rPr>
              <a:t>, Fred </a:t>
            </a:r>
            <a:r>
              <a:rPr lang="en-US" i="1" dirty="0" err="1" smtClean="0">
                <a:latin typeface="Arial" charset="0"/>
              </a:rPr>
              <a:t>Abruzzini</a:t>
            </a:r>
            <a:r>
              <a:rPr lang="en-US" i="1" dirty="0" smtClean="0">
                <a:latin typeface="Arial" charset="0"/>
              </a:rPr>
              <a:t> (</a:t>
            </a:r>
            <a:r>
              <a:rPr lang="en-US" i="1" dirty="0" err="1" smtClean="0">
                <a:latin typeface="Arial" charset="0"/>
              </a:rPr>
              <a:t>Beringer</a:t>
            </a:r>
            <a:r>
              <a:rPr lang="en-US" i="1" dirty="0" smtClean="0">
                <a:latin typeface="Arial" charset="0"/>
              </a:rPr>
              <a:t> Brothers), Louis M. Martini, John Daniel, Jr. (</a:t>
            </a:r>
            <a:r>
              <a:rPr lang="en-US" i="1" dirty="0" err="1" smtClean="0">
                <a:latin typeface="Arial" charset="0"/>
              </a:rPr>
              <a:t>Ingelnook</a:t>
            </a:r>
            <a:r>
              <a:rPr lang="en-US" i="1" dirty="0" smtClean="0">
                <a:latin typeface="Arial" charset="0"/>
              </a:rPr>
              <a:t> Vineyard Co.), and Martin </a:t>
            </a:r>
            <a:r>
              <a:rPr lang="en-US" i="1" dirty="0" err="1" smtClean="0">
                <a:latin typeface="Arial" charset="0"/>
              </a:rPr>
              <a:t>Stelling</a:t>
            </a:r>
            <a:r>
              <a:rPr lang="en-US" i="1" dirty="0" smtClean="0">
                <a:latin typeface="Arial" charset="0"/>
              </a:rPr>
              <a:t>, Jr. (Sunny St. Helena).</a:t>
            </a:r>
          </a:p>
          <a:p>
            <a:pPr eaLnBrk="1" hangingPunct="1"/>
            <a:endParaRPr lang="en-US" dirty="0"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58</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58</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a:t>
            </a:r>
            <a:r>
              <a:rPr lang="en-US" baseline="0" dirty="0" smtClean="0">
                <a:latin typeface="Arial" charset="0"/>
              </a:rPr>
              <a:t> important part of Napa Valley’s history is its Hispanic heritage.</a:t>
            </a:r>
          </a:p>
          <a:p>
            <a:pPr marL="171450" indent="-171450" eaLnBrk="1" hangingPunct="1">
              <a:buFont typeface="Arial" pitchFamily="34" charset="0"/>
              <a:buChar char="•"/>
            </a:pPr>
            <a:r>
              <a:rPr lang="en-US" baseline="0" dirty="0" smtClean="0">
                <a:latin typeface="Arial" charset="0"/>
              </a:rPr>
              <a:t>In 1942, facing a labor shortage brought on by World War II, the US and Mexico together created the “Bracero” program bringing guest laborers from south of the border to work in American agriculture.</a:t>
            </a:r>
          </a:p>
          <a:p>
            <a:pPr marL="171450" indent="-171450" eaLnBrk="1" hangingPunct="1">
              <a:buFont typeface="Arial" pitchFamily="34" charset="0"/>
              <a:buChar char="•"/>
            </a:pPr>
            <a:r>
              <a:rPr lang="en-US" baseline="0" dirty="0" smtClean="0">
                <a:latin typeface="Arial" charset="0"/>
              </a:rPr>
              <a:t>Many of these laborers landed in the California and Napa Valley wine industries and, over time, become incredibly skilled in techniques related to premium grape growing.</a:t>
            </a:r>
          </a:p>
          <a:p>
            <a:pPr marL="171450" indent="-171450" eaLnBrk="1" hangingPunct="1">
              <a:buFont typeface="Arial" pitchFamily="34" charset="0"/>
              <a:buChar char="•"/>
            </a:pPr>
            <a:r>
              <a:rPr lang="en-US" baseline="0" dirty="0" smtClean="0">
                <a:latin typeface="Arial" charset="0"/>
              </a:rPr>
              <a:t>Some went on to own their own vineyard management companies, while others have become Napa Valley vintners in their own right, moving from the vineyard to winemaking and winery ownership.</a:t>
            </a:r>
            <a:endParaRPr lang="en-US" dirty="0"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123AAA1-B997-4559-84EC-1B276E44090F}" type="slidenum">
              <a:rPr lang="en-US" sz="1200"/>
              <a:pPr algn="r" defTabSz="931863" eaLnBrk="0" hangingPunct="0"/>
              <a:t>59</a:t>
            </a:fld>
            <a:endParaRPr lang="en-US" sz="1200"/>
          </a:p>
        </p:txBody>
      </p:sp>
      <p:sp>
        <p:nvSpPr>
          <p:cNvPr id="1280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FDAF057-BE44-4271-A9D6-CA616452D56B}" type="slidenum">
              <a:rPr lang="en-US" sz="1200"/>
              <a:pPr algn="r" defTabSz="931863" eaLnBrk="0" hangingPunct="0"/>
              <a:t>59</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While the vintners of Napa Valley believed themselves in the quality of the appellation, and in the early 1970s Napa Valley’s reputation continued to grow, it was a pivotal endorsement from another part of the world that helped put Napa Valley on the map. </a:t>
            </a:r>
          </a:p>
          <a:p>
            <a:pPr marL="171450" indent="-171450" eaLnBrk="1" hangingPunct="1">
              <a:buFont typeface="Arial" pitchFamily="34" charset="0"/>
              <a:buChar char="•"/>
            </a:pPr>
            <a:r>
              <a:rPr lang="en-US" dirty="0" smtClean="0">
                <a:latin typeface="Arial" charset="0"/>
              </a:rPr>
              <a:t>The 1976 Judgment of Paris wine tasting, chronicled recently in the movie “Bottle Shock,” set the wine world on it’s ear: few could have imagined that California wines would win such a competition. </a:t>
            </a:r>
          </a:p>
          <a:p>
            <a:pPr marL="171450" indent="-171450" eaLnBrk="1" hangingPunct="1">
              <a:buFont typeface="Arial" pitchFamily="34" charset="0"/>
              <a:buChar char="•"/>
            </a:pPr>
            <a:r>
              <a:rPr lang="en-US" dirty="0" smtClean="0">
                <a:latin typeface="Arial" charset="0"/>
              </a:rPr>
              <a:t>Yet California rated best in each category. </a:t>
            </a:r>
          </a:p>
          <a:p>
            <a:pPr marL="171450" indent="-171450" eaLnBrk="1" hangingPunct="1">
              <a:buFont typeface="Arial" pitchFamily="34" charset="0"/>
              <a:buChar char="•"/>
            </a:pPr>
            <a:r>
              <a:rPr lang="en-US" dirty="0" smtClean="0">
                <a:latin typeface="Arial" charset="0"/>
              </a:rPr>
              <a:t>The hard work of Napa Valley’s vintners was starting to pay off.</a:t>
            </a:r>
          </a:p>
          <a:p>
            <a:pPr eaLnBrk="1" hangingPunct="1"/>
            <a:endParaRPr lang="en-U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D53882A-6959-46F9-A618-AD5C13963AF8}" type="slidenum">
              <a:rPr lang="en-US" smtClean="0"/>
              <a:pPr/>
              <a:t>6</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An AVA is a geographic grape growing area that possesses distinguishable characteristics, including microclimate and terrain, and cultural and historic distinction. </a:t>
            </a:r>
          </a:p>
          <a:p>
            <a:pPr marL="171450" indent="-171450">
              <a:buFont typeface="Arial" pitchFamily="34" charset="0"/>
              <a:buChar char="•"/>
            </a:pPr>
            <a:r>
              <a:rPr lang="en-US" dirty="0" smtClean="0">
                <a:latin typeface="Arial" charset="0"/>
                <a:cs typeface="Arial" charset="0"/>
              </a:rPr>
              <a:t>Vintners and growers within these regions determine the boundaries of the growing area and give it a name that reflects the regional designation.</a:t>
            </a:r>
          </a:p>
          <a:p>
            <a:pPr marL="171450" indent="-171450">
              <a:buFont typeface="Arial" pitchFamily="34" charset="0"/>
              <a:buChar char="•"/>
            </a:pPr>
            <a:r>
              <a:rPr lang="en-US" dirty="0" smtClean="0">
                <a:latin typeface="Arial" charset="0"/>
                <a:cs typeface="Arial" charset="0"/>
              </a:rPr>
              <a:t>This data is then submitted to the U.S. government, which decides whether the proposed appellation designation will be granted.</a:t>
            </a:r>
          </a:p>
          <a:p>
            <a:pPr marL="171450" indent="-171450">
              <a:buFont typeface="Arial" pitchFamily="34" charset="0"/>
              <a:buChar char="•"/>
            </a:pPr>
            <a:r>
              <a:rPr lang="en-US" dirty="0" smtClean="0">
                <a:latin typeface="Arial" charset="0"/>
                <a:cs typeface="Arial" charset="0"/>
              </a:rPr>
              <a:t>Unlike Europe, these designations do not limit the type of grapes grown, the method of </a:t>
            </a:r>
            <a:r>
              <a:rPr lang="en-US" dirty="0" err="1" smtClean="0">
                <a:latin typeface="Arial" charset="0"/>
                <a:cs typeface="Arial" charset="0"/>
              </a:rPr>
              <a:t>vinification</a:t>
            </a:r>
            <a:r>
              <a:rPr lang="en-US" dirty="0" smtClean="0">
                <a:latin typeface="Arial" charset="0"/>
                <a:cs typeface="Arial" charset="0"/>
              </a:rPr>
              <a:t>, or the crop yield. </a:t>
            </a:r>
          </a:p>
          <a:p>
            <a:pPr marL="171450" indent="-171450">
              <a:buFont typeface="Arial" pitchFamily="34" charset="0"/>
              <a:buChar char="•"/>
            </a:pPr>
            <a:r>
              <a:rPr lang="en-US" dirty="0" smtClean="0">
                <a:latin typeface="Arial" charset="0"/>
                <a:cs typeface="Arial" charset="0"/>
              </a:rPr>
              <a:t>An AVA specifies only a geographical location from which at least</a:t>
            </a:r>
            <a:r>
              <a:rPr lang="en-US" baseline="0" dirty="0" smtClean="0">
                <a:latin typeface="Arial" charset="0"/>
                <a:cs typeface="Arial" charset="0"/>
              </a:rPr>
              <a:t> </a:t>
            </a:r>
            <a:r>
              <a:rPr lang="en-US" dirty="0" smtClean="0">
                <a:latin typeface="Arial" charset="0"/>
                <a:cs typeface="Arial" charset="0"/>
              </a:rPr>
              <a:t>85% of the grapes used to make a wine must have been grown. </a:t>
            </a:r>
          </a:p>
          <a:p>
            <a:pPr marL="171450" indent="-171450">
              <a:buFont typeface="Arial" pitchFamily="34" charset="0"/>
              <a:buChar char="•"/>
            </a:pPr>
            <a:r>
              <a:rPr lang="en-US" dirty="0" smtClean="0">
                <a:latin typeface="Arial" charset="0"/>
                <a:cs typeface="Arial" charset="0"/>
              </a:rPr>
              <a:t>Napa Valley was the first AVA to be recognized in California in 1981.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164A03-CC12-4183-AA6B-47D5874C0AFC}" type="slidenum">
              <a:rPr lang="en-US" sz="1200"/>
              <a:pPr algn="r" defTabSz="931863" eaLnBrk="0" hangingPunct="0"/>
              <a:t>60</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Nearly seven decades after being formed, and now</a:t>
            </a:r>
            <a:r>
              <a:rPr lang="en-US" baseline="0" dirty="0" smtClean="0">
                <a:latin typeface="Arial" charset="0"/>
              </a:rPr>
              <a:t> more </a:t>
            </a:r>
            <a:r>
              <a:rPr lang="en-US" baseline="0" smtClean="0">
                <a:latin typeface="Arial" charset="0"/>
              </a:rPr>
              <a:t>than 450</a:t>
            </a:r>
            <a:r>
              <a:rPr lang="en-US" smtClean="0">
                <a:latin typeface="Arial" charset="0"/>
              </a:rPr>
              <a:t> </a:t>
            </a:r>
            <a:r>
              <a:rPr lang="en-US" dirty="0" smtClean="0">
                <a:latin typeface="Arial" charset="0"/>
              </a:rPr>
              <a:t>wineries strong, the Napa Valley Vintners still work to promote and protect – as well as enhance – the Napa Valley AVA as the premier winegrowing region.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DF66733-4C90-40CE-A52D-44B1D6FE54B2}" type="slidenum">
              <a:rPr lang="en-US" sz="1200"/>
              <a:pPr algn="r" defTabSz="931863" eaLnBrk="0" hangingPunct="0"/>
              <a:t>61</a:t>
            </a:fld>
            <a:endParaRPr lang="en-US" sz="1200"/>
          </a:p>
        </p:txBody>
      </p:sp>
      <p:sp>
        <p:nvSpPr>
          <p:cNvPr id="17920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3A1D959-8B71-4CD2-9402-9B3A42659575}" type="slidenum">
              <a:rPr lang="en-US" sz="1200"/>
              <a:pPr algn="r" defTabSz="931863" eaLnBrk="0" hangingPunct="0"/>
              <a:t>61</a:t>
            </a:fld>
            <a:endParaRPr 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NVV</a:t>
            </a:r>
            <a:r>
              <a:rPr lang="en-US" baseline="0" dirty="0" smtClean="0">
                <a:latin typeface="Arial" charset="0"/>
              </a:rPr>
              <a:t> members are</a:t>
            </a:r>
            <a:r>
              <a:rPr lang="en-US" dirty="0" smtClean="0">
                <a:latin typeface="Arial" charset="0"/>
              </a:rPr>
              <a:t> deeply committed to conservation and sustainable farming, and to supporting the</a:t>
            </a:r>
            <a:r>
              <a:rPr lang="en-US" baseline="0" dirty="0" smtClean="0">
                <a:latin typeface="Arial" charset="0"/>
              </a:rPr>
              <a:t> local</a:t>
            </a:r>
            <a:r>
              <a:rPr lang="en-US" dirty="0" smtClean="0">
                <a:latin typeface="Arial" charset="0"/>
              </a:rPr>
              <a:t> community through charitable work. </a:t>
            </a:r>
          </a:p>
          <a:p>
            <a:pPr marL="171450" indent="-171450" eaLnBrk="1" hangingPunct="1">
              <a:buFont typeface="Arial" pitchFamily="34" charset="0"/>
              <a:buChar char="•"/>
            </a:pPr>
            <a:r>
              <a:rPr lang="en-US" dirty="0" smtClean="0">
                <a:latin typeface="Arial" charset="0"/>
              </a:rPr>
              <a:t>The Napa Valley wine industry thrives on a strong culture of collaboration and pride in its agricultural heritage, community, and appellation. </a:t>
            </a:r>
          </a:p>
          <a:p>
            <a:pPr marL="171450" indent="-171450" eaLnBrk="1" hangingPunct="1">
              <a:buFont typeface="Arial" pitchFamily="34" charset="0"/>
              <a:buChar char="•"/>
            </a:pPr>
            <a:r>
              <a:rPr lang="en-US" dirty="0" smtClean="0">
                <a:latin typeface="Arial" charset="0"/>
              </a:rPr>
              <a:t>As the appellation is defined by the soils, climate, geology, and topography, it has also been shaped by the contribution of its people. </a:t>
            </a:r>
          </a:p>
          <a:p>
            <a:pPr marL="171450" indent="-171450" eaLnBrk="1" hangingPunct="1">
              <a:buFont typeface="Arial" pitchFamily="34" charset="0"/>
              <a:buChar char="•"/>
            </a:pPr>
            <a:r>
              <a:rPr lang="en-US" dirty="0" smtClean="0">
                <a:latin typeface="Arial" charset="0"/>
              </a:rPr>
              <a:t>Here are some highlights that demonstrate the leadership of Napa</a:t>
            </a:r>
            <a:r>
              <a:rPr lang="en-US" baseline="0" dirty="0" smtClean="0">
                <a:latin typeface="Arial" charset="0"/>
              </a:rPr>
              <a:t> vintners…</a:t>
            </a:r>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85AE155-8CF7-4F93-A577-BF9A77404E32}" type="slidenum">
              <a:rPr lang="en-US" sz="1200"/>
              <a:pPr algn="r" defTabSz="931863" eaLnBrk="0" hangingPunct="0"/>
              <a:t>62</a:t>
            </a:fld>
            <a:endParaRPr lang="en-US" sz="1200"/>
          </a:p>
        </p:txBody>
      </p:sp>
      <p:sp>
        <p:nvSpPr>
          <p:cNvPr id="1341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B9A2FB6-4AB2-4DF8-A633-7D2164E46D21}" type="slidenum">
              <a:rPr lang="en-US" sz="1200"/>
              <a:pPr algn="r" defTabSz="931863" eaLnBrk="0" hangingPunct="0"/>
              <a:t>62</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Whether on the road or at home, the Napa Valley Vintners work together to promote the Napa Valley appellation through signature marketing programs, like Auction Napa Valley and Taste Napa Valley. </a:t>
            </a:r>
          </a:p>
          <a:p>
            <a:pPr marL="171450" indent="-171450">
              <a:buFont typeface="Arial" pitchFamily="34" charset="0"/>
              <a:buChar char="•"/>
            </a:pPr>
            <a:r>
              <a:rPr lang="en-US" dirty="0" smtClean="0">
                <a:latin typeface="Arial" charset="0"/>
              </a:rPr>
              <a:t>Our barrel tasting and auction, Premiere Napa Valley, encourages vintners to create some of the rarest wines made in Napa Valley.</a:t>
            </a:r>
          </a:p>
          <a:p>
            <a:pPr marL="171450" indent="-171450">
              <a:buFont typeface="Arial" pitchFamily="34" charset="0"/>
              <a:buChar char="•"/>
            </a:pPr>
            <a:r>
              <a:rPr lang="en-US" dirty="0" smtClean="0">
                <a:latin typeface="Arial" charset="0"/>
              </a:rPr>
              <a:t>Every year vintners</a:t>
            </a:r>
            <a:r>
              <a:rPr lang="en-US" baseline="0" dirty="0" smtClean="0">
                <a:latin typeface="Arial" charset="0"/>
              </a:rPr>
              <a:t> bring groups of trade, educators, and writers to Napa Valley to learn more about the appellation and its wines.</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first weekend every June,</a:t>
            </a:r>
            <a:r>
              <a:rPr lang="en-US" baseline="0" dirty="0" smtClean="0"/>
              <a:t> vintners present the best of the Napa Valley at Auction Napa Valley.</a:t>
            </a:r>
          </a:p>
          <a:p>
            <a:pPr marL="171450" indent="-171450">
              <a:buFont typeface="Arial" pitchFamily="34" charset="0"/>
              <a:buChar char="•"/>
            </a:pPr>
            <a:r>
              <a:rPr lang="en-US" baseline="0" dirty="0" smtClean="0"/>
              <a:t>It includes four days of incredible wine and food, vintner hospitality, and more than 250 auction lots.</a:t>
            </a:r>
          </a:p>
          <a:p>
            <a:pPr marL="171450" indent="-171450">
              <a:buFont typeface="Arial" pitchFamily="34" charset="0"/>
              <a:buChar char="•"/>
            </a:pPr>
            <a:r>
              <a:rPr lang="en-US" baseline="0" dirty="0" smtClean="0"/>
              <a:t>All proceeds benefit the local community.</a:t>
            </a:r>
          </a:p>
          <a:p>
            <a:endParaRPr lang="en-US" dirty="0"/>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63</a:t>
            </a:fld>
            <a:endParaRPr lang="en-US"/>
          </a:p>
        </p:txBody>
      </p:sp>
    </p:spTree>
    <p:extLst>
      <p:ext uri="{BB962C8B-B14F-4D97-AF65-F5344CB8AC3E}">
        <p14:creationId xmlns:p14="http://schemas.microsoft.com/office/powerpoint/2010/main" val="32010660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Premiere Napa Valley wines are among the rarest in the world.</a:t>
            </a:r>
          </a:p>
          <a:p>
            <a:pPr marL="171450" indent="-171450">
              <a:buFont typeface="Arial" pitchFamily="34" charset="0"/>
              <a:buChar char="•"/>
            </a:pPr>
            <a:r>
              <a:rPr lang="en-US" dirty="0" smtClean="0"/>
              <a:t>Crafted</a:t>
            </a:r>
            <a:r>
              <a:rPr lang="en-US" baseline="0" dirty="0" smtClean="0"/>
              <a:t> for the annual Premiere Napa Valley trade tasting and auction, these wines are created only once and sold to a single bidder in lots as small as 5 cases and not larger than 20 cases.</a:t>
            </a:r>
            <a:endParaRPr lang="en-US" dirty="0"/>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64</a:t>
            </a:fld>
            <a:endParaRPr lang="en-US"/>
          </a:p>
        </p:txBody>
      </p:sp>
    </p:spTree>
    <p:extLst>
      <p:ext uri="{BB962C8B-B14F-4D97-AF65-F5344CB8AC3E}">
        <p14:creationId xmlns:p14="http://schemas.microsoft.com/office/powerpoint/2010/main" val="110996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Throughout the year, Napa Valley Vintners bring</a:t>
            </a:r>
            <a:r>
              <a:rPr lang="en-US" baseline="0" dirty="0" smtClean="0"/>
              <a:t> groups of trade and educators from around the world to our scenic valley for immersion programs, like the Napa Valley Wine Educators Academy, Master Napa Valley, Trade Boot Camps, and Experience Napa Valley.</a:t>
            </a:r>
          </a:p>
          <a:p>
            <a:pPr marL="171450" indent="-171450">
              <a:buFont typeface="Arial" pitchFamily="34" charset="0"/>
              <a:buChar char="•"/>
            </a:pPr>
            <a:r>
              <a:rPr lang="en-US" baseline="0" dirty="0" smtClean="0"/>
              <a:t>Each February, wine writers from around the world hone their craft at the Wine Writers Symposium, hosted by the NVV, </a:t>
            </a:r>
            <a:r>
              <a:rPr lang="en-US" baseline="0" dirty="0" err="1" smtClean="0"/>
              <a:t>Meadowood</a:t>
            </a:r>
            <a:r>
              <a:rPr lang="en-US" baseline="0" dirty="0" smtClean="0"/>
              <a:t> Napa Valley, and The Culinary Institute of America, </a:t>
            </a:r>
            <a:r>
              <a:rPr lang="en-US" baseline="0" dirty="0" err="1" smtClean="0"/>
              <a:t>Greystone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65</a:t>
            </a:fld>
            <a:endParaRPr lang="en-US"/>
          </a:p>
        </p:txBody>
      </p:sp>
    </p:spTree>
    <p:extLst>
      <p:ext uri="{BB962C8B-B14F-4D97-AF65-F5344CB8AC3E}">
        <p14:creationId xmlns:p14="http://schemas.microsoft.com/office/powerpoint/2010/main" val="21568117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7274006-4D44-40B6-8FEE-25827D552383}" type="slidenum">
              <a:rPr lang="en-US" sz="1200"/>
              <a:pPr algn="r" defTabSz="931863" eaLnBrk="0" hangingPunct="0"/>
              <a:t>66</a:t>
            </a:fld>
            <a:endParaRPr lang="en-US" sz="1200"/>
          </a:p>
        </p:txBody>
      </p:sp>
      <p:sp>
        <p:nvSpPr>
          <p:cNvPr id="1423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4080683-AFF4-491C-832E-61D4E3864DEA}" type="slidenum">
              <a:rPr lang="en-US" sz="1200"/>
              <a:pPr algn="r" defTabSz="931863" eaLnBrk="0" hangingPunct="0"/>
              <a:t>66</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 way the NVV is helping</a:t>
            </a:r>
            <a:r>
              <a:rPr lang="en-US" baseline="0" dirty="0" smtClean="0">
                <a:latin typeface="Arial" charset="0"/>
              </a:rPr>
              <a:t> to promote the Napa Valley on a grand scale </a:t>
            </a:r>
            <a:r>
              <a:rPr lang="en-US" dirty="0" smtClean="0">
                <a:latin typeface="Arial" charset="0"/>
              </a:rPr>
              <a:t>is our recent</a:t>
            </a:r>
            <a:r>
              <a:rPr lang="en-US" baseline="0" dirty="0" smtClean="0">
                <a:latin typeface="Arial" charset="0"/>
              </a:rPr>
              <a:t> designation as the official wine region of the 34</a:t>
            </a:r>
            <a:r>
              <a:rPr lang="en-US" baseline="30000" dirty="0" smtClean="0">
                <a:latin typeface="Arial" charset="0"/>
              </a:rPr>
              <a:t>th</a:t>
            </a:r>
            <a:r>
              <a:rPr lang="en-US" baseline="0" dirty="0" smtClean="0">
                <a:latin typeface="Arial" charset="0"/>
              </a:rPr>
              <a:t> America’s Cup, taking place in San Francisco in 2013.</a:t>
            </a:r>
          </a:p>
          <a:p>
            <a:pPr marL="171450" indent="-171450" eaLnBrk="1" hangingPunct="1">
              <a:buFont typeface="Arial" pitchFamily="34" charset="0"/>
              <a:buChar char="•"/>
            </a:pPr>
            <a:r>
              <a:rPr lang="en-US" baseline="0" dirty="0" smtClean="0">
                <a:latin typeface="Arial" charset="0"/>
              </a:rPr>
              <a:t>This kind of marketing partnership illustrates the region’s desire to align our brand with other entities that believe in quality, innovation, and sustainability.</a:t>
            </a:r>
            <a:endParaRPr lang="en-US" dirty="0"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32D622BD-7D21-4251-920E-FC49ABDCE713}" type="slidenum">
              <a:rPr lang="en-US" sz="1200"/>
              <a:pPr algn="r" defTabSz="931863" eaLnBrk="0" hangingPunct="0"/>
              <a:t>67</a:t>
            </a:fld>
            <a:endParaRPr lang="en-US" sz="1200"/>
          </a:p>
        </p:txBody>
      </p:sp>
      <p:sp>
        <p:nvSpPr>
          <p:cNvPr id="13619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F514613-249E-41C4-B360-54A807162EE6}" type="slidenum">
              <a:rPr lang="en-US" sz="1200"/>
              <a:pPr algn="r" defTabSz="931863" eaLnBrk="0" hangingPunct="0"/>
              <a:t>67</a:t>
            </a:fld>
            <a:endParaRPr lang="en-US"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We participate in the Great Wine Capitals network of nine major global cities which share a key economic and cultural asset: their internationally renowned wine regions. </a:t>
            </a:r>
          </a:p>
          <a:p>
            <a:pPr marL="171450" indent="-171450">
              <a:buFont typeface="Arial" pitchFamily="34" charset="0"/>
              <a:buChar char="•"/>
            </a:pPr>
            <a:r>
              <a:rPr lang="en-US" dirty="0" smtClean="0">
                <a:latin typeface="Arial" charset="0"/>
              </a:rPr>
              <a:t>As only one capital is permitted per country, it stands to reason Napa Valley has that title for North America.</a:t>
            </a:r>
          </a:p>
          <a:p>
            <a:pPr marL="171450" indent="-171450">
              <a:buFont typeface="Arial" pitchFamily="34" charset="0"/>
              <a:buChar char="•"/>
            </a:pPr>
            <a:endParaRPr lang="en-US" dirty="0" smtClean="0">
              <a:latin typeface="Arial" charset="0"/>
            </a:endParaRPr>
          </a:p>
          <a:p>
            <a:pPr marL="0" indent="0">
              <a:buFont typeface="Arial" pitchFamily="34" charset="0"/>
              <a:buNone/>
            </a:pPr>
            <a:r>
              <a:rPr lang="en-US" i="1" dirty="0" smtClean="0">
                <a:latin typeface="Arial" charset="0"/>
              </a:rPr>
              <a:t>(The</a:t>
            </a:r>
            <a:r>
              <a:rPr lang="en-US" i="1" baseline="0" dirty="0" smtClean="0">
                <a:latin typeface="Arial" charset="0"/>
              </a:rPr>
              <a:t> other Great Wine Capitals are: </a:t>
            </a:r>
            <a:r>
              <a:rPr lang="en-US" i="1" dirty="0" smtClean="0">
                <a:effectLst/>
              </a:rPr>
              <a:t>Bilbao/Rioja, Bordeaux, Cape Town, Christchurch/South Island, Florence, Mainz/</a:t>
            </a:r>
            <a:r>
              <a:rPr lang="en-US" i="1" dirty="0" err="1" smtClean="0">
                <a:effectLst/>
              </a:rPr>
              <a:t>Rheinhessen</a:t>
            </a:r>
            <a:r>
              <a:rPr lang="en-US" i="1" dirty="0" smtClean="0">
                <a:effectLst/>
              </a:rPr>
              <a:t>, Mendoza, and</a:t>
            </a:r>
            <a:r>
              <a:rPr lang="en-US" i="1" baseline="0" dirty="0" smtClean="0">
                <a:effectLst/>
              </a:rPr>
              <a:t> </a:t>
            </a:r>
            <a:r>
              <a:rPr lang="en-US" i="1" dirty="0" smtClean="0">
                <a:effectLst/>
              </a:rPr>
              <a:t>Porto)</a:t>
            </a:r>
            <a:endParaRPr lang="en-US" i="1" dirty="0" smtClean="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7274006-4D44-40B6-8FEE-25827D552383}" type="slidenum">
              <a:rPr lang="en-US" sz="1200"/>
              <a:pPr algn="r" defTabSz="931863" eaLnBrk="0" hangingPunct="0"/>
              <a:t>68</a:t>
            </a:fld>
            <a:endParaRPr lang="en-US" sz="1200"/>
          </a:p>
        </p:txBody>
      </p:sp>
      <p:sp>
        <p:nvSpPr>
          <p:cNvPr id="1423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4080683-AFF4-491C-832E-61D4E3864DEA}" type="slidenum">
              <a:rPr lang="en-US" sz="1200"/>
              <a:pPr algn="r" defTabSz="931863" eaLnBrk="0" hangingPunct="0"/>
              <a:t>68</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More and more, people are realizing how important place of origin is when it comes to wine.</a:t>
            </a:r>
          </a:p>
          <a:p>
            <a:pPr marL="171450" indent="-171450" eaLnBrk="1" hangingPunct="1">
              <a:buFont typeface="Arial" pitchFamily="34" charset="0"/>
              <a:buChar char="•"/>
            </a:pPr>
            <a:r>
              <a:rPr lang="en-US" dirty="0" smtClean="0">
                <a:latin typeface="Arial" charset="0"/>
              </a:rPr>
              <a:t>That’s why the Napa Valley Vintners have joined forces with wine regions around the world to create a global initiative to protect the names of wine’s place of origin. </a:t>
            </a:r>
          </a:p>
          <a:p>
            <a:pPr marL="171450" indent="-171450" eaLnBrk="1" hangingPunct="1">
              <a:buFont typeface="Arial" pitchFamily="34" charset="0"/>
              <a:buChar char="•"/>
            </a:pPr>
            <a:r>
              <a:rPr lang="en-US" dirty="0" smtClean="0">
                <a:latin typeface="Arial" charset="0"/>
              </a:rPr>
              <a:t>This coalition seeks to educate consumers and influence policy and opinion makers on the importance of wine region integrity. </a:t>
            </a:r>
          </a:p>
          <a:p>
            <a:pPr eaLnBrk="1" hangingPunct="1"/>
            <a:endParaRPr lang="en-US" dirty="0" smtClean="0">
              <a:latin typeface="Arial" charset="0"/>
            </a:endParaRPr>
          </a:p>
          <a:p>
            <a:pPr eaLnBrk="1" hangingPunct="1"/>
            <a:r>
              <a:rPr lang="en-US" i="1" dirty="0" smtClean="0">
                <a:latin typeface="Arial" charset="0"/>
              </a:rPr>
              <a:t>Members of the coalition include: Champagne, Napa Valley, Oregon, Washington State, Jerez, Porto, Walla Walla, Chianti </a:t>
            </a:r>
            <a:r>
              <a:rPr lang="en-US" i="1" dirty="0" err="1" smtClean="0">
                <a:latin typeface="Arial" charset="0"/>
              </a:rPr>
              <a:t>Classico</a:t>
            </a:r>
            <a:r>
              <a:rPr lang="en-US" i="1" dirty="0" smtClean="0">
                <a:latin typeface="Arial" charset="0"/>
              </a:rPr>
              <a:t>, Sonoma County, Victoria, Paso Robles, </a:t>
            </a:r>
            <a:r>
              <a:rPr lang="en-US" i="1" dirty="0" err="1" smtClean="0">
                <a:latin typeface="Arial" charset="0"/>
              </a:rPr>
              <a:t>Tokaj</a:t>
            </a:r>
            <a:r>
              <a:rPr lang="en-US" i="1" dirty="0" smtClean="0">
                <a:latin typeface="Arial" charset="0"/>
              </a:rPr>
              <a:t>, Western Australia, Long</a:t>
            </a:r>
            <a:r>
              <a:rPr lang="en-US" i="1" baseline="0" dirty="0" smtClean="0">
                <a:latin typeface="Arial" charset="0"/>
              </a:rPr>
              <a:t> Island, </a:t>
            </a:r>
            <a:r>
              <a:rPr lang="en-US" i="1" baseline="0" smtClean="0">
                <a:latin typeface="Arial" charset="0"/>
              </a:rPr>
              <a:t>and Rioja</a:t>
            </a:r>
            <a:endParaRPr lang="en-US" i="1"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itchFamily="34" charset="0"/>
              <a:buChar char="•"/>
            </a:pPr>
            <a:r>
              <a:rPr lang="en-US" sz="1200" dirty="0" smtClean="0">
                <a:latin typeface="Verdana" pitchFamily="34" charset="0"/>
              </a:rPr>
              <a:t>Of course, we’d have nothing to promote if vintners did not protect one of their most important assets: the “brand” Napa Valley. </a:t>
            </a:r>
          </a:p>
          <a:p>
            <a:pPr marL="171450" indent="-171450" eaLnBrk="1" hangingPunct="1">
              <a:buFont typeface="Arial" pitchFamily="34" charset="0"/>
              <a:buChar char="•"/>
            </a:pPr>
            <a:r>
              <a:rPr lang="en-US" sz="1200" dirty="0" smtClean="0">
                <a:latin typeface="Verdana" pitchFamily="34" charset="0"/>
              </a:rPr>
              <a:t>Remember, Napa Valley was the first AVA designated in California. </a:t>
            </a:r>
          </a:p>
          <a:p>
            <a:pPr marL="171450" indent="-171450" eaLnBrk="1" hangingPunct="1">
              <a:buFont typeface="Arial" pitchFamily="34" charset="0"/>
              <a:buChar char="•"/>
            </a:pPr>
            <a:r>
              <a:rPr lang="en-US" sz="1200" dirty="0" smtClean="0">
                <a:latin typeface="Verdana" pitchFamily="34" charset="0"/>
              </a:rPr>
              <a:t>As other sub-appellations were approved within the Napa Valley, vintners realized they had to protect the overall brand. </a:t>
            </a:r>
          </a:p>
          <a:p>
            <a:pPr marL="171450" indent="-171450" eaLnBrk="1" hangingPunct="1">
              <a:buFont typeface="Arial" pitchFamily="34" charset="0"/>
              <a:buChar char="•"/>
            </a:pPr>
            <a:r>
              <a:rPr lang="en-US" sz="1200" dirty="0" smtClean="0">
                <a:latin typeface="Verdana" pitchFamily="34" charset="0"/>
              </a:rPr>
              <a:t>As a result, Napa Valley became the first wine region to develop conjunctive labeling laws for its wholly contained sub-appellations, to further help consumers distinguish origin. </a:t>
            </a:r>
          </a:p>
          <a:p>
            <a:pPr marL="171450" indent="-171450" eaLnBrk="1" hangingPunct="1">
              <a:buFont typeface="Arial" pitchFamily="34" charset="0"/>
              <a:buChar char="•"/>
            </a:pPr>
            <a:r>
              <a:rPr lang="en-US" sz="1200" dirty="0" smtClean="0">
                <a:latin typeface="Verdana" pitchFamily="34" charset="0"/>
              </a:rPr>
              <a:t>For example, if a bottle is labeled Rutherford, it must say “Rutherford Napa Valley.” This law helps position the Napa Valley as the over-arching brand.</a:t>
            </a: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69</a:t>
            </a:fld>
            <a:endParaRPr lang="en-US"/>
          </a:p>
        </p:txBody>
      </p:sp>
    </p:spTree>
    <p:extLst>
      <p:ext uri="{BB962C8B-B14F-4D97-AF65-F5344CB8AC3E}">
        <p14:creationId xmlns:p14="http://schemas.microsoft.com/office/powerpoint/2010/main" val="37136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BEEFA2B-1F9C-4328-8F5B-DE54BBC3E1B2}" type="slidenum">
              <a:rPr lang="en-US" smtClean="0"/>
              <a:pPr/>
              <a:t>7</a:t>
            </a:fld>
            <a:endParaRPr lang="en-US" smtClean="0"/>
          </a:p>
        </p:txBody>
      </p:sp>
      <p:sp>
        <p:nvSpPr>
          <p:cNvPr id="256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C226C9-6C5E-4801-9DDD-7A8C9A645664}" type="slidenum">
              <a:rPr lang="en-US" sz="1200"/>
              <a:pPr algn="r" defTabSz="931863" eaLnBrk="0" hangingPunct="0"/>
              <a:t>7</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If there’s one message we could leave you with today, it’s that the Napa Valley may be one of the most renowned wine growing regions in the world, but it is also one of the smallest. </a:t>
            </a:r>
          </a:p>
          <a:p>
            <a:pPr marL="171450" indent="-171450" eaLnBrk="1" hangingPunct="1">
              <a:buFont typeface="Arial" pitchFamily="34" charset="0"/>
              <a:buChar char="•"/>
            </a:pPr>
            <a:r>
              <a:rPr lang="en-US" dirty="0" smtClean="0">
                <a:latin typeface="Arial" charset="0"/>
                <a:cs typeface="Arial" charset="0"/>
              </a:rPr>
              <a:t>Napa Valley produces just 4% of California’s wine and a mere four-tenths of one percent of the world’s wine.</a:t>
            </a:r>
          </a:p>
          <a:p>
            <a:pPr eaLnBrk="1" hangingPunct="1"/>
            <a:endParaRPr lang="en-US" dirty="0" smtClean="0">
              <a:latin typeface="Arial" charset="0"/>
              <a:cs typeface="Arial" charset="0"/>
            </a:endParaRPr>
          </a:p>
          <a:p>
            <a:pPr eaLnBrk="1" hangingPunct="1"/>
            <a:endParaRPr lang="en-US" sz="1000" dirty="0" smtClean="0">
              <a:latin typeface="Verdana"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itchFamily="34" charset="0"/>
              <a:buChar char="•"/>
            </a:pPr>
            <a:r>
              <a:rPr lang="en-US" sz="1200" dirty="0" smtClean="0">
                <a:latin typeface="Verdana" pitchFamily="34" charset="0"/>
              </a:rPr>
              <a:t>Napa Valley Vintners also believe that for a wine to have “Napa Valley” on the label, including in the brand name, it should have Napa Valley wine in the bottle. </a:t>
            </a:r>
          </a:p>
          <a:p>
            <a:pPr marL="171450" indent="-171450" eaLnBrk="1" hangingPunct="1">
              <a:buFont typeface="Arial" pitchFamily="34" charset="0"/>
              <a:buChar char="•"/>
            </a:pPr>
            <a:r>
              <a:rPr lang="en-US" sz="1200" dirty="0" smtClean="0">
                <a:latin typeface="Verdana" pitchFamily="34" charset="0"/>
              </a:rPr>
              <a:t>In other words, consumers should know where the wine they’re drinking really comes from.</a:t>
            </a:r>
          </a:p>
          <a:p>
            <a:pPr marL="171450" indent="-171450" eaLnBrk="1" hangingPunct="1">
              <a:buFont typeface="Arial" pitchFamily="34" charset="0"/>
              <a:buChar char="•"/>
            </a:pPr>
            <a:r>
              <a:rPr lang="en-US" sz="1200" dirty="0" smtClean="0">
                <a:latin typeface="Verdana" pitchFamily="34" charset="0"/>
              </a:rPr>
              <a:t>The Napa Valley Vintners work to ensure that truth in wine labeling laws are adhered to around the globe – and have taken the fight all the way to the US Supreme Court,</a:t>
            </a:r>
            <a:r>
              <a:rPr lang="en-US" sz="1200" baseline="0" dirty="0" smtClean="0">
                <a:latin typeface="Verdana" pitchFamily="34" charset="0"/>
              </a:rPr>
              <a:t> China, </a:t>
            </a:r>
            <a:r>
              <a:rPr lang="en-US" sz="1200" dirty="0" smtClean="0">
                <a:latin typeface="Verdana" pitchFamily="34" charset="0"/>
              </a:rPr>
              <a:t>the European Union,</a:t>
            </a:r>
            <a:r>
              <a:rPr lang="en-US" sz="1200" baseline="0" dirty="0" smtClean="0">
                <a:latin typeface="Verdana" pitchFamily="34" charset="0"/>
              </a:rPr>
              <a:t> and other major countries.</a:t>
            </a:r>
            <a:endParaRPr lang="en-US" sz="1200" dirty="0" smtClean="0">
              <a:latin typeface="Verdana" pitchFamily="34" charset="0"/>
            </a:endParaRPr>
          </a:p>
          <a:p>
            <a:pPr marL="171450" indent="-171450" eaLnBrk="1" hangingPunct="1">
              <a:buFont typeface="Arial" pitchFamily="34" charset="0"/>
              <a:buChar char="•"/>
            </a:pPr>
            <a:r>
              <a:rPr lang="en-US" sz="1200" dirty="0" smtClean="0">
                <a:latin typeface="Verdana" pitchFamily="34" charset="0"/>
              </a:rPr>
              <a:t>We also continuously monitor trademark applications</a:t>
            </a:r>
            <a:r>
              <a:rPr lang="en-US" sz="1200" baseline="0" dirty="0" smtClean="0">
                <a:latin typeface="Verdana" pitchFamily="34" charset="0"/>
              </a:rPr>
              <a:t> around the globe to ensure these principles are adhered to.</a:t>
            </a:r>
            <a:endParaRPr lang="en-US" sz="1200" dirty="0" smtClean="0">
              <a:latin typeface="Verdana" pitchFamily="34" charset="0"/>
            </a:endParaRP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371364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0C7EEB7-5370-4309-81A1-D70B992CBA4E}" type="slidenum">
              <a:rPr lang="en-US" sz="1200"/>
              <a:pPr algn="r" defTabSz="931863" eaLnBrk="0" hangingPunct="0"/>
              <a:t>71</a:t>
            </a:fld>
            <a:endParaRPr lang="en-US" sz="1200"/>
          </a:p>
        </p:txBody>
      </p:sp>
      <p:sp>
        <p:nvSpPr>
          <p:cNvPr id="1587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A2FDD0A-9CDB-496B-B4ED-ED23E43C63F0}" type="slidenum">
              <a:rPr lang="en-US" sz="1200"/>
              <a:pPr algn="r" defTabSz="931863" eaLnBrk="0" hangingPunct="0"/>
              <a:t>71</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Vintners also pay attention to what’s happening in the wine industry in general. </a:t>
            </a:r>
          </a:p>
          <a:p>
            <a:pPr marL="171450" indent="-171450">
              <a:buFont typeface="Arial" pitchFamily="34" charset="0"/>
              <a:buChar char="•"/>
            </a:pPr>
            <a:r>
              <a:rPr lang="en-US" dirty="0" smtClean="0">
                <a:latin typeface="Arial" charset="0"/>
              </a:rPr>
              <a:t>Much like the founding members of the NVV in the 1940’s, vintners today understand that they can do more together than on their own. </a:t>
            </a:r>
          </a:p>
          <a:p>
            <a:pPr marL="171450" indent="-171450">
              <a:buFont typeface="Arial" pitchFamily="34" charset="0"/>
              <a:buChar char="•"/>
            </a:pPr>
            <a:r>
              <a:rPr lang="en-US" dirty="0" smtClean="0">
                <a:latin typeface="Arial" charset="0"/>
              </a:rPr>
              <a:t>The NVV actively monitors winery and viticulture issues and takes action collectively when needed. </a:t>
            </a:r>
          </a:p>
          <a:p>
            <a:pPr marL="171450" indent="-171450">
              <a:buFont typeface="Arial" pitchFamily="34" charset="0"/>
              <a:buChar char="•"/>
            </a:pPr>
            <a:r>
              <a:rPr lang="en-US" dirty="0" smtClean="0">
                <a:latin typeface="Arial" charset="0"/>
              </a:rPr>
              <a:t>For example, the Napa Valley wine industry has twice imposed ongoing taxes on itself – the first enhances local efforts to monitor and eradicate vineyard pests and diseases, and the other helps fund housing for the workers who tend to our vineyards. </a:t>
            </a:r>
          </a:p>
          <a:p>
            <a:pPr marL="171450" indent="-171450">
              <a:buFont typeface="Arial" pitchFamily="34" charset="0"/>
              <a:buChar char="•"/>
            </a:pPr>
            <a:r>
              <a:rPr lang="en-US" dirty="0" smtClean="0">
                <a:latin typeface="Arial" charset="0"/>
              </a:rPr>
              <a:t>This photo is of the River Ranch Farmworker Housing Center near St. Helena.</a:t>
            </a:r>
          </a:p>
          <a:p>
            <a:pPr eaLnBrk="1" hangingPunct="1"/>
            <a:endParaRPr lang="en-US" dirty="0"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8CADBAA-4644-46BF-B455-0197BA02B139}" type="slidenum">
              <a:rPr lang="en-US" sz="1200"/>
              <a:pPr algn="r" defTabSz="931863" eaLnBrk="0" hangingPunct="0"/>
              <a:t>72</a:t>
            </a:fld>
            <a:endParaRPr lang="en-US" sz="1200"/>
          </a:p>
        </p:txBody>
      </p:sp>
      <p:sp>
        <p:nvSpPr>
          <p:cNvPr id="14438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1FE3E4-70EA-4E42-9042-C0B1C3305D23}" type="slidenum">
              <a:rPr lang="en-US" sz="1200"/>
              <a:pPr algn="r" defTabSz="931863" eaLnBrk="0" hangingPunct="0"/>
              <a:t>72</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The other valuable asset that must be protected: the Napa Valley itself. </a:t>
            </a:r>
          </a:p>
          <a:p>
            <a:pPr marL="171450" indent="-171450">
              <a:buFont typeface="Arial" pitchFamily="34" charset="0"/>
              <a:buChar char="•"/>
            </a:pPr>
            <a:r>
              <a:rPr lang="en-US" dirty="0" smtClean="0">
                <a:latin typeface="Arial" charset="0"/>
              </a:rPr>
              <a:t>For more than 40 years, long before green and sustainable became buzzwords, vintners have supported the tradition of environmental leadership by</a:t>
            </a:r>
            <a:r>
              <a:rPr lang="en-US" baseline="0" dirty="0" smtClean="0">
                <a:latin typeface="Arial" charset="0"/>
              </a:rPr>
              <a:t> focusing</a:t>
            </a:r>
            <a:r>
              <a:rPr lang="en-US" dirty="0" smtClean="0">
                <a:latin typeface="Arial" charset="0"/>
              </a:rPr>
              <a:t> on environmentally sound practices. </a:t>
            </a:r>
          </a:p>
          <a:p>
            <a:pPr marL="171450" indent="-171450">
              <a:buFont typeface="Arial" pitchFamily="34" charset="0"/>
              <a:buChar char="•"/>
            </a:pPr>
            <a:r>
              <a:rPr lang="en-US" dirty="0" smtClean="0">
                <a:latin typeface="Arial" charset="0"/>
              </a:rPr>
              <a:t>Rather than waiting for government to enact rules and guidelines, Napa Valley Vintners often find themselves at the table helping to craft these policies. </a:t>
            </a:r>
          </a:p>
          <a:p>
            <a:pPr marL="171450" indent="-171450">
              <a:buFont typeface="Arial" pitchFamily="34" charset="0"/>
              <a:buChar char="•"/>
            </a:pPr>
            <a:r>
              <a:rPr lang="en-US" dirty="0" smtClean="0">
                <a:latin typeface="Arial" charset="0"/>
              </a:rPr>
              <a:t>Napa Valley’s vintners farm under the most stringent land use and environmental guidelines of any winegrowing region</a:t>
            </a:r>
            <a:r>
              <a:rPr lang="en-US" baseline="0" dirty="0" smtClean="0">
                <a:latin typeface="Arial" charset="0"/>
              </a:rPr>
              <a:t> and have often created these strict rules themselves to protect what is important to them.</a:t>
            </a:r>
            <a:endParaRPr lang="en-US" dirty="0" smtClean="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D4E9CDB-082D-4E4C-A311-B3622D88939B}" type="slidenum">
              <a:rPr lang="en-US" sz="1200"/>
              <a:pPr algn="r" defTabSz="931863" eaLnBrk="0" hangingPunct="0"/>
              <a:t>73</a:t>
            </a:fld>
            <a:endParaRPr lang="en-US" sz="1200"/>
          </a:p>
        </p:txBody>
      </p:sp>
      <p:sp>
        <p:nvSpPr>
          <p:cNvPr id="1464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3480031D-9F72-44C1-B0F6-4F355CE4E512}" type="slidenum">
              <a:rPr lang="en-US" sz="1200"/>
              <a:pPr algn="r" defTabSz="931863" eaLnBrk="0" hangingPunct="0"/>
              <a:t>73</a:t>
            </a:fld>
            <a:endParaRPr lang="en-US"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For example, much of the San Francisco Bay Area has gone the way of tract housing, business parks, and shopping malls. </a:t>
            </a:r>
          </a:p>
          <a:p>
            <a:pPr marL="171450" indent="-171450" eaLnBrk="1" hangingPunct="1">
              <a:buFont typeface="Arial" pitchFamily="34" charset="0"/>
              <a:buChar char="•"/>
            </a:pPr>
            <a:r>
              <a:rPr lang="en-US" dirty="0" smtClean="0">
                <a:latin typeface="Arial" charset="0"/>
              </a:rPr>
              <a:t>But, Napa Valley, less than 50 miles or about an hour’s drive from San Francisco, has held its ground. </a:t>
            </a:r>
          </a:p>
          <a:p>
            <a:pPr marL="171450" indent="-171450" eaLnBrk="1" hangingPunct="1">
              <a:buFont typeface="Arial" pitchFamily="34" charset="0"/>
              <a:buChar char="•"/>
            </a:pPr>
            <a:r>
              <a:rPr lang="en-US" dirty="0" smtClean="0">
                <a:latin typeface="Arial" charset="0"/>
              </a:rPr>
              <a:t>Acres of grapevines surrounded by rural beauty and charm, today’s Napa is the result of The Napa Valley Agricultural Preserve: a commitment to agriculture as the highest and best use of the land in Napa County. </a:t>
            </a:r>
          </a:p>
          <a:p>
            <a:pPr marL="171450" indent="-171450" eaLnBrk="1" hangingPunct="1">
              <a:buFont typeface="Arial" pitchFamily="34" charset="0"/>
              <a:buChar char="•"/>
            </a:pPr>
            <a:r>
              <a:rPr lang="en-US" dirty="0" smtClean="0">
                <a:latin typeface="Arial" charset="0"/>
              </a:rPr>
              <a:t>Growers, community members, and Napa Valley vintners, like Jack Davies of </a:t>
            </a:r>
            <a:r>
              <a:rPr lang="en-US" dirty="0" err="1" smtClean="0">
                <a:latin typeface="Arial" charset="0"/>
              </a:rPr>
              <a:t>Schramsberg</a:t>
            </a:r>
            <a:r>
              <a:rPr lang="en-US" dirty="0" smtClean="0">
                <a:latin typeface="Arial" charset="0"/>
              </a:rPr>
              <a:t> Vineyards, were instrumental in establishing the Napa Valley Ag Preserve. </a:t>
            </a:r>
          </a:p>
          <a:p>
            <a:pPr marL="171450" indent="-171450" eaLnBrk="1" hangingPunct="1">
              <a:buFont typeface="Arial" pitchFamily="34" charset="0"/>
              <a:buChar char="•"/>
            </a:pPr>
            <a:r>
              <a:rPr lang="en-US" dirty="0" smtClean="0">
                <a:latin typeface="Arial" charset="0"/>
              </a:rPr>
              <a:t>Though controversial at the time, today it is held up as one of the County’s most visionary acts and is at the heart of the community’s core values. </a:t>
            </a:r>
          </a:p>
          <a:p>
            <a:pPr eaLnBrk="1" hangingPunct="1"/>
            <a:endParaRPr lang="en-US" dirty="0" smtClean="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A0C4ABB-3B9C-41C3-87A4-867B0B6DF940}" type="slidenum">
              <a:rPr lang="en-US" sz="1200"/>
              <a:pPr algn="r" defTabSz="931863" eaLnBrk="0" hangingPunct="0"/>
              <a:t>74</a:t>
            </a:fld>
            <a:endParaRPr lang="en-US" sz="1200"/>
          </a:p>
        </p:txBody>
      </p:sp>
      <p:sp>
        <p:nvSpPr>
          <p:cNvPr id="1484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56D032-FC1C-4F4E-8440-D219E907C0EF}" type="slidenum">
              <a:rPr lang="en-US" sz="1200"/>
              <a:pPr algn="r" defTabSz="931863" eaLnBrk="0" hangingPunct="0"/>
              <a:t>74</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 Napa Valley Ag Preserve was the first in the U.S. to set aside land specifically for agriculture.</a:t>
            </a:r>
          </a:p>
          <a:p>
            <a:pPr marL="171450" indent="-171450" eaLnBrk="1" hangingPunct="1">
              <a:buFont typeface="Arial" pitchFamily="34" charset="0"/>
              <a:buChar char="•"/>
            </a:pPr>
            <a:r>
              <a:rPr lang="en-US" dirty="0" smtClean="0">
                <a:latin typeface="Arial" charset="0"/>
              </a:rPr>
              <a:t>Founded in 1968, it’s been going strong more than 40 years without compromise, and now protects 38,000 acres of valley floor farmland. </a:t>
            </a:r>
          </a:p>
          <a:p>
            <a:pPr marL="171450" indent="-171450" eaLnBrk="1" hangingPunct="1">
              <a:buFont typeface="Arial" pitchFamily="34" charset="0"/>
              <a:buChar char="•"/>
            </a:pPr>
            <a:r>
              <a:rPr lang="en-US" dirty="0" smtClean="0">
                <a:latin typeface="Arial" charset="0"/>
              </a:rPr>
              <a:t>Another 53,000 acres of Napa Valley land have been placed into permanent conservation easements by the local</a:t>
            </a:r>
            <a:r>
              <a:rPr lang="en-US" baseline="0" dirty="0" smtClean="0">
                <a:latin typeface="Arial" charset="0"/>
              </a:rPr>
              <a:t> Land Trust</a:t>
            </a:r>
            <a:r>
              <a:rPr lang="en-US" dirty="0" smtClean="0">
                <a:latin typeface="Arial" charset="0"/>
              </a:rPr>
              <a:t>. </a:t>
            </a:r>
          </a:p>
          <a:p>
            <a:pPr marL="171450" indent="-171450" eaLnBrk="1" hangingPunct="1">
              <a:buFont typeface="Arial" pitchFamily="34" charset="0"/>
              <a:buChar char="•"/>
            </a:pPr>
            <a:r>
              <a:rPr lang="en-US" dirty="0" smtClean="0">
                <a:latin typeface="Arial" charset="0"/>
              </a:rPr>
              <a:t>This slide and the next show the impact of the Ag Preserve on our county…and our way of life.</a:t>
            </a:r>
          </a:p>
          <a:p>
            <a:pPr marL="171450" indent="-171450" eaLnBrk="1" hangingPunct="1">
              <a:buFont typeface="Arial" pitchFamily="34" charset="0"/>
              <a:buChar char="•"/>
            </a:pPr>
            <a:r>
              <a:rPr lang="en-US" dirty="0" smtClean="0">
                <a:latin typeface="Arial" charset="0"/>
              </a:rPr>
              <a:t>Here’s an aerial photo of Napa Valley and the Santa Clara Valley taken around 1940 – both of these communities are about an hour from San Francisco…</a:t>
            </a:r>
          </a:p>
          <a:p>
            <a:pPr eaLnBrk="1" hangingPunct="1"/>
            <a:endParaRPr lang="en-US" dirty="0" smtClean="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DE8AC4F-7D5B-45CE-8744-71EF331D9F9D}" type="slidenum">
              <a:rPr lang="en-US" sz="1200"/>
              <a:pPr algn="r" defTabSz="931863" eaLnBrk="0" hangingPunct="0"/>
              <a:t>75</a:t>
            </a:fld>
            <a:endParaRPr lang="en-US" sz="1200"/>
          </a:p>
        </p:txBody>
      </p:sp>
      <p:sp>
        <p:nvSpPr>
          <p:cNvPr id="1505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69FA402-ED84-47EA-8D57-442B4D949963}" type="slidenum">
              <a:rPr lang="en-US" sz="1200"/>
              <a:pPr algn="r" defTabSz="931863" eaLnBrk="0" hangingPunct="0"/>
              <a:t>75</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 photo was taken again of the same two places in 2005 – a couple of pictures here are worth more than 1,000 words!</a:t>
            </a:r>
          </a:p>
          <a:p>
            <a:pPr eaLnBrk="1" hangingPunct="1"/>
            <a:endParaRPr lang="en-US" dirty="0" smtClean="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C23A12C-1AEC-4D88-94A3-647E645B90AC}" type="slidenum">
              <a:rPr lang="en-US" sz="1200"/>
              <a:pPr algn="r" defTabSz="931863" eaLnBrk="0" hangingPunct="0"/>
              <a:t>76</a:t>
            </a:fld>
            <a:endParaRPr lang="en-US" sz="1200"/>
          </a:p>
        </p:txBody>
      </p:sp>
      <p:sp>
        <p:nvSpPr>
          <p:cNvPr id="1525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912A1BE-670A-4834-9E63-B65A0FB69695}" type="slidenum">
              <a:rPr lang="en-US" sz="1200"/>
              <a:pPr algn="r" defTabSz="931863" eaLnBrk="0" hangingPunct="0"/>
              <a:t>76</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To further protect the environment, the Napa Valley Vintners, along with several other local, regional, and state agencies and organizations, developed the Napa Green Certified Land program in 2003. </a:t>
            </a:r>
          </a:p>
          <a:p>
            <a:pPr marL="171450" indent="-171450" eaLnBrk="1" hangingPunct="1">
              <a:buFont typeface="Arial" pitchFamily="34" charset="0"/>
              <a:buChar char="•"/>
            </a:pPr>
            <a:r>
              <a:rPr lang="en-US" dirty="0" smtClean="0">
                <a:latin typeface="Arial" charset="0"/>
              </a:rPr>
              <a:t>The program uses sustainable agricultural practices while enhancing the watershed and restoring natural habitat, including soil and water conservation. </a:t>
            </a:r>
          </a:p>
          <a:p>
            <a:pPr marL="171450" indent="-171450" eaLnBrk="1" hangingPunct="1">
              <a:buFont typeface="Arial" pitchFamily="34" charset="0"/>
              <a:buChar char="•"/>
            </a:pPr>
            <a:r>
              <a:rPr lang="en-US" dirty="0" smtClean="0">
                <a:latin typeface="Arial" charset="0"/>
              </a:rPr>
              <a:t>It’s the wine industry’s most rigorous land-use program, meeting and exceeding nearly 20 local, state, and federal “best practices.” </a:t>
            </a:r>
          </a:p>
          <a:p>
            <a:pPr marL="171450" indent="-171450" eaLnBrk="1" hangingPunct="1">
              <a:buFont typeface="Arial" pitchFamily="34" charset="0"/>
              <a:buChar char="•"/>
            </a:pPr>
            <a:r>
              <a:rPr lang="en-US" dirty="0" smtClean="0">
                <a:latin typeface="Arial" charset="0"/>
              </a:rPr>
              <a:t>To date, 55,000 acres are enrolled in the Napa Green Land program and 32,000 acres have been certified</a:t>
            </a:r>
            <a:r>
              <a:rPr lang="en-US" baseline="0" dirty="0" smtClean="0">
                <a:latin typeface="Arial" charset="0"/>
              </a:rPr>
              <a:t> – more acreage than is planted to grapes in Napa County.</a:t>
            </a:r>
          </a:p>
          <a:p>
            <a:pPr marL="171450" indent="-171450" eaLnBrk="1" hangingPunct="1">
              <a:buFont typeface="Arial" pitchFamily="34" charset="0"/>
              <a:buChar char="•"/>
            </a:pPr>
            <a:r>
              <a:rPr lang="en-US" baseline="0" dirty="0" smtClean="0">
                <a:latin typeface="Arial" charset="0"/>
              </a:rPr>
              <a:t>Approximately 1/3 of all Napa Valley’s vineyard land is now certified Napa Green.</a:t>
            </a:r>
            <a:endParaRPr lang="en-US" dirty="0" smtClean="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127342A-EF0D-4DA7-B6C8-E19ED2444914}" type="slidenum">
              <a:rPr lang="en-US" sz="1200"/>
              <a:pPr algn="r" defTabSz="931863" eaLnBrk="0" hangingPunct="0"/>
              <a:t>77</a:t>
            </a:fld>
            <a:endParaRPr lang="en-US" sz="1200"/>
          </a:p>
        </p:txBody>
      </p:sp>
      <p:sp>
        <p:nvSpPr>
          <p:cNvPr id="15462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ED28714-F187-464D-B69E-7DCD7FED8E53}" type="slidenum">
              <a:rPr lang="en-US" sz="1200"/>
              <a:pPr algn="r" defTabSz="931863" eaLnBrk="0" hangingPunct="0"/>
              <a:t>77</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Green Certified Winery is a companion certification program launched in 2008 that implements best practices for wineries to reduce, reuse, and recycle energy, water, and waste to eliminate greenhouse gasses. </a:t>
            </a:r>
          </a:p>
          <a:p>
            <a:pPr marL="171450" indent="-171450" eaLnBrk="1" hangingPunct="1">
              <a:buFont typeface="Arial" pitchFamily="34" charset="0"/>
              <a:buChar char="•"/>
            </a:pPr>
            <a:r>
              <a:rPr lang="en-US" dirty="0" smtClean="0">
                <a:latin typeface="Arial" charset="0"/>
              </a:rPr>
              <a:t>35 wineries are certified Napa Green with many more in progress.</a:t>
            </a:r>
          </a:p>
          <a:p>
            <a:pPr eaLnBrk="1" hangingPunct="1"/>
            <a:endParaRPr lang="en-US" dirty="0"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EF0CDEA-9646-42B5-8296-8BD4CE4F3D27}" type="slidenum">
              <a:rPr lang="en-US" sz="1200"/>
              <a:pPr algn="r" defTabSz="931863" eaLnBrk="0" hangingPunct="0"/>
              <a:t>78</a:t>
            </a:fld>
            <a:endParaRPr lang="en-US" sz="1200"/>
          </a:p>
        </p:txBody>
      </p:sp>
      <p:sp>
        <p:nvSpPr>
          <p:cNvPr id="1566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A74B724-6314-4DC8-A589-C16A61530E48}" type="slidenum">
              <a:rPr lang="en-US" sz="1200"/>
              <a:pPr algn="r" defTabSz="931863" eaLnBrk="0" hangingPunct="0"/>
              <a:t>78</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In an interview with Wine Spectator Magazine, mountaineer, noted environmentalist, and Patagonia brand founder </a:t>
            </a:r>
            <a:r>
              <a:rPr lang="en-US" dirty="0" err="1" smtClean="0">
                <a:latin typeface="Arial" charset="0"/>
              </a:rPr>
              <a:t>Yvon</a:t>
            </a:r>
            <a:r>
              <a:rPr lang="en-US" dirty="0" smtClean="0">
                <a:latin typeface="Arial" charset="0"/>
              </a:rPr>
              <a:t> </a:t>
            </a:r>
            <a:r>
              <a:rPr lang="en-US" dirty="0" err="1" smtClean="0">
                <a:latin typeface="Arial" charset="0"/>
              </a:rPr>
              <a:t>Chouinard</a:t>
            </a:r>
            <a:r>
              <a:rPr lang="en-US" dirty="0" smtClean="0">
                <a:latin typeface="Arial" charset="0"/>
              </a:rPr>
              <a:t> said of Napa Green: “The Napa Valley Vintners have realized that local governments and </a:t>
            </a:r>
            <a:r>
              <a:rPr lang="en-US" dirty="0" err="1" smtClean="0">
                <a:latin typeface="Arial" charset="0"/>
              </a:rPr>
              <a:t>grassroot</a:t>
            </a:r>
            <a:r>
              <a:rPr lang="en-US" dirty="0" smtClean="0">
                <a:latin typeface="Arial" charset="0"/>
              </a:rPr>
              <a:t> movements and businesses are where changes are going to come from. I’ve been at this for 30 years and this is the best, most well-thought-out program I’ve ever seen.”</a:t>
            </a:r>
          </a:p>
          <a:p>
            <a:pPr eaLnBrk="1" hangingPunct="1"/>
            <a:endParaRPr lang="en-US" dirty="0" smtClean="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1555DDA-74C4-4C48-AA08-64FDA678B7B7}" type="slidenum">
              <a:rPr lang="en-US" sz="1200"/>
              <a:pPr algn="r" defTabSz="931863" eaLnBrk="0" hangingPunct="0"/>
              <a:t>79</a:t>
            </a:fld>
            <a:endParaRPr lang="en-US" sz="1200"/>
          </a:p>
        </p:txBody>
      </p:sp>
      <p:sp>
        <p:nvSpPr>
          <p:cNvPr id="1607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37BE417B-C12D-4347-8344-3C6E858F35D8}" type="slidenum">
              <a:rPr lang="en-US" sz="1200"/>
              <a:pPr algn="r" defTabSz="931863" eaLnBrk="0" hangingPunct="0"/>
              <a:t>79</a:t>
            </a:fld>
            <a:endParaRPr lang="en-US"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For the greater Napa County community, our Adopt-a-School program aims to connect all public schools in Napa County with a winery sponsor.</a:t>
            </a:r>
          </a:p>
          <a:p>
            <a:pPr marL="171450" indent="-171450">
              <a:buFont typeface="Arial" pitchFamily="34" charset="0"/>
              <a:buChar char="•"/>
            </a:pPr>
            <a:r>
              <a:rPr lang="en-US" dirty="0" smtClean="0">
                <a:latin typeface="Arial" charset="0"/>
              </a:rPr>
              <a:t>Every year we invite our neighbors to come out for a visit through the Afternoon in the Vineyards program.</a:t>
            </a:r>
          </a:p>
          <a:p>
            <a:pPr marL="171450" indent="-171450">
              <a:buFont typeface="Arial" pitchFamily="34" charset="0"/>
              <a:buChar char="•"/>
            </a:pPr>
            <a:r>
              <a:rPr lang="en-US" dirty="0" smtClean="0">
                <a:latin typeface="Arial" charset="0"/>
              </a:rPr>
              <a:t>Vintners</a:t>
            </a:r>
            <a:r>
              <a:rPr lang="en-US" baseline="0" dirty="0" smtClean="0">
                <a:latin typeface="Arial" charset="0"/>
              </a:rPr>
              <a:t> are working with other interested parties to help build a walking/biking path that will run the length of the valley, from Napa to Calistoga.</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8C554E5-F973-4F92-8EF9-762E5F56A257}" type="slidenum">
              <a:rPr lang="en-US" smtClean="0"/>
              <a:pPr/>
              <a:t>8</a:t>
            </a:fld>
            <a:endParaRPr lang="en-US" smtClean="0"/>
          </a:p>
        </p:txBody>
      </p:sp>
      <p:sp>
        <p:nvSpPr>
          <p:cNvPr id="276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977DB36-11E1-4D3C-AD40-ACEDD74AEC1F}" type="slidenum">
              <a:rPr lang="en-US" sz="1200"/>
              <a:pPr algn="r" defTabSz="931863" eaLnBrk="0" hangingPunct="0"/>
              <a:t>8</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 is roughly the size of Burgundy’s Côte d’Or and about one-eighth the size of Bordeaux – about the same size as the Medoc. </a:t>
            </a:r>
          </a:p>
          <a:p>
            <a:pPr marL="171450" indent="-171450" eaLnBrk="1" hangingPunct="1">
              <a:buFont typeface="Arial" pitchFamily="34" charset="0"/>
              <a:buChar char="•"/>
            </a:pPr>
            <a:r>
              <a:rPr lang="en-US" dirty="0" smtClean="0">
                <a:latin typeface="Arial" charset="0"/>
                <a:cs typeface="Arial" charset="0"/>
              </a:rPr>
              <a:t>There are approximately 45,000 acres under vine, about 9% of all of Napa County.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BC483E5-9156-4A90-9C0A-75AB7C2B1C4C}" type="slidenum">
              <a:rPr lang="en-US" sz="1200"/>
              <a:pPr algn="r" defTabSz="931863" eaLnBrk="0" hangingPunct="0"/>
              <a:t>80</a:t>
            </a:fld>
            <a:endParaRPr lang="en-US" sz="1200"/>
          </a:p>
        </p:txBody>
      </p:sp>
      <p:sp>
        <p:nvSpPr>
          <p:cNvPr id="18125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C5ED27F-BB5C-4DAF-8922-487ADB47C502}" type="slidenum">
              <a:rPr lang="en-US" sz="1200"/>
              <a:pPr algn="r" defTabSz="931863" eaLnBrk="0" hangingPunct="0"/>
              <a:t>80</a:t>
            </a:fld>
            <a:endParaRPr lang="en-US" sz="120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And, through our annual community fundraiser, Auction Napa Valley, the NVV has given more than </a:t>
            </a:r>
            <a:r>
              <a:rPr lang="en-US" smtClean="0">
                <a:latin typeface="Arial" charset="0"/>
              </a:rPr>
              <a:t>$</a:t>
            </a:r>
            <a:r>
              <a:rPr lang="en-US" smtClean="0">
                <a:latin typeface="Arial" charset="0"/>
              </a:rPr>
              <a:t>110 </a:t>
            </a:r>
            <a:r>
              <a:rPr lang="en-US" dirty="0" smtClean="0">
                <a:latin typeface="Arial" charset="0"/>
              </a:rPr>
              <a:t>million to date to dozens of local health, youth, and housing non-profits. </a:t>
            </a:r>
          </a:p>
          <a:p>
            <a:pPr marL="171450" indent="-171450">
              <a:buFont typeface="Arial" pitchFamily="34" charset="0"/>
              <a:buChar char="•"/>
            </a:pPr>
            <a:r>
              <a:rPr lang="en-US" dirty="0" smtClean="0">
                <a:latin typeface="Arial" charset="0"/>
              </a:rPr>
              <a:t>And vintner generosity extends well beyond the local community as Napa Valley wines are the backbone of charity wine auctions across the US.</a:t>
            </a: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748C2DA-1F48-43CB-9CE1-E3D4C7436365}" type="slidenum">
              <a:rPr lang="en-US" sz="1200"/>
              <a:pPr algn="r" defTabSz="931863" eaLnBrk="0" hangingPunct="0"/>
              <a:t>81</a:t>
            </a:fld>
            <a:endParaRPr lang="en-US" sz="1200"/>
          </a:p>
        </p:txBody>
      </p:sp>
      <p:sp>
        <p:nvSpPr>
          <p:cNvPr id="18329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33FF008-1772-4725-8477-01DA26F2E205}" type="slidenum">
              <a:rPr lang="en-US" sz="1200"/>
              <a:pPr algn="r" defTabSz="931863" eaLnBrk="0" hangingPunct="0"/>
              <a:t>81</a:t>
            </a:fld>
            <a:endParaRPr lang="en-US" sz="120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Millions of years of science…150 years of grape growing…70 years of cooperation and camaraderie. </a:t>
            </a:r>
          </a:p>
          <a:p>
            <a:pPr marL="171450" indent="-171450" eaLnBrk="1" hangingPunct="1">
              <a:buFont typeface="Arial" pitchFamily="34" charset="0"/>
              <a:buChar char="•"/>
            </a:pPr>
            <a:r>
              <a:rPr lang="en-US" dirty="0" smtClean="0">
                <a:latin typeface="Arial" charset="0"/>
              </a:rPr>
              <a:t>Today, Napa Valley is the most recognized appellation in America, its wines are considered some of the finest and most age-worthy in the world.</a:t>
            </a:r>
          </a:p>
          <a:p>
            <a:pPr marL="171450" indent="-171450" eaLnBrk="1" hangingPunct="1">
              <a:buFont typeface="Arial" pitchFamily="34" charset="0"/>
              <a:buChar char="•"/>
            </a:pPr>
            <a:r>
              <a:rPr lang="en-US" dirty="0" smtClean="0">
                <a:latin typeface="Arial" charset="0"/>
              </a:rPr>
              <a:t>No other winegrowing region offers more diversity or a greater tradition of leadership. </a:t>
            </a:r>
          </a:p>
          <a:p>
            <a:pPr marL="171450" indent="-171450" eaLnBrk="1" hangingPunct="1">
              <a:buFont typeface="Arial" pitchFamily="34" charset="0"/>
              <a:buChar char="•"/>
            </a:pPr>
            <a:r>
              <a:rPr lang="en-US" dirty="0" smtClean="0">
                <a:latin typeface="Arial" charset="0"/>
              </a:rPr>
              <a:t>Thank you for listening to our story.</a:t>
            </a:r>
          </a:p>
          <a:p>
            <a:pPr eaLnBrk="1" hangingPunct="1"/>
            <a:endParaRPr lang="en-US" dirty="0" smtClean="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B023BB9-9DBE-4644-9757-1BBB4657CC87}" type="slidenum">
              <a:rPr lang="en-US" smtClean="0"/>
              <a:pPr/>
              <a:t>9</a:t>
            </a:fld>
            <a:endParaRPr lang="en-US" smtClean="0"/>
          </a:p>
        </p:txBody>
      </p:sp>
      <p:sp>
        <p:nvSpPr>
          <p:cNvPr id="296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E92F130-75C0-488D-8014-0476740EF5E3}" type="slidenum">
              <a:rPr lang="en-US" sz="1200"/>
              <a:pPr algn="r" defTabSz="931863" eaLnBrk="0" hangingPunct="0"/>
              <a:t>9</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majority of Napa Valley’s producers are also small: </a:t>
            </a:r>
          </a:p>
          <a:p>
            <a:pPr marL="171450" indent="-171450">
              <a:buFont typeface="Arial" pitchFamily="34" charset="0"/>
              <a:buChar char="•"/>
            </a:pPr>
            <a:r>
              <a:rPr lang="en-US" dirty="0" smtClean="0">
                <a:latin typeface="Arial" charset="0"/>
                <a:cs typeface="Arial" charset="0"/>
              </a:rPr>
              <a:t>Nearly</a:t>
            </a:r>
            <a:r>
              <a:rPr lang="en-US" baseline="0" dirty="0" smtClean="0">
                <a:latin typeface="Arial" charset="0"/>
                <a:cs typeface="Arial" charset="0"/>
              </a:rPr>
              <a:t> 8</a:t>
            </a:r>
            <a:r>
              <a:rPr lang="en-US" dirty="0" smtClean="0">
                <a:latin typeface="Arial" charset="0"/>
                <a:cs typeface="Arial" charset="0"/>
              </a:rPr>
              <a:t>0% of the </a:t>
            </a:r>
            <a:r>
              <a:rPr lang="en-US" smtClean="0">
                <a:latin typeface="Arial" charset="0"/>
                <a:cs typeface="Arial" charset="0"/>
              </a:rPr>
              <a:t>NVV’s 450 </a:t>
            </a:r>
            <a:r>
              <a:rPr lang="en-US" dirty="0" smtClean="0">
                <a:latin typeface="Arial" charset="0"/>
                <a:cs typeface="Arial" charset="0"/>
              </a:rPr>
              <a:t>member wineries make less than 10,000 cases of a wine a year. </a:t>
            </a:r>
          </a:p>
          <a:p>
            <a:pPr marL="171450" indent="-171450">
              <a:buFont typeface="Arial" pitchFamily="34" charset="0"/>
              <a:buChar char="•"/>
            </a:pPr>
            <a:r>
              <a:rPr lang="en-US" dirty="0" smtClean="0">
                <a:latin typeface="Arial" charset="0"/>
                <a:cs typeface="Arial" charset="0"/>
              </a:rPr>
              <a:t>More</a:t>
            </a:r>
            <a:r>
              <a:rPr lang="en-US" baseline="0" dirty="0" smtClean="0">
                <a:latin typeface="Arial" charset="0"/>
                <a:cs typeface="Arial" charset="0"/>
              </a:rPr>
              <a:t> than </a:t>
            </a:r>
            <a:r>
              <a:rPr lang="en-US" dirty="0" smtClean="0">
                <a:latin typeface="Arial" charset="0"/>
                <a:cs typeface="Arial" charset="0"/>
              </a:rPr>
              <a:t>60% produce fewer than 5,000 cases annually.</a:t>
            </a:r>
          </a:p>
          <a:p>
            <a:pPr eaLnBrk="1" hangingPunct="1"/>
            <a:endParaRPr lang="en-US" sz="1000" dirty="0" smtClean="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nvr.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8064500" cy="651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 name="Title 1"/>
          <p:cNvSpPr>
            <a:spLocks noGrp="1"/>
          </p:cNvSpPr>
          <p:nvPr>
            <p:ph type="title"/>
          </p:nvPr>
        </p:nvSpPr>
        <p:spPr>
          <a:xfrm>
            <a:off x="363512" y="134911"/>
            <a:ext cx="6322102" cy="873178"/>
          </a:xfrm>
        </p:spPr>
        <p:txBody>
          <a:bodyPr/>
          <a:lstStyle>
            <a:lvl1pPr>
              <a:defRPr sz="3000" b="0">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3512" y="1259174"/>
            <a:ext cx="6322102" cy="4631960"/>
          </a:xfrm>
        </p:spPr>
        <p:txBody>
          <a:bodyPr/>
          <a:lstStyle>
            <a:lvl1pPr>
              <a:buNone/>
              <a:defRPr/>
            </a:lvl1pPr>
            <a:lvl2pPr marL="569913"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8424" y="1079292"/>
            <a:ext cx="3923674" cy="5016708"/>
          </a:xfrm>
        </p:spPr>
        <p:txBody>
          <a:bodyPr/>
          <a:lstStyle>
            <a:lvl1pPr marL="0" indent="0">
              <a:buNone/>
              <a:defRPr/>
            </a:lvl1pPr>
            <a:lvl2pPr marL="457200"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2668" y="134910"/>
            <a:ext cx="4354643" cy="1266669"/>
          </a:xfrm>
        </p:spPr>
        <p:txBody>
          <a:bodyPr/>
          <a:lstStyle>
            <a:lvl1pPr>
              <a:defRPr sz="2400" b="1"/>
            </a:lvl1pPr>
          </a:lstStyle>
          <a:p>
            <a:r>
              <a:rPr lang="en-US" smtClean="0"/>
              <a:t>Click to edit Master title style</a:t>
            </a:r>
            <a:endParaRPr lang="en-US"/>
          </a:p>
        </p:txBody>
      </p:sp>
      <p:sp>
        <p:nvSpPr>
          <p:cNvPr id="3" name="Content Placeholder 2"/>
          <p:cNvSpPr>
            <a:spLocks noGrp="1"/>
          </p:cNvSpPr>
          <p:nvPr>
            <p:ph idx="1"/>
          </p:nvPr>
        </p:nvSpPr>
        <p:spPr>
          <a:xfrm>
            <a:off x="3552668" y="1641423"/>
            <a:ext cx="4354643" cy="4631960"/>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2668" y="1139252"/>
            <a:ext cx="4354643" cy="5134131"/>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defRPr lang="en-US" sz="2400" b="1">
                <a:solidFill>
                  <a:schemeClr val="tx2"/>
                </a:solidFill>
                <a:latin typeface="Arial" pitchFamily="34" charset="0"/>
                <a:ea typeface="+mj-ea"/>
                <a:cs typeface="Arial" pitchFamily="34" charset="0"/>
              </a:defRPr>
            </a:lvl1pPr>
          </a:lstStyle>
          <a:p>
            <a:pPr lvl="0"/>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13906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85872"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blank.jpg"/>
          <p:cNvPicPr>
            <a:picLocks noChangeAspect="1"/>
          </p:cNvPicPr>
          <p:nvPr userDrawn="1"/>
        </p:nvPicPr>
        <p:blipFill>
          <a:blip r:embed="rId10"/>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63538" y="204788"/>
            <a:ext cx="6321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63538" y="1536700"/>
            <a:ext cx="6321425"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1" r:id="rId3"/>
    <p:sldLayoutId id="2147483652" r:id="rId4"/>
    <p:sldLayoutId id="2147483653" r:id="rId5"/>
    <p:sldLayoutId id="2147483654" r:id="rId6"/>
    <p:sldLayoutId id="2147483655" r:id="rId7"/>
    <p:sldLayoutId id="2147483656" r:id="rId8"/>
  </p:sldLayoutIdLst>
  <p:txStyles>
    <p:titleStyle>
      <a:lvl1pPr algn="l" rtl="0" eaLnBrk="0" fontAlgn="base" hangingPunct="0">
        <a:spcBef>
          <a:spcPct val="0"/>
        </a:spcBef>
        <a:spcAft>
          <a:spcPct val="0"/>
        </a:spcAft>
        <a:defRPr sz="24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2"/>
          </a:solidFill>
          <a:latin typeface="Arial" charset="0"/>
          <a:cs typeface="Arial" charset="0"/>
        </a:defRPr>
      </a:lvl2pPr>
      <a:lvl3pPr algn="l" rtl="0" eaLnBrk="0" fontAlgn="base" hangingPunct="0">
        <a:spcBef>
          <a:spcPct val="0"/>
        </a:spcBef>
        <a:spcAft>
          <a:spcPct val="0"/>
        </a:spcAft>
        <a:defRPr sz="2400" b="1">
          <a:solidFill>
            <a:schemeClr val="tx2"/>
          </a:solidFill>
          <a:latin typeface="Arial" charset="0"/>
          <a:cs typeface="Arial" charset="0"/>
        </a:defRPr>
      </a:lvl3pPr>
      <a:lvl4pPr algn="l" rtl="0" eaLnBrk="0" fontAlgn="base" hangingPunct="0">
        <a:spcBef>
          <a:spcPct val="0"/>
        </a:spcBef>
        <a:spcAft>
          <a:spcPct val="0"/>
        </a:spcAft>
        <a:defRPr sz="2400" b="1">
          <a:solidFill>
            <a:schemeClr val="tx2"/>
          </a:solidFill>
          <a:latin typeface="Arial" charset="0"/>
          <a:cs typeface="Arial" charset="0"/>
        </a:defRPr>
      </a:lvl4pPr>
      <a:lvl5pPr algn="l" rtl="0" eaLnBrk="0" fontAlgn="base" hangingPunct="0">
        <a:spcBef>
          <a:spcPct val="0"/>
        </a:spcBef>
        <a:spcAft>
          <a:spcPct val="0"/>
        </a:spcAft>
        <a:defRPr sz="24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284163" indent="-284163"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688975" indent="-231775" algn="l" rtl="0" eaLnBrk="0" fontAlgn="base" hangingPunct="0">
        <a:spcBef>
          <a:spcPct val="20000"/>
        </a:spcBef>
        <a:spcAft>
          <a:spcPct val="0"/>
        </a:spcAft>
        <a:buChar char="–"/>
        <a:defRPr>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8.wmf"/></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SBS2003\Shared\Marketing\NV%20Rocks\2009%20NV%20Rocks%20&amp;%20Materials\Updated%20Long%20&amp;%20Short%20PPT's\Groove%20Update%2011.10\Fog%2033%20seconds.wmv" TargetMode="Externa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hyperlink" Target="http://www.napavintners.com/photos/Napa_Valley_photo_gallery/300dpi/Tinacci_070927_0019.jp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hyperlink" Target="http://www.napavintners.com/photos/Napa_Valley_photo_gallery/300dpi/Tinacci_051026_1079.jpg"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hyperlink" Target="http://www.facebook.com/NapaVintners" TargetMode="External"/><Relationship Id="rId7" Type="http://schemas.openxmlformats.org/officeDocument/2006/relationships/image" Target="../media/image113.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hyperlink" Target="http://www.napavintners.com/blog" TargetMode="External"/><Relationship Id="rId4" Type="http://schemas.openxmlformats.org/officeDocument/2006/relationships/hyperlink" Target="http://www.twitter.com/NapaVintners" TargetMode="External"/><Relationship Id="rId9" Type="http://schemas.openxmlformats.org/officeDocument/2006/relationships/image" Target="../media/image1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832600" y="1039813"/>
            <a:ext cx="1725613" cy="1016000"/>
          </a:xfrm>
          <a:prstGeom prst="rect">
            <a:avLst/>
          </a:prstGeom>
          <a:noFill/>
        </p:spPr>
        <p:txBody>
          <a:bodyPr wrap="none"/>
          <a:lstStyle/>
          <a:p>
            <a:pPr algn="r" eaLnBrk="0" hangingPunct="0">
              <a:defRPr/>
            </a:pPr>
            <a:r>
              <a:rPr lang="en-US" sz="6600" dirty="0">
                <a:solidFill>
                  <a:schemeClr val="tx1">
                    <a:lumMod val="65000"/>
                    <a:lumOff val="35000"/>
                  </a:schemeClr>
                </a:solidFill>
                <a:latin typeface="Arial" pitchFamily="34" charset="0"/>
                <a:cs typeface="Arial" pitchFamily="34" charset="0"/>
              </a:rPr>
              <a:t>95%</a:t>
            </a:r>
          </a:p>
        </p:txBody>
      </p:sp>
      <p:sp>
        <p:nvSpPr>
          <p:cNvPr id="13" name="TextBox 12"/>
          <p:cNvSpPr txBox="1"/>
          <p:nvPr/>
        </p:nvSpPr>
        <p:spPr>
          <a:xfrm>
            <a:off x="5473700" y="2411413"/>
            <a:ext cx="3095625" cy="1906587"/>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Small producers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a:solidFill>
                  <a:schemeClr val="tx1">
                    <a:lumMod val="65000"/>
                    <a:lumOff val="35000"/>
                  </a:schemeClr>
                </a:solidFill>
                <a:latin typeface="Helvetica" pitchFamily="50" charset="0"/>
                <a:cs typeface="+mn-cs"/>
              </a:rPr>
              <a:t>95% of Napa Valley wineries are family owned or operated</a:t>
            </a:r>
          </a:p>
        </p:txBody>
      </p:sp>
      <p:pic>
        <p:nvPicPr>
          <p:cNvPr id="7" name="Picture 2"/>
          <p:cNvPicPr>
            <a:picLocks noChangeAspect="1" noChangeArrowheads="1"/>
          </p:cNvPicPr>
          <p:nvPr/>
        </p:nvPicPr>
        <p:blipFill>
          <a:blip r:embed="rId3" cstate="email">
            <a:lum bright="20000" contrast="10000"/>
            <a:duotone>
              <a:prstClr val="black"/>
              <a:srgbClr val="D2D37B">
                <a:tint val="45000"/>
                <a:satMod val="400000"/>
              </a:srgbClr>
            </a:duotone>
            <a:clrChange>
              <a:clrFrom>
                <a:srgbClr val="FFFFFF"/>
              </a:clrFrom>
              <a:clrTo>
                <a:srgbClr val="FFFFFF">
                  <a:alpha val="0"/>
                </a:srgbClr>
              </a:clrTo>
            </a:clrChange>
          </a:blip>
          <a:srcRect/>
          <a:stretch>
            <a:fillRect/>
          </a:stretch>
        </p:blipFill>
        <p:spPr bwMode="auto">
          <a:xfrm>
            <a:off x="5481946" y="391447"/>
            <a:ext cx="1247775" cy="1562100"/>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r="2556" b="2617"/>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13"/>
          <p:cNvGrpSpPr>
            <a:grpSpLocks/>
          </p:cNvGrpSpPr>
          <p:nvPr/>
        </p:nvGrpSpPr>
        <p:grpSpPr bwMode="auto">
          <a:xfrm>
            <a:off x="4881563" y="1279525"/>
            <a:ext cx="4041775" cy="4610100"/>
            <a:chOff x="4881717" y="1279575"/>
            <a:chExt cx="4041059" cy="4609847"/>
          </a:xfrm>
        </p:grpSpPr>
        <p:pic>
          <p:nvPicPr>
            <p:cNvPr id="32773"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32774" name="Rectangle 15"/>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lang="en-US"/>
            </a:p>
          </p:txBody>
        </p:sp>
      </p:grpSp>
      <p:sp>
        <p:nvSpPr>
          <p:cNvPr id="12" name="TextBox 11"/>
          <p:cNvSpPr txBox="1"/>
          <p:nvPr/>
        </p:nvSpPr>
        <p:spPr>
          <a:xfrm>
            <a:off x="5473700" y="936625"/>
            <a:ext cx="1725613" cy="1016000"/>
          </a:xfrm>
          <a:prstGeom prst="rect">
            <a:avLst/>
          </a:prstGeom>
          <a:noFill/>
        </p:spPr>
        <p:txBody>
          <a:bodyPr wrap="none"/>
          <a:lstStyle/>
          <a:p>
            <a:pPr eaLnBrk="0" hangingPunct="0">
              <a:defRPr/>
            </a:pPr>
            <a:r>
              <a:rPr lang="en-US" sz="6600" dirty="0">
                <a:solidFill>
                  <a:schemeClr val="tx1">
                    <a:lumMod val="65000"/>
                    <a:lumOff val="35000"/>
                  </a:schemeClr>
                </a:solidFill>
                <a:latin typeface="Arial" pitchFamily="34" charset="0"/>
                <a:cs typeface="Arial" pitchFamily="34" charset="0"/>
              </a:rPr>
              <a:t>$</a:t>
            </a:r>
            <a:r>
              <a:rPr lang="en-US" sz="6600" dirty="0" smtClean="0">
                <a:solidFill>
                  <a:schemeClr val="tx1">
                    <a:lumMod val="65000"/>
                    <a:lumOff val="35000"/>
                  </a:schemeClr>
                </a:solidFill>
                <a:latin typeface="Arial" pitchFamily="34" charset="0"/>
                <a:cs typeface="Arial" pitchFamily="34" charset="0"/>
              </a:rPr>
              <a:t>13B</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473700" y="2574925"/>
            <a:ext cx="3095625" cy="2665345"/>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Big </a:t>
            </a:r>
            <a:r>
              <a:rPr lang="en-US" sz="2800" dirty="0" smtClean="0">
                <a:solidFill>
                  <a:schemeClr val="tx1">
                    <a:lumMod val="65000"/>
                    <a:lumOff val="35000"/>
                  </a:schemeClr>
                </a:solidFill>
                <a:latin typeface="Helvetica" pitchFamily="50" charset="0"/>
                <a:cs typeface="+mn-cs"/>
              </a:rPr>
              <a:t>impact in Napa County</a:t>
            </a:r>
            <a:endParaRPr lang="en-US" sz="2800" dirty="0">
              <a:solidFill>
                <a:schemeClr val="tx1">
                  <a:lumMod val="65000"/>
                  <a:lumOff val="35000"/>
                </a:schemeClr>
              </a:solidFill>
              <a:latin typeface="Helvetica" pitchFamily="50" charset="0"/>
              <a:cs typeface="+mn-cs"/>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46,000 jobs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a:solidFill>
                  <a:schemeClr val="tx1">
                    <a:lumMod val="65000"/>
                    <a:lumOff val="35000"/>
                  </a:schemeClr>
                </a:solidFill>
                <a:latin typeface="Helvetica" pitchFamily="50" charset="0"/>
                <a:cs typeface="+mn-cs"/>
              </a:rPr>
              <a:t>$</a:t>
            </a:r>
            <a:r>
              <a:rPr lang="en-US" dirty="0" smtClean="0">
                <a:solidFill>
                  <a:schemeClr val="tx1">
                    <a:lumMod val="65000"/>
                    <a:lumOff val="35000"/>
                  </a:schemeClr>
                </a:solidFill>
                <a:latin typeface="Helvetica" pitchFamily="50" charset="0"/>
                <a:cs typeface="+mn-cs"/>
              </a:rPr>
              <a:t>13 </a:t>
            </a:r>
            <a:r>
              <a:rPr lang="en-US" dirty="0">
                <a:solidFill>
                  <a:schemeClr val="tx1">
                    <a:lumMod val="65000"/>
                    <a:lumOff val="35000"/>
                  </a:schemeClr>
                </a:solidFill>
                <a:latin typeface="Helvetica" pitchFamily="50" charset="0"/>
                <a:cs typeface="+mn-cs"/>
              </a:rPr>
              <a:t>billion annual economic impact</a:t>
            </a:r>
          </a:p>
        </p:txBody>
      </p:sp>
      <p:pic>
        <p:nvPicPr>
          <p:cNvPr id="9" name="Picture 8" descr="80408289.jpg"/>
          <p:cNvPicPr>
            <a:picLocks noChangeAspect="1"/>
          </p:cNvPicPr>
          <p:nvPr/>
        </p:nvPicPr>
        <p:blipFill>
          <a:blip r:embed="rId4"/>
          <a:stretch>
            <a:fillRect/>
          </a:stretch>
        </p:blipFill>
        <p:spPr>
          <a:xfrm>
            <a:off x="0" y="0"/>
            <a:ext cx="4572000" cy="6858000"/>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7"/>
          <p:cNvGrpSpPr>
            <a:grpSpLocks/>
          </p:cNvGrpSpPr>
          <p:nvPr/>
        </p:nvGrpSpPr>
        <p:grpSpPr bwMode="auto">
          <a:xfrm>
            <a:off x="4881563" y="1279525"/>
            <a:ext cx="4041775" cy="4610100"/>
            <a:chOff x="4881717" y="1279575"/>
            <a:chExt cx="4041059" cy="4609847"/>
          </a:xfrm>
        </p:grpSpPr>
        <p:pic>
          <p:nvPicPr>
            <p:cNvPr id="34821"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34822" name="Rectangle 9"/>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lang="en-US"/>
            </a:p>
          </p:txBody>
        </p:sp>
      </p:grpSp>
      <p:pic>
        <p:nvPicPr>
          <p:cNvPr id="34818" name="52e4d81d-2c78-427b-898c-bbb639f02fdc" descr="7DE897C7-3D96-477A-8A9B-CA98CE5A3672"/>
          <p:cNvPicPr>
            <a:picLocks noChangeAspect="1" noChangeArrowheads="1"/>
          </p:cNvPicPr>
          <p:nvPr/>
        </p:nvPicPr>
        <p:blipFill>
          <a:blip r:embed="rId4"/>
          <a:srcRect/>
          <a:stretch>
            <a:fillRect/>
          </a:stretch>
        </p:blipFill>
        <p:spPr bwMode="auto">
          <a:xfrm>
            <a:off x="0" y="0"/>
            <a:ext cx="4572000" cy="6864350"/>
          </a:xfrm>
          <a:prstGeom prst="rect">
            <a:avLst/>
          </a:prstGeom>
          <a:noFill/>
          <a:ln w="9525">
            <a:noFill/>
            <a:miter lim="800000"/>
            <a:headEnd/>
            <a:tailEnd/>
          </a:ln>
        </p:spPr>
      </p:pic>
      <p:sp>
        <p:nvSpPr>
          <p:cNvPr id="12" name="TextBox 11"/>
          <p:cNvSpPr txBox="1"/>
          <p:nvPr/>
        </p:nvSpPr>
        <p:spPr>
          <a:xfrm>
            <a:off x="5458983" y="624302"/>
            <a:ext cx="1725613" cy="1016000"/>
          </a:xfrm>
          <a:prstGeom prst="rect">
            <a:avLst/>
          </a:prstGeom>
          <a:noFill/>
        </p:spPr>
        <p:txBody>
          <a:bodyPr wrap="none"/>
          <a:lstStyle/>
          <a:p>
            <a:pPr eaLnBrk="0" hangingPunct="0">
              <a:defRPr/>
            </a:pPr>
            <a:r>
              <a:rPr lang="en-US" sz="6600" dirty="0" smtClean="0">
                <a:solidFill>
                  <a:schemeClr val="tx1">
                    <a:lumMod val="65000"/>
                    <a:lumOff val="35000"/>
                  </a:schemeClr>
                </a:solidFill>
                <a:latin typeface="Arial" pitchFamily="34" charset="0"/>
                <a:cs typeface="Arial" pitchFamily="34" charset="0"/>
              </a:rPr>
              <a:t>$50B</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458983" y="1772184"/>
            <a:ext cx="3095625" cy="4127284"/>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Big </a:t>
            </a:r>
            <a:r>
              <a:rPr lang="en-US" sz="2800" dirty="0" smtClean="0">
                <a:solidFill>
                  <a:schemeClr val="tx1">
                    <a:lumMod val="65000"/>
                    <a:lumOff val="35000"/>
                  </a:schemeClr>
                </a:solidFill>
                <a:latin typeface="Helvetica" pitchFamily="50" charset="0"/>
                <a:cs typeface="+mn-cs"/>
              </a:rPr>
              <a:t>impact beyond Napa County</a:t>
            </a:r>
            <a:endParaRPr lang="en-US" sz="2800" dirty="0">
              <a:solidFill>
                <a:schemeClr val="tx1">
                  <a:lumMod val="65000"/>
                  <a:lumOff val="35000"/>
                </a:schemeClr>
              </a:solidFill>
              <a:latin typeface="Helvetica" pitchFamily="50" charset="0"/>
              <a:cs typeface="+mn-cs"/>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$50 billion </a:t>
            </a:r>
            <a:r>
              <a:rPr lang="en-US" dirty="0">
                <a:solidFill>
                  <a:schemeClr val="tx1">
                    <a:lumMod val="65000"/>
                    <a:lumOff val="35000"/>
                  </a:schemeClr>
                </a:solidFill>
                <a:latin typeface="Helvetica" pitchFamily="50" charset="0"/>
                <a:cs typeface="+mn-cs"/>
              </a:rPr>
              <a:t>annual impact on the US economy</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27% of the CA wine industry’s total economic impact</a:t>
            </a:r>
            <a:endParaRPr lang="en-US"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lum bright="-6000"/>
          </a:blip>
          <a:srcRect/>
          <a:stretch>
            <a:fillRect/>
          </a:stretch>
        </p:blipFill>
        <p:spPr bwMode="auto">
          <a:xfrm>
            <a:off x="-1" y="0"/>
            <a:ext cx="4572001" cy="6858000"/>
          </a:xfrm>
          <a:prstGeom prst="rect">
            <a:avLst/>
          </a:prstGeom>
          <a:noFill/>
          <a:ln w="9525">
            <a:noFill/>
            <a:miter lim="800000"/>
            <a:headEnd/>
            <a:tailEnd/>
          </a:ln>
        </p:spPr>
      </p:pic>
      <p:sp>
        <p:nvSpPr>
          <p:cNvPr id="36866" name="Rectangle 3"/>
          <p:cNvSpPr>
            <a:spLocks noChangeArrowheads="1"/>
          </p:cNvSpPr>
          <p:nvPr/>
        </p:nvSpPr>
        <p:spPr bwMode="auto">
          <a:xfrm>
            <a:off x="5283200" y="2403475"/>
            <a:ext cx="3733800" cy="2076450"/>
          </a:xfrm>
          <a:prstGeom prst="rect">
            <a:avLst/>
          </a:prstGeom>
          <a:noFill/>
          <a:ln w="9525">
            <a:noFill/>
            <a:miter lim="800000"/>
            <a:headEnd/>
            <a:tailEnd/>
          </a:ln>
        </p:spPr>
        <p:txBody>
          <a:bodyPr>
            <a:spAutoFit/>
          </a:bodyPr>
          <a:lstStyle/>
          <a:p>
            <a:pPr eaLnBrk="0" hangingPunct="0"/>
            <a:r>
              <a:rPr lang="en-US" sz="2600" dirty="0">
                <a:solidFill>
                  <a:schemeClr val="tx1">
                    <a:lumMod val="65000"/>
                    <a:lumOff val="35000"/>
                  </a:schemeClr>
                </a:solidFill>
                <a:latin typeface="Helvetica" pitchFamily="34" charset="0"/>
                <a:ea typeface="MS PGothic" pitchFamily="34" charset="-128"/>
                <a:cs typeface="Helvetica" pitchFamily="34" charset="0"/>
              </a:rPr>
              <a:t>Napa Valley is one of the most diverse </a:t>
            </a:r>
          </a:p>
          <a:p>
            <a:pPr eaLnBrk="0" hangingPunct="0"/>
            <a:r>
              <a:rPr lang="en-US" sz="2600" dirty="0">
                <a:solidFill>
                  <a:schemeClr val="tx1">
                    <a:lumMod val="65000"/>
                    <a:lumOff val="35000"/>
                  </a:schemeClr>
                </a:solidFill>
                <a:latin typeface="Helvetica" pitchFamily="34" charset="0"/>
                <a:ea typeface="MS PGothic" pitchFamily="34" charset="-128"/>
                <a:cs typeface="Helvetica" pitchFamily="34" charset="0"/>
              </a:rPr>
              <a:t>wine growing regions in the </a:t>
            </a:r>
            <a:r>
              <a:rPr lang="en-US" sz="2600" dirty="0" smtClean="0">
                <a:solidFill>
                  <a:schemeClr val="tx1">
                    <a:lumMod val="65000"/>
                    <a:lumOff val="35000"/>
                  </a:schemeClr>
                </a:solidFill>
                <a:latin typeface="Helvetica" pitchFamily="34" charset="0"/>
                <a:ea typeface="MS PGothic" pitchFamily="34" charset="-128"/>
                <a:cs typeface="Helvetica" pitchFamily="34" charset="0"/>
              </a:rPr>
              <a:t>world</a:t>
            </a:r>
            <a:endParaRPr lang="en-US" sz="2600" dirty="0">
              <a:solidFill>
                <a:schemeClr val="tx1">
                  <a:lumMod val="65000"/>
                  <a:lumOff val="35000"/>
                </a:schemeClr>
              </a:solidFill>
              <a:latin typeface="Helvetica" pitchFamily="34" charset="0"/>
              <a:ea typeface="MS PGothic" pitchFamily="34" charset="-128"/>
              <a:cs typeface="Helvetica" pitchFamily="34" charset="0"/>
            </a:endParaRPr>
          </a:p>
          <a:p>
            <a:pPr algn="ctr" eaLnBrk="0" hangingPunct="0"/>
            <a:endParaRPr lang="en-US" sz="2600" b="1" dirty="0">
              <a:solidFill>
                <a:schemeClr val="bg1"/>
              </a:solidFill>
              <a:latin typeface="Verdana" pitchFamily="34" charset="0"/>
              <a:ea typeface="MS PGothic" pitchFamily="34" charset="-128"/>
              <a:cs typeface="Helvetica"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Tinacci_110107_4548.jpg"/>
          <p:cNvPicPr>
            <a:picLocks noChangeAspect="1"/>
          </p:cNvPicPr>
          <p:nvPr/>
        </p:nvPicPr>
        <p:blipFill>
          <a:blip r:embed="rId3"/>
          <a:srcRect/>
          <a:stretch>
            <a:fillRect/>
          </a:stretch>
        </p:blipFill>
        <p:spPr bwMode="auto">
          <a:xfrm>
            <a:off x="804863" y="0"/>
            <a:ext cx="8339137" cy="6858000"/>
          </a:xfrm>
          <a:prstGeom prst="rect">
            <a:avLst/>
          </a:prstGeom>
          <a:noFill/>
          <a:ln w="9525">
            <a:noFill/>
            <a:miter lim="800000"/>
            <a:headEnd/>
            <a:tailEnd/>
          </a:ln>
        </p:spPr>
      </p:pic>
      <p:sp>
        <p:nvSpPr>
          <p:cNvPr id="38914" name="Rectangle 5"/>
          <p:cNvSpPr>
            <a:spLocks noChangeArrowheads="1"/>
          </p:cNvSpPr>
          <p:nvPr/>
        </p:nvSpPr>
        <p:spPr bwMode="auto">
          <a:xfrm>
            <a:off x="747713" y="0"/>
            <a:ext cx="1660525" cy="6858000"/>
          </a:xfrm>
          <a:prstGeom prst="rect">
            <a:avLst/>
          </a:prstGeom>
          <a:gradFill rotWithShape="1">
            <a:gsLst>
              <a:gs pos="0">
                <a:schemeClr val="bg1"/>
              </a:gs>
              <a:gs pos="100000">
                <a:schemeClr val="bg1">
                  <a:alpha val="0"/>
                </a:schemeClr>
              </a:gs>
            </a:gsLst>
            <a:lin ang="0" scaled="1"/>
          </a:gradFill>
          <a:ln w="9525" algn="ctr">
            <a:noFill/>
            <a:round/>
            <a:headEnd/>
            <a:tailEnd/>
          </a:ln>
        </p:spPr>
        <p:txBody>
          <a:bodyPr/>
          <a:lstStyle/>
          <a:p>
            <a:pPr algn="ctr" eaLnBrk="0" hangingPunct="0"/>
            <a:endParaRPr lang="en-US"/>
          </a:p>
        </p:txBody>
      </p:sp>
      <p:sp>
        <p:nvSpPr>
          <p:cNvPr id="38915" name="Oval 10"/>
          <p:cNvSpPr>
            <a:spLocks noChangeArrowheads="1"/>
          </p:cNvSpPr>
          <p:nvPr/>
        </p:nvSpPr>
        <p:spPr bwMode="auto">
          <a:xfrm>
            <a:off x="917575" y="2943225"/>
            <a:ext cx="3125788" cy="3127375"/>
          </a:xfrm>
          <a:prstGeom prst="ellipse">
            <a:avLst/>
          </a:prstGeom>
          <a:solidFill>
            <a:srgbClr val="5A412D"/>
          </a:solidFill>
          <a:ln w="9525" algn="ctr">
            <a:noFill/>
            <a:round/>
            <a:headEnd/>
            <a:tailEnd/>
          </a:ln>
        </p:spPr>
        <p:txBody>
          <a:bodyPr/>
          <a:lstStyle/>
          <a:p>
            <a:pPr algn="ctr" eaLnBrk="0" hangingPunct="0"/>
            <a:endParaRPr lang="en-US"/>
          </a:p>
        </p:txBody>
      </p:sp>
      <p:sp>
        <p:nvSpPr>
          <p:cNvPr id="38916" name="TextBox 11"/>
          <p:cNvSpPr txBox="1">
            <a:spLocks noChangeArrowheads="1"/>
          </p:cNvSpPr>
          <p:nvPr/>
        </p:nvSpPr>
        <p:spPr bwMode="auto">
          <a:xfrm>
            <a:off x="1617663" y="3942603"/>
            <a:ext cx="1725612" cy="1016000"/>
          </a:xfrm>
          <a:prstGeom prst="rect">
            <a:avLst/>
          </a:prstGeom>
          <a:noFill/>
          <a:ln w="9525">
            <a:noFill/>
            <a:miter lim="800000"/>
            <a:headEnd/>
            <a:tailEnd/>
          </a:ln>
        </p:spPr>
        <p:txBody>
          <a:bodyPr wrap="none"/>
          <a:lstStyle/>
          <a:p>
            <a:pPr algn="ctr" eaLnBrk="0" hangingPunct="0"/>
            <a:r>
              <a:rPr lang="en-US" dirty="0">
                <a:solidFill>
                  <a:schemeClr val="bg1"/>
                </a:solidFill>
                <a:latin typeface="Helvetica" pitchFamily="34" charset="0"/>
              </a:rPr>
              <a:t>We have </a:t>
            </a:r>
            <a:br>
              <a:rPr lang="en-US" dirty="0">
                <a:solidFill>
                  <a:schemeClr val="bg1"/>
                </a:solidFill>
                <a:latin typeface="Helvetica" pitchFamily="34" charset="0"/>
              </a:rPr>
            </a:br>
            <a:r>
              <a:rPr lang="en-US" dirty="0">
                <a:solidFill>
                  <a:schemeClr val="bg1"/>
                </a:solidFill>
                <a:latin typeface="Helvetica" pitchFamily="34" charset="0"/>
              </a:rPr>
              <a:t>the research </a:t>
            </a:r>
            <a:br>
              <a:rPr lang="en-US" dirty="0">
                <a:solidFill>
                  <a:schemeClr val="bg1"/>
                </a:solidFill>
                <a:latin typeface="Helvetica" pitchFamily="34" charset="0"/>
              </a:rPr>
            </a:br>
            <a:r>
              <a:rPr lang="en-US" dirty="0">
                <a:solidFill>
                  <a:schemeClr val="bg1"/>
                </a:solidFill>
                <a:latin typeface="Helvetica" pitchFamily="34" charset="0"/>
              </a:rPr>
              <a:t>behind it </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397500" y="4114800"/>
            <a:ext cx="2205038" cy="338138"/>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a great place for wine:</a:t>
            </a:r>
          </a:p>
        </p:txBody>
      </p:sp>
      <p:sp>
        <p:nvSpPr>
          <p:cNvPr id="7" name="TextBox 6"/>
          <p:cNvSpPr txBox="1"/>
          <p:nvPr/>
        </p:nvSpPr>
        <p:spPr>
          <a:xfrm>
            <a:off x="5535613" y="4362450"/>
            <a:ext cx="1001712" cy="522288"/>
          </a:xfrm>
          <a:prstGeom prst="rect">
            <a:avLst/>
          </a:prstGeom>
          <a:noFill/>
        </p:spPr>
        <p:txBody>
          <a:bodyPr wrap="none">
            <a:spAutoFit/>
          </a:bodyPr>
          <a:lstStyle/>
          <a:p>
            <a:pPr eaLnBrk="0" hangingPunct="0">
              <a:defRPr/>
            </a:pPr>
            <a:r>
              <a:rPr lang="en-US" sz="2800" dirty="0">
                <a:solidFill>
                  <a:schemeClr val="tx1">
                    <a:lumMod val="65000"/>
                    <a:lumOff val="35000"/>
                  </a:schemeClr>
                </a:solidFill>
                <a:latin typeface="Helvetica" pitchFamily="50" charset="0"/>
                <a:cs typeface="+mn-cs"/>
              </a:rPr>
              <a:t>SOIL</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8" descr="Screen shot 2011-01-07 at 10.07.49 AM.pn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
        <p:nvSpPr>
          <p:cNvPr id="13" name="TextBox 12"/>
          <p:cNvSpPr txBox="1"/>
          <p:nvPr/>
        </p:nvSpPr>
        <p:spPr>
          <a:xfrm>
            <a:off x="5473700" y="2162175"/>
            <a:ext cx="3095625" cy="1730375"/>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About 150 million years ago a domino-like chain</a:t>
            </a:r>
          </a:p>
          <a:p>
            <a:pPr eaLnBrk="0" hangingPunct="0">
              <a:lnSpc>
                <a:spcPct val="95000"/>
              </a:lnSpc>
              <a:defRPr/>
            </a:pPr>
            <a:r>
              <a:rPr lang="en-US" sz="2800" dirty="0">
                <a:solidFill>
                  <a:schemeClr val="tx1">
                    <a:lumMod val="65000"/>
                    <a:lumOff val="35000"/>
                  </a:schemeClr>
                </a:solidFill>
                <a:latin typeface="Helvetica" pitchFamily="50" charset="0"/>
                <a:cs typeface="+mn-cs"/>
              </a:rPr>
              <a:t>of events began.</a:t>
            </a:r>
            <a:endParaRPr lang="en-US"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ate2.png"/>
          <p:cNvPicPr>
            <a:picLocks noChangeAspect="1"/>
          </p:cNvPicPr>
          <p:nvPr/>
        </p:nvPicPr>
        <p:blipFill>
          <a:blip r:embed="rId3"/>
          <a:srcRect/>
          <a:stretch>
            <a:fillRect/>
          </a:stretch>
        </p:blipFill>
        <p:spPr bwMode="auto">
          <a:xfrm>
            <a:off x="571500" y="2187575"/>
            <a:ext cx="6623050" cy="2921000"/>
          </a:xfrm>
          <a:prstGeom prst="rect">
            <a:avLst/>
          </a:prstGeom>
          <a:noFill/>
          <a:ln w="9525">
            <a:noFill/>
            <a:miter lim="800000"/>
            <a:headEnd/>
            <a:tailEnd/>
          </a:ln>
        </p:spPr>
      </p:pic>
      <p:sp>
        <p:nvSpPr>
          <p:cNvPr id="13" name="TextBox 12"/>
          <p:cNvSpPr txBox="1"/>
          <p:nvPr/>
        </p:nvSpPr>
        <p:spPr>
          <a:xfrm>
            <a:off x="504825" y="2430463"/>
            <a:ext cx="3095625" cy="384175"/>
          </a:xfrm>
          <a:prstGeom prst="rect">
            <a:avLst/>
          </a:prstGeom>
          <a:noFill/>
        </p:spPr>
        <p:txBody>
          <a:bodyPr>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Pacific Plate </a:t>
            </a:r>
            <a:r>
              <a:rPr lang="en-US" sz="2000" dirty="0" err="1">
                <a:solidFill>
                  <a:schemeClr val="tx1">
                    <a:lumMod val="65000"/>
                    <a:lumOff val="35000"/>
                  </a:schemeClr>
                </a:solidFill>
                <a:latin typeface="Helvetica" pitchFamily="50" charset="0"/>
                <a:cs typeface="+mn-cs"/>
              </a:rPr>
              <a:t>Subduction</a:t>
            </a:r>
            <a:endParaRPr lang="en-US" sz="1800" dirty="0">
              <a:solidFill>
                <a:schemeClr val="tx1">
                  <a:lumMod val="65000"/>
                  <a:lumOff val="35000"/>
                </a:schemeClr>
              </a:solidFill>
              <a:latin typeface="Helvetica" pitchFamily="50" charset="0"/>
              <a:cs typeface="+mn-cs"/>
            </a:endParaRPr>
          </a:p>
        </p:txBody>
      </p:sp>
      <p:sp>
        <p:nvSpPr>
          <p:cNvPr id="4" name="Title 3"/>
          <p:cNvSpPr>
            <a:spLocks noGrp="1"/>
          </p:cNvSpPr>
          <p:nvPr>
            <p:ph type="title"/>
          </p:nvPr>
        </p:nvSpPr>
        <p:spPr>
          <a:xfrm>
            <a:off x="363538" y="315913"/>
            <a:ext cx="6321425" cy="873125"/>
          </a:xfrm>
        </p:spPr>
        <p:txBody>
          <a:bodyPr/>
          <a:lstStyle/>
          <a:p>
            <a:pPr>
              <a:defRPr/>
            </a:pPr>
            <a:r>
              <a:rPr lang="en-US" dirty="0" smtClean="0"/>
              <a:t>The Great Valley Sequence and The Franciscan Formation</a:t>
            </a:r>
            <a:endParaRPr lang="en-US" dirty="0"/>
          </a:p>
        </p:txBody>
      </p:sp>
      <p:pic>
        <p:nvPicPr>
          <p:cNvPr id="14" name="Picture 13" descr="plate1.png"/>
          <p:cNvPicPr>
            <a:picLocks noChangeAspect="1"/>
          </p:cNvPicPr>
          <p:nvPr/>
        </p:nvPicPr>
        <p:blipFill>
          <a:blip r:embed="rId4"/>
          <a:srcRect/>
          <a:stretch>
            <a:fillRect/>
          </a:stretch>
        </p:blipFill>
        <p:spPr bwMode="auto">
          <a:xfrm>
            <a:off x="571500" y="3041650"/>
            <a:ext cx="6623050" cy="2066925"/>
          </a:xfrm>
          <a:prstGeom prst="rect">
            <a:avLst/>
          </a:prstGeom>
          <a:noFill/>
          <a:ln w="9525">
            <a:noFill/>
            <a:miter lim="800000"/>
            <a:headEnd/>
            <a:tailEnd/>
          </a:ln>
        </p:spPr>
      </p:pic>
      <p:pic>
        <p:nvPicPr>
          <p:cNvPr id="16" name="Picture 15" descr="platearrow1.png"/>
          <p:cNvPicPr>
            <a:picLocks noChangeAspect="1"/>
          </p:cNvPicPr>
          <p:nvPr/>
        </p:nvPicPr>
        <p:blipFill>
          <a:blip r:embed="rId5"/>
          <a:srcRect/>
          <a:stretch>
            <a:fillRect/>
          </a:stretch>
        </p:blipFill>
        <p:spPr bwMode="auto">
          <a:xfrm>
            <a:off x="571500" y="4133850"/>
            <a:ext cx="1939925" cy="974725"/>
          </a:xfrm>
          <a:prstGeom prst="rect">
            <a:avLst/>
          </a:prstGeom>
          <a:noFill/>
          <a:ln w="9525">
            <a:noFill/>
            <a:miter lim="800000"/>
            <a:headEnd/>
            <a:tailEnd/>
          </a:ln>
        </p:spPr>
      </p:pic>
      <p:pic>
        <p:nvPicPr>
          <p:cNvPr id="17" name="Picture 16" descr="platearrow2.png"/>
          <p:cNvPicPr>
            <a:picLocks noChangeAspect="1"/>
          </p:cNvPicPr>
          <p:nvPr/>
        </p:nvPicPr>
        <p:blipFill>
          <a:blip r:embed="rId6"/>
          <a:srcRect/>
          <a:stretch>
            <a:fillRect/>
          </a:stretch>
        </p:blipFill>
        <p:spPr bwMode="auto">
          <a:xfrm>
            <a:off x="571500" y="3375025"/>
            <a:ext cx="4116388" cy="1733550"/>
          </a:xfrm>
          <a:prstGeom prst="rect">
            <a:avLst/>
          </a:prstGeom>
          <a:noFill/>
          <a:ln w="9525">
            <a:noFill/>
            <a:miter lim="800000"/>
            <a:headEnd/>
            <a:tailEnd/>
          </a:ln>
        </p:spPr>
      </p:pic>
      <p:pic>
        <p:nvPicPr>
          <p:cNvPr id="18" name="Picture 17" descr="platearrow3.png"/>
          <p:cNvPicPr>
            <a:picLocks noChangeAspect="1"/>
          </p:cNvPicPr>
          <p:nvPr/>
        </p:nvPicPr>
        <p:blipFill>
          <a:blip r:embed="rId7"/>
          <a:srcRect/>
          <a:stretch>
            <a:fillRect/>
          </a:stretch>
        </p:blipFill>
        <p:spPr bwMode="auto">
          <a:xfrm>
            <a:off x="4725988" y="3297238"/>
            <a:ext cx="2468562" cy="1811337"/>
          </a:xfrm>
          <a:prstGeom prst="rect">
            <a:avLst/>
          </a:prstGeom>
          <a:noFill/>
          <a:ln w="9525">
            <a:noFill/>
            <a:miter lim="800000"/>
            <a:headEnd/>
            <a:tailEnd/>
          </a:ln>
        </p:spPr>
      </p:pic>
      <p:pic>
        <p:nvPicPr>
          <p:cNvPr id="19" name="Picture 18" descr="volcanocloud.png"/>
          <p:cNvPicPr>
            <a:picLocks noChangeAspect="1"/>
          </p:cNvPicPr>
          <p:nvPr/>
        </p:nvPicPr>
        <p:blipFill>
          <a:blip r:embed="rId8"/>
          <a:srcRect/>
          <a:stretch>
            <a:fillRect/>
          </a:stretch>
        </p:blipFill>
        <p:spPr bwMode="auto">
          <a:xfrm>
            <a:off x="4906963" y="2160588"/>
            <a:ext cx="2306637" cy="930275"/>
          </a:xfrm>
          <a:prstGeom prst="rect">
            <a:avLst/>
          </a:prstGeom>
          <a:noFill/>
          <a:ln w="9525">
            <a:noFill/>
            <a:miter lim="800000"/>
            <a:headEnd/>
            <a:tailEnd/>
          </a:ln>
        </p:spPr>
      </p:pic>
      <p:sp>
        <p:nvSpPr>
          <p:cNvPr id="20" name="TextBox 19"/>
          <p:cNvSpPr txBox="1"/>
          <p:nvPr/>
        </p:nvSpPr>
        <p:spPr>
          <a:xfrm>
            <a:off x="504825" y="2425700"/>
            <a:ext cx="4195763" cy="384175"/>
          </a:xfrm>
          <a:prstGeom prst="rect">
            <a:avLst/>
          </a:prstGeom>
          <a:solidFill>
            <a:schemeClr val="bg1"/>
          </a:solidFill>
        </p:spPr>
        <p:txBody>
          <a:bodyPr>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Franciscan Formation (ocean floor)</a:t>
            </a:r>
          </a:p>
        </p:txBody>
      </p:sp>
      <p:grpSp>
        <p:nvGrpSpPr>
          <p:cNvPr id="21" name="Group 20"/>
          <p:cNvGrpSpPr>
            <a:grpSpLocks/>
          </p:cNvGrpSpPr>
          <p:nvPr/>
        </p:nvGrpSpPr>
        <p:grpSpPr bwMode="auto">
          <a:xfrm>
            <a:off x="7389813" y="3422650"/>
            <a:ext cx="1685925" cy="738188"/>
            <a:chOff x="1349811" y="3067884"/>
            <a:chExt cx="1685578" cy="738664"/>
          </a:xfrm>
        </p:grpSpPr>
        <p:pic>
          <p:nvPicPr>
            <p:cNvPr id="45070" name="Picture 21"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24" name="TextBox 23"/>
            <p:cNvSpPr txBox="1"/>
            <p:nvPr/>
          </p:nvSpPr>
          <p:spPr>
            <a:xfrm>
              <a:off x="1578364" y="3067884"/>
              <a:ext cx="1457025" cy="738664"/>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Magma rises to </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form volcanoes</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and mountains</a:t>
              </a:r>
            </a:p>
          </p:txBody>
        </p:sp>
      </p:grpSp>
      <p:grpSp>
        <p:nvGrpSpPr>
          <p:cNvPr id="25" name="Group 24"/>
          <p:cNvGrpSpPr>
            <a:grpSpLocks/>
          </p:cNvGrpSpPr>
          <p:nvPr/>
        </p:nvGrpSpPr>
        <p:grpSpPr bwMode="auto">
          <a:xfrm>
            <a:off x="7389813" y="2816225"/>
            <a:ext cx="1368425" cy="523875"/>
            <a:chOff x="1349811" y="3067884"/>
            <a:chExt cx="1368184" cy="523220"/>
          </a:xfrm>
        </p:grpSpPr>
        <p:pic>
          <p:nvPicPr>
            <p:cNvPr id="45068" name="Picture 25"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27" name="TextBox 26"/>
            <p:cNvSpPr txBox="1"/>
            <p:nvPr/>
          </p:nvSpPr>
          <p:spPr>
            <a:xfrm>
              <a:off x="1578371" y="3067884"/>
              <a:ext cx="1139624"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Great valley</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sequence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xit" presetSubtype="0" fill="hold"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538" y="134938"/>
            <a:ext cx="6321425" cy="873125"/>
          </a:xfrm>
        </p:spPr>
        <p:txBody>
          <a:bodyPr/>
          <a:lstStyle/>
          <a:p>
            <a:pPr>
              <a:defRPr/>
            </a:pPr>
            <a:r>
              <a:rPr lang="en-US" dirty="0" smtClean="0"/>
              <a:t>The San Andreas Fault System</a:t>
            </a:r>
            <a:endParaRPr lang="en-US" dirty="0"/>
          </a:p>
        </p:txBody>
      </p:sp>
      <p:pic>
        <p:nvPicPr>
          <p:cNvPr id="47106" name="Picture 20" descr="Pac-NoAm_Tech_Big"/>
          <p:cNvPicPr>
            <a:picLocks noChangeAspect="1" noChangeArrowheads="1" noCrop="1"/>
          </p:cNvPicPr>
          <p:nvPr/>
        </p:nvPicPr>
        <p:blipFill>
          <a:blip r:embed="rId3"/>
          <a:srcRect/>
          <a:stretch>
            <a:fillRect/>
          </a:stretch>
        </p:blipFill>
        <p:spPr bwMode="auto">
          <a:xfrm>
            <a:off x="1370013" y="1209675"/>
            <a:ext cx="5727700" cy="4294188"/>
          </a:xfrm>
          <a:prstGeom prst="rect">
            <a:avLst/>
          </a:prstGeom>
          <a:noFill/>
          <a:ln w="9525">
            <a:noFill/>
            <a:miter lim="800000"/>
            <a:headEnd/>
            <a:tailEnd/>
          </a:ln>
        </p:spPr>
      </p:pic>
      <p:sp>
        <p:nvSpPr>
          <p:cNvPr id="23" name="TextBox 22"/>
          <p:cNvSpPr txBox="1"/>
          <p:nvPr/>
        </p:nvSpPr>
        <p:spPr>
          <a:xfrm>
            <a:off x="1076325" y="5624513"/>
            <a:ext cx="6342063" cy="522287"/>
          </a:xfrm>
          <a:prstGeom prst="rect">
            <a:avLst/>
          </a:prstGeom>
          <a:noFill/>
        </p:spPr>
        <p:txBody>
          <a:bodyPr>
            <a:spAutoFit/>
          </a:bodyPr>
          <a:lstStyle/>
          <a:p>
            <a:pPr eaLnBrk="0" hangingPunct="0">
              <a:defRPr/>
            </a:pPr>
            <a:r>
              <a:rPr lang="en-US" sz="1400" dirty="0" err="1">
                <a:solidFill>
                  <a:schemeClr val="tx1">
                    <a:lumMod val="65000"/>
                    <a:lumOff val="35000"/>
                  </a:schemeClr>
                </a:solidFill>
                <a:latin typeface="Helvetica" pitchFamily="50" charset="0"/>
                <a:cs typeface="+mn-cs"/>
              </a:rPr>
              <a:t>Farallon</a:t>
            </a:r>
            <a:r>
              <a:rPr lang="en-US" sz="1400" dirty="0">
                <a:solidFill>
                  <a:schemeClr val="tx1">
                    <a:lumMod val="65000"/>
                    <a:lumOff val="35000"/>
                  </a:schemeClr>
                </a:solidFill>
                <a:latin typeface="Helvetica" pitchFamily="50" charset="0"/>
                <a:cs typeface="+mn-cs"/>
              </a:rPr>
              <a:t> Plate, Pacific Plate, North American Plate meet at a “Triple Junction.”</a:t>
            </a:r>
          </a:p>
          <a:p>
            <a:pPr eaLnBrk="0" hangingPunct="0">
              <a:defRPr/>
            </a:pPr>
            <a:r>
              <a:rPr lang="en-US" sz="1400" dirty="0">
                <a:solidFill>
                  <a:schemeClr val="tx1">
                    <a:lumMod val="65000"/>
                    <a:lumOff val="35000"/>
                  </a:schemeClr>
                </a:solidFill>
                <a:latin typeface="Helvetica" pitchFamily="50" charset="0"/>
                <a:cs typeface="+mn-cs"/>
              </a:rPr>
              <a:t>Plates change to lateral northern direction creating San Andreas Fault</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creen shot 2011-01-03 at 1.38.29 PM.png"/>
          <p:cNvPicPr>
            <a:picLocks noChangeAspect="1"/>
          </p:cNvPicPr>
          <p:nvPr/>
        </p:nvPicPr>
        <p:blipFill>
          <a:blip r:embed="rId3"/>
          <a:srcRect/>
          <a:stretch>
            <a:fillRect/>
          </a:stretch>
        </p:blipFill>
        <p:spPr bwMode="auto">
          <a:xfrm>
            <a:off x="889000" y="669925"/>
            <a:ext cx="6400800" cy="2232025"/>
          </a:xfrm>
          <a:prstGeom prst="rect">
            <a:avLst/>
          </a:prstGeom>
          <a:noFill/>
          <a:ln w="9525">
            <a:noFill/>
            <a:miter lim="800000"/>
            <a:headEnd/>
            <a:tailEnd/>
          </a:ln>
        </p:spPr>
      </p:pic>
      <p:pic>
        <p:nvPicPr>
          <p:cNvPr id="49154" name="Picture 6" descr="Screen shot 2011-01-03 at 1.38.38 PM.png"/>
          <p:cNvPicPr>
            <a:picLocks noChangeAspect="1"/>
          </p:cNvPicPr>
          <p:nvPr/>
        </p:nvPicPr>
        <p:blipFill>
          <a:blip r:embed="rId4"/>
          <a:srcRect/>
          <a:stretch>
            <a:fillRect/>
          </a:stretch>
        </p:blipFill>
        <p:spPr bwMode="auto">
          <a:xfrm>
            <a:off x="889000" y="3708400"/>
            <a:ext cx="6400800" cy="2230438"/>
          </a:xfrm>
          <a:prstGeom prst="rect">
            <a:avLst/>
          </a:prstGeom>
          <a:noFill/>
          <a:ln w="9525">
            <a:noFill/>
            <a:miter lim="800000"/>
            <a:headEnd/>
            <a:tailEnd/>
          </a:ln>
        </p:spPr>
      </p:pic>
      <p:sp>
        <p:nvSpPr>
          <p:cNvPr id="8" name="TextBox 7"/>
          <p:cNvSpPr txBox="1"/>
          <p:nvPr/>
        </p:nvSpPr>
        <p:spPr>
          <a:xfrm>
            <a:off x="865188" y="2901950"/>
            <a:ext cx="4195762" cy="560388"/>
          </a:xfrm>
          <a:prstGeom prst="rect">
            <a:avLst/>
          </a:prstGeom>
          <a:noFill/>
        </p:spPr>
        <p:txBody>
          <a:bodyPr>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Mayacamas</a:t>
            </a:r>
            <a:r>
              <a:rPr lang="en-US" sz="1600" dirty="0">
                <a:solidFill>
                  <a:schemeClr val="tx1">
                    <a:lumMod val="65000"/>
                    <a:lumOff val="35000"/>
                  </a:schemeClr>
                </a:solidFill>
                <a:latin typeface="Helvetica" pitchFamily="50" charset="0"/>
                <a:cs typeface="+mn-cs"/>
              </a:rPr>
              <a:t> Mountains</a:t>
            </a:r>
          </a:p>
          <a:p>
            <a:pPr eaLnBrk="0" hangingPunct="0">
              <a:lnSpc>
                <a:spcPct val="95000"/>
              </a:lnSpc>
              <a:defRPr/>
            </a:pPr>
            <a:r>
              <a:rPr lang="en-US" sz="1600" dirty="0">
                <a:solidFill>
                  <a:schemeClr val="tx1">
                    <a:lumMod val="65000"/>
                    <a:lumOff val="35000"/>
                  </a:schemeClr>
                </a:solidFill>
                <a:latin typeface="Helvetica" pitchFamily="50" charset="0"/>
                <a:cs typeface="+mn-cs"/>
              </a:rPr>
              <a:t>Looking west, Yountville</a:t>
            </a:r>
          </a:p>
        </p:txBody>
      </p:sp>
      <p:sp>
        <p:nvSpPr>
          <p:cNvPr id="9" name="TextBox 8"/>
          <p:cNvSpPr txBox="1"/>
          <p:nvPr/>
        </p:nvSpPr>
        <p:spPr>
          <a:xfrm>
            <a:off x="865188" y="5945188"/>
            <a:ext cx="4195762" cy="560387"/>
          </a:xfrm>
          <a:prstGeom prst="rect">
            <a:avLst/>
          </a:prstGeom>
          <a:noFill/>
        </p:spPr>
        <p:txBody>
          <a:bodyPr>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Vaca</a:t>
            </a:r>
            <a:r>
              <a:rPr lang="en-US" sz="1600" dirty="0">
                <a:solidFill>
                  <a:schemeClr val="tx1">
                    <a:lumMod val="65000"/>
                    <a:lumOff val="35000"/>
                  </a:schemeClr>
                </a:solidFill>
                <a:latin typeface="Helvetica" pitchFamily="50" charset="0"/>
                <a:cs typeface="+mn-cs"/>
              </a:rPr>
              <a:t> Range</a:t>
            </a:r>
          </a:p>
          <a:p>
            <a:pPr eaLnBrk="0" hangingPunct="0">
              <a:lnSpc>
                <a:spcPct val="95000"/>
              </a:lnSpc>
              <a:defRPr/>
            </a:pPr>
            <a:r>
              <a:rPr lang="en-US" sz="1600" dirty="0">
                <a:solidFill>
                  <a:schemeClr val="tx1">
                    <a:lumMod val="65000"/>
                    <a:lumOff val="35000"/>
                  </a:schemeClr>
                </a:solidFill>
                <a:latin typeface="Helvetica" pitchFamily="50" charset="0"/>
                <a:cs typeface="+mn-cs"/>
              </a:rPr>
              <a:t>Looking east, Stags Leap District</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397500" y="4114800"/>
            <a:ext cx="1222375" cy="338138"/>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overview of</a:t>
            </a:r>
          </a:p>
        </p:txBody>
      </p:sp>
      <p:sp>
        <p:nvSpPr>
          <p:cNvPr id="7" name="TextBox 6"/>
          <p:cNvSpPr txBox="1"/>
          <p:nvPr/>
        </p:nvSpPr>
        <p:spPr>
          <a:xfrm>
            <a:off x="5549900" y="4362450"/>
            <a:ext cx="2543175"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srcRect/>
          <a:stretch>
            <a:fillRect/>
          </a:stretch>
        </p:blipFill>
        <p:spPr bwMode="auto">
          <a:xfrm>
            <a:off x="369888" y="1397000"/>
            <a:ext cx="2247900" cy="506730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tretch>
            <a:fillRect/>
          </a:stretch>
        </p:blipFill>
        <p:spPr bwMode="auto">
          <a:xfrm>
            <a:off x="3083057" y="259455"/>
            <a:ext cx="4368799" cy="6210300"/>
          </a:xfrm>
          <a:prstGeom prst="rect">
            <a:avLst/>
          </a:prstGeom>
          <a:ln>
            <a:noFill/>
          </a:ln>
          <a:effectLst>
            <a:softEdge rad="112500"/>
          </a:effectLst>
        </p:spPr>
      </p:pic>
      <p:sp>
        <p:nvSpPr>
          <p:cNvPr id="97" name="TextBox 96"/>
          <p:cNvSpPr txBox="1"/>
          <p:nvPr/>
        </p:nvSpPr>
        <p:spPr>
          <a:xfrm>
            <a:off x="3630613" y="1654175"/>
            <a:ext cx="2544762"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98" name="TextBox 97"/>
          <p:cNvSpPr txBox="1"/>
          <p:nvPr/>
        </p:nvSpPr>
        <p:spPr>
          <a:xfrm>
            <a:off x="5846763" y="2916238"/>
            <a:ext cx="944562" cy="306387"/>
          </a:xfrm>
          <a:prstGeom prst="rect">
            <a:avLst/>
          </a:prstGeom>
          <a:noFill/>
        </p:spPr>
        <p:txBody>
          <a:bodyPr wrap="none">
            <a:spAutoFit/>
          </a:bodyPr>
          <a:lstStyle/>
          <a:p>
            <a:pPr algn="ctr" eaLnBrk="0" hangingPunct="0">
              <a:defRPr/>
            </a:pPr>
            <a:r>
              <a:rPr lang="en-US" sz="1400" dirty="0">
                <a:solidFill>
                  <a:schemeClr val="tx1">
                    <a:lumMod val="65000"/>
                    <a:lumOff val="35000"/>
                  </a:schemeClr>
                </a:solidFill>
                <a:latin typeface="Helvetica" pitchFamily="50" charset="0"/>
                <a:cs typeface="+mn-cs"/>
              </a:rPr>
              <a:t>Yountville</a:t>
            </a:r>
          </a:p>
        </p:txBody>
      </p:sp>
      <p:grpSp>
        <p:nvGrpSpPr>
          <p:cNvPr id="3" name="Group 100"/>
          <p:cNvGrpSpPr>
            <a:grpSpLocks/>
          </p:cNvGrpSpPr>
          <p:nvPr/>
        </p:nvGrpSpPr>
        <p:grpSpPr bwMode="auto">
          <a:xfrm>
            <a:off x="2913811" y="4821238"/>
            <a:ext cx="1939925" cy="523875"/>
            <a:chOff x="2974118" y="4821708"/>
            <a:chExt cx="1940100" cy="523220"/>
          </a:xfrm>
        </p:grpSpPr>
        <p:sp>
          <p:nvSpPr>
            <p:cNvPr id="99" name="TextBox 98"/>
            <p:cNvSpPr txBox="1"/>
            <p:nvPr/>
          </p:nvSpPr>
          <p:spPr>
            <a:xfrm>
              <a:off x="2974118" y="4821708"/>
              <a:ext cx="1697190" cy="523220"/>
            </a:xfrm>
            <a:prstGeom prst="rect">
              <a:avLst/>
            </a:prstGeom>
            <a:noFill/>
          </p:spPr>
          <p:txBody>
            <a:bodyPr wrap="none">
              <a:spAutoFit/>
            </a:bodyPr>
            <a:lstStyle/>
            <a:p>
              <a:pPr algn="r" eaLnBrk="0" hangingPunct="0">
                <a:defRPr/>
              </a:pPr>
              <a:r>
                <a:rPr lang="en-US" sz="1400" dirty="0">
                  <a:solidFill>
                    <a:schemeClr val="tx1">
                      <a:lumMod val="65000"/>
                      <a:lumOff val="35000"/>
                    </a:schemeClr>
                  </a:solidFill>
                  <a:latin typeface="Helvetica" pitchFamily="50" charset="0"/>
                  <a:cs typeface="+mn-cs"/>
                </a:rPr>
                <a:t>San Pablo</a:t>
              </a:r>
            </a:p>
            <a:p>
              <a:pPr algn="r" eaLnBrk="0" hangingPunct="0">
                <a:defRPr/>
              </a:pPr>
              <a:r>
                <a:rPr lang="en-US" sz="1400" dirty="0">
                  <a:solidFill>
                    <a:schemeClr val="tx1">
                      <a:lumMod val="65000"/>
                      <a:lumOff val="35000"/>
                    </a:schemeClr>
                  </a:solidFill>
                  <a:latin typeface="Helvetica" pitchFamily="50" charset="0"/>
                  <a:cs typeface="+mn-cs"/>
                </a:rPr>
                <a:t>Bay Encroachment</a:t>
              </a:r>
            </a:p>
          </p:txBody>
        </p:sp>
        <p:pic>
          <p:nvPicPr>
            <p:cNvPr id="51208" name="Picture 99" descr="DOTTED_ARROW.wmf"/>
            <p:cNvPicPr>
              <a:picLocks noChangeAspect="1"/>
            </p:cNvPicPr>
            <p:nvPr/>
          </p:nvPicPr>
          <p:blipFill>
            <a:blip r:embed="rId5"/>
            <a:srcRect/>
            <a:stretch>
              <a:fillRect/>
            </a:stretch>
          </p:blipFill>
          <p:spPr bwMode="auto">
            <a:xfrm rot="10800000">
              <a:off x="4698318" y="4983561"/>
              <a:ext cx="215900" cy="165100"/>
            </a:xfrm>
            <a:prstGeom prst="rect">
              <a:avLst/>
            </a:prstGeom>
            <a:noFill/>
            <a:ln w="9525">
              <a:noFill/>
              <a:miter lim="800000"/>
              <a:headEnd/>
              <a:tailEnd/>
            </a:ln>
          </p:spPr>
        </p:pic>
      </p:grpSp>
      <p:sp>
        <p:nvSpPr>
          <p:cNvPr id="92" name="Freeform 91"/>
          <p:cNvSpPr/>
          <p:nvPr/>
        </p:nvSpPr>
        <p:spPr bwMode="auto">
          <a:xfrm>
            <a:off x="3859306" y="3603811"/>
            <a:ext cx="3590365" cy="2784289"/>
          </a:xfrm>
          <a:custGeom>
            <a:avLst/>
            <a:gdLst>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1657063 w 3940935"/>
              <a:gd name="connsiteY3" fmla="*/ 1127554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7063 w 3940935"/>
              <a:gd name="connsiteY3" fmla="*/ 1127554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6715 w 3940935"/>
              <a:gd name="connsiteY3" fmla="*/ 1127670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6715 w 3940935"/>
              <a:gd name="connsiteY3" fmla="*/ 1127670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766396 w 3940935"/>
              <a:gd name="connsiteY7" fmla="*/ 1243475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6715 w 3940935"/>
              <a:gd name="connsiteY3" fmla="*/ 1127670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766396 w 3940935"/>
              <a:gd name="connsiteY7" fmla="*/ 1243475 h 2840328"/>
              <a:gd name="connsiteX8" fmla="*/ 3188998 w 3940935"/>
              <a:gd name="connsiteY8" fmla="*/ 1990526 h 2840328"/>
              <a:gd name="connsiteX9" fmla="*/ 3940935 w 3940935"/>
              <a:gd name="connsiteY9" fmla="*/ 2840328 h 2840328"/>
              <a:gd name="connsiteX10" fmla="*/ 3940935 w 3940935"/>
              <a:gd name="connsiteY10" fmla="*/ 2840328 h 2840328"/>
              <a:gd name="connsiteX0" fmla="*/ 0 w 3940935"/>
              <a:gd name="connsiteY0" fmla="*/ 2840326 h 2840326"/>
              <a:gd name="connsiteX1" fmla="*/ 231820 w 3940935"/>
              <a:gd name="connsiteY1" fmla="*/ 2621385 h 2840326"/>
              <a:gd name="connsiteX2" fmla="*/ 1023491 w 3940935"/>
              <a:gd name="connsiteY2" fmla="*/ 1913243 h 2840326"/>
              <a:gd name="connsiteX3" fmla="*/ 1656715 w 3940935"/>
              <a:gd name="connsiteY3" fmla="*/ 1127668 h 2840326"/>
              <a:gd name="connsiteX4" fmla="*/ 1867437 w 3940935"/>
              <a:gd name="connsiteY4" fmla="*/ 328946 h 2840326"/>
              <a:gd name="connsiteX5" fmla="*/ 2060187 w 3940935"/>
              <a:gd name="connsiteY5" fmla="*/ 19855 h 2840326"/>
              <a:gd name="connsiteX6" fmla="*/ 2434107 w 3940935"/>
              <a:gd name="connsiteY6" fmla="*/ 303188 h 2840326"/>
              <a:gd name="connsiteX7" fmla="*/ 2766396 w 3940935"/>
              <a:gd name="connsiteY7" fmla="*/ 1243473 h 2840326"/>
              <a:gd name="connsiteX8" fmla="*/ 3188998 w 3940935"/>
              <a:gd name="connsiteY8" fmla="*/ 1990524 h 2840326"/>
              <a:gd name="connsiteX9" fmla="*/ 3940935 w 3940935"/>
              <a:gd name="connsiteY9" fmla="*/ 2840326 h 2840326"/>
              <a:gd name="connsiteX10" fmla="*/ 3940935 w 3940935"/>
              <a:gd name="connsiteY10"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867437 w 3940935"/>
              <a:gd name="connsiteY3" fmla="*/ 328946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692270 w 3940935"/>
              <a:gd name="connsiteY3" fmla="*/ 651742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692270 w 3940935"/>
              <a:gd name="connsiteY3" fmla="*/ 651742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276 w 3940935"/>
              <a:gd name="connsiteY2" fmla="*/ 1913439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848286 w 3940935"/>
              <a:gd name="connsiteY2" fmla="*/ 1738805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848286 w 3940935"/>
              <a:gd name="connsiteY2" fmla="*/ 1738805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2883 w 3940935"/>
              <a:gd name="connsiteY2" fmla="*/ 173898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2883 w 3940935"/>
              <a:gd name="connsiteY2" fmla="*/ 173898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954034 w 3940935"/>
              <a:gd name="connsiteY6" fmla="*/ 1243600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2883 w 3940935"/>
              <a:gd name="connsiteY2" fmla="*/ 173898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954034 w 3940935"/>
              <a:gd name="connsiteY6" fmla="*/ 1243600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20471 h 2820471"/>
              <a:gd name="connsiteX1" fmla="*/ 231820 w 3940935"/>
              <a:gd name="connsiteY1" fmla="*/ 2601530 h 2820471"/>
              <a:gd name="connsiteX2" fmla="*/ 1022883 w 3940935"/>
              <a:gd name="connsiteY2" fmla="*/ 1719128 h 2820471"/>
              <a:gd name="connsiteX3" fmla="*/ 1530583 w 3940935"/>
              <a:gd name="connsiteY3" fmla="*/ 631954 h 2820471"/>
              <a:gd name="connsiteX4" fmla="*/ 2060187 w 3940935"/>
              <a:gd name="connsiteY4" fmla="*/ 0 h 2820471"/>
              <a:gd name="connsiteX5" fmla="*/ 2954034 w 3940935"/>
              <a:gd name="connsiteY5" fmla="*/ 1223745 h 2820471"/>
              <a:gd name="connsiteX6" fmla="*/ 3188998 w 3940935"/>
              <a:gd name="connsiteY6" fmla="*/ 1970669 h 2820471"/>
              <a:gd name="connsiteX7" fmla="*/ 3940935 w 3940935"/>
              <a:gd name="connsiteY7" fmla="*/ 2820471 h 2820471"/>
              <a:gd name="connsiteX8" fmla="*/ 3940935 w 3940935"/>
              <a:gd name="connsiteY8" fmla="*/ 2820471 h 2820471"/>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188998 w 3940935"/>
              <a:gd name="connsiteY6" fmla="*/ 2046857 h 2896659"/>
              <a:gd name="connsiteX7" fmla="*/ 3940935 w 3940935"/>
              <a:gd name="connsiteY7" fmla="*/ 2896659 h 2896659"/>
              <a:gd name="connsiteX8" fmla="*/ 3940935 w 3940935"/>
              <a:gd name="connsiteY8" fmla="*/ 2896659 h 2896659"/>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363103 w 3940935"/>
              <a:gd name="connsiteY6" fmla="*/ 2047067 h 2896659"/>
              <a:gd name="connsiteX7" fmla="*/ 3940935 w 3940935"/>
              <a:gd name="connsiteY7" fmla="*/ 2896659 h 2896659"/>
              <a:gd name="connsiteX8" fmla="*/ 3940935 w 3940935"/>
              <a:gd name="connsiteY8" fmla="*/ 2896659 h 2896659"/>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363103 w 3940935"/>
              <a:gd name="connsiteY6" fmla="*/ 2047067 h 2896659"/>
              <a:gd name="connsiteX7" fmla="*/ 3940935 w 3940935"/>
              <a:gd name="connsiteY7" fmla="*/ 2896659 h 2896659"/>
              <a:gd name="connsiteX8" fmla="*/ 3940935 w 3940935"/>
              <a:gd name="connsiteY8" fmla="*/ 2896659 h 2896659"/>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363103 w 3940935"/>
              <a:gd name="connsiteY6" fmla="*/ 2047067 h 2896659"/>
              <a:gd name="connsiteX7" fmla="*/ 3940935 w 3940935"/>
              <a:gd name="connsiteY7" fmla="*/ 2896659 h 2896659"/>
              <a:gd name="connsiteX8" fmla="*/ 3940935 w 3940935"/>
              <a:gd name="connsiteY8" fmla="*/ 2896659 h 28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935" h="2896659">
                <a:moveTo>
                  <a:pt x="0" y="2896659"/>
                </a:moveTo>
                <a:cubicBezTo>
                  <a:pt x="96323" y="2766529"/>
                  <a:pt x="125972" y="2750698"/>
                  <a:pt x="231820" y="2677718"/>
                </a:cubicBezTo>
                <a:cubicBezTo>
                  <a:pt x="691166" y="2441605"/>
                  <a:pt x="841863" y="2213746"/>
                  <a:pt x="1022883" y="1795316"/>
                </a:cubicBezTo>
                <a:cubicBezTo>
                  <a:pt x="1295214" y="1346158"/>
                  <a:pt x="1357800" y="1023707"/>
                  <a:pt x="1530583" y="708142"/>
                </a:cubicBezTo>
                <a:cubicBezTo>
                  <a:pt x="1589567" y="500381"/>
                  <a:pt x="1861491" y="89581"/>
                  <a:pt x="2060187" y="76188"/>
                </a:cubicBezTo>
                <a:cubicBezTo>
                  <a:pt x="2686829" y="0"/>
                  <a:pt x="2765899" y="971488"/>
                  <a:pt x="2954034" y="1299933"/>
                </a:cubicBezTo>
                <a:cubicBezTo>
                  <a:pt x="3090950" y="1636498"/>
                  <a:pt x="3172871" y="1807601"/>
                  <a:pt x="3363103" y="2047067"/>
                </a:cubicBezTo>
                <a:lnTo>
                  <a:pt x="3940935" y="2896659"/>
                </a:lnTo>
                <a:lnTo>
                  <a:pt x="3940935" y="2896659"/>
                </a:lnTo>
              </a:path>
            </a:pathLst>
          </a:custGeom>
          <a:gradFill>
            <a:gsLst>
              <a:gs pos="0">
                <a:schemeClr val="tx2">
                  <a:lumMod val="65000"/>
                  <a:lumOff val="35000"/>
                  <a:alpha val="28000"/>
                </a:schemeClr>
              </a:gs>
              <a:gs pos="50000">
                <a:schemeClr val="tx2">
                  <a:lumMod val="50000"/>
                  <a:lumOff val="50000"/>
                  <a:alpha val="50000"/>
                </a:schemeClr>
              </a:gs>
              <a:gs pos="100000">
                <a:schemeClr val="accent1">
                  <a:shade val="100000"/>
                  <a:satMod val="115000"/>
                  <a:alpha val="0"/>
                </a:schemeClr>
              </a:gs>
            </a:gsLst>
            <a:lin ang="5400000" scaled="0"/>
          </a:gradFill>
          <a:ln w="28575" cap="flat" cmpd="sng" algn="ctr">
            <a:solidFill>
              <a:schemeClr val="tx2">
                <a:lumMod val="65000"/>
                <a:lumOff val="35000"/>
              </a:schemeClr>
            </a:solidFill>
            <a:prstDash val="sysDash"/>
            <a:round/>
            <a:headEnd type="none" w="med" len="med"/>
            <a:tailEnd type="none" w="med" len="med"/>
          </a:ln>
          <a:effectLst/>
        </p:spPr>
        <p:txBody>
          <a:bodyPr/>
          <a:lstStyle/>
          <a:p>
            <a:pPr algn="ctr" eaLnBrk="0" hangingPunct="0">
              <a:defRPr/>
            </a:pPr>
            <a:endParaRPr lang="en-US">
              <a:latin typeface="Times"/>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2000"/>
                                        <p:tgtEl>
                                          <p:spTgt spid="92"/>
                                        </p:tgtEl>
                                      </p:cBhvr>
                                    </p:animEffect>
                                    <p:anim calcmode="lin" valueType="num">
                                      <p:cBhvr>
                                        <p:cTn id="11" dur="2000" fill="hold"/>
                                        <p:tgtEl>
                                          <p:spTgt spid="92"/>
                                        </p:tgtEl>
                                        <p:attrNameLst>
                                          <p:attrName>ppt_x</p:attrName>
                                        </p:attrNameLst>
                                      </p:cBhvr>
                                      <p:tavLst>
                                        <p:tav tm="0">
                                          <p:val>
                                            <p:strVal val="#ppt_x"/>
                                          </p:val>
                                        </p:tav>
                                        <p:tav tm="100000">
                                          <p:val>
                                            <p:strVal val="#ppt_x"/>
                                          </p:val>
                                        </p:tav>
                                      </p:tavLst>
                                    </p:anim>
                                    <p:anim calcmode="lin" valueType="num">
                                      <p:cBhvr>
                                        <p:cTn id="12" dur="2000" fill="hold"/>
                                        <p:tgtEl>
                                          <p:spTgt spid="92"/>
                                        </p:tgtEl>
                                        <p:attrNameLst>
                                          <p:attrName>ppt_y</p:attrName>
                                        </p:attrNameLst>
                                      </p:cBhvr>
                                      <p:tavLst>
                                        <p:tav tm="0">
                                          <p:val>
                                            <p:strVal val="#ppt_y+.1"/>
                                          </p:val>
                                        </p:tav>
                                        <p:tav tm="100000">
                                          <p:val>
                                            <p:strVal val="#ppt_y"/>
                                          </p:val>
                                        </p:tav>
                                      </p:tavLst>
                                    </p:anim>
                                  </p:childTnLst>
                                </p:cTn>
                              </p:par>
                              <p:par>
                                <p:cTn id="13" presetID="17" presetClass="entr" presetSubtype="4"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anim calcmode="lin" valueType="num">
                                      <p:cBhvr>
                                        <p:cTn id="15" dur="2000" fill="hold"/>
                                        <p:tgtEl>
                                          <p:spTgt spid="92"/>
                                        </p:tgtEl>
                                        <p:attrNameLst>
                                          <p:attrName>ppt_x</p:attrName>
                                        </p:attrNameLst>
                                      </p:cBhvr>
                                      <p:tavLst>
                                        <p:tav tm="0">
                                          <p:val>
                                            <p:strVal val="#ppt_x"/>
                                          </p:val>
                                        </p:tav>
                                        <p:tav tm="100000">
                                          <p:val>
                                            <p:strVal val="#ppt_x"/>
                                          </p:val>
                                        </p:tav>
                                      </p:tavLst>
                                    </p:anim>
                                    <p:anim calcmode="lin" valueType="num">
                                      <p:cBhvr>
                                        <p:cTn id="16" dur="2000" fill="hold"/>
                                        <p:tgtEl>
                                          <p:spTgt spid="92"/>
                                        </p:tgtEl>
                                        <p:attrNameLst>
                                          <p:attrName>ppt_y</p:attrName>
                                        </p:attrNameLst>
                                      </p:cBhvr>
                                      <p:tavLst>
                                        <p:tav tm="0">
                                          <p:val>
                                            <p:strVal val="#ppt_y+#ppt_h/2"/>
                                          </p:val>
                                        </p:tav>
                                        <p:tav tm="100000">
                                          <p:val>
                                            <p:strVal val="#ppt_y"/>
                                          </p:val>
                                        </p:tav>
                                      </p:tavLst>
                                    </p:anim>
                                    <p:anim calcmode="lin" valueType="num">
                                      <p:cBhvr>
                                        <p:cTn id="17" dur="2000" fill="hold"/>
                                        <p:tgtEl>
                                          <p:spTgt spid="92"/>
                                        </p:tgtEl>
                                        <p:attrNameLst>
                                          <p:attrName>ppt_w</p:attrName>
                                        </p:attrNameLst>
                                      </p:cBhvr>
                                      <p:tavLst>
                                        <p:tav tm="0">
                                          <p:val>
                                            <p:strVal val="#ppt_w"/>
                                          </p:val>
                                        </p:tav>
                                        <p:tav tm="100000">
                                          <p:val>
                                            <p:strVal val="#ppt_w"/>
                                          </p:val>
                                        </p:tav>
                                      </p:tavLst>
                                    </p:anim>
                                    <p:anim calcmode="lin" valueType="num">
                                      <p:cBhvr>
                                        <p:cTn id="18" dur="2000" fill="hold"/>
                                        <p:tgtEl>
                                          <p:spTgt spid="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54038" y="704850"/>
            <a:ext cx="7215187" cy="4935538"/>
            <a:chOff x="554038" y="704850"/>
            <a:chExt cx="7215187" cy="4935538"/>
          </a:xfrm>
        </p:grpSpPr>
        <p:pic>
          <p:nvPicPr>
            <p:cNvPr id="53249" name="Picture 2"/>
            <p:cNvPicPr>
              <a:picLocks noChangeAspect="1" noChangeArrowheads="1"/>
            </p:cNvPicPr>
            <p:nvPr/>
          </p:nvPicPr>
          <p:blipFill>
            <a:blip r:embed="rId3"/>
            <a:srcRect/>
            <a:stretch>
              <a:fillRect/>
            </a:stretch>
          </p:blipFill>
          <p:spPr bwMode="auto">
            <a:xfrm>
              <a:off x="554038" y="704850"/>
              <a:ext cx="7215187" cy="4935538"/>
            </a:xfrm>
            <a:prstGeom prst="rect">
              <a:avLst/>
            </a:prstGeom>
            <a:noFill/>
            <a:ln w="9525">
              <a:noFill/>
              <a:miter lim="800000"/>
              <a:headEnd/>
              <a:tailEnd/>
            </a:ln>
          </p:spPr>
        </p:pic>
        <p:pic>
          <p:nvPicPr>
            <p:cNvPr id="9" name="Picture 8" descr="shutterstock_41994739.jpg"/>
            <p:cNvPicPr>
              <a:picLocks noChangeAspect="1"/>
            </p:cNvPicPr>
            <p:nvPr/>
          </p:nvPicPr>
          <p:blipFill>
            <a:blip r:embed="rId4" cstate="screen"/>
            <a:srcRect/>
            <a:stretch>
              <a:fillRect/>
            </a:stretch>
          </p:blipFill>
          <p:spPr>
            <a:xfrm>
              <a:off x="3307976" y="1183341"/>
              <a:ext cx="1640542" cy="1657395"/>
            </a:xfrm>
            <a:prstGeom prst="rect">
              <a:avLst/>
            </a:prstGeom>
          </p:spPr>
        </p:pic>
      </p:grpSp>
      <p:sp>
        <p:nvSpPr>
          <p:cNvPr id="92" name="TextBox 91"/>
          <p:cNvSpPr txBox="1"/>
          <p:nvPr/>
        </p:nvSpPr>
        <p:spPr>
          <a:xfrm>
            <a:off x="5600700" y="1911350"/>
            <a:ext cx="1706563" cy="1076325"/>
          </a:xfrm>
          <a:prstGeom prst="rect">
            <a:avLst/>
          </a:prstGeom>
          <a:noFill/>
        </p:spPr>
        <p:txBody>
          <a:bodyPr wrap="none">
            <a:spAutoFit/>
          </a:bodyPr>
          <a:lstStyle/>
          <a:p>
            <a:pPr eaLnBrk="0" hangingPunct="0">
              <a:defRPr/>
            </a:pPr>
            <a:r>
              <a:rPr lang="en-US" sz="3200" dirty="0">
                <a:solidFill>
                  <a:schemeClr val="tx1">
                    <a:lumMod val="65000"/>
                    <a:lumOff val="35000"/>
                  </a:schemeClr>
                </a:solidFill>
                <a:latin typeface="Helvetica" pitchFamily="50" charset="0"/>
                <a:cs typeface="+mn-cs"/>
              </a:rPr>
              <a:t>NAPA </a:t>
            </a:r>
            <a:br>
              <a:rPr lang="en-US" sz="3200" dirty="0">
                <a:solidFill>
                  <a:schemeClr val="tx1">
                    <a:lumMod val="65000"/>
                    <a:lumOff val="35000"/>
                  </a:schemeClr>
                </a:solidFill>
                <a:latin typeface="Helvetica" pitchFamily="50" charset="0"/>
                <a:cs typeface="+mn-cs"/>
              </a:rPr>
            </a:br>
            <a:r>
              <a:rPr lang="en-US" sz="3200" dirty="0">
                <a:solidFill>
                  <a:schemeClr val="tx1">
                    <a:lumMod val="65000"/>
                    <a:lumOff val="35000"/>
                  </a:schemeClr>
                </a:solidFill>
                <a:latin typeface="Helvetica" pitchFamily="50" charset="0"/>
                <a:cs typeface="+mn-cs"/>
              </a:rPr>
              <a:t>VALLEY</a:t>
            </a:r>
          </a:p>
        </p:txBody>
      </p:sp>
      <p:sp>
        <p:nvSpPr>
          <p:cNvPr id="93" name="TextBox 92"/>
          <p:cNvSpPr txBox="1"/>
          <p:nvPr/>
        </p:nvSpPr>
        <p:spPr>
          <a:xfrm>
            <a:off x="900113" y="841375"/>
            <a:ext cx="1255712" cy="339725"/>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Topography</a:t>
            </a:r>
          </a:p>
        </p:txBody>
      </p:sp>
      <p:sp>
        <p:nvSpPr>
          <p:cNvPr id="94" name="TextBox 93"/>
          <p:cNvSpPr txBox="1"/>
          <p:nvPr/>
        </p:nvSpPr>
        <p:spPr>
          <a:xfrm>
            <a:off x="3211513" y="841375"/>
            <a:ext cx="1576387" cy="339725"/>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Parent Material</a:t>
            </a:r>
          </a:p>
        </p:txBody>
      </p:sp>
      <p:sp>
        <p:nvSpPr>
          <p:cNvPr id="95" name="TextBox 94"/>
          <p:cNvSpPr txBox="1"/>
          <p:nvPr/>
        </p:nvSpPr>
        <p:spPr>
          <a:xfrm>
            <a:off x="900113" y="5268913"/>
            <a:ext cx="1722437" cy="339725"/>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Plant/Animal Life</a:t>
            </a:r>
          </a:p>
        </p:txBody>
      </p:sp>
      <p:sp>
        <p:nvSpPr>
          <p:cNvPr id="96" name="TextBox 95"/>
          <p:cNvSpPr txBox="1"/>
          <p:nvPr/>
        </p:nvSpPr>
        <p:spPr>
          <a:xfrm>
            <a:off x="3211513" y="5268913"/>
            <a:ext cx="879475" cy="339725"/>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Climate</a:t>
            </a:r>
          </a:p>
        </p:txBody>
      </p:sp>
      <p:sp>
        <p:nvSpPr>
          <p:cNvPr id="101" name="TextBox 100"/>
          <p:cNvSpPr txBox="1"/>
          <p:nvPr/>
        </p:nvSpPr>
        <p:spPr>
          <a:xfrm>
            <a:off x="5588000" y="5268913"/>
            <a:ext cx="631825" cy="339725"/>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Time</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84800" y="2162175"/>
            <a:ext cx="3094038" cy="2957513"/>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Over 100 Soil variations</a:t>
            </a:r>
          </a:p>
          <a:p>
            <a:pPr eaLnBrk="0" hangingPunct="0">
              <a:lnSpc>
                <a:spcPct val="95000"/>
              </a:lnSpc>
              <a:defRPr/>
            </a:pPr>
            <a:endParaRPr lang="en-US" sz="28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33 soil series</a:t>
            </a:r>
          </a:p>
          <a:p>
            <a:pPr eaLnBrk="0" hangingPunct="0">
              <a:lnSpc>
                <a:spcPct val="95000"/>
              </a:lnSpc>
              <a:defRPr/>
            </a:pPr>
            <a:endParaRPr lang="en-US" sz="28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Half the world’s</a:t>
            </a:r>
          </a:p>
          <a:p>
            <a:pPr eaLnBrk="0" hangingPunct="0">
              <a:lnSpc>
                <a:spcPct val="95000"/>
              </a:lnSpc>
              <a:defRPr/>
            </a:pPr>
            <a:r>
              <a:rPr lang="en-US" sz="2800" dirty="0">
                <a:solidFill>
                  <a:schemeClr val="tx1">
                    <a:lumMod val="65000"/>
                    <a:lumOff val="35000"/>
                  </a:schemeClr>
                </a:solidFill>
                <a:latin typeface="Helvetica" pitchFamily="50" charset="0"/>
                <a:cs typeface="+mn-cs"/>
              </a:rPr>
              <a:t>soil orders</a:t>
            </a:r>
          </a:p>
        </p:txBody>
      </p:sp>
      <p:grpSp>
        <p:nvGrpSpPr>
          <p:cNvPr id="55298" name="Group 5"/>
          <p:cNvGrpSpPr>
            <a:grpSpLocks/>
          </p:cNvGrpSpPr>
          <p:nvPr/>
        </p:nvGrpSpPr>
        <p:grpSpPr bwMode="auto">
          <a:xfrm>
            <a:off x="269875" y="244475"/>
            <a:ext cx="4705350" cy="6324600"/>
            <a:chOff x="270459" y="244701"/>
            <a:chExt cx="4705350" cy="6324600"/>
          </a:xfrm>
        </p:grpSpPr>
        <p:pic>
          <p:nvPicPr>
            <p:cNvPr id="55300" name="Picture 2"/>
            <p:cNvPicPr>
              <a:picLocks noChangeAspect="1" noChangeArrowheads="1"/>
            </p:cNvPicPr>
            <p:nvPr/>
          </p:nvPicPr>
          <p:blipFill>
            <a:blip r:embed="rId3"/>
            <a:srcRect/>
            <a:stretch>
              <a:fillRect/>
            </a:stretch>
          </p:blipFill>
          <p:spPr bwMode="auto">
            <a:xfrm>
              <a:off x="270459" y="244701"/>
              <a:ext cx="4705350" cy="6324600"/>
            </a:xfrm>
            <a:prstGeom prst="rect">
              <a:avLst/>
            </a:prstGeom>
            <a:noFill/>
            <a:ln w="9525">
              <a:noFill/>
              <a:miter lim="800000"/>
              <a:headEnd/>
              <a:tailEnd/>
            </a:ln>
          </p:spPr>
        </p:pic>
        <p:sp>
          <p:nvSpPr>
            <p:cNvPr id="55301" name="Rectangle 4"/>
            <p:cNvSpPr>
              <a:spLocks noChangeArrowheads="1"/>
            </p:cNvSpPr>
            <p:nvPr/>
          </p:nvSpPr>
          <p:spPr bwMode="auto">
            <a:xfrm>
              <a:off x="3863662" y="4997003"/>
              <a:ext cx="759853" cy="888642"/>
            </a:xfrm>
            <a:prstGeom prst="rect">
              <a:avLst/>
            </a:prstGeom>
            <a:solidFill>
              <a:schemeClr val="bg1"/>
            </a:solidFill>
            <a:ln w="9525" algn="ctr">
              <a:noFill/>
              <a:round/>
              <a:headEnd/>
              <a:tailEnd/>
            </a:ln>
          </p:spPr>
          <p:txBody>
            <a:bodyPr/>
            <a:lstStyle/>
            <a:p>
              <a:pPr algn="ctr" eaLnBrk="0" hangingPunct="0"/>
              <a:endParaRPr lang="en-US"/>
            </a:p>
          </p:txBody>
        </p:sp>
      </p:grpSp>
      <p:sp>
        <p:nvSpPr>
          <p:cNvPr id="7" name="Rectangle 6"/>
          <p:cNvSpPr/>
          <p:nvPr/>
        </p:nvSpPr>
        <p:spPr>
          <a:xfrm>
            <a:off x="2955925" y="798513"/>
            <a:ext cx="4572000" cy="584200"/>
          </a:xfrm>
          <a:prstGeom prst="rect">
            <a:avLst/>
          </a:prstGeom>
        </p:spPr>
        <p:txBody>
          <a:bodyPr>
            <a:spAutoFit/>
          </a:bodyPr>
          <a:lstStyle/>
          <a:p>
            <a:pPr eaLnBrk="0" hangingPunct="0">
              <a:defRPr/>
            </a:pPr>
            <a:r>
              <a:rPr lang="fi-FI" sz="1600" dirty="0">
                <a:solidFill>
                  <a:schemeClr val="bg2">
                    <a:lumMod val="50000"/>
                  </a:schemeClr>
                </a:solidFill>
                <a:latin typeface="Helvetica" pitchFamily="50" charset="0"/>
                <a:cs typeface="+mn-cs"/>
              </a:rPr>
              <a:t>Napa Valley</a:t>
            </a:r>
          </a:p>
          <a:p>
            <a:pPr eaLnBrk="0" hangingPunct="0">
              <a:defRPr/>
            </a:pPr>
            <a:r>
              <a:rPr lang="fi-FI" sz="1600" dirty="0" smtClean="0">
                <a:solidFill>
                  <a:schemeClr val="bg2">
                    <a:lumMod val="50000"/>
                  </a:schemeClr>
                </a:solidFill>
                <a:latin typeface="Helvetica" pitchFamily="50" charset="0"/>
                <a:cs typeface="+mn-cs"/>
              </a:rPr>
              <a:t>AVA </a:t>
            </a:r>
            <a:r>
              <a:rPr lang="fi-FI" sz="1600" dirty="0">
                <a:solidFill>
                  <a:schemeClr val="bg2">
                    <a:lumMod val="50000"/>
                  </a:schemeClr>
                </a:solidFill>
                <a:latin typeface="Helvetica" pitchFamily="50" charset="0"/>
                <a:cs typeface="+mn-cs"/>
              </a:rPr>
              <a:t>Soil Series</a:t>
            </a:r>
          </a:p>
        </p:txBody>
      </p:sp>
      <p:sp>
        <p:nvSpPr>
          <p:cNvPr id="8" name="TextBox 7"/>
          <p:cNvSpPr txBox="1"/>
          <p:nvPr/>
        </p:nvSpPr>
        <p:spPr>
          <a:xfrm>
            <a:off x="3800104" y="6093428"/>
            <a:ext cx="3692629" cy="307777"/>
          </a:xfrm>
          <a:prstGeom prst="rect">
            <a:avLst/>
          </a:prstGeom>
          <a:noFill/>
        </p:spPr>
        <p:txBody>
          <a:bodyPr wrap="square" rtlCol="0">
            <a:spAutoFit/>
          </a:bodyPr>
          <a:lstStyle/>
          <a:p>
            <a:r>
              <a:rPr lang="en-US" sz="1400" i="1" dirty="0" smtClean="0">
                <a:solidFill>
                  <a:schemeClr val="tx1">
                    <a:lumMod val="65000"/>
                    <a:lumOff val="35000"/>
                  </a:schemeClr>
                </a:solidFill>
                <a:latin typeface="Arial" pitchFamily="34" charset="0"/>
                <a:cs typeface="Arial" pitchFamily="34" charset="0"/>
              </a:rPr>
              <a:t>Copyright Terra </a:t>
            </a:r>
            <a:r>
              <a:rPr lang="en-US" sz="1400" i="1" dirty="0" err="1" smtClean="0">
                <a:solidFill>
                  <a:schemeClr val="tx1">
                    <a:lumMod val="65000"/>
                    <a:lumOff val="35000"/>
                  </a:schemeClr>
                </a:solidFill>
                <a:latin typeface="Arial" pitchFamily="34" charset="0"/>
                <a:cs typeface="Arial" pitchFamily="34" charset="0"/>
              </a:rPr>
              <a:t>Spase</a:t>
            </a:r>
            <a:r>
              <a:rPr lang="en-US" sz="1400" i="1" dirty="0" smtClean="0">
                <a:solidFill>
                  <a:schemeClr val="tx1">
                    <a:lumMod val="65000"/>
                    <a:lumOff val="35000"/>
                  </a:schemeClr>
                </a:solidFill>
                <a:latin typeface="Arial" pitchFamily="34" charset="0"/>
                <a:cs typeface="Arial" pitchFamily="34" charset="0"/>
              </a:rPr>
              <a:t>, Inc. 2003</a:t>
            </a:r>
            <a:endParaRPr lang="en-US" sz="1400" i="1"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84800" y="2497138"/>
            <a:ext cx="3094038" cy="911225"/>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A word on </a:t>
            </a:r>
          </a:p>
          <a:p>
            <a:pPr eaLnBrk="0" hangingPunct="0">
              <a:lnSpc>
                <a:spcPct val="95000"/>
              </a:lnSpc>
              <a:defRPr/>
            </a:pPr>
            <a:r>
              <a:rPr lang="en-US" sz="2800" dirty="0">
                <a:solidFill>
                  <a:schemeClr val="tx1">
                    <a:lumMod val="65000"/>
                    <a:lumOff val="35000"/>
                  </a:schemeClr>
                </a:solidFill>
                <a:latin typeface="Helvetica" pitchFamily="50" charset="0"/>
                <a:cs typeface="+mn-cs"/>
              </a:rPr>
              <a:t>alluvial soils</a:t>
            </a:r>
          </a:p>
        </p:txBody>
      </p:sp>
      <p:pic>
        <p:nvPicPr>
          <p:cNvPr id="57346" name="Picture 7" descr="napawatershedbase.png"/>
          <p:cNvPicPr>
            <a:picLocks noChangeAspect="1"/>
          </p:cNvPicPr>
          <p:nvPr/>
        </p:nvPicPr>
        <p:blipFill>
          <a:blip r:embed="rId3"/>
          <a:srcRect/>
          <a:stretch>
            <a:fillRect/>
          </a:stretch>
        </p:blipFill>
        <p:spPr bwMode="auto">
          <a:xfrm>
            <a:off x="733425" y="282575"/>
            <a:ext cx="4521200" cy="5973763"/>
          </a:xfrm>
          <a:prstGeom prst="rect">
            <a:avLst/>
          </a:prstGeom>
          <a:noFill/>
          <a:ln w="9525">
            <a:noFill/>
            <a:miter lim="800000"/>
            <a:headEnd/>
            <a:tailEnd/>
          </a:ln>
        </p:spPr>
      </p:pic>
      <p:pic>
        <p:nvPicPr>
          <p:cNvPr id="9" name="Picture 8" descr="watershed.png"/>
          <p:cNvPicPr>
            <a:picLocks noChangeAspect="1"/>
          </p:cNvPicPr>
          <p:nvPr/>
        </p:nvPicPr>
        <p:blipFill>
          <a:blip r:embed="rId4"/>
          <a:srcRect/>
          <a:stretch>
            <a:fillRect/>
          </a:stretch>
        </p:blipFill>
        <p:spPr bwMode="auto">
          <a:xfrm>
            <a:off x="720725" y="1476375"/>
            <a:ext cx="3408363" cy="3787775"/>
          </a:xfrm>
          <a:prstGeom prst="rect">
            <a:avLst/>
          </a:prstGeom>
          <a:noFill/>
          <a:ln w="9525">
            <a:noFill/>
            <a:miter lim="800000"/>
            <a:headEnd/>
            <a:tailEnd/>
          </a:ln>
        </p:spPr>
      </p:pic>
      <p:pic>
        <p:nvPicPr>
          <p:cNvPr id="10" name="Picture 9" descr="alluvial soils.png"/>
          <p:cNvPicPr>
            <a:picLocks noChangeAspect="1"/>
          </p:cNvPicPr>
          <p:nvPr/>
        </p:nvPicPr>
        <p:blipFill>
          <a:blip r:embed="rId5"/>
          <a:srcRect/>
          <a:stretch>
            <a:fillRect/>
          </a:stretch>
        </p:blipFill>
        <p:spPr bwMode="auto">
          <a:xfrm>
            <a:off x="904875" y="1671638"/>
            <a:ext cx="3305175" cy="3925887"/>
          </a:xfrm>
          <a:prstGeom prst="rect">
            <a:avLst/>
          </a:prstGeom>
          <a:noFill/>
          <a:ln w="9525">
            <a:noFill/>
            <a:miter lim="800000"/>
            <a:headEnd/>
            <a:tailEnd/>
          </a:ln>
        </p:spPr>
      </p:pic>
      <p:sp>
        <p:nvSpPr>
          <p:cNvPr id="12" name="Oval 11"/>
          <p:cNvSpPr/>
          <p:nvPr/>
        </p:nvSpPr>
        <p:spPr bwMode="auto">
          <a:xfrm>
            <a:off x="342900" y="5287963"/>
            <a:ext cx="319088" cy="319087"/>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4" name="Oval 13"/>
          <p:cNvSpPr/>
          <p:nvPr/>
        </p:nvSpPr>
        <p:spPr bwMode="auto">
          <a:xfrm>
            <a:off x="342900" y="5753100"/>
            <a:ext cx="319088" cy="320675"/>
          </a:xfrm>
          <a:prstGeom prst="ellipse">
            <a:avLst/>
          </a:prstGeom>
          <a:solidFill>
            <a:schemeClr val="accent4">
              <a:lumMod val="50000"/>
              <a:lumOff val="50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5" name="Rectangle 14"/>
          <p:cNvSpPr/>
          <p:nvPr/>
        </p:nvSpPr>
        <p:spPr>
          <a:xfrm>
            <a:off x="676275" y="5280025"/>
            <a:ext cx="1925638" cy="338138"/>
          </a:xfrm>
          <a:prstGeom prst="rect">
            <a:avLst/>
          </a:prstGeom>
        </p:spPr>
        <p:txBody>
          <a:bodyPr>
            <a:spAutoFit/>
          </a:bodyPr>
          <a:lstStyle/>
          <a:p>
            <a:pPr eaLnBrk="0" hangingPunct="0">
              <a:defRPr/>
            </a:pPr>
            <a:r>
              <a:rPr lang="fi-FI" sz="1600" dirty="0">
                <a:solidFill>
                  <a:schemeClr val="bg2">
                    <a:lumMod val="50000"/>
                  </a:schemeClr>
                </a:solidFill>
                <a:latin typeface="Helvetica" pitchFamily="50" charset="0"/>
                <a:cs typeface="+mn-cs"/>
              </a:rPr>
              <a:t>Watersheds</a:t>
            </a:r>
          </a:p>
        </p:txBody>
      </p:sp>
      <p:sp>
        <p:nvSpPr>
          <p:cNvPr id="16" name="Rectangle 15"/>
          <p:cNvSpPr/>
          <p:nvPr/>
        </p:nvSpPr>
        <p:spPr>
          <a:xfrm>
            <a:off x="676275" y="5753100"/>
            <a:ext cx="1925638" cy="339725"/>
          </a:xfrm>
          <a:prstGeom prst="rect">
            <a:avLst/>
          </a:prstGeom>
        </p:spPr>
        <p:txBody>
          <a:bodyPr>
            <a:spAutoFit/>
          </a:bodyPr>
          <a:lstStyle/>
          <a:p>
            <a:pPr eaLnBrk="0" hangingPunct="0">
              <a:defRPr/>
            </a:pPr>
            <a:r>
              <a:rPr lang="fi-FI" sz="1600" dirty="0">
                <a:solidFill>
                  <a:schemeClr val="bg2">
                    <a:lumMod val="50000"/>
                  </a:schemeClr>
                </a:solidFill>
                <a:latin typeface="Helvetica" pitchFamily="50" charset="0"/>
                <a:cs typeface="+mn-cs"/>
              </a:rPr>
              <a:t>Alluvial Soils</a:t>
            </a:r>
          </a:p>
        </p:txBody>
      </p:sp>
      <p:sp>
        <p:nvSpPr>
          <p:cNvPr id="17" name="Rectangle 16"/>
          <p:cNvSpPr/>
          <p:nvPr/>
        </p:nvSpPr>
        <p:spPr>
          <a:xfrm>
            <a:off x="4338638" y="4052888"/>
            <a:ext cx="869950" cy="550862"/>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Wild</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Horse</a:t>
            </a:r>
          </a:p>
          <a:p>
            <a:pPr eaLnBrk="0" hangingPunct="0">
              <a:lnSpc>
                <a:spcPct val="90000"/>
              </a:lnSpc>
              <a:defRPr/>
            </a:pPr>
            <a:r>
              <a:rPr lang="fi-FI" sz="1100" dirty="0">
                <a:solidFill>
                  <a:schemeClr val="bg2">
                    <a:lumMod val="50000"/>
                  </a:schemeClr>
                </a:solidFill>
                <a:latin typeface="Arial Narrow" pitchFamily="34" charset="0"/>
                <a:cs typeface="+mn-cs"/>
              </a:rPr>
              <a:t>Valley</a:t>
            </a:r>
          </a:p>
        </p:txBody>
      </p:sp>
      <p:sp>
        <p:nvSpPr>
          <p:cNvPr id="18" name="Rectangle 17"/>
          <p:cNvSpPr/>
          <p:nvPr/>
        </p:nvSpPr>
        <p:spPr>
          <a:xfrm>
            <a:off x="2865438" y="5083175"/>
            <a:ext cx="869950" cy="398463"/>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Los</a:t>
            </a:r>
          </a:p>
          <a:p>
            <a:pPr eaLnBrk="0" hangingPunct="0">
              <a:lnSpc>
                <a:spcPct val="90000"/>
              </a:lnSpc>
              <a:defRPr/>
            </a:pPr>
            <a:r>
              <a:rPr lang="fi-FI" sz="1100" dirty="0">
                <a:solidFill>
                  <a:schemeClr val="bg2">
                    <a:lumMod val="50000"/>
                  </a:schemeClr>
                </a:solidFill>
                <a:latin typeface="Arial Narrow" pitchFamily="34" charset="0"/>
                <a:cs typeface="+mn-cs"/>
              </a:rPr>
              <a:t>Carneros</a:t>
            </a:r>
          </a:p>
        </p:txBody>
      </p:sp>
      <p:sp>
        <p:nvSpPr>
          <p:cNvPr id="19" name="Rectangle 18"/>
          <p:cNvSpPr/>
          <p:nvPr/>
        </p:nvSpPr>
        <p:spPr>
          <a:xfrm>
            <a:off x="2890838" y="4067175"/>
            <a:ext cx="869950" cy="498475"/>
          </a:xfrm>
          <a:prstGeom prst="rect">
            <a:avLst/>
          </a:prstGeom>
        </p:spPr>
        <p:txBody>
          <a:bodyPr>
            <a:spAutoFit/>
          </a:bodyPr>
          <a:lstStyle/>
          <a:p>
            <a:pPr eaLnBrk="0" hangingPunct="0">
              <a:lnSpc>
                <a:spcPct val="80000"/>
              </a:lnSpc>
              <a:defRPr/>
            </a:pPr>
            <a:r>
              <a:rPr lang="fi-FI" sz="1100" dirty="0">
                <a:solidFill>
                  <a:schemeClr val="bg2">
                    <a:lumMod val="50000"/>
                  </a:schemeClr>
                </a:solidFill>
                <a:latin typeface="Arial Narrow" pitchFamily="34" charset="0"/>
                <a:cs typeface="+mn-cs"/>
              </a:rPr>
              <a:t>Oak Knoll</a:t>
            </a:r>
          </a:p>
          <a:p>
            <a:pPr eaLnBrk="0" hangingPunct="0">
              <a:lnSpc>
                <a:spcPct val="80000"/>
              </a:lnSpc>
              <a:defRPr/>
            </a:pPr>
            <a:r>
              <a:rPr lang="fi-FI" sz="1100" dirty="0">
                <a:solidFill>
                  <a:schemeClr val="bg2">
                    <a:lumMod val="50000"/>
                  </a:schemeClr>
                </a:solidFill>
                <a:latin typeface="Arial Narrow" pitchFamily="34" charset="0"/>
                <a:cs typeface="+mn-cs"/>
              </a:rPr>
              <a:t>District of </a:t>
            </a:r>
          </a:p>
          <a:p>
            <a:pPr eaLnBrk="0" hangingPunct="0">
              <a:lnSpc>
                <a:spcPct val="80000"/>
              </a:lnSpc>
              <a:defRPr/>
            </a:pPr>
            <a:r>
              <a:rPr lang="fi-FI" sz="1100" dirty="0">
                <a:solidFill>
                  <a:schemeClr val="bg2">
                    <a:lumMod val="50000"/>
                  </a:schemeClr>
                </a:solidFill>
                <a:latin typeface="Arial Narrow" pitchFamily="34" charset="0"/>
                <a:cs typeface="+mn-cs"/>
              </a:rPr>
              <a:t>Napa Valley</a:t>
            </a:r>
          </a:p>
        </p:txBody>
      </p:sp>
      <p:sp>
        <p:nvSpPr>
          <p:cNvPr id="20" name="Rectangle 19"/>
          <p:cNvSpPr/>
          <p:nvPr/>
        </p:nvSpPr>
        <p:spPr>
          <a:xfrm>
            <a:off x="2324100" y="4014788"/>
            <a:ext cx="869950" cy="3968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Mount</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Veeder</a:t>
            </a:r>
          </a:p>
        </p:txBody>
      </p:sp>
      <p:sp>
        <p:nvSpPr>
          <p:cNvPr id="21" name="Rectangle 20"/>
          <p:cNvSpPr/>
          <p:nvPr/>
        </p:nvSpPr>
        <p:spPr>
          <a:xfrm>
            <a:off x="2517775" y="3770313"/>
            <a:ext cx="868363" cy="2444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Yountville</a:t>
            </a:r>
          </a:p>
        </p:txBody>
      </p:sp>
      <p:sp>
        <p:nvSpPr>
          <p:cNvPr id="22" name="Rectangle 21"/>
          <p:cNvSpPr/>
          <p:nvPr/>
        </p:nvSpPr>
        <p:spPr>
          <a:xfrm>
            <a:off x="3070225" y="3465513"/>
            <a:ext cx="868363" cy="5492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Stags</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Leap</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District</a:t>
            </a:r>
          </a:p>
        </p:txBody>
      </p:sp>
      <p:sp>
        <p:nvSpPr>
          <p:cNvPr id="23" name="Rectangle 22"/>
          <p:cNvSpPr/>
          <p:nvPr/>
        </p:nvSpPr>
        <p:spPr>
          <a:xfrm>
            <a:off x="3470275" y="3236913"/>
            <a:ext cx="868363" cy="3968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Atlas</a:t>
            </a:r>
          </a:p>
          <a:p>
            <a:pPr eaLnBrk="0" hangingPunct="0">
              <a:lnSpc>
                <a:spcPct val="90000"/>
              </a:lnSpc>
              <a:defRPr/>
            </a:pPr>
            <a:r>
              <a:rPr lang="fi-FI" sz="1100" dirty="0">
                <a:solidFill>
                  <a:schemeClr val="bg2">
                    <a:lumMod val="50000"/>
                  </a:schemeClr>
                </a:solidFill>
                <a:latin typeface="Arial Narrow" pitchFamily="34" charset="0"/>
                <a:cs typeface="+mn-cs"/>
              </a:rPr>
              <a:t>Peak</a:t>
            </a:r>
          </a:p>
        </p:txBody>
      </p:sp>
      <p:sp>
        <p:nvSpPr>
          <p:cNvPr id="24" name="Rectangle 23"/>
          <p:cNvSpPr/>
          <p:nvPr/>
        </p:nvSpPr>
        <p:spPr>
          <a:xfrm>
            <a:off x="2508250" y="3303588"/>
            <a:ext cx="868363" cy="2444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Oakville</a:t>
            </a:r>
          </a:p>
        </p:txBody>
      </p:sp>
      <p:sp>
        <p:nvSpPr>
          <p:cNvPr id="25" name="Rectangle 24"/>
          <p:cNvSpPr/>
          <p:nvPr/>
        </p:nvSpPr>
        <p:spPr>
          <a:xfrm>
            <a:off x="2174875" y="3084513"/>
            <a:ext cx="868363" cy="2444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Rutherford</a:t>
            </a:r>
          </a:p>
        </p:txBody>
      </p:sp>
      <p:sp>
        <p:nvSpPr>
          <p:cNvPr id="26" name="Rectangle 25"/>
          <p:cNvSpPr/>
          <p:nvPr/>
        </p:nvSpPr>
        <p:spPr>
          <a:xfrm>
            <a:off x="1936750" y="2741613"/>
            <a:ext cx="868363" cy="2444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St. Helena</a:t>
            </a:r>
          </a:p>
        </p:txBody>
      </p:sp>
      <p:sp>
        <p:nvSpPr>
          <p:cNvPr id="27" name="Rectangle 26"/>
          <p:cNvSpPr/>
          <p:nvPr/>
        </p:nvSpPr>
        <p:spPr>
          <a:xfrm>
            <a:off x="1365250" y="2503488"/>
            <a:ext cx="868363" cy="5492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Spring</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Mountain</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District</a:t>
            </a:r>
          </a:p>
        </p:txBody>
      </p:sp>
      <p:sp>
        <p:nvSpPr>
          <p:cNvPr id="28" name="Rectangle 27"/>
          <p:cNvSpPr/>
          <p:nvPr/>
        </p:nvSpPr>
        <p:spPr>
          <a:xfrm>
            <a:off x="974725" y="2017713"/>
            <a:ext cx="868363" cy="2444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Calistoga</a:t>
            </a:r>
          </a:p>
        </p:txBody>
      </p:sp>
      <p:sp>
        <p:nvSpPr>
          <p:cNvPr id="29" name="Rectangle 28"/>
          <p:cNvSpPr/>
          <p:nvPr/>
        </p:nvSpPr>
        <p:spPr>
          <a:xfrm>
            <a:off x="1905000" y="1836738"/>
            <a:ext cx="869950" cy="3968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Howell</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Mountain</a:t>
            </a:r>
          </a:p>
        </p:txBody>
      </p:sp>
      <p:sp>
        <p:nvSpPr>
          <p:cNvPr id="30" name="Rectangle 29"/>
          <p:cNvSpPr/>
          <p:nvPr/>
        </p:nvSpPr>
        <p:spPr>
          <a:xfrm>
            <a:off x="2819400" y="1779588"/>
            <a:ext cx="869950" cy="549275"/>
          </a:xfrm>
          <a:prstGeom prst="rect">
            <a:avLst/>
          </a:prstGeom>
        </p:spPr>
        <p:txBody>
          <a:bodyPr>
            <a:spAutoFit/>
          </a:bodyPr>
          <a:lstStyle/>
          <a:p>
            <a:pPr eaLnBrk="0" hangingPunct="0">
              <a:lnSpc>
                <a:spcPct val="90000"/>
              </a:lnSpc>
              <a:defRPr/>
            </a:pPr>
            <a:r>
              <a:rPr lang="fi-FI" sz="1100" dirty="0">
                <a:solidFill>
                  <a:schemeClr val="bg2">
                    <a:lumMod val="50000"/>
                  </a:schemeClr>
                </a:solidFill>
                <a:latin typeface="Arial Narrow" pitchFamily="34" charset="0"/>
                <a:cs typeface="+mn-cs"/>
              </a:rPr>
              <a:t>Chiles</a:t>
            </a:r>
            <a:br>
              <a:rPr lang="fi-FI" sz="1100" dirty="0">
                <a:solidFill>
                  <a:schemeClr val="bg2">
                    <a:lumMod val="50000"/>
                  </a:schemeClr>
                </a:solidFill>
                <a:latin typeface="Arial Narrow" pitchFamily="34" charset="0"/>
                <a:cs typeface="+mn-cs"/>
              </a:rPr>
            </a:br>
            <a:r>
              <a:rPr lang="fi-FI" sz="1100" dirty="0">
                <a:solidFill>
                  <a:schemeClr val="bg2">
                    <a:lumMod val="50000"/>
                  </a:schemeClr>
                </a:solidFill>
                <a:latin typeface="Arial Narrow" pitchFamily="34" charset="0"/>
                <a:cs typeface="+mn-cs"/>
              </a:rPr>
              <a:t>Valley</a:t>
            </a:r>
          </a:p>
          <a:p>
            <a:pPr eaLnBrk="0" hangingPunct="0">
              <a:lnSpc>
                <a:spcPct val="90000"/>
              </a:lnSpc>
              <a:defRPr/>
            </a:pPr>
            <a:r>
              <a:rPr lang="fi-FI" sz="1100" dirty="0">
                <a:solidFill>
                  <a:schemeClr val="bg2">
                    <a:lumMod val="50000"/>
                  </a:schemeClr>
                </a:solidFill>
                <a:latin typeface="Arial Narrow" pitchFamily="34" charset="0"/>
                <a:cs typeface="+mn-cs"/>
              </a:rPr>
              <a:t>District</a:t>
            </a:r>
          </a:p>
        </p:txBody>
      </p:sp>
      <p:sp>
        <p:nvSpPr>
          <p:cNvPr id="31" name="Rectangle 30"/>
          <p:cNvSpPr/>
          <p:nvPr/>
        </p:nvSpPr>
        <p:spPr>
          <a:xfrm>
            <a:off x="3536109" y="4205978"/>
            <a:ext cx="865653" cy="244682"/>
          </a:xfrm>
          <a:prstGeom prst="rect">
            <a:avLst/>
          </a:prstGeom>
        </p:spPr>
        <p:txBody>
          <a:bodyPr wrap="square">
            <a:spAutoFit/>
          </a:bodyPr>
          <a:lstStyle/>
          <a:p>
            <a:pPr eaLnBrk="0" hangingPunct="0">
              <a:lnSpc>
                <a:spcPct val="90000"/>
              </a:lnSpc>
              <a:defRPr/>
            </a:pPr>
            <a:r>
              <a:rPr lang="fi-FI" sz="1100" dirty="0" smtClean="0">
                <a:solidFill>
                  <a:schemeClr val="bg2">
                    <a:lumMod val="50000"/>
                  </a:schemeClr>
                </a:solidFill>
                <a:latin typeface="Arial Narrow" pitchFamily="34" charset="0"/>
                <a:cs typeface="+mn-cs"/>
              </a:rPr>
              <a:t>Coombsville</a:t>
            </a:r>
            <a:endParaRPr lang="fi-FI" sz="1100" dirty="0">
              <a:solidFill>
                <a:schemeClr val="bg2">
                  <a:lumMod val="50000"/>
                </a:schemeClr>
              </a:solidFill>
              <a:latin typeface="Arial Narrow" pitchFamily="34" charset="0"/>
              <a:cs typeface="+mn-cs"/>
            </a:endParaRPr>
          </a:p>
        </p:txBody>
      </p:sp>
    </p:spTree>
    <p:extLst>
      <p:ext uri="{BB962C8B-B14F-4D97-AF65-F5344CB8AC3E}">
        <p14:creationId xmlns:p14="http://schemas.microsoft.com/office/powerpoint/2010/main" val="1941143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2" descr="shutterstock_6159385.jpg"/>
          <p:cNvPicPr>
            <a:picLocks noChangeAspect="1"/>
          </p:cNvPicPr>
          <p:nvPr/>
        </p:nvPicPr>
        <p:blipFill>
          <a:blip r:embed="rId3" cstate="screen"/>
          <a:srcRect/>
          <a:stretch>
            <a:fillRect/>
          </a:stretch>
        </p:blipFill>
        <p:spPr bwMode="auto">
          <a:xfrm>
            <a:off x="0" y="0"/>
            <a:ext cx="5413375" cy="6858000"/>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0" y="946150"/>
            <a:ext cx="6503988" cy="5245100"/>
          </a:xfrm>
          <a:prstGeom prst="rect">
            <a:avLst/>
          </a:prstGeom>
          <a:noFill/>
          <a:ln w="9525">
            <a:noFill/>
            <a:miter lim="800000"/>
            <a:headEnd/>
            <a:tailEnd/>
          </a:ln>
        </p:spPr>
      </p:pic>
      <p:grpSp>
        <p:nvGrpSpPr>
          <p:cNvPr id="3" name="Group 15"/>
          <p:cNvGrpSpPr>
            <a:grpSpLocks/>
          </p:cNvGrpSpPr>
          <p:nvPr/>
        </p:nvGrpSpPr>
        <p:grpSpPr bwMode="auto">
          <a:xfrm>
            <a:off x="4630738" y="2595563"/>
            <a:ext cx="2532062" cy="338137"/>
            <a:chOff x="53153" y="2887525"/>
            <a:chExt cx="2533066" cy="338554"/>
          </a:xfrm>
        </p:grpSpPr>
        <p:pic>
          <p:nvPicPr>
            <p:cNvPr id="167941" name="Picture 35" descr="DOTTED_ARROW.wmf"/>
            <p:cNvPicPr>
              <a:picLocks noChangeAspect="1"/>
            </p:cNvPicPr>
            <p:nvPr/>
          </p:nvPicPr>
          <p:blipFill>
            <a:blip r:embed="rId5"/>
            <a:srcRect/>
            <a:stretch>
              <a:fillRect/>
            </a:stretch>
          </p:blipFill>
          <p:spPr bwMode="auto">
            <a:xfrm rot="-1800000">
              <a:off x="1168836" y="3036059"/>
              <a:ext cx="215900" cy="165100"/>
            </a:xfrm>
            <a:prstGeom prst="rect">
              <a:avLst/>
            </a:prstGeom>
            <a:noFill/>
            <a:ln w="9525">
              <a:noFill/>
              <a:miter lim="800000"/>
              <a:headEnd/>
              <a:tailEnd/>
            </a:ln>
          </p:spPr>
        </p:pic>
        <p:sp>
          <p:nvSpPr>
            <p:cNvPr id="37" name="TextBox 36"/>
            <p:cNvSpPr txBox="1"/>
            <p:nvPr/>
          </p:nvSpPr>
          <p:spPr>
            <a:xfrm>
              <a:off x="53153" y="2887525"/>
              <a:ext cx="2533066" cy="338554"/>
            </a:xfrm>
            <a:prstGeom prst="rect">
              <a:avLst/>
            </a:prstGeom>
            <a:noFill/>
          </p:spPr>
          <p:txBody>
            <a:bodyPr wrap="none" anchor="ctr"/>
            <a:lstStyle/>
            <a:p>
              <a:pPr algn="r" eaLnBrk="0" hangingPunct="0">
                <a:defRPr/>
              </a:pPr>
              <a:r>
                <a:rPr lang="en-US" sz="1600" dirty="0">
                  <a:solidFill>
                    <a:schemeClr val="tx1">
                      <a:lumMod val="75000"/>
                      <a:lumOff val="25000"/>
                    </a:schemeClr>
                  </a:solidFill>
                  <a:latin typeface="Helvetica" pitchFamily="50" charset="0"/>
                  <a:cs typeface="+mn-cs"/>
                </a:rPr>
                <a:t>Alluvial Fan</a:t>
              </a:r>
            </a:p>
          </p:txBody>
        </p:sp>
      </p:grpSp>
      <p:grpSp>
        <p:nvGrpSpPr>
          <p:cNvPr id="4" name="Group 15"/>
          <p:cNvGrpSpPr>
            <a:grpSpLocks/>
          </p:cNvGrpSpPr>
          <p:nvPr/>
        </p:nvGrpSpPr>
        <p:grpSpPr bwMode="auto">
          <a:xfrm>
            <a:off x="5789613" y="4849813"/>
            <a:ext cx="2697162" cy="561975"/>
            <a:chOff x="517961" y="2810634"/>
            <a:chExt cx="2696909" cy="563088"/>
          </a:xfrm>
        </p:grpSpPr>
        <p:pic>
          <p:nvPicPr>
            <p:cNvPr id="167944" name="Picture 38" descr="DOTTED_ARROW.wmf"/>
            <p:cNvPicPr>
              <a:picLocks noChangeAspect="1"/>
            </p:cNvPicPr>
            <p:nvPr/>
          </p:nvPicPr>
          <p:blipFill>
            <a:blip r:embed="rId5"/>
            <a:srcRect/>
            <a:stretch>
              <a:fillRect/>
            </a:stretch>
          </p:blipFill>
          <p:spPr bwMode="auto">
            <a:xfrm rot="2700000">
              <a:off x="492561" y="2836034"/>
              <a:ext cx="215900" cy="165100"/>
            </a:xfrm>
            <a:prstGeom prst="rect">
              <a:avLst/>
            </a:prstGeom>
            <a:noFill/>
            <a:ln w="9525">
              <a:noFill/>
              <a:miter lim="800000"/>
              <a:headEnd/>
              <a:tailEnd/>
            </a:ln>
          </p:spPr>
        </p:pic>
        <p:sp>
          <p:nvSpPr>
            <p:cNvPr id="40" name="TextBox 39"/>
            <p:cNvSpPr txBox="1"/>
            <p:nvPr/>
          </p:nvSpPr>
          <p:spPr>
            <a:xfrm>
              <a:off x="681458" y="3034914"/>
              <a:ext cx="2533412" cy="338808"/>
            </a:xfrm>
            <a:prstGeom prst="rect">
              <a:avLst/>
            </a:prstGeom>
            <a:noFill/>
          </p:spPr>
          <p:txBody>
            <a:bodyPr wrap="none" anchor="ctr"/>
            <a:lstStyle/>
            <a:p>
              <a:pPr eaLnBrk="0" hangingPunct="0">
                <a:defRPr/>
              </a:pPr>
              <a:r>
                <a:rPr lang="en-US" sz="1600" dirty="0">
                  <a:solidFill>
                    <a:schemeClr val="tx1">
                      <a:lumMod val="75000"/>
                      <a:lumOff val="25000"/>
                    </a:schemeClr>
                  </a:solidFill>
                  <a:latin typeface="Helvetica" pitchFamily="50" charset="0"/>
                  <a:cs typeface="+mn-cs"/>
                </a:rPr>
                <a:t>Fluvial soils are</a:t>
              </a:r>
              <a:br>
                <a:rPr lang="en-US" sz="1600" dirty="0">
                  <a:solidFill>
                    <a:schemeClr val="tx1">
                      <a:lumMod val="75000"/>
                      <a:lumOff val="25000"/>
                    </a:schemeClr>
                  </a:solidFill>
                  <a:latin typeface="Helvetica" pitchFamily="50" charset="0"/>
                  <a:cs typeface="+mn-cs"/>
                </a:rPr>
              </a:br>
              <a:r>
                <a:rPr lang="en-US" sz="1600" dirty="0">
                  <a:solidFill>
                    <a:schemeClr val="tx1">
                      <a:lumMod val="75000"/>
                      <a:lumOff val="25000"/>
                    </a:schemeClr>
                  </a:solidFill>
                  <a:latin typeface="Helvetica" pitchFamily="50" charset="0"/>
                  <a:cs typeface="+mn-cs"/>
                </a:rPr>
                <a:t>found near the river</a:t>
              </a:r>
            </a:p>
          </p:txBody>
        </p:sp>
      </p:grpSp>
      <p:grpSp>
        <p:nvGrpSpPr>
          <p:cNvPr id="2" name="Group 15"/>
          <p:cNvGrpSpPr>
            <a:grpSpLocks/>
          </p:cNvGrpSpPr>
          <p:nvPr/>
        </p:nvGrpSpPr>
        <p:grpSpPr bwMode="auto">
          <a:xfrm>
            <a:off x="2090738" y="463550"/>
            <a:ext cx="2533650" cy="549275"/>
            <a:chOff x="348428" y="2816087"/>
            <a:chExt cx="2533066" cy="548584"/>
          </a:xfrm>
        </p:grpSpPr>
        <p:pic>
          <p:nvPicPr>
            <p:cNvPr id="167947" name="Picture 31" descr="DOTTED_ARROW.wmf"/>
            <p:cNvPicPr>
              <a:picLocks noChangeAspect="1"/>
            </p:cNvPicPr>
            <p:nvPr/>
          </p:nvPicPr>
          <p:blipFill>
            <a:blip r:embed="rId5"/>
            <a:srcRect/>
            <a:stretch>
              <a:fillRect/>
            </a:stretch>
          </p:blipFill>
          <p:spPr bwMode="auto">
            <a:xfrm rot="-5400000">
              <a:off x="1511736" y="3174171"/>
              <a:ext cx="215900" cy="165100"/>
            </a:xfrm>
            <a:prstGeom prst="rect">
              <a:avLst/>
            </a:prstGeom>
            <a:noFill/>
            <a:ln w="9525">
              <a:noFill/>
              <a:miter lim="800000"/>
              <a:headEnd/>
              <a:tailEnd/>
            </a:ln>
          </p:spPr>
        </p:pic>
        <p:sp>
          <p:nvSpPr>
            <p:cNvPr id="33" name="TextBox 32"/>
            <p:cNvSpPr txBox="1"/>
            <p:nvPr/>
          </p:nvSpPr>
          <p:spPr>
            <a:xfrm>
              <a:off x="348428" y="2816087"/>
              <a:ext cx="2533066" cy="339298"/>
            </a:xfrm>
            <a:prstGeom prst="rect">
              <a:avLst/>
            </a:prstGeom>
            <a:noFill/>
          </p:spPr>
          <p:txBody>
            <a:bodyPr wrap="none" anchor="ctr"/>
            <a:lstStyle/>
            <a:p>
              <a:pPr algn="r" eaLnBrk="0" hangingPunct="0">
                <a:defRPr/>
              </a:pPr>
              <a:r>
                <a:rPr lang="en-US" sz="1600" dirty="0">
                  <a:solidFill>
                    <a:schemeClr val="tx1">
                      <a:lumMod val="75000"/>
                      <a:lumOff val="25000"/>
                    </a:schemeClr>
                  </a:solidFill>
                  <a:latin typeface="Helvetica" pitchFamily="50" charset="0"/>
                  <a:cs typeface="+mn-cs"/>
                </a:rPr>
                <a:t>Hillside Stream</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transitionNVR.jpg"/>
          <p:cNvPicPr>
            <a:picLocks noChangeAspect="1"/>
          </p:cNvPicPr>
          <p:nvPr/>
        </p:nvPicPr>
        <p:blipFill>
          <a:blip r:embed="rId3"/>
          <a:srcRect/>
          <a:stretch>
            <a:fillRect/>
          </a:stretch>
        </p:blipFill>
        <p:spPr bwMode="auto">
          <a:xfrm>
            <a:off x="3175" y="1588"/>
            <a:ext cx="9137650" cy="6854825"/>
          </a:xfrm>
          <a:prstGeom prst="rect">
            <a:avLst/>
          </a:prstGeom>
          <a:noFill/>
          <a:ln w="9525">
            <a:noFill/>
            <a:miter lim="800000"/>
            <a:headEnd/>
            <a:tailEnd/>
          </a:ln>
        </p:spPr>
      </p:pic>
      <p:sp>
        <p:nvSpPr>
          <p:cNvPr id="6" name="TextBox 5"/>
          <p:cNvSpPr txBox="1"/>
          <p:nvPr/>
        </p:nvSpPr>
        <p:spPr>
          <a:xfrm>
            <a:off x="5976938" y="4114800"/>
            <a:ext cx="2205037" cy="338138"/>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a great place for wine:</a:t>
            </a:r>
          </a:p>
        </p:txBody>
      </p:sp>
      <p:sp>
        <p:nvSpPr>
          <p:cNvPr id="7" name="TextBox 6"/>
          <p:cNvSpPr txBox="1"/>
          <p:nvPr/>
        </p:nvSpPr>
        <p:spPr>
          <a:xfrm>
            <a:off x="6129338" y="4362450"/>
            <a:ext cx="1714500"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CLIMATE</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2"/>
          <p:cNvSpPr txBox="1">
            <a:spLocks noChangeArrowheads="1"/>
          </p:cNvSpPr>
          <p:nvPr/>
        </p:nvSpPr>
        <p:spPr bwMode="auto">
          <a:xfrm>
            <a:off x="5473700" y="925513"/>
            <a:ext cx="3194050" cy="4264025"/>
          </a:xfrm>
          <a:prstGeom prst="rect">
            <a:avLst/>
          </a:prstGeom>
          <a:noFill/>
          <a:ln w="9525">
            <a:noFill/>
            <a:miter lim="800000"/>
            <a:headEnd/>
            <a:tailEnd/>
          </a:ln>
        </p:spPr>
        <p:txBody>
          <a:bodyPr>
            <a:spAutoFit/>
          </a:bodyPr>
          <a:lstStyle/>
          <a:p>
            <a:pPr eaLnBrk="0" hangingPunct="0">
              <a:lnSpc>
                <a:spcPct val="95000"/>
              </a:lnSpc>
            </a:pPr>
            <a:r>
              <a:rPr lang="en-US">
                <a:solidFill>
                  <a:srgbClr val="595959"/>
                </a:solidFill>
                <a:latin typeface="Helvetica" pitchFamily="34" charset="0"/>
              </a:rPr>
              <a:t>Mediterranean climate zone</a:t>
            </a:r>
            <a:br>
              <a:rPr lang="en-US">
                <a:solidFill>
                  <a:srgbClr val="595959"/>
                </a:solidFill>
                <a:latin typeface="Helvetica" pitchFamily="34" charset="0"/>
              </a:rPr>
            </a:b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Long growing season</a:t>
            </a:r>
          </a:p>
          <a:p>
            <a:pPr eaLnBrk="0" hangingPunct="0">
              <a:lnSpc>
                <a:spcPct val="95000"/>
              </a:lnSpc>
            </a:pP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Lack of summer rainfall</a:t>
            </a:r>
          </a:p>
          <a:p>
            <a:pPr eaLnBrk="0" hangingPunct="0">
              <a:lnSpc>
                <a:spcPct val="95000"/>
              </a:lnSpc>
            </a:pP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Vintage to vintage consistency and reduced risk for vineyard disease</a:t>
            </a:r>
          </a:p>
        </p:txBody>
      </p:sp>
      <p:pic>
        <p:nvPicPr>
          <p:cNvPr id="5" name="Picture 4" descr="Tinacci_080904_4390.jpg"/>
          <p:cNvPicPr>
            <a:picLocks noChangeAspect="1"/>
          </p:cNvPicPr>
          <p:nvPr/>
        </p:nvPicPr>
        <p:blipFill>
          <a:blip r:embed="rId3" cstate="screen"/>
          <a:srcRect/>
          <a:stretch>
            <a:fillRect/>
          </a:stretch>
        </p:blipFill>
        <p:spPr>
          <a:xfrm>
            <a:off x="1" y="0"/>
            <a:ext cx="4572000" cy="6858000"/>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18620" y="566738"/>
            <a:ext cx="4349373" cy="5846762"/>
          </a:xfrm>
          <a:prstGeom prst="rect">
            <a:avLst/>
          </a:prstGeom>
          <a:noFill/>
          <a:ln w="9525">
            <a:noFill/>
            <a:miter lim="800000"/>
            <a:headEnd/>
            <a:tailEnd/>
          </a:ln>
        </p:spPr>
      </p:pic>
      <p:sp>
        <p:nvSpPr>
          <p:cNvPr id="13" name="TextBox 12"/>
          <p:cNvSpPr txBox="1"/>
          <p:nvPr/>
        </p:nvSpPr>
        <p:spPr>
          <a:xfrm>
            <a:off x="5062538" y="668338"/>
            <a:ext cx="3579812" cy="852487"/>
          </a:xfrm>
          <a:prstGeom prst="rect">
            <a:avLst/>
          </a:prstGeom>
          <a:noFill/>
        </p:spPr>
        <p:txBody>
          <a:bodyPr>
            <a:spAutoFit/>
          </a:bodyPr>
          <a:lstStyle/>
          <a:p>
            <a:pPr eaLnBrk="0" hangingPunct="0">
              <a:lnSpc>
                <a:spcPct val="95000"/>
              </a:lnSpc>
              <a:defRPr/>
            </a:pPr>
            <a:r>
              <a:rPr lang="it-IT" sz="2800" dirty="0">
                <a:solidFill>
                  <a:schemeClr val="tx1">
                    <a:lumMod val="65000"/>
                    <a:lumOff val="35000"/>
                  </a:schemeClr>
                </a:solidFill>
                <a:latin typeface="Helvetica" pitchFamily="50" charset="0"/>
                <a:cs typeface="+mn-cs"/>
              </a:rPr>
              <a:t>NAPA VALLEY AVA</a:t>
            </a:r>
          </a:p>
          <a:p>
            <a:pPr eaLnBrk="0" hangingPunct="0">
              <a:lnSpc>
                <a:spcPct val="95000"/>
              </a:lnSpc>
              <a:defRPr/>
            </a:pPr>
            <a:r>
              <a:rPr lang="it-IT" dirty="0">
                <a:solidFill>
                  <a:schemeClr val="tx1">
                    <a:lumMod val="65000"/>
                    <a:lumOff val="35000"/>
                  </a:schemeClr>
                </a:solidFill>
                <a:latin typeface="Helvetica" pitchFamily="50" charset="0"/>
                <a:cs typeface="+mn-cs"/>
              </a:rPr>
              <a:t>Average rainfall</a:t>
            </a:r>
            <a:endParaRPr lang="en-US" dirty="0">
              <a:solidFill>
                <a:schemeClr val="tx1">
                  <a:lumMod val="65000"/>
                  <a:lumOff val="35000"/>
                </a:schemeClr>
              </a:solidFill>
              <a:latin typeface="Helvetica" pitchFamily="50" charset="0"/>
              <a:cs typeface="+mn-cs"/>
            </a:endParaRPr>
          </a:p>
        </p:txBody>
      </p:sp>
      <p:sp>
        <p:nvSpPr>
          <p:cNvPr id="32" name="Rectangle 31"/>
          <p:cNvSpPr/>
          <p:nvPr/>
        </p:nvSpPr>
        <p:spPr>
          <a:xfrm>
            <a:off x="4724120" y="5100358"/>
            <a:ext cx="3586162" cy="461665"/>
          </a:xfrm>
          <a:prstGeom prst="rect">
            <a:avLst/>
          </a:prstGeom>
        </p:spPr>
        <p:txBody>
          <a:bodyPr wrap="square">
            <a:spAutoFit/>
          </a:bodyPr>
          <a:lstStyle/>
          <a:p>
            <a:pPr eaLnBrk="0" hangingPunct="0">
              <a:defRPr/>
            </a:pPr>
            <a:r>
              <a:rPr lang="fi-FI" dirty="0">
                <a:solidFill>
                  <a:srgbClr val="0070C0"/>
                </a:solidFill>
                <a:latin typeface="Helvetica" pitchFamily="50" charset="0"/>
                <a:cs typeface="+mn-cs"/>
              </a:rPr>
              <a:t>18-24 in/46-61 cm</a:t>
            </a:r>
          </a:p>
        </p:txBody>
      </p:sp>
      <p:sp>
        <p:nvSpPr>
          <p:cNvPr id="33" name="Rectangle 32"/>
          <p:cNvSpPr/>
          <p:nvPr/>
        </p:nvSpPr>
        <p:spPr>
          <a:xfrm>
            <a:off x="121023" y="1075997"/>
            <a:ext cx="3110706" cy="461665"/>
          </a:xfrm>
          <a:prstGeom prst="rect">
            <a:avLst/>
          </a:prstGeom>
        </p:spPr>
        <p:txBody>
          <a:bodyPr wrap="square">
            <a:spAutoFit/>
          </a:bodyPr>
          <a:lstStyle/>
          <a:p>
            <a:pPr eaLnBrk="0" hangingPunct="0">
              <a:defRPr/>
            </a:pPr>
            <a:r>
              <a:rPr lang="fi-FI" dirty="0">
                <a:solidFill>
                  <a:srgbClr val="0070C0"/>
                </a:solidFill>
                <a:latin typeface="Helvetica" pitchFamily="50" charset="0"/>
                <a:cs typeface="+mn-cs"/>
              </a:rPr>
              <a:t>40-55 in/102-140 cm</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9" descr="iStock_000012665514Medium.jpg"/>
          <p:cNvPicPr>
            <a:picLocks noChangeAspect="1"/>
          </p:cNvPicPr>
          <p:nvPr/>
        </p:nvPicPr>
        <p:blipFill>
          <a:blip r:embed="rId3"/>
          <a:srcRect/>
          <a:stretch>
            <a:fillRect/>
          </a:stretch>
        </p:blipFill>
        <p:spPr bwMode="auto">
          <a:xfrm>
            <a:off x="2571750" y="360363"/>
            <a:ext cx="5670550" cy="6219825"/>
          </a:xfrm>
          <a:prstGeom prst="rect">
            <a:avLst/>
          </a:prstGeom>
          <a:noFill/>
          <a:ln w="9525">
            <a:noFill/>
            <a:miter lim="800000"/>
            <a:headEnd/>
            <a:tailEnd/>
          </a:ln>
        </p:spPr>
      </p:pic>
      <p:pic>
        <p:nvPicPr>
          <p:cNvPr id="56" name="Picture 55"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pic>
        <p:nvPicPr>
          <p:cNvPr id="52" name="Picture 51"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sp>
        <p:nvSpPr>
          <p:cNvPr id="13" name="TextBox 12"/>
          <p:cNvSpPr txBox="1"/>
          <p:nvPr/>
        </p:nvSpPr>
        <p:spPr>
          <a:xfrm>
            <a:off x="309563" y="1106488"/>
            <a:ext cx="2513012" cy="1495425"/>
          </a:xfrm>
          <a:prstGeom prst="rect">
            <a:avLst/>
          </a:prstGeom>
          <a:noFill/>
        </p:spPr>
        <p:txBody>
          <a:bodyPr>
            <a:spAutoFit/>
          </a:bodyPr>
          <a:lstStyle/>
          <a:p>
            <a:pPr>
              <a:lnSpc>
                <a:spcPct val="95000"/>
              </a:lnSpc>
              <a:defRPr/>
            </a:pPr>
            <a:r>
              <a:rPr lang="en-US" dirty="0">
                <a:solidFill>
                  <a:schemeClr val="tx1">
                    <a:lumMod val="65000"/>
                    <a:lumOff val="35000"/>
                  </a:schemeClr>
                </a:solidFill>
                <a:latin typeface="Helvetica" pitchFamily="50" charset="0"/>
                <a:cs typeface="+mn-cs"/>
              </a:rPr>
              <a:t>Conditions exist for creating a recurring pattern of marine fog</a:t>
            </a:r>
          </a:p>
        </p:txBody>
      </p:sp>
      <p:sp>
        <p:nvSpPr>
          <p:cNvPr id="67590" name="TextBox 56"/>
          <p:cNvSpPr txBox="1">
            <a:spLocks noChangeArrowheads="1"/>
          </p:cNvSpPr>
          <p:nvPr/>
        </p:nvSpPr>
        <p:spPr bwMode="auto">
          <a:xfrm>
            <a:off x="309563" y="4864287"/>
            <a:ext cx="3141662" cy="444500"/>
          </a:xfrm>
          <a:prstGeom prst="rect">
            <a:avLst/>
          </a:prstGeom>
          <a:noFill/>
          <a:ln w="9525">
            <a:noFill/>
            <a:miter lim="800000"/>
            <a:headEnd/>
            <a:tailEnd/>
          </a:ln>
        </p:spPr>
        <p:txBody>
          <a:bodyPr>
            <a:spAutoFit/>
          </a:bodyPr>
          <a:lstStyle/>
          <a:p>
            <a:pPr algn="r">
              <a:lnSpc>
                <a:spcPct val="95000"/>
              </a:lnSpc>
            </a:pPr>
            <a:r>
              <a:rPr lang="en-US">
                <a:solidFill>
                  <a:srgbClr val="0070C0"/>
                </a:solidFill>
                <a:latin typeface="Helvetica" pitchFamily="34" charset="0"/>
              </a:rPr>
              <a:t>Pacific Ocean</a:t>
            </a:r>
          </a:p>
        </p:txBody>
      </p:sp>
      <p:sp>
        <p:nvSpPr>
          <p:cNvPr id="54" name="Oval 53"/>
          <p:cNvSpPr/>
          <p:nvPr/>
        </p:nvSpPr>
        <p:spPr bwMode="auto">
          <a:xfrm>
            <a:off x="5181600" y="3097306"/>
            <a:ext cx="1524000" cy="1524000"/>
          </a:xfrm>
          <a:prstGeom prst="ellipse">
            <a:avLst/>
          </a:prstGeom>
          <a:noFill/>
          <a:ln w="762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FF0000"/>
                </a:solidFill>
                <a:effectLst/>
                <a:latin typeface="Helvetica" pitchFamily="50" charset="0"/>
              </a:rPr>
              <a:t>H</a:t>
            </a:r>
          </a:p>
        </p:txBody>
      </p:sp>
      <p:grpSp>
        <p:nvGrpSpPr>
          <p:cNvPr id="58" name="Group 57"/>
          <p:cNvGrpSpPr/>
          <p:nvPr/>
        </p:nvGrpSpPr>
        <p:grpSpPr>
          <a:xfrm>
            <a:off x="1734670" y="3039036"/>
            <a:ext cx="1994648" cy="1524000"/>
            <a:chOff x="1734670" y="3092824"/>
            <a:chExt cx="1994648" cy="1524000"/>
          </a:xfrm>
        </p:grpSpPr>
        <p:sp>
          <p:nvSpPr>
            <p:cNvPr id="55" name="Oval 54"/>
            <p:cNvSpPr/>
            <p:nvPr/>
          </p:nvSpPr>
          <p:spPr bwMode="auto">
            <a:xfrm>
              <a:off x="1734670" y="3092824"/>
              <a:ext cx="1524000" cy="1524000"/>
            </a:xfrm>
            <a:prstGeom prst="ellipse">
              <a:avLst/>
            </a:prstGeom>
            <a:noFill/>
            <a:ln w="762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0070C0"/>
                  </a:solidFill>
                  <a:effectLst/>
                  <a:latin typeface="Helvetica" pitchFamily="50" charset="0"/>
                </a:rPr>
                <a:t>C</a:t>
              </a:r>
            </a:p>
          </p:txBody>
        </p:sp>
        <p:sp>
          <p:nvSpPr>
            <p:cNvPr id="57" name="Freeform 48"/>
            <p:cNvSpPr>
              <a:spLocks noEditPoints="1"/>
            </p:cNvSpPr>
            <p:nvPr/>
          </p:nvSpPr>
          <p:spPr bwMode="auto">
            <a:xfrm>
              <a:off x="3300694" y="3242567"/>
              <a:ext cx="428624" cy="369504"/>
            </a:xfrm>
            <a:custGeom>
              <a:avLst/>
              <a:gdLst>
                <a:gd name="T0" fmla="*/ 277217214 w 116"/>
                <a:gd name="T1" fmla="*/ 55443445 h 100"/>
                <a:gd name="T2" fmla="*/ 292338147 w 116"/>
                <a:gd name="T3" fmla="*/ 75604689 h 100"/>
                <a:gd name="T4" fmla="*/ 272176903 w 116"/>
                <a:gd name="T5" fmla="*/ 85685311 h 100"/>
                <a:gd name="T6" fmla="*/ 257055969 w 116"/>
                <a:gd name="T7" fmla="*/ 65524067 h 100"/>
                <a:gd name="T8" fmla="*/ 221773791 w 116"/>
                <a:gd name="T9" fmla="*/ 40322500 h 100"/>
                <a:gd name="T10" fmla="*/ 246975347 w 116"/>
                <a:gd name="T11" fmla="*/ 45362811 h 100"/>
                <a:gd name="T12" fmla="*/ 241935036 w 116"/>
                <a:gd name="T13" fmla="*/ 65524067 h 100"/>
                <a:gd name="T14" fmla="*/ 216733480 w 116"/>
                <a:gd name="T15" fmla="*/ 60483756 h 100"/>
                <a:gd name="T16" fmla="*/ 221773791 w 116"/>
                <a:gd name="T17" fmla="*/ 40322500 h 100"/>
                <a:gd name="T18" fmla="*/ 267136591 w 116"/>
                <a:gd name="T19" fmla="*/ 100806244 h 100"/>
                <a:gd name="T20" fmla="*/ 287297836 w 116"/>
                <a:gd name="T21" fmla="*/ 105846580 h 100"/>
                <a:gd name="T22" fmla="*/ 282257525 w 116"/>
                <a:gd name="T23" fmla="*/ 131048135 h 100"/>
                <a:gd name="T24" fmla="*/ 257055969 w 116"/>
                <a:gd name="T25" fmla="*/ 126007824 h 100"/>
                <a:gd name="T26" fmla="*/ 267136591 w 116"/>
                <a:gd name="T27" fmla="*/ 100806244 h 100"/>
                <a:gd name="T28" fmla="*/ 236894724 w 116"/>
                <a:gd name="T29" fmla="*/ 80645000 h 100"/>
                <a:gd name="T30" fmla="*/ 246975347 w 116"/>
                <a:gd name="T31" fmla="*/ 100806244 h 100"/>
                <a:gd name="T32" fmla="*/ 226814102 w 116"/>
                <a:gd name="T33" fmla="*/ 115927202 h 100"/>
                <a:gd name="T34" fmla="*/ 216733480 w 116"/>
                <a:gd name="T35" fmla="*/ 95765933 h 100"/>
                <a:gd name="T36" fmla="*/ 181451252 w 116"/>
                <a:gd name="T37" fmla="*/ 20161250 h 100"/>
                <a:gd name="T38" fmla="*/ 206652808 w 116"/>
                <a:gd name="T39" fmla="*/ 25201561 h 100"/>
                <a:gd name="T40" fmla="*/ 201612497 w 116"/>
                <a:gd name="T41" fmla="*/ 50403122 h 100"/>
                <a:gd name="T42" fmla="*/ 176410941 w 116"/>
                <a:gd name="T43" fmla="*/ 45362811 h 100"/>
                <a:gd name="T44" fmla="*/ 181451252 w 116"/>
                <a:gd name="T45" fmla="*/ 20161250 h 100"/>
                <a:gd name="T46" fmla="*/ 262096280 w 116"/>
                <a:gd name="T47" fmla="*/ 146169068 h 100"/>
                <a:gd name="T48" fmla="*/ 287297836 w 116"/>
                <a:gd name="T49" fmla="*/ 151209378 h 100"/>
                <a:gd name="T50" fmla="*/ 282257525 w 116"/>
                <a:gd name="T51" fmla="*/ 176410933 h 100"/>
                <a:gd name="T52" fmla="*/ 257055969 w 116"/>
                <a:gd name="T53" fmla="*/ 171370622 h 100"/>
                <a:gd name="T54" fmla="*/ 262096280 w 116"/>
                <a:gd name="T55" fmla="*/ 146169068 h 100"/>
                <a:gd name="T56" fmla="*/ 151209385 w 116"/>
                <a:gd name="T57" fmla="*/ 0 h 100"/>
                <a:gd name="T58" fmla="*/ 166330318 w 116"/>
                <a:gd name="T59" fmla="*/ 20161250 h 100"/>
                <a:gd name="T60" fmla="*/ 146169074 w 116"/>
                <a:gd name="T61" fmla="*/ 35282189 h 100"/>
                <a:gd name="T62" fmla="*/ 131048140 w 116"/>
                <a:gd name="T63" fmla="*/ 15120939 h 100"/>
                <a:gd name="T64" fmla="*/ 262096280 w 116"/>
                <a:gd name="T65" fmla="*/ 196572177 h 100"/>
                <a:gd name="T66" fmla="*/ 287297836 w 116"/>
                <a:gd name="T67" fmla="*/ 201612488 h 100"/>
                <a:gd name="T68" fmla="*/ 282257525 w 116"/>
                <a:gd name="T69" fmla="*/ 221773782 h 100"/>
                <a:gd name="T70" fmla="*/ 257055969 w 116"/>
                <a:gd name="T71" fmla="*/ 216733471 h 100"/>
                <a:gd name="T72" fmla="*/ 262096280 w 116"/>
                <a:gd name="T73" fmla="*/ 196572177 h 100"/>
                <a:gd name="T74" fmla="*/ 181451252 w 116"/>
                <a:gd name="T75" fmla="*/ 110886891 h 100"/>
                <a:gd name="T76" fmla="*/ 201612497 w 116"/>
                <a:gd name="T77" fmla="*/ 115927202 h 100"/>
                <a:gd name="T78" fmla="*/ 196572185 w 116"/>
                <a:gd name="T79" fmla="*/ 141128757 h 100"/>
                <a:gd name="T80" fmla="*/ 176410941 w 116"/>
                <a:gd name="T81" fmla="*/ 136088446 h 100"/>
                <a:gd name="T82" fmla="*/ 181451252 w 116"/>
                <a:gd name="T83" fmla="*/ 110886891 h 100"/>
                <a:gd name="T84" fmla="*/ 151209385 w 116"/>
                <a:gd name="T85" fmla="*/ 136088446 h 100"/>
                <a:gd name="T86" fmla="*/ 161290007 w 116"/>
                <a:gd name="T87" fmla="*/ 156249689 h 100"/>
                <a:gd name="T88" fmla="*/ 141128762 w 116"/>
                <a:gd name="T89" fmla="*/ 171370622 h 100"/>
                <a:gd name="T90" fmla="*/ 131048140 w 116"/>
                <a:gd name="T91" fmla="*/ 151209378 h 100"/>
                <a:gd name="T92" fmla="*/ 95765937 w 116"/>
                <a:gd name="T93" fmla="*/ 166330311 h 100"/>
                <a:gd name="T94" fmla="*/ 115927207 w 116"/>
                <a:gd name="T95" fmla="*/ 171370622 h 100"/>
                <a:gd name="T96" fmla="*/ 110886895 w 116"/>
                <a:gd name="T97" fmla="*/ 196572177 h 100"/>
                <a:gd name="T98" fmla="*/ 85685315 w 116"/>
                <a:gd name="T99" fmla="*/ 191531866 h 100"/>
                <a:gd name="T100" fmla="*/ 95765937 w 116"/>
                <a:gd name="T101" fmla="*/ 166330311 h 100"/>
                <a:gd name="T102" fmla="*/ 50403124 w 116"/>
                <a:gd name="T103" fmla="*/ 196572177 h 100"/>
                <a:gd name="T104" fmla="*/ 75604692 w 116"/>
                <a:gd name="T105" fmla="*/ 201612488 h 100"/>
                <a:gd name="T106" fmla="*/ 70564381 w 116"/>
                <a:gd name="T107" fmla="*/ 221773782 h 100"/>
                <a:gd name="T108" fmla="*/ 45362813 w 116"/>
                <a:gd name="T109" fmla="*/ 216733471 h 100"/>
                <a:gd name="T110" fmla="*/ 50403124 w 116"/>
                <a:gd name="T111" fmla="*/ 196572177 h 100"/>
                <a:gd name="T112" fmla="*/ 20161251 w 116"/>
                <a:gd name="T113" fmla="*/ 221773782 h 100"/>
                <a:gd name="T114" fmla="*/ 35282191 w 116"/>
                <a:gd name="T115" fmla="*/ 241935025 h 100"/>
                <a:gd name="T116" fmla="*/ 15120940 w 116"/>
                <a:gd name="T117" fmla="*/ 252015647 h 100"/>
                <a:gd name="T118" fmla="*/ 0 w 116"/>
                <a:gd name="T119" fmla="*/ 231854403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1000" fill="hold"/>
                                        <p:tgtEl>
                                          <p:spTgt spid="58"/>
                                        </p:tgtEl>
                                        <p:attrNameLst>
                                          <p:attrName>ppt_w</p:attrName>
                                        </p:attrNameLst>
                                      </p:cBhvr>
                                      <p:tavLst>
                                        <p:tav tm="0">
                                          <p:val>
                                            <p:fltVal val="0"/>
                                          </p:val>
                                        </p:tav>
                                        <p:tav tm="100000">
                                          <p:val>
                                            <p:strVal val="#ppt_w"/>
                                          </p:val>
                                        </p:tav>
                                      </p:tavLst>
                                    </p:anim>
                                    <p:anim calcmode="lin" valueType="num">
                                      <p:cBhvr>
                                        <p:cTn id="14" dur="1000" fill="hold"/>
                                        <p:tgtEl>
                                          <p:spTgt spid="58"/>
                                        </p:tgtEl>
                                        <p:attrNameLst>
                                          <p:attrName>ppt_h</p:attrName>
                                        </p:attrNameLst>
                                      </p:cBhvr>
                                      <p:tavLst>
                                        <p:tav tm="0">
                                          <p:val>
                                            <p:fltVal val="0"/>
                                          </p:val>
                                        </p:tav>
                                        <p:tav tm="100000">
                                          <p:val>
                                            <p:strVal val="#ppt_h"/>
                                          </p:val>
                                        </p:tav>
                                      </p:tavLst>
                                    </p:anim>
                                    <p:animEffect transition="in" filter="fade">
                                      <p:cBhvr>
                                        <p:cTn id="15" dur="10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3000"/>
                                        <p:tgtEl>
                                          <p:spTgt spid="56"/>
                                        </p:tgtEl>
                                      </p:cBhvr>
                                    </p:animEffect>
                                  </p:childTnLst>
                                </p:cTn>
                              </p:par>
                              <p:par>
                                <p:cTn id="19" presetID="63" presetClass="path" presetSubtype="0" accel="50000" decel="50000" fill="hold" nodeType="withEffect">
                                  <p:stCondLst>
                                    <p:cond delay="0"/>
                                  </p:stCondLst>
                                  <p:childTnLst>
                                    <p:animMotion origin="layout" path="M -1.94444E-6 -4.07407E-6 L 0.5434 -0.16805 " pathEditMode="relative" rAng="0" ptsTypes="AA">
                                      <p:cBhvr>
                                        <p:cTn id="20" dur="3000" fill="hold"/>
                                        <p:tgtEl>
                                          <p:spTgt spid="56"/>
                                        </p:tgtEl>
                                        <p:attrNameLst>
                                          <p:attrName>ppt_x</p:attrName>
                                          <p:attrName>ppt_y</p:attrName>
                                        </p:attrNameLst>
                                      </p:cBhvr>
                                      <p:rCtr x="27200" y="-8400"/>
                                    </p:animMotion>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3000"/>
                                        <p:tgtEl>
                                          <p:spTgt spid="52"/>
                                        </p:tgtEl>
                                      </p:cBhvr>
                                    </p:animEffect>
                                  </p:childTnLst>
                                </p:cTn>
                              </p:par>
                              <p:par>
                                <p:cTn id="24" presetID="63" presetClass="path" presetSubtype="0" accel="50000" decel="50000" fill="hold" nodeType="withEffect">
                                  <p:stCondLst>
                                    <p:cond delay="0"/>
                                  </p:stCondLst>
                                  <p:childTnLst>
                                    <p:animMotion origin="layout" path="M -1.94444E-6 -4.07407E-6 L 0.53611 -0.16226 " pathEditMode="relative" rAng="0" ptsTypes="AA">
                                      <p:cBhvr>
                                        <p:cTn id="25" dur="3000" fill="hold"/>
                                        <p:tgtEl>
                                          <p:spTgt spid="52"/>
                                        </p:tgtEl>
                                        <p:attrNameLst>
                                          <p:attrName>ppt_x</p:attrName>
                                          <p:attrName>ppt_y</p:attrName>
                                        </p:attrNameLst>
                                      </p:cBhvr>
                                      <p:rCtr x="26800" y="-8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og.png"/>
          <p:cNvPicPr>
            <a:picLocks noChangeAspect="1"/>
          </p:cNvPicPr>
          <p:nvPr/>
        </p:nvPicPr>
        <p:blipFill>
          <a:blip r:embed="rId3"/>
          <a:srcRect/>
          <a:stretch>
            <a:fillRect/>
          </a:stretch>
        </p:blipFill>
        <p:spPr bwMode="auto">
          <a:xfrm rot="-4076873">
            <a:off x="-3264021" y="5963076"/>
            <a:ext cx="9144000" cy="5715000"/>
          </a:xfrm>
          <a:prstGeom prst="rect">
            <a:avLst/>
          </a:prstGeom>
          <a:noFill/>
          <a:ln w="9525">
            <a:noFill/>
            <a:miter lim="800000"/>
            <a:headEnd/>
            <a:tailEnd/>
          </a:ln>
        </p:spPr>
      </p:pic>
      <p:pic>
        <p:nvPicPr>
          <p:cNvPr id="71681" name="Picture 17" descr="coast.png"/>
          <p:cNvPicPr>
            <a:picLocks noChangeAspect="1"/>
          </p:cNvPicPr>
          <p:nvPr/>
        </p:nvPicPr>
        <p:blipFill>
          <a:blip r:embed="rId4">
            <a:lum bright="10000" contrast="-20000"/>
          </a:blip>
          <a:srcRect/>
          <a:stretch>
            <a:fillRect/>
          </a:stretch>
        </p:blipFill>
        <p:spPr bwMode="auto">
          <a:xfrm>
            <a:off x="-146050" y="0"/>
            <a:ext cx="8335963" cy="6858000"/>
          </a:xfrm>
          <a:prstGeom prst="rect">
            <a:avLst/>
          </a:prstGeom>
          <a:noFill/>
          <a:ln w="9525">
            <a:noFill/>
            <a:miter lim="800000"/>
            <a:headEnd/>
            <a:tailEnd/>
          </a:ln>
        </p:spPr>
      </p:pic>
      <p:pic>
        <p:nvPicPr>
          <p:cNvPr id="716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02941" y="505619"/>
            <a:ext cx="4349373" cy="5846762"/>
          </a:xfrm>
          <a:prstGeom prst="rect">
            <a:avLst/>
          </a:prstGeom>
          <a:noFill/>
          <a:ln w="9525">
            <a:noFill/>
            <a:miter lim="800000"/>
            <a:headEnd/>
            <a:tailEnd/>
          </a:ln>
        </p:spPr>
      </p:pic>
      <p:pic>
        <p:nvPicPr>
          <p:cNvPr id="14" name="Picture 13" descr="fog.png"/>
          <p:cNvPicPr>
            <a:picLocks noChangeAspect="1"/>
          </p:cNvPicPr>
          <p:nvPr/>
        </p:nvPicPr>
        <p:blipFill>
          <a:blip r:embed="rId3"/>
          <a:srcRect/>
          <a:stretch>
            <a:fillRect/>
          </a:stretch>
        </p:blipFill>
        <p:spPr bwMode="auto">
          <a:xfrm>
            <a:off x="-8082709" y="1871744"/>
            <a:ext cx="9144001" cy="5715000"/>
          </a:xfrm>
          <a:prstGeom prst="rect">
            <a:avLst/>
          </a:prstGeom>
          <a:noFill/>
          <a:ln w="9525">
            <a:noFill/>
            <a:miter lim="800000"/>
            <a:headEnd/>
            <a:tailEnd/>
          </a:ln>
        </p:spPr>
      </p:pic>
      <p:sp>
        <p:nvSpPr>
          <p:cNvPr id="13" name="TextBox 12"/>
          <p:cNvSpPr txBox="1"/>
          <p:nvPr/>
        </p:nvSpPr>
        <p:spPr>
          <a:xfrm>
            <a:off x="5062538" y="668338"/>
            <a:ext cx="3579812" cy="1203406"/>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smtClean="0">
                <a:solidFill>
                  <a:schemeClr val="tx1">
                    <a:lumMod val="65000"/>
                    <a:lumOff val="35000"/>
                  </a:schemeClr>
                </a:solidFill>
                <a:latin typeface="Helvetica" pitchFamily="50" charset="0"/>
                <a:cs typeface="+mn-cs"/>
              </a:rPr>
              <a:t>Fog enters from the north and the south</a:t>
            </a:r>
            <a:endParaRPr lang="en-US" dirty="0">
              <a:solidFill>
                <a:schemeClr val="tx1">
                  <a:lumMod val="65000"/>
                  <a:lumOff val="35000"/>
                </a:schemeClr>
              </a:solidFill>
              <a:latin typeface="Helvetica" pitchFamily="50" charset="0"/>
              <a:cs typeface="+mn-cs"/>
            </a:endParaRPr>
          </a:p>
        </p:txBody>
      </p:sp>
      <p:sp>
        <p:nvSpPr>
          <p:cNvPr id="71690" name="TextBox 9"/>
          <p:cNvSpPr txBox="1">
            <a:spLocks noChangeArrowheads="1"/>
          </p:cNvSpPr>
          <p:nvPr/>
        </p:nvSpPr>
        <p:spPr bwMode="auto">
          <a:xfrm>
            <a:off x="1531896" y="6211048"/>
            <a:ext cx="3241715" cy="501676"/>
          </a:xfrm>
          <a:prstGeom prst="rect">
            <a:avLst/>
          </a:prstGeom>
          <a:noFill/>
          <a:ln w="9525">
            <a:noFill/>
            <a:miter lim="800000"/>
            <a:headEnd/>
            <a:tailEnd/>
          </a:ln>
        </p:spPr>
        <p:txBody>
          <a:bodyPr wrap="square">
            <a:spAutoFit/>
          </a:bodyPr>
          <a:lstStyle/>
          <a:p>
            <a:pPr algn="r">
              <a:lnSpc>
                <a:spcPct val="95000"/>
              </a:lnSpc>
            </a:pPr>
            <a:r>
              <a:rPr lang="en-US" sz="2800" b="1" dirty="0">
                <a:solidFill>
                  <a:srgbClr val="0070C0"/>
                </a:solidFill>
                <a:latin typeface="HelveticaNeueLT Std" pitchFamily="34" charset="0"/>
              </a:rPr>
              <a:t>M</a:t>
            </a:r>
            <a:r>
              <a:rPr lang="en-US" sz="2800" b="1" dirty="0" smtClean="0">
                <a:solidFill>
                  <a:srgbClr val="0070C0"/>
                </a:solidFill>
                <a:latin typeface="HelveticaNeueLT Std" pitchFamily="34" charset="0"/>
              </a:rPr>
              <a:t>arine </a:t>
            </a:r>
            <a:r>
              <a:rPr lang="en-US" sz="2800" b="1" dirty="0">
                <a:solidFill>
                  <a:srgbClr val="0070C0"/>
                </a:solidFill>
                <a:latin typeface="HelveticaNeueLT Std" pitchFamily="34" charset="0"/>
              </a:rPr>
              <a:t>fog</a:t>
            </a:r>
          </a:p>
        </p:txBody>
      </p:sp>
      <p:pic>
        <p:nvPicPr>
          <p:cNvPr id="15" name="Picture 14" descr="fog.png"/>
          <p:cNvPicPr>
            <a:picLocks noChangeAspect="1"/>
          </p:cNvPicPr>
          <p:nvPr/>
        </p:nvPicPr>
        <p:blipFill>
          <a:blip r:embed="rId3"/>
          <a:srcRect/>
          <a:stretch>
            <a:fillRect/>
          </a:stretch>
        </p:blipFill>
        <p:spPr bwMode="auto">
          <a:xfrm rot="-4076873">
            <a:off x="-3264021" y="5963076"/>
            <a:ext cx="9144000" cy="5715000"/>
          </a:xfrm>
          <a:prstGeom prst="rect">
            <a:avLst/>
          </a:prstGeom>
          <a:noFill/>
          <a:ln w="9525">
            <a:noFill/>
            <a:miter lim="800000"/>
            <a:headEnd/>
            <a:tailEnd/>
          </a:ln>
        </p:spPr>
      </p:pic>
      <p:pic>
        <p:nvPicPr>
          <p:cNvPr id="16" name="Picture 15" descr="fog.png"/>
          <p:cNvPicPr>
            <a:picLocks noChangeAspect="1"/>
          </p:cNvPicPr>
          <p:nvPr/>
        </p:nvPicPr>
        <p:blipFill>
          <a:blip r:embed="rId3"/>
          <a:srcRect/>
          <a:stretch>
            <a:fillRect/>
          </a:stretch>
        </p:blipFill>
        <p:spPr bwMode="auto">
          <a:xfrm>
            <a:off x="-8082709" y="2086897"/>
            <a:ext cx="9144001" cy="5715000"/>
          </a:xfrm>
          <a:prstGeom prst="rect">
            <a:avLst/>
          </a:prstGeom>
          <a:noFill/>
          <a:ln w="9525">
            <a:noFill/>
            <a:miter lim="800000"/>
            <a:headEnd/>
            <a:tailEnd/>
          </a:ln>
        </p:spPr>
      </p:pic>
      <p:grpSp>
        <p:nvGrpSpPr>
          <p:cNvPr id="2" name="Group 11"/>
          <p:cNvGrpSpPr/>
          <p:nvPr/>
        </p:nvGrpSpPr>
        <p:grpSpPr>
          <a:xfrm rot="15958308">
            <a:off x="3522135" y="5044674"/>
            <a:ext cx="653250" cy="1618287"/>
            <a:chOff x="6230146" y="5190529"/>
            <a:chExt cx="184150" cy="537519"/>
          </a:xfrm>
          <a:solidFill>
            <a:srgbClr val="0070C0"/>
          </a:solidFill>
        </p:grpSpPr>
        <p:sp>
          <p:nvSpPr>
            <p:cNvPr id="9" name="Freeform 48"/>
            <p:cNvSpPr>
              <a:spLocks noEditPoints="1"/>
            </p:cNvSpPr>
            <p:nvPr/>
          </p:nvSpPr>
          <p:spPr bwMode="auto">
            <a:xfrm rot="2647320">
              <a:off x="6230146" y="5190529"/>
              <a:ext cx="184150" cy="158750"/>
            </a:xfrm>
            <a:custGeom>
              <a:avLst/>
              <a:gdLst/>
              <a:ahLst/>
              <a:cxnLst>
                <a:cxn ang="0">
                  <a:pos x="110" y="22"/>
                </a:cxn>
                <a:cxn ang="0">
                  <a:pos x="116" y="30"/>
                </a:cxn>
                <a:cxn ang="0">
                  <a:pos x="108" y="34"/>
                </a:cxn>
                <a:cxn ang="0">
                  <a:pos x="102" y="26"/>
                </a:cxn>
                <a:cxn ang="0">
                  <a:pos x="88" y="16"/>
                </a:cxn>
                <a:cxn ang="0">
                  <a:pos x="98" y="18"/>
                </a:cxn>
                <a:cxn ang="0">
                  <a:pos x="96" y="26"/>
                </a:cxn>
                <a:cxn ang="0">
                  <a:pos x="86" y="24"/>
                </a:cxn>
                <a:cxn ang="0">
                  <a:pos x="88" y="16"/>
                </a:cxn>
                <a:cxn ang="0">
                  <a:pos x="106" y="40"/>
                </a:cxn>
                <a:cxn ang="0">
                  <a:pos x="114" y="42"/>
                </a:cxn>
                <a:cxn ang="0">
                  <a:pos x="112" y="52"/>
                </a:cxn>
                <a:cxn ang="0">
                  <a:pos x="102" y="50"/>
                </a:cxn>
                <a:cxn ang="0">
                  <a:pos x="106" y="40"/>
                </a:cxn>
                <a:cxn ang="0">
                  <a:pos x="94" y="32"/>
                </a:cxn>
                <a:cxn ang="0">
                  <a:pos x="98" y="40"/>
                </a:cxn>
                <a:cxn ang="0">
                  <a:pos x="90" y="46"/>
                </a:cxn>
                <a:cxn ang="0">
                  <a:pos x="86" y="38"/>
                </a:cxn>
                <a:cxn ang="0">
                  <a:pos x="72" y="8"/>
                </a:cxn>
                <a:cxn ang="0">
                  <a:pos x="82" y="10"/>
                </a:cxn>
                <a:cxn ang="0">
                  <a:pos x="80" y="20"/>
                </a:cxn>
                <a:cxn ang="0">
                  <a:pos x="70" y="18"/>
                </a:cxn>
                <a:cxn ang="0">
                  <a:pos x="72" y="8"/>
                </a:cxn>
                <a:cxn ang="0">
                  <a:pos x="104" y="58"/>
                </a:cxn>
                <a:cxn ang="0">
                  <a:pos x="114" y="60"/>
                </a:cxn>
                <a:cxn ang="0">
                  <a:pos x="112" y="70"/>
                </a:cxn>
                <a:cxn ang="0">
                  <a:pos x="102" y="68"/>
                </a:cxn>
                <a:cxn ang="0">
                  <a:pos x="104" y="58"/>
                </a:cxn>
                <a:cxn ang="0">
                  <a:pos x="60" y="0"/>
                </a:cxn>
                <a:cxn ang="0">
                  <a:pos x="66" y="8"/>
                </a:cxn>
                <a:cxn ang="0">
                  <a:pos x="58" y="14"/>
                </a:cxn>
                <a:cxn ang="0">
                  <a:pos x="52" y="6"/>
                </a:cxn>
                <a:cxn ang="0">
                  <a:pos x="104" y="78"/>
                </a:cxn>
                <a:cxn ang="0">
                  <a:pos x="114" y="80"/>
                </a:cxn>
                <a:cxn ang="0">
                  <a:pos x="112" y="88"/>
                </a:cxn>
                <a:cxn ang="0">
                  <a:pos x="102" y="86"/>
                </a:cxn>
                <a:cxn ang="0">
                  <a:pos x="104" y="78"/>
                </a:cxn>
                <a:cxn ang="0">
                  <a:pos x="72" y="44"/>
                </a:cxn>
                <a:cxn ang="0">
                  <a:pos x="80" y="46"/>
                </a:cxn>
                <a:cxn ang="0">
                  <a:pos x="78" y="56"/>
                </a:cxn>
                <a:cxn ang="0">
                  <a:pos x="70" y="54"/>
                </a:cxn>
                <a:cxn ang="0">
                  <a:pos x="72" y="44"/>
                </a:cxn>
                <a:cxn ang="0">
                  <a:pos x="60" y="54"/>
                </a:cxn>
                <a:cxn ang="0">
                  <a:pos x="64" y="62"/>
                </a:cxn>
                <a:cxn ang="0">
                  <a:pos x="56" y="68"/>
                </a:cxn>
                <a:cxn ang="0">
                  <a:pos x="52" y="60"/>
                </a:cxn>
                <a:cxn ang="0">
                  <a:pos x="38" y="66"/>
                </a:cxn>
                <a:cxn ang="0">
                  <a:pos x="46" y="68"/>
                </a:cxn>
                <a:cxn ang="0">
                  <a:pos x="44" y="78"/>
                </a:cxn>
                <a:cxn ang="0">
                  <a:pos x="34" y="76"/>
                </a:cxn>
                <a:cxn ang="0">
                  <a:pos x="38" y="66"/>
                </a:cxn>
                <a:cxn ang="0">
                  <a:pos x="20" y="78"/>
                </a:cxn>
                <a:cxn ang="0">
                  <a:pos x="30" y="80"/>
                </a:cxn>
                <a:cxn ang="0">
                  <a:pos x="28" y="88"/>
                </a:cxn>
                <a:cxn ang="0">
                  <a:pos x="18" y="86"/>
                </a:cxn>
                <a:cxn ang="0">
                  <a:pos x="20" y="78"/>
                </a:cxn>
                <a:cxn ang="0">
                  <a:pos x="8" y="88"/>
                </a:cxn>
                <a:cxn ang="0">
                  <a:pos x="14" y="96"/>
                </a:cxn>
                <a:cxn ang="0">
                  <a:pos x="6" y="100"/>
                </a:cxn>
                <a:cxn ang="0">
                  <a:pos x="0" y="92"/>
                </a:cxn>
              </a:cxnLst>
              <a:rect l="0" t="0" r="r" b="b"/>
              <a:pathLst>
                <a:path w="116" h="100">
                  <a:moveTo>
                    <a:pt x="106" y="22"/>
                  </a:moveTo>
                  <a:lnTo>
                    <a:pt x="106" y="22"/>
                  </a:lnTo>
                  <a:lnTo>
                    <a:pt x="110" y="22"/>
                  </a:lnTo>
                  <a:lnTo>
                    <a:pt x="116" y="24"/>
                  </a:lnTo>
                  <a:lnTo>
                    <a:pt x="116" y="24"/>
                  </a:lnTo>
                  <a:lnTo>
                    <a:pt x="116" y="30"/>
                  </a:lnTo>
                  <a:lnTo>
                    <a:pt x="114" y="34"/>
                  </a:lnTo>
                  <a:lnTo>
                    <a:pt x="114" y="34"/>
                  </a:lnTo>
                  <a:lnTo>
                    <a:pt x="108" y="34"/>
                  </a:lnTo>
                  <a:lnTo>
                    <a:pt x="104" y="32"/>
                  </a:lnTo>
                  <a:lnTo>
                    <a:pt x="104" y="32"/>
                  </a:lnTo>
                  <a:lnTo>
                    <a:pt x="102" y="26"/>
                  </a:lnTo>
                  <a:lnTo>
                    <a:pt x="106" y="22"/>
                  </a:lnTo>
                  <a:lnTo>
                    <a:pt x="106" y="22"/>
                  </a:lnTo>
                  <a:close/>
                  <a:moveTo>
                    <a:pt x="88" y="16"/>
                  </a:moveTo>
                  <a:lnTo>
                    <a:pt x="88" y="16"/>
                  </a:lnTo>
                  <a:lnTo>
                    <a:pt x="94" y="14"/>
                  </a:lnTo>
                  <a:lnTo>
                    <a:pt x="98" y="18"/>
                  </a:lnTo>
                  <a:lnTo>
                    <a:pt x="98" y="18"/>
                  </a:lnTo>
                  <a:lnTo>
                    <a:pt x="100" y="22"/>
                  </a:lnTo>
                  <a:lnTo>
                    <a:pt x="96" y="26"/>
                  </a:lnTo>
                  <a:lnTo>
                    <a:pt x="96" y="26"/>
                  </a:lnTo>
                  <a:lnTo>
                    <a:pt x="92" y="28"/>
                  </a:lnTo>
                  <a:lnTo>
                    <a:pt x="86" y="24"/>
                  </a:lnTo>
                  <a:lnTo>
                    <a:pt x="86" y="24"/>
                  </a:lnTo>
                  <a:lnTo>
                    <a:pt x="86" y="20"/>
                  </a:lnTo>
                  <a:lnTo>
                    <a:pt x="88" y="16"/>
                  </a:lnTo>
                  <a:lnTo>
                    <a:pt x="88" y="16"/>
                  </a:lnTo>
                  <a:close/>
                  <a:moveTo>
                    <a:pt x="106" y="40"/>
                  </a:moveTo>
                  <a:lnTo>
                    <a:pt x="106" y="40"/>
                  </a:lnTo>
                  <a:lnTo>
                    <a:pt x="110" y="40"/>
                  </a:lnTo>
                  <a:lnTo>
                    <a:pt x="114" y="42"/>
                  </a:lnTo>
                  <a:lnTo>
                    <a:pt x="114" y="42"/>
                  </a:lnTo>
                  <a:lnTo>
                    <a:pt x="116" y="48"/>
                  </a:lnTo>
                  <a:lnTo>
                    <a:pt x="112" y="52"/>
                  </a:lnTo>
                  <a:lnTo>
                    <a:pt x="112" y="52"/>
                  </a:lnTo>
                  <a:lnTo>
                    <a:pt x="108" y="52"/>
                  </a:lnTo>
                  <a:lnTo>
                    <a:pt x="102" y="50"/>
                  </a:lnTo>
                  <a:lnTo>
                    <a:pt x="102" y="50"/>
                  </a:lnTo>
                  <a:lnTo>
                    <a:pt x="102" y="44"/>
                  </a:lnTo>
                  <a:lnTo>
                    <a:pt x="106" y="40"/>
                  </a:lnTo>
                  <a:lnTo>
                    <a:pt x="106" y="40"/>
                  </a:lnTo>
                  <a:close/>
                  <a:moveTo>
                    <a:pt x="88" y="34"/>
                  </a:moveTo>
                  <a:lnTo>
                    <a:pt x="88" y="34"/>
                  </a:lnTo>
                  <a:lnTo>
                    <a:pt x="94" y="32"/>
                  </a:lnTo>
                  <a:lnTo>
                    <a:pt x="98" y="36"/>
                  </a:lnTo>
                  <a:lnTo>
                    <a:pt x="98" y="36"/>
                  </a:lnTo>
                  <a:lnTo>
                    <a:pt x="98" y="40"/>
                  </a:lnTo>
                  <a:lnTo>
                    <a:pt x="96" y="44"/>
                  </a:lnTo>
                  <a:lnTo>
                    <a:pt x="96" y="44"/>
                  </a:lnTo>
                  <a:lnTo>
                    <a:pt x="90" y="46"/>
                  </a:lnTo>
                  <a:lnTo>
                    <a:pt x="86" y="42"/>
                  </a:lnTo>
                  <a:lnTo>
                    <a:pt x="86" y="42"/>
                  </a:lnTo>
                  <a:lnTo>
                    <a:pt x="86" y="38"/>
                  </a:lnTo>
                  <a:lnTo>
                    <a:pt x="88" y="34"/>
                  </a:lnTo>
                  <a:lnTo>
                    <a:pt x="88" y="34"/>
                  </a:lnTo>
                  <a:close/>
                  <a:moveTo>
                    <a:pt x="72" y="8"/>
                  </a:moveTo>
                  <a:lnTo>
                    <a:pt x="72" y="8"/>
                  </a:lnTo>
                  <a:lnTo>
                    <a:pt x="78" y="8"/>
                  </a:lnTo>
                  <a:lnTo>
                    <a:pt x="82" y="10"/>
                  </a:lnTo>
                  <a:lnTo>
                    <a:pt x="82" y="10"/>
                  </a:lnTo>
                  <a:lnTo>
                    <a:pt x="82" y="16"/>
                  </a:lnTo>
                  <a:lnTo>
                    <a:pt x="80" y="20"/>
                  </a:lnTo>
                  <a:lnTo>
                    <a:pt x="80" y="20"/>
                  </a:lnTo>
                  <a:lnTo>
                    <a:pt x="74" y="20"/>
                  </a:lnTo>
                  <a:lnTo>
                    <a:pt x="70" y="18"/>
                  </a:lnTo>
                  <a:lnTo>
                    <a:pt x="70" y="18"/>
                  </a:lnTo>
                  <a:lnTo>
                    <a:pt x="68" y="12"/>
                  </a:lnTo>
                  <a:lnTo>
                    <a:pt x="72" y="8"/>
                  </a:lnTo>
                  <a:lnTo>
                    <a:pt x="72" y="8"/>
                  </a:lnTo>
                  <a:close/>
                  <a:moveTo>
                    <a:pt x="104" y="58"/>
                  </a:moveTo>
                  <a:lnTo>
                    <a:pt x="104" y="58"/>
                  </a:lnTo>
                  <a:lnTo>
                    <a:pt x="110" y="58"/>
                  </a:lnTo>
                  <a:lnTo>
                    <a:pt x="114" y="60"/>
                  </a:lnTo>
                  <a:lnTo>
                    <a:pt x="114" y="60"/>
                  </a:lnTo>
                  <a:lnTo>
                    <a:pt x="114" y="66"/>
                  </a:lnTo>
                  <a:lnTo>
                    <a:pt x="112" y="70"/>
                  </a:lnTo>
                  <a:lnTo>
                    <a:pt x="112" y="70"/>
                  </a:lnTo>
                  <a:lnTo>
                    <a:pt x="106" y="72"/>
                  </a:lnTo>
                  <a:lnTo>
                    <a:pt x="102" y="68"/>
                  </a:lnTo>
                  <a:lnTo>
                    <a:pt x="102" y="68"/>
                  </a:lnTo>
                  <a:lnTo>
                    <a:pt x="102" y="62"/>
                  </a:lnTo>
                  <a:lnTo>
                    <a:pt x="104" y="58"/>
                  </a:lnTo>
                  <a:lnTo>
                    <a:pt x="104" y="58"/>
                  </a:lnTo>
                  <a:close/>
                  <a:moveTo>
                    <a:pt x="56" y="2"/>
                  </a:moveTo>
                  <a:lnTo>
                    <a:pt x="56" y="2"/>
                  </a:lnTo>
                  <a:lnTo>
                    <a:pt x="60" y="0"/>
                  </a:lnTo>
                  <a:lnTo>
                    <a:pt x="64" y="4"/>
                  </a:lnTo>
                  <a:lnTo>
                    <a:pt x="64" y="4"/>
                  </a:lnTo>
                  <a:lnTo>
                    <a:pt x="66" y="8"/>
                  </a:lnTo>
                  <a:lnTo>
                    <a:pt x="62" y="12"/>
                  </a:lnTo>
                  <a:lnTo>
                    <a:pt x="62" y="12"/>
                  </a:lnTo>
                  <a:lnTo>
                    <a:pt x="58" y="14"/>
                  </a:lnTo>
                  <a:lnTo>
                    <a:pt x="52" y="10"/>
                  </a:lnTo>
                  <a:lnTo>
                    <a:pt x="52" y="10"/>
                  </a:lnTo>
                  <a:lnTo>
                    <a:pt x="52" y="6"/>
                  </a:lnTo>
                  <a:lnTo>
                    <a:pt x="56" y="2"/>
                  </a:lnTo>
                  <a:lnTo>
                    <a:pt x="56" y="2"/>
                  </a:lnTo>
                  <a:close/>
                  <a:moveTo>
                    <a:pt x="104" y="78"/>
                  </a:moveTo>
                  <a:lnTo>
                    <a:pt x="104" y="78"/>
                  </a:lnTo>
                  <a:lnTo>
                    <a:pt x="108" y="76"/>
                  </a:lnTo>
                  <a:lnTo>
                    <a:pt x="114" y="80"/>
                  </a:lnTo>
                  <a:lnTo>
                    <a:pt x="114" y="80"/>
                  </a:lnTo>
                  <a:lnTo>
                    <a:pt x="114" y="84"/>
                  </a:lnTo>
                  <a:lnTo>
                    <a:pt x="112" y="88"/>
                  </a:lnTo>
                  <a:lnTo>
                    <a:pt x="112" y="88"/>
                  </a:lnTo>
                  <a:lnTo>
                    <a:pt x="106" y="90"/>
                  </a:lnTo>
                  <a:lnTo>
                    <a:pt x="102" y="86"/>
                  </a:lnTo>
                  <a:lnTo>
                    <a:pt x="102" y="86"/>
                  </a:lnTo>
                  <a:lnTo>
                    <a:pt x="100" y="82"/>
                  </a:lnTo>
                  <a:lnTo>
                    <a:pt x="104" y="78"/>
                  </a:lnTo>
                  <a:lnTo>
                    <a:pt x="104" y="78"/>
                  </a:lnTo>
                  <a:close/>
                  <a:moveTo>
                    <a:pt x="72" y="44"/>
                  </a:moveTo>
                  <a:lnTo>
                    <a:pt x="72" y="44"/>
                  </a:lnTo>
                  <a:lnTo>
                    <a:pt x="76" y="44"/>
                  </a:lnTo>
                  <a:lnTo>
                    <a:pt x="80" y="46"/>
                  </a:lnTo>
                  <a:lnTo>
                    <a:pt x="80" y="46"/>
                  </a:lnTo>
                  <a:lnTo>
                    <a:pt x="82" y="52"/>
                  </a:lnTo>
                  <a:lnTo>
                    <a:pt x="78" y="56"/>
                  </a:lnTo>
                  <a:lnTo>
                    <a:pt x="78" y="56"/>
                  </a:lnTo>
                  <a:lnTo>
                    <a:pt x="74" y="56"/>
                  </a:lnTo>
                  <a:lnTo>
                    <a:pt x="70" y="54"/>
                  </a:lnTo>
                  <a:lnTo>
                    <a:pt x="70" y="54"/>
                  </a:lnTo>
                  <a:lnTo>
                    <a:pt x="68" y="48"/>
                  </a:lnTo>
                  <a:lnTo>
                    <a:pt x="72" y="44"/>
                  </a:lnTo>
                  <a:lnTo>
                    <a:pt x="72" y="44"/>
                  </a:lnTo>
                  <a:close/>
                  <a:moveTo>
                    <a:pt x="54" y="56"/>
                  </a:moveTo>
                  <a:lnTo>
                    <a:pt x="54" y="56"/>
                  </a:lnTo>
                  <a:lnTo>
                    <a:pt x="60" y="54"/>
                  </a:lnTo>
                  <a:lnTo>
                    <a:pt x="64" y="58"/>
                  </a:lnTo>
                  <a:lnTo>
                    <a:pt x="64" y="58"/>
                  </a:lnTo>
                  <a:lnTo>
                    <a:pt x="64" y="62"/>
                  </a:lnTo>
                  <a:lnTo>
                    <a:pt x="62" y="66"/>
                  </a:lnTo>
                  <a:lnTo>
                    <a:pt x="62" y="66"/>
                  </a:lnTo>
                  <a:lnTo>
                    <a:pt x="56" y="68"/>
                  </a:lnTo>
                  <a:lnTo>
                    <a:pt x="52" y="64"/>
                  </a:lnTo>
                  <a:lnTo>
                    <a:pt x="52" y="64"/>
                  </a:lnTo>
                  <a:lnTo>
                    <a:pt x="52" y="60"/>
                  </a:lnTo>
                  <a:lnTo>
                    <a:pt x="54" y="56"/>
                  </a:lnTo>
                  <a:lnTo>
                    <a:pt x="54" y="56"/>
                  </a:lnTo>
                  <a:close/>
                  <a:moveTo>
                    <a:pt x="38" y="66"/>
                  </a:moveTo>
                  <a:lnTo>
                    <a:pt x="38" y="66"/>
                  </a:lnTo>
                  <a:lnTo>
                    <a:pt x="42" y="66"/>
                  </a:lnTo>
                  <a:lnTo>
                    <a:pt x="46" y="68"/>
                  </a:lnTo>
                  <a:lnTo>
                    <a:pt x="46" y="68"/>
                  </a:lnTo>
                  <a:lnTo>
                    <a:pt x="48" y="74"/>
                  </a:lnTo>
                  <a:lnTo>
                    <a:pt x="44" y="78"/>
                  </a:lnTo>
                  <a:lnTo>
                    <a:pt x="44" y="78"/>
                  </a:lnTo>
                  <a:lnTo>
                    <a:pt x="40" y="78"/>
                  </a:lnTo>
                  <a:lnTo>
                    <a:pt x="34" y="76"/>
                  </a:lnTo>
                  <a:lnTo>
                    <a:pt x="34" y="76"/>
                  </a:lnTo>
                  <a:lnTo>
                    <a:pt x="34" y="70"/>
                  </a:lnTo>
                  <a:lnTo>
                    <a:pt x="38" y="66"/>
                  </a:lnTo>
                  <a:lnTo>
                    <a:pt x="38" y="66"/>
                  </a:lnTo>
                  <a:close/>
                  <a:moveTo>
                    <a:pt x="20" y="78"/>
                  </a:moveTo>
                  <a:lnTo>
                    <a:pt x="20" y="78"/>
                  </a:lnTo>
                  <a:lnTo>
                    <a:pt x="26" y="76"/>
                  </a:lnTo>
                  <a:lnTo>
                    <a:pt x="30" y="80"/>
                  </a:lnTo>
                  <a:lnTo>
                    <a:pt x="30" y="80"/>
                  </a:lnTo>
                  <a:lnTo>
                    <a:pt x="30" y="84"/>
                  </a:lnTo>
                  <a:lnTo>
                    <a:pt x="28" y="88"/>
                  </a:lnTo>
                  <a:lnTo>
                    <a:pt x="28" y="88"/>
                  </a:lnTo>
                  <a:lnTo>
                    <a:pt x="22" y="90"/>
                  </a:lnTo>
                  <a:lnTo>
                    <a:pt x="18" y="86"/>
                  </a:lnTo>
                  <a:lnTo>
                    <a:pt x="18" y="86"/>
                  </a:lnTo>
                  <a:lnTo>
                    <a:pt x="16" y="82"/>
                  </a:lnTo>
                  <a:lnTo>
                    <a:pt x="20" y="78"/>
                  </a:lnTo>
                  <a:lnTo>
                    <a:pt x="20" y="78"/>
                  </a:lnTo>
                  <a:close/>
                  <a:moveTo>
                    <a:pt x="2" y="88"/>
                  </a:moveTo>
                  <a:lnTo>
                    <a:pt x="2" y="88"/>
                  </a:lnTo>
                  <a:lnTo>
                    <a:pt x="8" y="88"/>
                  </a:lnTo>
                  <a:lnTo>
                    <a:pt x="12" y="90"/>
                  </a:lnTo>
                  <a:lnTo>
                    <a:pt x="12" y="90"/>
                  </a:lnTo>
                  <a:lnTo>
                    <a:pt x="14" y="96"/>
                  </a:lnTo>
                  <a:lnTo>
                    <a:pt x="10" y="100"/>
                  </a:lnTo>
                  <a:lnTo>
                    <a:pt x="10" y="100"/>
                  </a:lnTo>
                  <a:lnTo>
                    <a:pt x="6" y="100"/>
                  </a:lnTo>
                  <a:lnTo>
                    <a:pt x="0" y="98"/>
                  </a:lnTo>
                  <a:lnTo>
                    <a:pt x="0" y="98"/>
                  </a:lnTo>
                  <a:lnTo>
                    <a:pt x="0" y="92"/>
                  </a:lnTo>
                  <a:lnTo>
                    <a:pt x="2" y="88"/>
                  </a:lnTo>
                  <a:lnTo>
                    <a:pt x="2" y="88"/>
                  </a:lnTo>
                  <a:close/>
                </a:path>
              </a:pathLst>
            </a:custGeom>
            <a:grpFill/>
            <a:ln w="9525">
              <a:noFill/>
              <a:round/>
              <a:headEnd/>
              <a:tailEnd/>
            </a:ln>
          </p:spPr>
          <p:txBody>
            <a:bodyPr/>
            <a:lstStyle/>
            <a:p>
              <a:pPr>
                <a:defRPr/>
              </a:pPr>
              <a:endParaRPr lang="en-US">
                <a:cs typeface="+mn-cs"/>
              </a:endParaRPr>
            </a:p>
          </p:txBody>
        </p:sp>
        <p:sp>
          <p:nvSpPr>
            <p:cNvPr id="11" name="Freeform 48"/>
            <p:cNvSpPr>
              <a:spLocks noEditPoints="1"/>
            </p:cNvSpPr>
            <p:nvPr/>
          </p:nvSpPr>
          <p:spPr bwMode="auto">
            <a:xfrm rot="3147080">
              <a:off x="6230146" y="5556598"/>
              <a:ext cx="184150" cy="158750"/>
            </a:xfrm>
            <a:custGeom>
              <a:avLst/>
              <a:gdLst/>
              <a:ahLst/>
              <a:cxnLst>
                <a:cxn ang="0">
                  <a:pos x="110" y="22"/>
                </a:cxn>
                <a:cxn ang="0">
                  <a:pos x="116" y="30"/>
                </a:cxn>
                <a:cxn ang="0">
                  <a:pos x="108" y="34"/>
                </a:cxn>
                <a:cxn ang="0">
                  <a:pos x="102" y="26"/>
                </a:cxn>
                <a:cxn ang="0">
                  <a:pos x="88" y="16"/>
                </a:cxn>
                <a:cxn ang="0">
                  <a:pos x="98" y="18"/>
                </a:cxn>
                <a:cxn ang="0">
                  <a:pos x="96" y="26"/>
                </a:cxn>
                <a:cxn ang="0">
                  <a:pos x="86" y="24"/>
                </a:cxn>
                <a:cxn ang="0">
                  <a:pos x="88" y="16"/>
                </a:cxn>
                <a:cxn ang="0">
                  <a:pos x="106" y="40"/>
                </a:cxn>
                <a:cxn ang="0">
                  <a:pos x="114" y="42"/>
                </a:cxn>
                <a:cxn ang="0">
                  <a:pos x="112" y="52"/>
                </a:cxn>
                <a:cxn ang="0">
                  <a:pos x="102" y="50"/>
                </a:cxn>
                <a:cxn ang="0">
                  <a:pos x="106" y="40"/>
                </a:cxn>
                <a:cxn ang="0">
                  <a:pos x="94" y="32"/>
                </a:cxn>
                <a:cxn ang="0">
                  <a:pos x="98" y="40"/>
                </a:cxn>
                <a:cxn ang="0">
                  <a:pos x="90" y="46"/>
                </a:cxn>
                <a:cxn ang="0">
                  <a:pos x="86" y="38"/>
                </a:cxn>
                <a:cxn ang="0">
                  <a:pos x="72" y="8"/>
                </a:cxn>
                <a:cxn ang="0">
                  <a:pos x="82" y="10"/>
                </a:cxn>
                <a:cxn ang="0">
                  <a:pos x="80" y="20"/>
                </a:cxn>
                <a:cxn ang="0">
                  <a:pos x="70" y="18"/>
                </a:cxn>
                <a:cxn ang="0">
                  <a:pos x="72" y="8"/>
                </a:cxn>
                <a:cxn ang="0">
                  <a:pos x="104" y="58"/>
                </a:cxn>
                <a:cxn ang="0">
                  <a:pos x="114" y="60"/>
                </a:cxn>
                <a:cxn ang="0">
                  <a:pos x="112" y="70"/>
                </a:cxn>
                <a:cxn ang="0">
                  <a:pos x="102" y="68"/>
                </a:cxn>
                <a:cxn ang="0">
                  <a:pos x="104" y="58"/>
                </a:cxn>
                <a:cxn ang="0">
                  <a:pos x="60" y="0"/>
                </a:cxn>
                <a:cxn ang="0">
                  <a:pos x="66" y="8"/>
                </a:cxn>
                <a:cxn ang="0">
                  <a:pos x="58" y="14"/>
                </a:cxn>
                <a:cxn ang="0">
                  <a:pos x="52" y="6"/>
                </a:cxn>
                <a:cxn ang="0">
                  <a:pos x="104" y="78"/>
                </a:cxn>
                <a:cxn ang="0">
                  <a:pos x="114" y="80"/>
                </a:cxn>
                <a:cxn ang="0">
                  <a:pos x="112" y="88"/>
                </a:cxn>
                <a:cxn ang="0">
                  <a:pos x="102" y="86"/>
                </a:cxn>
                <a:cxn ang="0">
                  <a:pos x="104" y="78"/>
                </a:cxn>
                <a:cxn ang="0">
                  <a:pos x="72" y="44"/>
                </a:cxn>
                <a:cxn ang="0">
                  <a:pos x="80" y="46"/>
                </a:cxn>
                <a:cxn ang="0">
                  <a:pos x="78" y="56"/>
                </a:cxn>
                <a:cxn ang="0">
                  <a:pos x="70" y="54"/>
                </a:cxn>
                <a:cxn ang="0">
                  <a:pos x="72" y="44"/>
                </a:cxn>
                <a:cxn ang="0">
                  <a:pos x="60" y="54"/>
                </a:cxn>
                <a:cxn ang="0">
                  <a:pos x="64" y="62"/>
                </a:cxn>
                <a:cxn ang="0">
                  <a:pos x="56" y="68"/>
                </a:cxn>
                <a:cxn ang="0">
                  <a:pos x="52" y="60"/>
                </a:cxn>
                <a:cxn ang="0">
                  <a:pos x="38" y="66"/>
                </a:cxn>
                <a:cxn ang="0">
                  <a:pos x="46" y="68"/>
                </a:cxn>
                <a:cxn ang="0">
                  <a:pos x="44" y="78"/>
                </a:cxn>
                <a:cxn ang="0">
                  <a:pos x="34" y="76"/>
                </a:cxn>
                <a:cxn ang="0">
                  <a:pos x="38" y="66"/>
                </a:cxn>
                <a:cxn ang="0">
                  <a:pos x="20" y="78"/>
                </a:cxn>
                <a:cxn ang="0">
                  <a:pos x="30" y="80"/>
                </a:cxn>
                <a:cxn ang="0">
                  <a:pos x="28" y="88"/>
                </a:cxn>
                <a:cxn ang="0">
                  <a:pos x="18" y="86"/>
                </a:cxn>
                <a:cxn ang="0">
                  <a:pos x="20" y="78"/>
                </a:cxn>
                <a:cxn ang="0">
                  <a:pos x="8" y="88"/>
                </a:cxn>
                <a:cxn ang="0">
                  <a:pos x="14" y="96"/>
                </a:cxn>
                <a:cxn ang="0">
                  <a:pos x="6" y="100"/>
                </a:cxn>
                <a:cxn ang="0">
                  <a:pos x="0" y="92"/>
                </a:cxn>
              </a:cxnLst>
              <a:rect l="0" t="0" r="r" b="b"/>
              <a:pathLst>
                <a:path w="116" h="100">
                  <a:moveTo>
                    <a:pt x="106" y="22"/>
                  </a:moveTo>
                  <a:lnTo>
                    <a:pt x="106" y="22"/>
                  </a:lnTo>
                  <a:lnTo>
                    <a:pt x="110" y="22"/>
                  </a:lnTo>
                  <a:lnTo>
                    <a:pt x="116" y="24"/>
                  </a:lnTo>
                  <a:lnTo>
                    <a:pt x="116" y="24"/>
                  </a:lnTo>
                  <a:lnTo>
                    <a:pt x="116" y="30"/>
                  </a:lnTo>
                  <a:lnTo>
                    <a:pt x="114" y="34"/>
                  </a:lnTo>
                  <a:lnTo>
                    <a:pt x="114" y="34"/>
                  </a:lnTo>
                  <a:lnTo>
                    <a:pt x="108" y="34"/>
                  </a:lnTo>
                  <a:lnTo>
                    <a:pt x="104" y="32"/>
                  </a:lnTo>
                  <a:lnTo>
                    <a:pt x="104" y="32"/>
                  </a:lnTo>
                  <a:lnTo>
                    <a:pt x="102" y="26"/>
                  </a:lnTo>
                  <a:lnTo>
                    <a:pt x="106" y="22"/>
                  </a:lnTo>
                  <a:lnTo>
                    <a:pt x="106" y="22"/>
                  </a:lnTo>
                  <a:close/>
                  <a:moveTo>
                    <a:pt x="88" y="16"/>
                  </a:moveTo>
                  <a:lnTo>
                    <a:pt x="88" y="16"/>
                  </a:lnTo>
                  <a:lnTo>
                    <a:pt x="94" y="14"/>
                  </a:lnTo>
                  <a:lnTo>
                    <a:pt x="98" y="18"/>
                  </a:lnTo>
                  <a:lnTo>
                    <a:pt x="98" y="18"/>
                  </a:lnTo>
                  <a:lnTo>
                    <a:pt x="100" y="22"/>
                  </a:lnTo>
                  <a:lnTo>
                    <a:pt x="96" y="26"/>
                  </a:lnTo>
                  <a:lnTo>
                    <a:pt x="96" y="26"/>
                  </a:lnTo>
                  <a:lnTo>
                    <a:pt x="92" y="28"/>
                  </a:lnTo>
                  <a:lnTo>
                    <a:pt x="86" y="24"/>
                  </a:lnTo>
                  <a:lnTo>
                    <a:pt x="86" y="24"/>
                  </a:lnTo>
                  <a:lnTo>
                    <a:pt x="86" y="20"/>
                  </a:lnTo>
                  <a:lnTo>
                    <a:pt x="88" y="16"/>
                  </a:lnTo>
                  <a:lnTo>
                    <a:pt x="88" y="16"/>
                  </a:lnTo>
                  <a:close/>
                  <a:moveTo>
                    <a:pt x="106" y="40"/>
                  </a:moveTo>
                  <a:lnTo>
                    <a:pt x="106" y="40"/>
                  </a:lnTo>
                  <a:lnTo>
                    <a:pt x="110" y="40"/>
                  </a:lnTo>
                  <a:lnTo>
                    <a:pt x="114" y="42"/>
                  </a:lnTo>
                  <a:lnTo>
                    <a:pt x="114" y="42"/>
                  </a:lnTo>
                  <a:lnTo>
                    <a:pt x="116" y="48"/>
                  </a:lnTo>
                  <a:lnTo>
                    <a:pt x="112" y="52"/>
                  </a:lnTo>
                  <a:lnTo>
                    <a:pt x="112" y="52"/>
                  </a:lnTo>
                  <a:lnTo>
                    <a:pt x="108" y="52"/>
                  </a:lnTo>
                  <a:lnTo>
                    <a:pt x="102" y="50"/>
                  </a:lnTo>
                  <a:lnTo>
                    <a:pt x="102" y="50"/>
                  </a:lnTo>
                  <a:lnTo>
                    <a:pt x="102" y="44"/>
                  </a:lnTo>
                  <a:lnTo>
                    <a:pt x="106" y="40"/>
                  </a:lnTo>
                  <a:lnTo>
                    <a:pt x="106" y="40"/>
                  </a:lnTo>
                  <a:close/>
                  <a:moveTo>
                    <a:pt x="88" y="34"/>
                  </a:moveTo>
                  <a:lnTo>
                    <a:pt x="88" y="34"/>
                  </a:lnTo>
                  <a:lnTo>
                    <a:pt x="94" y="32"/>
                  </a:lnTo>
                  <a:lnTo>
                    <a:pt x="98" y="36"/>
                  </a:lnTo>
                  <a:lnTo>
                    <a:pt x="98" y="36"/>
                  </a:lnTo>
                  <a:lnTo>
                    <a:pt x="98" y="40"/>
                  </a:lnTo>
                  <a:lnTo>
                    <a:pt x="96" y="44"/>
                  </a:lnTo>
                  <a:lnTo>
                    <a:pt x="96" y="44"/>
                  </a:lnTo>
                  <a:lnTo>
                    <a:pt x="90" y="46"/>
                  </a:lnTo>
                  <a:lnTo>
                    <a:pt x="86" y="42"/>
                  </a:lnTo>
                  <a:lnTo>
                    <a:pt x="86" y="42"/>
                  </a:lnTo>
                  <a:lnTo>
                    <a:pt x="86" y="38"/>
                  </a:lnTo>
                  <a:lnTo>
                    <a:pt x="88" y="34"/>
                  </a:lnTo>
                  <a:lnTo>
                    <a:pt x="88" y="34"/>
                  </a:lnTo>
                  <a:close/>
                  <a:moveTo>
                    <a:pt x="72" y="8"/>
                  </a:moveTo>
                  <a:lnTo>
                    <a:pt x="72" y="8"/>
                  </a:lnTo>
                  <a:lnTo>
                    <a:pt x="78" y="8"/>
                  </a:lnTo>
                  <a:lnTo>
                    <a:pt x="82" y="10"/>
                  </a:lnTo>
                  <a:lnTo>
                    <a:pt x="82" y="10"/>
                  </a:lnTo>
                  <a:lnTo>
                    <a:pt x="82" y="16"/>
                  </a:lnTo>
                  <a:lnTo>
                    <a:pt x="80" y="20"/>
                  </a:lnTo>
                  <a:lnTo>
                    <a:pt x="80" y="20"/>
                  </a:lnTo>
                  <a:lnTo>
                    <a:pt x="74" y="20"/>
                  </a:lnTo>
                  <a:lnTo>
                    <a:pt x="70" y="18"/>
                  </a:lnTo>
                  <a:lnTo>
                    <a:pt x="70" y="18"/>
                  </a:lnTo>
                  <a:lnTo>
                    <a:pt x="68" y="12"/>
                  </a:lnTo>
                  <a:lnTo>
                    <a:pt x="72" y="8"/>
                  </a:lnTo>
                  <a:lnTo>
                    <a:pt x="72" y="8"/>
                  </a:lnTo>
                  <a:close/>
                  <a:moveTo>
                    <a:pt x="104" y="58"/>
                  </a:moveTo>
                  <a:lnTo>
                    <a:pt x="104" y="58"/>
                  </a:lnTo>
                  <a:lnTo>
                    <a:pt x="110" y="58"/>
                  </a:lnTo>
                  <a:lnTo>
                    <a:pt x="114" y="60"/>
                  </a:lnTo>
                  <a:lnTo>
                    <a:pt x="114" y="60"/>
                  </a:lnTo>
                  <a:lnTo>
                    <a:pt x="114" y="66"/>
                  </a:lnTo>
                  <a:lnTo>
                    <a:pt x="112" y="70"/>
                  </a:lnTo>
                  <a:lnTo>
                    <a:pt x="112" y="70"/>
                  </a:lnTo>
                  <a:lnTo>
                    <a:pt x="106" y="72"/>
                  </a:lnTo>
                  <a:lnTo>
                    <a:pt x="102" y="68"/>
                  </a:lnTo>
                  <a:lnTo>
                    <a:pt x="102" y="68"/>
                  </a:lnTo>
                  <a:lnTo>
                    <a:pt x="102" y="62"/>
                  </a:lnTo>
                  <a:lnTo>
                    <a:pt x="104" y="58"/>
                  </a:lnTo>
                  <a:lnTo>
                    <a:pt x="104" y="58"/>
                  </a:lnTo>
                  <a:close/>
                  <a:moveTo>
                    <a:pt x="56" y="2"/>
                  </a:moveTo>
                  <a:lnTo>
                    <a:pt x="56" y="2"/>
                  </a:lnTo>
                  <a:lnTo>
                    <a:pt x="60" y="0"/>
                  </a:lnTo>
                  <a:lnTo>
                    <a:pt x="64" y="4"/>
                  </a:lnTo>
                  <a:lnTo>
                    <a:pt x="64" y="4"/>
                  </a:lnTo>
                  <a:lnTo>
                    <a:pt x="66" y="8"/>
                  </a:lnTo>
                  <a:lnTo>
                    <a:pt x="62" y="12"/>
                  </a:lnTo>
                  <a:lnTo>
                    <a:pt x="62" y="12"/>
                  </a:lnTo>
                  <a:lnTo>
                    <a:pt x="58" y="14"/>
                  </a:lnTo>
                  <a:lnTo>
                    <a:pt x="52" y="10"/>
                  </a:lnTo>
                  <a:lnTo>
                    <a:pt x="52" y="10"/>
                  </a:lnTo>
                  <a:lnTo>
                    <a:pt x="52" y="6"/>
                  </a:lnTo>
                  <a:lnTo>
                    <a:pt x="56" y="2"/>
                  </a:lnTo>
                  <a:lnTo>
                    <a:pt x="56" y="2"/>
                  </a:lnTo>
                  <a:close/>
                  <a:moveTo>
                    <a:pt x="104" y="78"/>
                  </a:moveTo>
                  <a:lnTo>
                    <a:pt x="104" y="78"/>
                  </a:lnTo>
                  <a:lnTo>
                    <a:pt x="108" y="76"/>
                  </a:lnTo>
                  <a:lnTo>
                    <a:pt x="114" y="80"/>
                  </a:lnTo>
                  <a:lnTo>
                    <a:pt x="114" y="80"/>
                  </a:lnTo>
                  <a:lnTo>
                    <a:pt x="114" y="84"/>
                  </a:lnTo>
                  <a:lnTo>
                    <a:pt x="112" y="88"/>
                  </a:lnTo>
                  <a:lnTo>
                    <a:pt x="112" y="88"/>
                  </a:lnTo>
                  <a:lnTo>
                    <a:pt x="106" y="90"/>
                  </a:lnTo>
                  <a:lnTo>
                    <a:pt x="102" y="86"/>
                  </a:lnTo>
                  <a:lnTo>
                    <a:pt x="102" y="86"/>
                  </a:lnTo>
                  <a:lnTo>
                    <a:pt x="100" y="82"/>
                  </a:lnTo>
                  <a:lnTo>
                    <a:pt x="104" y="78"/>
                  </a:lnTo>
                  <a:lnTo>
                    <a:pt x="104" y="78"/>
                  </a:lnTo>
                  <a:close/>
                  <a:moveTo>
                    <a:pt x="72" y="44"/>
                  </a:moveTo>
                  <a:lnTo>
                    <a:pt x="72" y="44"/>
                  </a:lnTo>
                  <a:lnTo>
                    <a:pt x="76" y="44"/>
                  </a:lnTo>
                  <a:lnTo>
                    <a:pt x="80" y="46"/>
                  </a:lnTo>
                  <a:lnTo>
                    <a:pt x="80" y="46"/>
                  </a:lnTo>
                  <a:lnTo>
                    <a:pt x="82" y="52"/>
                  </a:lnTo>
                  <a:lnTo>
                    <a:pt x="78" y="56"/>
                  </a:lnTo>
                  <a:lnTo>
                    <a:pt x="78" y="56"/>
                  </a:lnTo>
                  <a:lnTo>
                    <a:pt x="74" y="56"/>
                  </a:lnTo>
                  <a:lnTo>
                    <a:pt x="70" y="54"/>
                  </a:lnTo>
                  <a:lnTo>
                    <a:pt x="70" y="54"/>
                  </a:lnTo>
                  <a:lnTo>
                    <a:pt x="68" y="48"/>
                  </a:lnTo>
                  <a:lnTo>
                    <a:pt x="72" y="44"/>
                  </a:lnTo>
                  <a:lnTo>
                    <a:pt x="72" y="44"/>
                  </a:lnTo>
                  <a:close/>
                  <a:moveTo>
                    <a:pt x="54" y="56"/>
                  </a:moveTo>
                  <a:lnTo>
                    <a:pt x="54" y="56"/>
                  </a:lnTo>
                  <a:lnTo>
                    <a:pt x="60" y="54"/>
                  </a:lnTo>
                  <a:lnTo>
                    <a:pt x="64" y="58"/>
                  </a:lnTo>
                  <a:lnTo>
                    <a:pt x="64" y="58"/>
                  </a:lnTo>
                  <a:lnTo>
                    <a:pt x="64" y="62"/>
                  </a:lnTo>
                  <a:lnTo>
                    <a:pt x="62" y="66"/>
                  </a:lnTo>
                  <a:lnTo>
                    <a:pt x="62" y="66"/>
                  </a:lnTo>
                  <a:lnTo>
                    <a:pt x="56" y="68"/>
                  </a:lnTo>
                  <a:lnTo>
                    <a:pt x="52" y="64"/>
                  </a:lnTo>
                  <a:lnTo>
                    <a:pt x="52" y="64"/>
                  </a:lnTo>
                  <a:lnTo>
                    <a:pt x="52" y="60"/>
                  </a:lnTo>
                  <a:lnTo>
                    <a:pt x="54" y="56"/>
                  </a:lnTo>
                  <a:lnTo>
                    <a:pt x="54" y="56"/>
                  </a:lnTo>
                  <a:close/>
                  <a:moveTo>
                    <a:pt x="38" y="66"/>
                  </a:moveTo>
                  <a:lnTo>
                    <a:pt x="38" y="66"/>
                  </a:lnTo>
                  <a:lnTo>
                    <a:pt x="42" y="66"/>
                  </a:lnTo>
                  <a:lnTo>
                    <a:pt x="46" y="68"/>
                  </a:lnTo>
                  <a:lnTo>
                    <a:pt x="46" y="68"/>
                  </a:lnTo>
                  <a:lnTo>
                    <a:pt x="48" y="74"/>
                  </a:lnTo>
                  <a:lnTo>
                    <a:pt x="44" y="78"/>
                  </a:lnTo>
                  <a:lnTo>
                    <a:pt x="44" y="78"/>
                  </a:lnTo>
                  <a:lnTo>
                    <a:pt x="40" y="78"/>
                  </a:lnTo>
                  <a:lnTo>
                    <a:pt x="34" y="76"/>
                  </a:lnTo>
                  <a:lnTo>
                    <a:pt x="34" y="76"/>
                  </a:lnTo>
                  <a:lnTo>
                    <a:pt x="34" y="70"/>
                  </a:lnTo>
                  <a:lnTo>
                    <a:pt x="38" y="66"/>
                  </a:lnTo>
                  <a:lnTo>
                    <a:pt x="38" y="66"/>
                  </a:lnTo>
                  <a:close/>
                  <a:moveTo>
                    <a:pt x="20" y="78"/>
                  </a:moveTo>
                  <a:lnTo>
                    <a:pt x="20" y="78"/>
                  </a:lnTo>
                  <a:lnTo>
                    <a:pt x="26" y="76"/>
                  </a:lnTo>
                  <a:lnTo>
                    <a:pt x="30" y="80"/>
                  </a:lnTo>
                  <a:lnTo>
                    <a:pt x="30" y="80"/>
                  </a:lnTo>
                  <a:lnTo>
                    <a:pt x="30" y="84"/>
                  </a:lnTo>
                  <a:lnTo>
                    <a:pt x="28" y="88"/>
                  </a:lnTo>
                  <a:lnTo>
                    <a:pt x="28" y="88"/>
                  </a:lnTo>
                  <a:lnTo>
                    <a:pt x="22" y="90"/>
                  </a:lnTo>
                  <a:lnTo>
                    <a:pt x="18" y="86"/>
                  </a:lnTo>
                  <a:lnTo>
                    <a:pt x="18" y="86"/>
                  </a:lnTo>
                  <a:lnTo>
                    <a:pt x="16" y="82"/>
                  </a:lnTo>
                  <a:lnTo>
                    <a:pt x="20" y="78"/>
                  </a:lnTo>
                  <a:lnTo>
                    <a:pt x="20" y="78"/>
                  </a:lnTo>
                  <a:close/>
                  <a:moveTo>
                    <a:pt x="2" y="88"/>
                  </a:moveTo>
                  <a:lnTo>
                    <a:pt x="2" y="88"/>
                  </a:lnTo>
                  <a:lnTo>
                    <a:pt x="8" y="88"/>
                  </a:lnTo>
                  <a:lnTo>
                    <a:pt x="12" y="90"/>
                  </a:lnTo>
                  <a:lnTo>
                    <a:pt x="12" y="90"/>
                  </a:lnTo>
                  <a:lnTo>
                    <a:pt x="14" y="96"/>
                  </a:lnTo>
                  <a:lnTo>
                    <a:pt x="10" y="100"/>
                  </a:lnTo>
                  <a:lnTo>
                    <a:pt x="10" y="100"/>
                  </a:lnTo>
                  <a:lnTo>
                    <a:pt x="6" y="100"/>
                  </a:lnTo>
                  <a:lnTo>
                    <a:pt x="0" y="98"/>
                  </a:lnTo>
                  <a:lnTo>
                    <a:pt x="0" y="98"/>
                  </a:lnTo>
                  <a:lnTo>
                    <a:pt x="0" y="92"/>
                  </a:lnTo>
                  <a:lnTo>
                    <a:pt x="2" y="88"/>
                  </a:lnTo>
                  <a:lnTo>
                    <a:pt x="2" y="88"/>
                  </a:lnTo>
                  <a:close/>
                </a:path>
              </a:pathLst>
            </a:custGeom>
            <a:grpFill/>
            <a:ln w="9525">
              <a:noFill/>
              <a:round/>
              <a:headEnd/>
              <a:tailEnd/>
            </a:ln>
          </p:spPr>
          <p:txBody>
            <a:bodyPr/>
            <a:lstStyle/>
            <a:p>
              <a:pPr>
                <a:defRPr/>
              </a:pPr>
              <a:endParaRPr lang="en-US" sz="2000">
                <a:cs typeface="+mn-cs"/>
              </a:endParaRPr>
            </a:p>
          </p:txBody>
        </p:sp>
      </p:grpSp>
      <p:sp>
        <p:nvSpPr>
          <p:cNvPr id="71687" name="Freeform 48"/>
          <p:cNvSpPr>
            <a:spLocks noEditPoints="1"/>
          </p:cNvSpPr>
          <p:nvPr/>
        </p:nvSpPr>
        <p:spPr bwMode="auto">
          <a:xfrm rot="3143654">
            <a:off x="1400900" y="1425117"/>
            <a:ext cx="509505" cy="453998"/>
          </a:xfrm>
          <a:custGeom>
            <a:avLst/>
            <a:gdLst>
              <a:gd name="T0" fmla="*/ 277217214 w 116"/>
              <a:gd name="T1" fmla="*/ 55443445 h 100"/>
              <a:gd name="T2" fmla="*/ 292338147 w 116"/>
              <a:gd name="T3" fmla="*/ 75604689 h 100"/>
              <a:gd name="T4" fmla="*/ 272176903 w 116"/>
              <a:gd name="T5" fmla="*/ 85685311 h 100"/>
              <a:gd name="T6" fmla="*/ 257055969 w 116"/>
              <a:gd name="T7" fmla="*/ 65524067 h 100"/>
              <a:gd name="T8" fmla="*/ 221773791 w 116"/>
              <a:gd name="T9" fmla="*/ 40322500 h 100"/>
              <a:gd name="T10" fmla="*/ 246975347 w 116"/>
              <a:gd name="T11" fmla="*/ 45362811 h 100"/>
              <a:gd name="T12" fmla="*/ 241935036 w 116"/>
              <a:gd name="T13" fmla="*/ 65524067 h 100"/>
              <a:gd name="T14" fmla="*/ 216733480 w 116"/>
              <a:gd name="T15" fmla="*/ 60483756 h 100"/>
              <a:gd name="T16" fmla="*/ 221773791 w 116"/>
              <a:gd name="T17" fmla="*/ 40322500 h 100"/>
              <a:gd name="T18" fmla="*/ 267136591 w 116"/>
              <a:gd name="T19" fmla="*/ 100806244 h 100"/>
              <a:gd name="T20" fmla="*/ 287297836 w 116"/>
              <a:gd name="T21" fmla="*/ 105846580 h 100"/>
              <a:gd name="T22" fmla="*/ 282257525 w 116"/>
              <a:gd name="T23" fmla="*/ 131048135 h 100"/>
              <a:gd name="T24" fmla="*/ 257055969 w 116"/>
              <a:gd name="T25" fmla="*/ 126007824 h 100"/>
              <a:gd name="T26" fmla="*/ 267136591 w 116"/>
              <a:gd name="T27" fmla="*/ 100806244 h 100"/>
              <a:gd name="T28" fmla="*/ 236894724 w 116"/>
              <a:gd name="T29" fmla="*/ 80645000 h 100"/>
              <a:gd name="T30" fmla="*/ 246975347 w 116"/>
              <a:gd name="T31" fmla="*/ 100806244 h 100"/>
              <a:gd name="T32" fmla="*/ 226814102 w 116"/>
              <a:gd name="T33" fmla="*/ 115927202 h 100"/>
              <a:gd name="T34" fmla="*/ 216733480 w 116"/>
              <a:gd name="T35" fmla="*/ 95765933 h 100"/>
              <a:gd name="T36" fmla="*/ 181451252 w 116"/>
              <a:gd name="T37" fmla="*/ 20161250 h 100"/>
              <a:gd name="T38" fmla="*/ 206652808 w 116"/>
              <a:gd name="T39" fmla="*/ 25201561 h 100"/>
              <a:gd name="T40" fmla="*/ 201612497 w 116"/>
              <a:gd name="T41" fmla="*/ 50403122 h 100"/>
              <a:gd name="T42" fmla="*/ 176410941 w 116"/>
              <a:gd name="T43" fmla="*/ 45362811 h 100"/>
              <a:gd name="T44" fmla="*/ 181451252 w 116"/>
              <a:gd name="T45" fmla="*/ 20161250 h 100"/>
              <a:gd name="T46" fmla="*/ 262096280 w 116"/>
              <a:gd name="T47" fmla="*/ 146169068 h 100"/>
              <a:gd name="T48" fmla="*/ 287297836 w 116"/>
              <a:gd name="T49" fmla="*/ 151209378 h 100"/>
              <a:gd name="T50" fmla="*/ 282257525 w 116"/>
              <a:gd name="T51" fmla="*/ 176410933 h 100"/>
              <a:gd name="T52" fmla="*/ 257055969 w 116"/>
              <a:gd name="T53" fmla="*/ 171370622 h 100"/>
              <a:gd name="T54" fmla="*/ 262096280 w 116"/>
              <a:gd name="T55" fmla="*/ 146169068 h 100"/>
              <a:gd name="T56" fmla="*/ 151209385 w 116"/>
              <a:gd name="T57" fmla="*/ 0 h 100"/>
              <a:gd name="T58" fmla="*/ 166330318 w 116"/>
              <a:gd name="T59" fmla="*/ 20161250 h 100"/>
              <a:gd name="T60" fmla="*/ 146169074 w 116"/>
              <a:gd name="T61" fmla="*/ 35282189 h 100"/>
              <a:gd name="T62" fmla="*/ 131048140 w 116"/>
              <a:gd name="T63" fmla="*/ 15120939 h 100"/>
              <a:gd name="T64" fmla="*/ 262096280 w 116"/>
              <a:gd name="T65" fmla="*/ 196572177 h 100"/>
              <a:gd name="T66" fmla="*/ 287297836 w 116"/>
              <a:gd name="T67" fmla="*/ 201612488 h 100"/>
              <a:gd name="T68" fmla="*/ 282257525 w 116"/>
              <a:gd name="T69" fmla="*/ 221773782 h 100"/>
              <a:gd name="T70" fmla="*/ 257055969 w 116"/>
              <a:gd name="T71" fmla="*/ 216733471 h 100"/>
              <a:gd name="T72" fmla="*/ 262096280 w 116"/>
              <a:gd name="T73" fmla="*/ 196572177 h 100"/>
              <a:gd name="T74" fmla="*/ 181451252 w 116"/>
              <a:gd name="T75" fmla="*/ 110886891 h 100"/>
              <a:gd name="T76" fmla="*/ 201612497 w 116"/>
              <a:gd name="T77" fmla="*/ 115927202 h 100"/>
              <a:gd name="T78" fmla="*/ 196572185 w 116"/>
              <a:gd name="T79" fmla="*/ 141128757 h 100"/>
              <a:gd name="T80" fmla="*/ 176410941 w 116"/>
              <a:gd name="T81" fmla="*/ 136088446 h 100"/>
              <a:gd name="T82" fmla="*/ 181451252 w 116"/>
              <a:gd name="T83" fmla="*/ 110886891 h 100"/>
              <a:gd name="T84" fmla="*/ 151209385 w 116"/>
              <a:gd name="T85" fmla="*/ 136088446 h 100"/>
              <a:gd name="T86" fmla="*/ 161290007 w 116"/>
              <a:gd name="T87" fmla="*/ 156249689 h 100"/>
              <a:gd name="T88" fmla="*/ 141128762 w 116"/>
              <a:gd name="T89" fmla="*/ 171370622 h 100"/>
              <a:gd name="T90" fmla="*/ 131048140 w 116"/>
              <a:gd name="T91" fmla="*/ 151209378 h 100"/>
              <a:gd name="T92" fmla="*/ 95765937 w 116"/>
              <a:gd name="T93" fmla="*/ 166330311 h 100"/>
              <a:gd name="T94" fmla="*/ 115927207 w 116"/>
              <a:gd name="T95" fmla="*/ 171370622 h 100"/>
              <a:gd name="T96" fmla="*/ 110886895 w 116"/>
              <a:gd name="T97" fmla="*/ 196572177 h 100"/>
              <a:gd name="T98" fmla="*/ 85685315 w 116"/>
              <a:gd name="T99" fmla="*/ 191531866 h 100"/>
              <a:gd name="T100" fmla="*/ 95765937 w 116"/>
              <a:gd name="T101" fmla="*/ 166330311 h 100"/>
              <a:gd name="T102" fmla="*/ 50403124 w 116"/>
              <a:gd name="T103" fmla="*/ 196572177 h 100"/>
              <a:gd name="T104" fmla="*/ 75604692 w 116"/>
              <a:gd name="T105" fmla="*/ 201612488 h 100"/>
              <a:gd name="T106" fmla="*/ 70564381 w 116"/>
              <a:gd name="T107" fmla="*/ 221773782 h 100"/>
              <a:gd name="T108" fmla="*/ 45362813 w 116"/>
              <a:gd name="T109" fmla="*/ 216733471 h 100"/>
              <a:gd name="T110" fmla="*/ 50403124 w 116"/>
              <a:gd name="T111" fmla="*/ 196572177 h 100"/>
              <a:gd name="T112" fmla="*/ 20161251 w 116"/>
              <a:gd name="T113" fmla="*/ 221773782 h 100"/>
              <a:gd name="T114" fmla="*/ 35282191 w 116"/>
              <a:gd name="T115" fmla="*/ 241935025 h 100"/>
              <a:gd name="T116" fmla="*/ 15120940 w 116"/>
              <a:gd name="T117" fmla="*/ 252015647 h 100"/>
              <a:gd name="T118" fmla="*/ 0 w 116"/>
              <a:gd name="T119" fmla="*/ 231854403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en-US"/>
          </a:p>
        </p:txBody>
      </p:sp>
      <p:sp>
        <p:nvSpPr>
          <p:cNvPr id="71688" name="TextBox 6"/>
          <p:cNvSpPr txBox="1">
            <a:spLocks noChangeArrowheads="1"/>
          </p:cNvSpPr>
          <p:nvPr/>
        </p:nvSpPr>
        <p:spPr bwMode="auto">
          <a:xfrm>
            <a:off x="-310319" y="1311774"/>
            <a:ext cx="1630680" cy="911019"/>
          </a:xfrm>
          <a:prstGeom prst="rect">
            <a:avLst/>
          </a:prstGeom>
          <a:noFill/>
          <a:ln w="9525">
            <a:noFill/>
            <a:miter lim="800000"/>
            <a:headEnd/>
            <a:tailEnd/>
          </a:ln>
        </p:spPr>
        <p:txBody>
          <a:bodyPr wrap="square">
            <a:spAutoFit/>
          </a:bodyPr>
          <a:lstStyle/>
          <a:p>
            <a:pPr algn="r">
              <a:lnSpc>
                <a:spcPct val="95000"/>
              </a:lnSpc>
            </a:pPr>
            <a:r>
              <a:rPr lang="en-US" sz="2800" b="1" dirty="0">
                <a:solidFill>
                  <a:srgbClr val="0070C0"/>
                </a:solidFill>
                <a:latin typeface="HelveticaNeueLT Std" pitchFamily="34" charset="0"/>
              </a:rPr>
              <a:t>M</a:t>
            </a:r>
            <a:r>
              <a:rPr lang="en-US" sz="2800" b="1" dirty="0" smtClean="0">
                <a:solidFill>
                  <a:srgbClr val="0070C0"/>
                </a:solidFill>
                <a:latin typeface="HelveticaNeueLT Std" pitchFamily="34" charset="0"/>
              </a:rPr>
              <a:t>arine </a:t>
            </a:r>
            <a:r>
              <a:rPr lang="en-US" sz="2800" b="1" dirty="0">
                <a:solidFill>
                  <a:srgbClr val="0070C0"/>
                </a:solidFill>
                <a:latin typeface="HelveticaNeueLT Std" pitchFamily="34" charset="0"/>
              </a:rPr>
              <a:t>fog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par>
                                <p:cTn id="8" presetID="63" presetClass="path" presetSubtype="0" accel="50000" decel="50000" fill="hold" nodeType="withEffect">
                                  <p:stCondLst>
                                    <p:cond delay="0"/>
                                  </p:stCondLst>
                                  <p:childTnLst>
                                    <p:animMotion origin="layout" path="M 1.94444E-6 -2.18316E-6 L 0.59496 -0.14454 " pathEditMode="relative" rAng="0" ptsTypes="AA">
                                      <p:cBhvr>
                                        <p:cTn id="9" dur="3000" fill="hold"/>
                                        <p:tgtEl>
                                          <p:spTgt spid="14"/>
                                        </p:tgtEl>
                                        <p:attrNameLst>
                                          <p:attrName>ppt_x</p:attrName>
                                          <p:attrName>ppt_y</p:attrName>
                                        </p:attrNameLst>
                                      </p:cBhvr>
                                      <p:rCtr x="29800" y="-7200"/>
                                    </p:animMotion>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3000"/>
                                        <p:tgtEl>
                                          <p:spTgt spid="19"/>
                                        </p:tgtEl>
                                      </p:cBhvr>
                                    </p:animEffect>
                                  </p:childTnLst>
                                </p:cTn>
                              </p:par>
                              <p:par>
                                <p:cTn id="13" presetID="63" presetClass="path" presetSubtype="0" accel="50000" decel="50000" fill="hold" nodeType="withEffect">
                                  <p:stCondLst>
                                    <p:cond delay="0"/>
                                  </p:stCondLst>
                                  <p:childTnLst>
                                    <p:animMotion origin="layout" path="M -3.33333E-6 1.49861E-6 L -0.03559 -0.33095 " pathEditMode="relative" rAng="0" ptsTypes="AA">
                                      <p:cBhvr>
                                        <p:cTn id="14" dur="3000" fill="hold"/>
                                        <p:tgtEl>
                                          <p:spTgt spid="19"/>
                                        </p:tgtEl>
                                        <p:attrNameLst>
                                          <p:attrName>ppt_x</p:attrName>
                                          <p:attrName>ppt_y</p:attrName>
                                        </p:attrNameLst>
                                      </p:cBhvr>
                                      <p:rCtr x="-1800" y="-16600"/>
                                    </p:animMotion>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3000"/>
                                        <p:tgtEl>
                                          <p:spTgt spid="15"/>
                                        </p:tgtEl>
                                      </p:cBhvr>
                                    </p:animEffect>
                                  </p:childTnLst>
                                </p:cTn>
                              </p:par>
                              <p:par>
                                <p:cTn id="18" presetID="63" presetClass="path" presetSubtype="0" accel="50000" decel="50000" fill="hold" nodeType="withEffect">
                                  <p:stCondLst>
                                    <p:cond delay="0"/>
                                  </p:stCondLst>
                                  <p:childTnLst>
                                    <p:animMotion origin="layout" path="M -3.33333E-6 1.49861E-6 L -0.03559 -0.33095 " pathEditMode="relative" rAng="0" ptsTypes="AA">
                                      <p:cBhvr>
                                        <p:cTn id="19" dur="3000" fill="hold"/>
                                        <p:tgtEl>
                                          <p:spTgt spid="15"/>
                                        </p:tgtEl>
                                        <p:attrNameLst>
                                          <p:attrName>ppt_x</p:attrName>
                                          <p:attrName>ppt_y</p:attrName>
                                        </p:attrNameLst>
                                      </p:cBhvr>
                                      <p:rCtr x="-1800" y="-16600"/>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3000"/>
                                        <p:tgtEl>
                                          <p:spTgt spid="16"/>
                                        </p:tgtEl>
                                      </p:cBhvr>
                                    </p:animEffect>
                                  </p:childTnLst>
                                </p:cTn>
                              </p:par>
                              <p:par>
                                <p:cTn id="23" presetID="63" presetClass="path" presetSubtype="0" accel="50000" decel="50000" fill="hold" nodeType="withEffect">
                                  <p:stCondLst>
                                    <p:cond delay="0"/>
                                  </p:stCondLst>
                                  <p:childTnLst>
                                    <p:animMotion origin="layout" path="M 4.16667E-6 -3.33333E-6 L 0.58316 -0.12662 " pathEditMode="relative" rAng="0" ptsTypes="AA">
                                      <p:cBhvr>
                                        <p:cTn id="24" dur="3000" fill="hold"/>
                                        <p:tgtEl>
                                          <p:spTgt spid="16"/>
                                        </p:tgtEl>
                                        <p:attrNameLst>
                                          <p:attrName>ppt_x</p:attrName>
                                          <p:attrName>ppt_y</p:attrName>
                                        </p:attrNameLst>
                                      </p:cBhvr>
                                      <p:rCtr x="292" y="-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1"/>
          <p:cNvSpPr>
            <a:spLocks noChangeArrowheads="1"/>
          </p:cNvSpPr>
          <p:nvPr/>
        </p:nvSpPr>
        <p:spPr bwMode="auto">
          <a:xfrm>
            <a:off x="0" y="0"/>
            <a:ext cx="8064500" cy="6515100"/>
          </a:xfrm>
          <a:prstGeom prst="rect">
            <a:avLst/>
          </a:prstGeom>
          <a:solidFill>
            <a:schemeClr val="bg1"/>
          </a:solidFill>
          <a:ln w="9525" algn="ctr">
            <a:solidFill>
              <a:schemeClr val="bg1"/>
            </a:solidFill>
            <a:round/>
            <a:headEnd/>
            <a:tailEnd/>
          </a:ln>
        </p:spPr>
        <p:txBody>
          <a:bodyPr/>
          <a:lstStyle/>
          <a:p>
            <a:pPr algn="ctr" eaLnBrk="0" hangingPunct="0"/>
            <a:endParaRPr lang="en-US"/>
          </a:p>
        </p:txBody>
      </p:sp>
      <p:pic>
        <p:nvPicPr>
          <p:cNvPr id="16386" name="Picture 32"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sp>
        <p:nvSpPr>
          <p:cNvPr id="34" name="TextBox 33"/>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35" name="Oval 34"/>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Tree>
  </p:cSld>
  <p:clrMapOvr>
    <a:masterClrMapping/>
  </p:clrMapOvr>
  <p:transition advClick="0" advTm="1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Fog 33 seconds.wmv">
            <a:hlinkClick r:id="" action="ppaction://media"/>
          </p:cNvPr>
          <p:cNvPicPr>
            <a:picLocks noRot="1" noChangeAspect="1" noChangeArrowheads="1"/>
          </p:cNvPicPr>
          <p:nvPr>
            <a:videoFile r:link="rId1"/>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0" fill="hold"/>
                                        <p:tgtEl>
                                          <p:spTgt spid="1679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7938"/>
                </p:tgtEl>
              </p:cMediaNode>
            </p:video>
            <p:seq concurrent="1" nextAc="seek">
              <p:cTn id="8" restart="whenNotActive" fill="hold" evtFilter="cancelBubble" nodeType="interactiveSeq">
                <p:stCondLst>
                  <p:cond evt="onClick" delay="0">
                    <p:tgtEl>
                      <p:spTgt spid="1679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7938"/>
                                        </p:tgtEl>
                                      </p:cBhvr>
                                    </p:cmd>
                                  </p:childTnLst>
                                </p:cTn>
                              </p:par>
                            </p:childTnLst>
                          </p:cTn>
                        </p:par>
                      </p:childTnLst>
                    </p:cTn>
                  </p:par>
                </p:childTnLst>
              </p:cTn>
              <p:nextCondLst>
                <p:cond evt="onClick" delay="0">
                  <p:tgtEl>
                    <p:spTgt spid="16793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 descr="coast.png"/>
          <p:cNvPicPr>
            <a:picLocks noChangeAspect="1"/>
          </p:cNvPicPr>
          <p:nvPr/>
        </p:nvPicPr>
        <p:blipFill>
          <a:blip r:embed="rId3">
            <a:lum bright="10000" contrast="-20000"/>
          </a:blip>
          <a:srcRect/>
          <a:stretch>
            <a:fillRect/>
          </a:stretch>
        </p:blipFill>
        <p:spPr bwMode="auto">
          <a:xfrm>
            <a:off x="-1" y="0"/>
            <a:ext cx="8335963" cy="6858000"/>
          </a:xfrm>
          <a:prstGeom prst="rect">
            <a:avLst/>
          </a:prstGeom>
          <a:noFill/>
          <a:ln w="9525">
            <a:noFill/>
            <a:miter lim="800000"/>
            <a:headEnd/>
            <a:tailEnd/>
          </a:ln>
        </p:spPr>
      </p:pic>
      <p:pic>
        <p:nvPicPr>
          <p:cNvPr id="737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2520" y="505619"/>
            <a:ext cx="4349373" cy="5846762"/>
          </a:xfrm>
          <a:prstGeom prst="rect">
            <a:avLst/>
          </a:prstGeom>
          <a:noFill/>
          <a:ln w="9525">
            <a:noFill/>
            <a:miter lim="800000"/>
            <a:headEnd/>
            <a:tailEnd/>
          </a:ln>
        </p:spPr>
      </p:pic>
      <p:sp>
        <p:nvSpPr>
          <p:cNvPr id="13" name="TextBox 12"/>
          <p:cNvSpPr txBox="1"/>
          <p:nvPr/>
        </p:nvSpPr>
        <p:spPr>
          <a:xfrm>
            <a:off x="5062538" y="668338"/>
            <a:ext cx="3579812" cy="1203406"/>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a:solidFill>
                  <a:schemeClr val="tx1">
                    <a:lumMod val="65000"/>
                    <a:lumOff val="35000"/>
                  </a:schemeClr>
                </a:solidFill>
                <a:latin typeface="Helvetica" pitchFamily="50" charset="0"/>
                <a:cs typeface="+mn-cs"/>
              </a:rPr>
              <a:t>T</a:t>
            </a:r>
            <a:r>
              <a:rPr lang="it-IT" dirty="0" smtClean="0">
                <a:solidFill>
                  <a:schemeClr val="tx1">
                    <a:lumMod val="65000"/>
                    <a:lumOff val="35000"/>
                  </a:schemeClr>
                </a:solidFill>
                <a:latin typeface="Helvetica" pitchFamily="50" charset="0"/>
                <a:cs typeface="+mn-cs"/>
              </a:rPr>
              <a:t>emperature variation - summer</a:t>
            </a:r>
            <a:endParaRPr lang="en-US" dirty="0">
              <a:solidFill>
                <a:schemeClr val="tx1">
                  <a:lumMod val="65000"/>
                  <a:lumOff val="35000"/>
                </a:schemeClr>
              </a:solidFill>
              <a:latin typeface="Helvetica" pitchFamily="50" charset="0"/>
              <a:cs typeface="+mn-cs"/>
            </a:endParaRPr>
          </a:p>
        </p:txBody>
      </p:sp>
      <p:sp>
        <p:nvSpPr>
          <p:cNvPr id="73732" name="Rectangle 31"/>
          <p:cNvSpPr>
            <a:spLocks noChangeArrowheads="1"/>
          </p:cNvSpPr>
          <p:nvPr/>
        </p:nvSpPr>
        <p:spPr bwMode="auto">
          <a:xfrm>
            <a:off x="4357179" y="5319483"/>
            <a:ext cx="2373154"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50ºf / </a:t>
            </a:r>
            <a:r>
              <a:rPr lang="fi-FI" dirty="0">
                <a:solidFill>
                  <a:srgbClr val="0070C0"/>
                </a:solidFill>
                <a:latin typeface="Helvetica" pitchFamily="34" charset="0"/>
              </a:rPr>
              <a:t>10ºc</a:t>
            </a:r>
          </a:p>
          <a:p>
            <a:r>
              <a:rPr lang="fi-FI" dirty="0" smtClean="0">
                <a:solidFill>
                  <a:srgbClr val="C00000"/>
                </a:solidFill>
                <a:latin typeface="Helvetica" pitchFamily="34" charset="0"/>
              </a:rPr>
              <a:t>77ºf </a:t>
            </a:r>
            <a:r>
              <a:rPr lang="fi-FI" dirty="0">
                <a:solidFill>
                  <a:srgbClr val="C00000"/>
                </a:solidFill>
                <a:latin typeface="Helvetica" pitchFamily="34" charset="0"/>
              </a:rPr>
              <a:t>/ </a:t>
            </a:r>
            <a:r>
              <a:rPr lang="fi-FI" dirty="0" smtClean="0">
                <a:solidFill>
                  <a:srgbClr val="C00000"/>
                </a:solidFill>
                <a:latin typeface="Helvetica" pitchFamily="34" charset="0"/>
              </a:rPr>
              <a:t>25ºc</a:t>
            </a:r>
            <a:endParaRPr lang="fi-FI" dirty="0">
              <a:solidFill>
                <a:srgbClr val="C00000"/>
              </a:solidFill>
              <a:latin typeface="Helvetica" pitchFamily="34" charset="0"/>
            </a:endParaRPr>
          </a:p>
        </p:txBody>
      </p:sp>
      <p:sp>
        <p:nvSpPr>
          <p:cNvPr id="73733" name="Rectangle 32"/>
          <p:cNvSpPr>
            <a:spLocks noChangeArrowheads="1"/>
          </p:cNvSpPr>
          <p:nvPr/>
        </p:nvSpPr>
        <p:spPr bwMode="auto">
          <a:xfrm>
            <a:off x="682622" y="1055338"/>
            <a:ext cx="3485358"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40-50ºf / 4.5-10ºc</a:t>
            </a:r>
          </a:p>
          <a:p>
            <a:r>
              <a:rPr lang="fi-FI" dirty="0" smtClean="0">
                <a:solidFill>
                  <a:srgbClr val="C00000"/>
                </a:solidFill>
                <a:latin typeface="Helvetica" pitchFamily="34" charset="0"/>
              </a:rPr>
              <a:t>85ºf </a:t>
            </a:r>
            <a:r>
              <a:rPr lang="fi-FI" dirty="0">
                <a:solidFill>
                  <a:srgbClr val="C00000"/>
                </a:solidFill>
                <a:latin typeface="Helvetica" pitchFamily="34" charset="0"/>
              </a:rPr>
              <a:t>/ </a:t>
            </a:r>
            <a:r>
              <a:rPr lang="fi-FI" dirty="0" smtClean="0">
                <a:solidFill>
                  <a:srgbClr val="C00000"/>
                </a:solidFill>
                <a:latin typeface="Helvetica" pitchFamily="34" charset="0"/>
              </a:rPr>
              <a:t>29ºc</a:t>
            </a:r>
            <a:endParaRPr lang="fi-FI" dirty="0">
              <a:solidFill>
                <a:srgbClr val="C00000"/>
              </a:solidFill>
              <a:latin typeface="Helvetica" pitchFamily="34" charset="0"/>
            </a:endParaRPr>
          </a:p>
        </p:txBody>
      </p:sp>
      <p:sp>
        <p:nvSpPr>
          <p:cNvPr id="73734" name="TextBox 13"/>
          <p:cNvSpPr txBox="1">
            <a:spLocks noChangeArrowheads="1"/>
          </p:cNvSpPr>
          <p:nvPr/>
        </p:nvSpPr>
        <p:spPr bwMode="auto">
          <a:xfrm>
            <a:off x="171161" y="3255361"/>
            <a:ext cx="3138488" cy="794064"/>
          </a:xfrm>
          <a:prstGeom prst="rect">
            <a:avLst/>
          </a:prstGeom>
          <a:noFill/>
          <a:ln w="9525">
            <a:noFill/>
            <a:miter lim="800000"/>
            <a:headEnd/>
            <a:tailEnd/>
          </a:ln>
        </p:spPr>
        <p:txBody>
          <a:bodyPr wrap="square">
            <a:spAutoFit/>
          </a:bodyPr>
          <a:lstStyle/>
          <a:p>
            <a:pPr>
              <a:lnSpc>
                <a:spcPct val="95000"/>
              </a:lnSpc>
            </a:pPr>
            <a:r>
              <a:rPr lang="fi-FI" dirty="0">
                <a:solidFill>
                  <a:srgbClr val="0070C0"/>
                </a:solidFill>
                <a:latin typeface="Helvetica" pitchFamily="34" charset="0"/>
              </a:rPr>
              <a:t>40-50ºf / </a:t>
            </a:r>
            <a:r>
              <a:rPr lang="fi-FI" dirty="0" smtClean="0">
                <a:solidFill>
                  <a:srgbClr val="0070C0"/>
                </a:solidFill>
                <a:latin typeface="Helvetica" pitchFamily="34" charset="0"/>
              </a:rPr>
              <a:t>4.5-10ºc</a:t>
            </a:r>
          </a:p>
          <a:p>
            <a:pPr>
              <a:lnSpc>
                <a:spcPct val="95000"/>
              </a:lnSpc>
            </a:pPr>
            <a:r>
              <a:rPr lang="en-US" dirty="0" smtClean="0">
                <a:solidFill>
                  <a:srgbClr val="C00000"/>
                </a:solidFill>
                <a:latin typeface="Helvetica" pitchFamily="34" charset="0"/>
              </a:rPr>
              <a:t>95ºf </a:t>
            </a:r>
            <a:r>
              <a:rPr lang="en-US" dirty="0">
                <a:solidFill>
                  <a:srgbClr val="C00000"/>
                </a:solidFill>
                <a:latin typeface="Helvetica" pitchFamily="34" charset="0"/>
              </a:rPr>
              <a:t>/ </a:t>
            </a:r>
            <a:r>
              <a:rPr lang="en-US" dirty="0" smtClean="0">
                <a:solidFill>
                  <a:srgbClr val="C00000"/>
                </a:solidFill>
                <a:latin typeface="Helvetica" pitchFamily="34" charset="0"/>
              </a:rPr>
              <a:t>35ºc</a:t>
            </a:r>
            <a:endParaRPr lang="en-US"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descr="coast.png"/>
          <p:cNvPicPr>
            <a:picLocks noChangeAspect="1"/>
          </p:cNvPicPr>
          <p:nvPr/>
        </p:nvPicPr>
        <p:blipFill>
          <a:blip r:embed="rId3">
            <a:lum bright="10000" contrast="-20000"/>
          </a:blip>
          <a:srcRect/>
          <a:stretch>
            <a:fillRect/>
          </a:stretch>
        </p:blipFill>
        <p:spPr bwMode="auto">
          <a:xfrm>
            <a:off x="0" y="0"/>
            <a:ext cx="8335963" cy="6858000"/>
          </a:xfrm>
          <a:prstGeom prst="rect">
            <a:avLst/>
          </a:prstGeom>
          <a:noFill/>
          <a:ln w="9525">
            <a:noFill/>
            <a:miter lim="800000"/>
            <a:headEnd/>
            <a:tailEnd/>
          </a:ln>
        </p:spPr>
      </p:pic>
      <p:pic>
        <p:nvPicPr>
          <p:cNvPr id="757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9048" y="505619"/>
            <a:ext cx="4349373" cy="5846762"/>
          </a:xfrm>
          <a:prstGeom prst="rect">
            <a:avLst/>
          </a:prstGeom>
          <a:noFill/>
          <a:ln w="9525">
            <a:noFill/>
            <a:miter lim="800000"/>
            <a:headEnd/>
            <a:tailEnd/>
          </a:ln>
        </p:spPr>
      </p:pic>
      <p:sp>
        <p:nvSpPr>
          <p:cNvPr id="13" name="TextBox 12"/>
          <p:cNvSpPr txBox="1"/>
          <p:nvPr/>
        </p:nvSpPr>
        <p:spPr>
          <a:xfrm>
            <a:off x="5062538" y="668338"/>
            <a:ext cx="3579812" cy="852487"/>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a:solidFill>
                  <a:schemeClr val="tx1">
                    <a:lumMod val="65000"/>
                    <a:lumOff val="35000"/>
                  </a:schemeClr>
                </a:solidFill>
                <a:latin typeface="Helvetica" pitchFamily="50" charset="0"/>
                <a:cs typeface="+mn-cs"/>
              </a:rPr>
              <a:t>Elevation</a:t>
            </a:r>
            <a:endParaRPr lang="en-US" dirty="0">
              <a:solidFill>
                <a:schemeClr val="tx1">
                  <a:lumMod val="65000"/>
                  <a:lumOff val="35000"/>
                </a:schemeClr>
              </a:solidFill>
              <a:latin typeface="Helvetica" pitchFamily="50" charset="0"/>
              <a:cs typeface="+mn-cs"/>
            </a:endParaRPr>
          </a:p>
        </p:txBody>
      </p:sp>
      <p:sp>
        <p:nvSpPr>
          <p:cNvPr id="32" name="Rectangle 31"/>
          <p:cNvSpPr>
            <a:spLocks noChangeArrowheads="1"/>
          </p:cNvSpPr>
          <p:nvPr/>
        </p:nvSpPr>
        <p:spPr bwMode="auto">
          <a:xfrm>
            <a:off x="4761746" y="3187000"/>
            <a:ext cx="4150024"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Atlas Peak</a:t>
            </a:r>
          </a:p>
          <a:p>
            <a:r>
              <a:rPr lang="fi-FI" dirty="0" smtClean="0">
                <a:solidFill>
                  <a:srgbClr val="C00000"/>
                </a:solidFill>
                <a:latin typeface="Helvetica" pitchFamily="34" charset="0"/>
              </a:rPr>
              <a:t>2600 </a:t>
            </a:r>
            <a:r>
              <a:rPr lang="fi-FI" dirty="0">
                <a:solidFill>
                  <a:srgbClr val="C00000"/>
                </a:solidFill>
                <a:latin typeface="Helvetica" pitchFamily="34" charset="0"/>
              </a:rPr>
              <a:t>ft / 793 m</a:t>
            </a:r>
          </a:p>
        </p:txBody>
      </p:sp>
      <p:sp>
        <p:nvSpPr>
          <p:cNvPr id="33" name="Rectangle 32"/>
          <p:cNvSpPr>
            <a:spLocks noChangeArrowheads="1"/>
          </p:cNvSpPr>
          <p:nvPr/>
        </p:nvSpPr>
        <p:spPr bwMode="auto">
          <a:xfrm>
            <a:off x="1493974" y="705833"/>
            <a:ext cx="3786982" cy="830997"/>
          </a:xfrm>
          <a:prstGeom prst="rect">
            <a:avLst/>
          </a:prstGeom>
          <a:noFill/>
          <a:ln w="9525">
            <a:noFill/>
            <a:miter lim="800000"/>
            <a:headEnd/>
            <a:tailEnd/>
          </a:ln>
        </p:spPr>
        <p:txBody>
          <a:bodyPr wrap="square">
            <a:spAutoFit/>
          </a:bodyPr>
          <a:lstStyle/>
          <a:p>
            <a:r>
              <a:rPr lang="en-US" dirty="0">
                <a:solidFill>
                  <a:srgbClr val="C00000"/>
                </a:solidFill>
                <a:latin typeface="Helvetica" pitchFamily="34" charset="0"/>
              </a:rPr>
              <a:t>Mount St. Helena</a:t>
            </a:r>
          </a:p>
          <a:p>
            <a:r>
              <a:rPr lang="en-US" dirty="0">
                <a:solidFill>
                  <a:srgbClr val="C00000"/>
                </a:solidFill>
                <a:latin typeface="Helvetica" pitchFamily="34" charset="0"/>
              </a:rPr>
              <a:t>4000 </a:t>
            </a:r>
            <a:r>
              <a:rPr lang="en-US" dirty="0" err="1">
                <a:solidFill>
                  <a:srgbClr val="C00000"/>
                </a:solidFill>
                <a:latin typeface="Helvetica" pitchFamily="34" charset="0"/>
              </a:rPr>
              <a:t>ft</a:t>
            </a:r>
            <a:r>
              <a:rPr lang="en-US" dirty="0">
                <a:solidFill>
                  <a:srgbClr val="C00000"/>
                </a:solidFill>
                <a:latin typeface="Helvetica" pitchFamily="34" charset="0"/>
              </a:rPr>
              <a:t> / </a:t>
            </a:r>
            <a:r>
              <a:rPr lang="en-US" dirty="0" smtClean="0">
                <a:solidFill>
                  <a:srgbClr val="C00000"/>
                </a:solidFill>
                <a:latin typeface="Helvetica" pitchFamily="34" charset="0"/>
              </a:rPr>
              <a:t>1,219 </a:t>
            </a:r>
            <a:r>
              <a:rPr lang="en-US" dirty="0">
                <a:solidFill>
                  <a:srgbClr val="C00000"/>
                </a:solidFill>
                <a:latin typeface="Helvetica" pitchFamily="34" charset="0"/>
              </a:rPr>
              <a:t>m</a:t>
            </a:r>
          </a:p>
        </p:txBody>
      </p:sp>
      <p:sp>
        <p:nvSpPr>
          <p:cNvPr id="7" name="Rectangle 6"/>
          <p:cNvSpPr>
            <a:spLocks noChangeArrowheads="1"/>
          </p:cNvSpPr>
          <p:nvPr/>
        </p:nvSpPr>
        <p:spPr bwMode="auto">
          <a:xfrm>
            <a:off x="1073319" y="4538804"/>
            <a:ext cx="327542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Mount Veeder</a:t>
            </a:r>
          </a:p>
          <a:p>
            <a:r>
              <a:rPr lang="fi-FI" dirty="0" smtClean="0">
                <a:solidFill>
                  <a:srgbClr val="C00000"/>
                </a:solidFill>
                <a:latin typeface="Helvetica" pitchFamily="34" charset="0"/>
              </a:rPr>
              <a:t>2100 </a:t>
            </a:r>
            <a:r>
              <a:rPr lang="fi-FI" dirty="0">
                <a:solidFill>
                  <a:srgbClr val="C00000"/>
                </a:solidFill>
                <a:latin typeface="Helvetica" pitchFamily="34" charset="0"/>
              </a:rPr>
              <a:t>ft / </a:t>
            </a:r>
            <a:r>
              <a:rPr lang="fi-FI" dirty="0" smtClean="0">
                <a:solidFill>
                  <a:srgbClr val="C00000"/>
                </a:solidFill>
                <a:latin typeface="Helvetica" pitchFamily="34" charset="0"/>
              </a:rPr>
              <a:t>650 </a:t>
            </a:r>
            <a:r>
              <a:rPr lang="fi-FI" dirty="0">
                <a:solidFill>
                  <a:srgbClr val="C00000"/>
                </a:solidFill>
                <a:latin typeface="Helvetica" pitchFamily="34" charset="0"/>
              </a:rPr>
              <a:t>m</a:t>
            </a:r>
          </a:p>
        </p:txBody>
      </p:sp>
      <p:sp>
        <p:nvSpPr>
          <p:cNvPr id="8" name="Rectangle 7"/>
          <p:cNvSpPr>
            <a:spLocks noChangeArrowheads="1"/>
          </p:cNvSpPr>
          <p:nvPr/>
        </p:nvSpPr>
        <p:spPr bwMode="auto">
          <a:xfrm>
            <a:off x="191111" y="3186999"/>
            <a:ext cx="5302186"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Spring Mountain</a:t>
            </a:r>
          </a:p>
          <a:p>
            <a:r>
              <a:rPr lang="fi-FI" dirty="0" smtClean="0">
                <a:solidFill>
                  <a:srgbClr val="C00000"/>
                </a:solidFill>
                <a:latin typeface="Helvetica" pitchFamily="34" charset="0"/>
              </a:rPr>
              <a:t>2200 </a:t>
            </a:r>
            <a:r>
              <a:rPr lang="fi-FI" dirty="0">
                <a:solidFill>
                  <a:srgbClr val="C00000"/>
                </a:solidFill>
                <a:latin typeface="Helvetica" pitchFamily="34" charset="0"/>
              </a:rPr>
              <a:t>ft / </a:t>
            </a:r>
            <a:r>
              <a:rPr lang="fi-FI" dirty="0" smtClean="0">
                <a:solidFill>
                  <a:srgbClr val="C00000"/>
                </a:solidFill>
                <a:latin typeface="Helvetica" pitchFamily="34" charset="0"/>
              </a:rPr>
              <a:t>671 </a:t>
            </a:r>
            <a:r>
              <a:rPr lang="fi-FI" dirty="0">
                <a:solidFill>
                  <a:srgbClr val="C00000"/>
                </a:solidFill>
                <a:latin typeface="Helvetica" pitchFamily="34" charset="0"/>
              </a:rPr>
              <a:t>m</a:t>
            </a:r>
          </a:p>
        </p:txBody>
      </p:sp>
      <p:sp>
        <p:nvSpPr>
          <p:cNvPr id="9" name="Rectangle 8"/>
          <p:cNvSpPr>
            <a:spLocks noChangeArrowheads="1"/>
          </p:cNvSpPr>
          <p:nvPr/>
        </p:nvSpPr>
        <p:spPr bwMode="auto">
          <a:xfrm>
            <a:off x="4167981" y="5212181"/>
            <a:ext cx="497601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Valley Floor</a:t>
            </a:r>
          </a:p>
          <a:p>
            <a:r>
              <a:rPr lang="fi-FI" dirty="0" smtClean="0">
                <a:solidFill>
                  <a:srgbClr val="C00000"/>
                </a:solidFill>
                <a:latin typeface="Helvetica" pitchFamily="34" charset="0"/>
              </a:rPr>
              <a:t>0– 750 ft / 0 – 214 m</a:t>
            </a:r>
            <a:endParaRPr lang="fi-FI"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19048" y="505619"/>
            <a:ext cx="4349373" cy="5846762"/>
          </a:xfrm>
          <a:prstGeom prst="rect">
            <a:avLst/>
          </a:prstGeom>
          <a:noFill/>
          <a:ln w="9525">
            <a:noFill/>
            <a:miter lim="800000"/>
            <a:headEnd/>
            <a:tailEnd/>
          </a:ln>
        </p:spPr>
      </p:pic>
      <p:pic>
        <p:nvPicPr>
          <p:cNvPr id="31" name="Picture 2"/>
          <p:cNvPicPr>
            <a:picLocks noChangeAspect="1" noChangeArrowheads="1"/>
          </p:cNvPicPr>
          <p:nvPr/>
        </p:nvPicPr>
        <p:blipFill>
          <a:blip r:embed="rId4">
            <a:clrChange>
              <a:clrFrom>
                <a:srgbClr val="FDFDFD"/>
              </a:clrFrom>
              <a:clrTo>
                <a:srgbClr val="FDFDFD">
                  <a:alpha val="0"/>
                </a:srgbClr>
              </a:clrTo>
            </a:clrChange>
          </a:blip>
          <a:srcRect b="1759"/>
          <a:stretch>
            <a:fillRect/>
          </a:stretch>
        </p:blipFill>
        <p:spPr bwMode="auto">
          <a:xfrm>
            <a:off x="3017619" y="966788"/>
            <a:ext cx="2977306" cy="5891212"/>
          </a:xfrm>
          <a:prstGeom prst="rect">
            <a:avLst/>
          </a:prstGeom>
          <a:noFill/>
          <a:ln w="9525">
            <a:noFill/>
            <a:miter lim="800000"/>
            <a:headEnd/>
            <a:tailEnd/>
          </a:ln>
        </p:spPr>
      </p:pic>
      <p:grpSp>
        <p:nvGrpSpPr>
          <p:cNvPr id="2" name="Group 17"/>
          <p:cNvGrpSpPr>
            <a:grpSpLocks/>
          </p:cNvGrpSpPr>
          <p:nvPr/>
        </p:nvGrpSpPr>
        <p:grpSpPr bwMode="auto">
          <a:xfrm>
            <a:off x="889000" y="2105025"/>
            <a:ext cx="1455738" cy="1849438"/>
            <a:chOff x="888642" y="1371600"/>
            <a:chExt cx="1455313" cy="1848118"/>
          </a:xfrm>
        </p:grpSpPr>
        <p:pic>
          <p:nvPicPr>
            <p:cNvPr id="169988" name="Picture 2"/>
            <p:cNvPicPr>
              <a:picLocks noChangeAspect="1" noChangeArrowheads="1"/>
            </p:cNvPicPr>
            <p:nvPr/>
          </p:nvPicPr>
          <p:blipFill>
            <a:blip r:embed="rId5"/>
            <a:srcRect/>
            <a:stretch>
              <a:fillRect/>
            </a:stretch>
          </p:blipFill>
          <p:spPr bwMode="auto">
            <a:xfrm>
              <a:off x="888642" y="1751527"/>
              <a:ext cx="1455313" cy="1468191"/>
            </a:xfrm>
            <a:prstGeom prst="rect">
              <a:avLst/>
            </a:prstGeom>
            <a:noFill/>
            <a:ln w="9525">
              <a:noFill/>
              <a:miter lim="800000"/>
              <a:headEnd/>
              <a:tailEnd/>
            </a:ln>
          </p:spPr>
        </p:pic>
        <p:sp>
          <p:nvSpPr>
            <p:cNvPr id="12" name="Rectangle 11"/>
            <p:cNvSpPr/>
            <p:nvPr/>
          </p:nvSpPr>
          <p:spPr>
            <a:xfrm>
              <a:off x="901338" y="1371600"/>
              <a:ext cx="1429920" cy="337897"/>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Soils</a:t>
              </a:r>
            </a:p>
          </p:txBody>
        </p:sp>
      </p:grpSp>
      <p:sp>
        <p:nvSpPr>
          <p:cNvPr id="16" name="Rectangle 15"/>
          <p:cNvSpPr>
            <a:spLocks noChangeArrowheads="1"/>
          </p:cNvSpPr>
          <p:nvPr/>
        </p:nvSpPr>
        <p:spPr bwMode="auto">
          <a:xfrm>
            <a:off x="2676525" y="2765425"/>
            <a:ext cx="515938" cy="769938"/>
          </a:xfrm>
          <a:prstGeom prst="rect">
            <a:avLst/>
          </a:prstGeom>
          <a:noFill/>
          <a:ln w="9525">
            <a:noFill/>
            <a:miter lim="800000"/>
            <a:headEnd/>
            <a:tailEnd/>
          </a:ln>
        </p:spPr>
        <p:txBody>
          <a:bodyPr wrap="none">
            <a:spAutoFit/>
          </a:bodyPr>
          <a:lstStyle/>
          <a:p>
            <a:r>
              <a:rPr lang="en-US" sz="4400" b="1" dirty="0">
                <a:solidFill>
                  <a:srgbClr val="7692CB"/>
                </a:solidFill>
              </a:rPr>
              <a:t>+</a:t>
            </a:r>
          </a:p>
        </p:txBody>
      </p:sp>
      <p:grpSp>
        <p:nvGrpSpPr>
          <p:cNvPr id="3" name="Group 18"/>
          <p:cNvGrpSpPr>
            <a:grpSpLocks/>
          </p:cNvGrpSpPr>
          <p:nvPr/>
        </p:nvGrpSpPr>
        <p:grpSpPr bwMode="auto">
          <a:xfrm>
            <a:off x="3529013" y="2105025"/>
            <a:ext cx="1709737" cy="1849438"/>
            <a:chOff x="3142443" y="2543577"/>
            <a:chExt cx="1710726" cy="1848119"/>
          </a:xfrm>
        </p:grpSpPr>
        <p:sp>
          <p:nvSpPr>
            <p:cNvPr id="15" name="Rectangle 14"/>
            <p:cNvSpPr/>
            <p:nvPr/>
          </p:nvSpPr>
          <p:spPr>
            <a:xfrm>
              <a:off x="3142443" y="2543577"/>
              <a:ext cx="1710726" cy="337897"/>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Climates</a:t>
              </a:r>
            </a:p>
          </p:txBody>
        </p:sp>
        <p:pic>
          <p:nvPicPr>
            <p:cNvPr id="169993" name="Picture 2"/>
            <p:cNvPicPr>
              <a:picLocks noChangeAspect="1" noChangeArrowheads="1"/>
            </p:cNvPicPr>
            <p:nvPr/>
          </p:nvPicPr>
          <p:blipFill>
            <a:blip r:embed="rId6"/>
            <a:srcRect/>
            <a:stretch>
              <a:fillRect/>
            </a:stretch>
          </p:blipFill>
          <p:spPr bwMode="auto">
            <a:xfrm>
              <a:off x="3232597" y="2936383"/>
              <a:ext cx="1455313" cy="1455313"/>
            </a:xfrm>
            <a:prstGeom prst="rect">
              <a:avLst/>
            </a:prstGeom>
            <a:noFill/>
            <a:ln w="9525">
              <a:noFill/>
              <a:miter lim="800000"/>
              <a:headEnd/>
              <a:tailEnd/>
            </a:ln>
          </p:spPr>
        </p:pic>
      </p:grpSp>
      <p:sp>
        <p:nvSpPr>
          <p:cNvPr id="21" name="Title 20"/>
          <p:cNvSpPr>
            <a:spLocks noGrp="1"/>
          </p:cNvSpPr>
          <p:nvPr>
            <p:ph type="title" idx="4294967295"/>
          </p:nvPr>
        </p:nvSpPr>
        <p:spPr>
          <a:xfrm>
            <a:off x="363538" y="134938"/>
            <a:ext cx="6321425" cy="873125"/>
          </a:xfrm>
        </p:spPr>
        <p:txBody>
          <a:bodyPr/>
          <a:lstStyle/>
          <a:p>
            <a:pPr>
              <a:defRPr/>
            </a:pPr>
            <a:r>
              <a:rPr lang="en-US" sz="3000" b="0" dirty="0" err="1" smtClean="0">
                <a:solidFill>
                  <a:schemeClr val="bg2">
                    <a:lumMod val="50000"/>
                  </a:schemeClr>
                </a:solidFill>
              </a:rPr>
              <a:t>TERROIR</a:t>
            </a:r>
            <a:r>
              <a:rPr lang="en-US" sz="3000" b="0" dirty="0" smtClean="0">
                <a:solidFill>
                  <a:schemeClr val="bg2">
                    <a:lumMod val="50000"/>
                  </a:schemeClr>
                </a:solidFill>
              </a:rPr>
              <a:t/>
            </a:r>
            <a:br>
              <a:rPr lang="en-US" sz="3000" b="0" dirty="0" smtClean="0">
                <a:solidFill>
                  <a:schemeClr val="bg2">
                    <a:lumMod val="50000"/>
                  </a:schemeClr>
                </a:solidFill>
              </a:rPr>
            </a:br>
            <a:r>
              <a:rPr lang="en-US" b="0" dirty="0" smtClean="0">
                <a:solidFill>
                  <a:schemeClr val="bg2">
                    <a:lumMod val="50000"/>
                  </a:schemeClr>
                </a:solidFill>
              </a:rPr>
              <a:t>Putting it all together</a:t>
            </a:r>
            <a:endParaRPr lang="en-US" sz="3000" b="0" dirty="0">
              <a:solidFill>
                <a:schemeClr val="bg2">
                  <a:lumMod val="50000"/>
                </a:schemeClr>
              </a:solidFill>
            </a:endParaRPr>
          </a:p>
        </p:txBody>
      </p:sp>
      <p:grpSp>
        <p:nvGrpSpPr>
          <p:cNvPr id="4" name="Group 27"/>
          <p:cNvGrpSpPr>
            <a:grpSpLocks/>
          </p:cNvGrpSpPr>
          <p:nvPr/>
        </p:nvGrpSpPr>
        <p:grpSpPr bwMode="auto">
          <a:xfrm>
            <a:off x="6273800" y="2105025"/>
            <a:ext cx="1711325" cy="1871663"/>
            <a:chOff x="6274158" y="1371600"/>
            <a:chExt cx="1710726" cy="1871730"/>
          </a:xfrm>
        </p:grpSpPr>
        <p:sp>
          <p:nvSpPr>
            <p:cNvPr id="24" name="Rectangle 23"/>
            <p:cNvSpPr/>
            <p:nvPr/>
          </p:nvSpPr>
          <p:spPr>
            <a:xfrm>
              <a:off x="6274158" y="1371600"/>
              <a:ext cx="1710726" cy="338150"/>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Topography</a:t>
              </a:r>
            </a:p>
          </p:txBody>
        </p:sp>
        <p:pic>
          <p:nvPicPr>
            <p:cNvPr id="169997" name="Picture 2"/>
            <p:cNvPicPr>
              <a:picLocks noChangeAspect="1" noChangeArrowheads="1"/>
            </p:cNvPicPr>
            <p:nvPr/>
          </p:nvPicPr>
          <p:blipFill>
            <a:blip r:embed="rId7"/>
            <a:srcRect/>
            <a:stretch>
              <a:fillRect/>
            </a:stretch>
          </p:blipFill>
          <p:spPr bwMode="auto">
            <a:xfrm>
              <a:off x="6360016" y="1775138"/>
              <a:ext cx="1468192" cy="1468192"/>
            </a:xfrm>
            <a:prstGeom prst="rect">
              <a:avLst/>
            </a:prstGeom>
            <a:noFill/>
            <a:ln w="9525">
              <a:noFill/>
              <a:miter lim="800000"/>
              <a:headEnd/>
              <a:tailEnd/>
            </a:ln>
          </p:spPr>
        </p:pic>
      </p:grpSp>
      <p:sp>
        <p:nvSpPr>
          <p:cNvPr id="29" name="Rectangle 28"/>
          <p:cNvSpPr>
            <a:spLocks noChangeArrowheads="1"/>
          </p:cNvSpPr>
          <p:nvPr/>
        </p:nvSpPr>
        <p:spPr bwMode="auto">
          <a:xfrm>
            <a:off x="5448300" y="2765425"/>
            <a:ext cx="515938" cy="769938"/>
          </a:xfrm>
          <a:prstGeom prst="rect">
            <a:avLst/>
          </a:prstGeom>
          <a:noFill/>
          <a:ln w="9525">
            <a:noFill/>
            <a:miter lim="800000"/>
            <a:headEnd/>
            <a:tailEnd/>
          </a:ln>
        </p:spPr>
        <p:txBody>
          <a:bodyPr wrap="none">
            <a:spAutoFit/>
          </a:bodyPr>
          <a:lstStyle/>
          <a:p>
            <a:r>
              <a:rPr lang="en-US" sz="4400" b="1" dirty="0">
                <a:solidFill>
                  <a:srgbClr val="7692CB"/>
                </a:solidFill>
              </a:rPr>
              <a:t>+</a:t>
            </a:r>
          </a:p>
        </p:txBody>
      </p:sp>
      <p:sp>
        <p:nvSpPr>
          <p:cNvPr id="32" name="TextBox 31"/>
          <p:cNvSpPr txBox="1"/>
          <p:nvPr/>
        </p:nvSpPr>
        <p:spPr>
          <a:xfrm>
            <a:off x="5768788" y="2952097"/>
            <a:ext cx="3200399" cy="1495794"/>
          </a:xfrm>
          <a:prstGeom prst="rect">
            <a:avLst/>
          </a:prstGeom>
          <a:noFill/>
        </p:spPr>
        <p:txBody>
          <a:bodyPr wrap="square">
            <a:spAutoFit/>
          </a:bodyPr>
          <a:lstStyle/>
          <a:p>
            <a:pPr>
              <a:lnSpc>
                <a:spcPct val="95000"/>
              </a:lnSpc>
              <a:defRPr/>
            </a:pPr>
            <a:r>
              <a:rPr lang="it-IT" sz="3200" dirty="0">
                <a:solidFill>
                  <a:schemeClr val="tx1">
                    <a:lumMod val="65000"/>
                    <a:lumOff val="35000"/>
                  </a:schemeClr>
                </a:solidFill>
                <a:latin typeface="Helvetica" pitchFamily="50" charset="0"/>
                <a:cs typeface="+mn-cs"/>
              </a:rPr>
              <a:t>Distinct </a:t>
            </a:r>
            <a:r>
              <a:rPr lang="it-IT" sz="3200" dirty="0" smtClean="0">
                <a:solidFill>
                  <a:schemeClr val="tx1">
                    <a:lumMod val="65000"/>
                    <a:lumOff val="35000"/>
                  </a:schemeClr>
                </a:solidFill>
                <a:latin typeface="Helvetica" pitchFamily="50" charset="0"/>
                <a:cs typeface="+mn-cs"/>
              </a:rPr>
              <a:t/>
            </a:r>
            <a:br>
              <a:rPr lang="it-IT" sz="3200" dirty="0" smtClean="0">
                <a:solidFill>
                  <a:schemeClr val="tx1">
                    <a:lumMod val="65000"/>
                    <a:lumOff val="35000"/>
                  </a:schemeClr>
                </a:solidFill>
                <a:latin typeface="Helvetica" pitchFamily="50" charset="0"/>
                <a:cs typeface="+mn-cs"/>
              </a:rPr>
            </a:br>
            <a:r>
              <a:rPr lang="it-IT" sz="3200" dirty="0" smtClean="0">
                <a:solidFill>
                  <a:schemeClr val="tx1">
                    <a:lumMod val="65000"/>
                    <a:lumOff val="35000"/>
                  </a:schemeClr>
                </a:solidFill>
                <a:latin typeface="Helvetica" pitchFamily="50" charset="0"/>
                <a:cs typeface="+mn-cs"/>
              </a:rPr>
              <a:t>Growing </a:t>
            </a:r>
            <a:br>
              <a:rPr lang="it-IT" sz="3200" dirty="0" smtClean="0">
                <a:solidFill>
                  <a:schemeClr val="tx1">
                    <a:lumMod val="65000"/>
                    <a:lumOff val="35000"/>
                  </a:schemeClr>
                </a:solidFill>
                <a:latin typeface="Helvetica" pitchFamily="50" charset="0"/>
                <a:cs typeface="+mn-cs"/>
              </a:rPr>
            </a:br>
            <a:r>
              <a:rPr lang="it-IT" sz="3200" dirty="0" smtClean="0">
                <a:solidFill>
                  <a:schemeClr val="tx1">
                    <a:lumMod val="65000"/>
                    <a:lumOff val="35000"/>
                  </a:schemeClr>
                </a:solidFill>
                <a:latin typeface="Helvetica" pitchFamily="50" charset="0"/>
                <a:cs typeface="+mn-cs"/>
              </a:rPr>
              <a:t>Regions</a:t>
            </a:r>
            <a:endParaRPr lang="en-US" sz="2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0.25 0  E" pathEditMode="relative" ptsTypes="">
                                      <p:cBhvr>
                                        <p:cTn id="41" dur="1000" fill="hold"/>
                                        <p:tgtEl>
                                          <p:spTgt spid="4"/>
                                        </p:tgtEl>
                                        <p:attrNameLst>
                                          <p:attrName>ppt_x</p:attrName>
                                          <p:attrName>ppt_y</p:attrName>
                                        </p:attrNameLst>
                                      </p:cBhvr>
                                    </p:animMotion>
                                  </p:childTnLst>
                                </p:cTn>
                              </p:par>
                              <p:par>
                                <p:cTn id="42" presetID="63" presetClass="path" presetSubtype="0" accel="50000" decel="50000" fill="hold" nodeType="withEffect">
                                  <p:stCondLst>
                                    <p:cond delay="0"/>
                                  </p:stCondLst>
                                  <p:childTnLst>
                                    <p:animMotion origin="layout" path="M 0 0  L 0.25 0  E" pathEditMode="relative" ptsTypes="">
                                      <p:cBhvr>
                                        <p:cTn id="43" dur="1000" fill="hold"/>
                                        <p:tgtEl>
                                          <p:spTgt spid="2"/>
                                        </p:tgtEl>
                                        <p:attrNameLst>
                                          <p:attrName>ppt_x</p:attrName>
                                          <p:attrName>ppt_y</p:attrName>
                                        </p:attrNameLst>
                                      </p:cBhvr>
                                    </p:animMotion>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childTnLst>
                          </p:cTn>
                        </p:par>
                        <p:par>
                          <p:cTn id="50" fill="hold">
                            <p:stCondLst>
                              <p:cond delay="4500"/>
                            </p:stCondLst>
                            <p:childTnLst>
                              <p:par>
                                <p:cTn id="51" presetID="10" presetClass="exit" presetSubtype="0" fill="hold" nodeType="afterEffect">
                                  <p:stCondLst>
                                    <p:cond delay="1500"/>
                                  </p:stCondLst>
                                  <p:childTnLst>
                                    <p:animEffect transition="out" filter="fade">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par>
                                <p:cTn id="54" presetID="10" presetClass="entr" presetSubtype="0" fill="hold" nodeType="withEffect">
                                  <p:stCondLst>
                                    <p:cond delay="15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childTnLst>
                                </p:cTn>
                              </p:par>
                              <p:par>
                                <p:cTn id="57" presetID="10" presetClass="exit" presetSubtype="0" fill="hold" grpId="0" nodeType="withEffect">
                                  <p:stCondLst>
                                    <p:cond delay="1500"/>
                                  </p:stCondLst>
                                  <p:childTnLst>
                                    <p:animEffect transition="out" filter="fade">
                                      <p:cBhvr>
                                        <p:cTn id="58" dur="1000"/>
                                        <p:tgtEl>
                                          <p:spTgt spid="32"/>
                                        </p:tgtEl>
                                      </p:cBhvr>
                                    </p:animEffect>
                                    <p:set>
                                      <p:cBhvr>
                                        <p:cTn id="59"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6414"/>
            <a:chOff x="0" y="0"/>
            <a:chExt cx="9144000" cy="6856414"/>
          </a:xfrm>
        </p:grpSpPr>
        <p:grpSp>
          <p:nvGrpSpPr>
            <p:cNvPr id="8" name="Group 7"/>
            <p:cNvGrpSpPr/>
            <p:nvPr/>
          </p:nvGrpSpPr>
          <p:grpSpPr>
            <a:xfrm>
              <a:off x="0" y="0"/>
              <a:ext cx="9144000" cy="6856414"/>
              <a:chOff x="0" y="0"/>
              <a:chExt cx="9144000" cy="6856414"/>
            </a:xfrm>
          </p:grpSpPr>
          <p:pic>
            <p:nvPicPr>
              <p:cNvPr id="79873" name="Picture 2" descr="transitionNVR.jpg"/>
              <p:cNvPicPr>
                <a:picLocks noChangeAspect="1"/>
              </p:cNvPicPr>
              <p:nvPr/>
            </p:nvPicPr>
            <p:blipFill>
              <a:blip r:embed="rId3"/>
              <a:srcRect l="323" t="453" r="-392" b="19271"/>
              <a:stretch>
                <a:fillRect/>
              </a:stretch>
            </p:blipFill>
            <p:spPr bwMode="auto">
              <a:xfrm>
                <a:off x="0" y="0"/>
                <a:ext cx="9144000" cy="5502728"/>
              </a:xfrm>
              <a:prstGeom prst="rect">
                <a:avLst/>
              </a:prstGeom>
              <a:noFill/>
              <a:ln w="9525">
                <a:noFill/>
                <a:miter lim="800000"/>
                <a:headEnd/>
                <a:tailEnd/>
              </a:ln>
            </p:spPr>
          </p:pic>
          <p:pic>
            <p:nvPicPr>
              <p:cNvPr id="5" name="Picture 2" descr="transitionNVR.jpg"/>
              <p:cNvPicPr>
                <a:picLocks noChangeAspect="1"/>
              </p:cNvPicPr>
              <p:nvPr/>
            </p:nvPicPr>
            <p:blipFill>
              <a:blip r:embed="rId3"/>
              <a:srcRect l="323" t="80729" r="16226"/>
              <a:stretch>
                <a:fillRect/>
              </a:stretch>
            </p:blipFill>
            <p:spPr bwMode="auto">
              <a:xfrm>
                <a:off x="0" y="5470072"/>
                <a:ext cx="7625443" cy="1386342"/>
              </a:xfrm>
              <a:prstGeom prst="rect">
                <a:avLst/>
              </a:prstGeom>
              <a:noFill/>
              <a:ln w="9525">
                <a:noFill/>
                <a:miter lim="800000"/>
                <a:headEnd/>
                <a:tailEnd/>
              </a:ln>
            </p:spPr>
          </p:pic>
        </p:grpSp>
        <p:sp>
          <p:nvSpPr>
            <p:cNvPr id="9" name="Rectangle 8"/>
            <p:cNvSpPr/>
            <p:nvPr/>
          </p:nvSpPr>
          <p:spPr bwMode="auto">
            <a:xfrm>
              <a:off x="5682342" y="849086"/>
              <a:ext cx="3102429" cy="4604657"/>
            </a:xfrm>
            <a:prstGeom prst="rect">
              <a:avLst/>
            </a:prstGeom>
            <a:gradFill flip="none" rotWithShape="1">
              <a:gsLst>
                <a:gs pos="0">
                  <a:schemeClr val="accent1">
                    <a:shade val="30000"/>
                    <a:satMod val="115000"/>
                    <a:alpha val="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6" name="TextBox 5"/>
          <p:cNvSpPr txBox="1"/>
          <p:nvPr/>
        </p:nvSpPr>
        <p:spPr>
          <a:xfrm>
            <a:off x="5873750" y="4281488"/>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026150" y="4529138"/>
            <a:ext cx="2513013"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VITICULTURE</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12"/>
          <p:cNvSpPr txBox="1">
            <a:spLocks noChangeArrowheads="1"/>
          </p:cNvSpPr>
          <p:nvPr/>
        </p:nvSpPr>
        <p:spPr bwMode="auto">
          <a:xfrm>
            <a:off x="5473700" y="1182688"/>
            <a:ext cx="3194050" cy="4733925"/>
          </a:xfrm>
          <a:prstGeom prst="rect">
            <a:avLst/>
          </a:prstGeom>
          <a:noFill/>
          <a:ln w="9525">
            <a:noFill/>
            <a:miter lim="800000"/>
            <a:headEnd/>
            <a:tailEnd/>
          </a:ln>
        </p:spPr>
        <p:txBody>
          <a:bodyPr>
            <a:spAutoFit/>
          </a:bodyPr>
          <a:lstStyle/>
          <a:p>
            <a:pPr eaLnBrk="0" hangingPunct="0">
              <a:lnSpc>
                <a:spcPct val="95000"/>
              </a:lnSpc>
            </a:pPr>
            <a:r>
              <a:rPr lang="en-US">
                <a:solidFill>
                  <a:srgbClr val="595959"/>
                </a:solidFill>
                <a:latin typeface="Helvetica" pitchFamily="34" charset="0"/>
              </a:rPr>
              <a:t>How does terroir affect viticulture?</a:t>
            </a:r>
          </a:p>
          <a:p>
            <a:pPr eaLnBrk="0" hangingPunct="0">
              <a:lnSpc>
                <a:spcPct val="95000"/>
              </a:lnSpc>
            </a:pPr>
            <a:endParaRPr lang="en-US" sz="2000">
              <a:solidFill>
                <a:srgbClr val="595959"/>
              </a:solidFill>
              <a:latin typeface="Helvetica" pitchFamily="34" charset="0"/>
            </a:endParaRPr>
          </a:p>
          <a:p>
            <a:pPr eaLnBrk="0" hangingPunct="0"/>
            <a:r>
              <a:rPr lang="en-US" sz="2000" b="1">
                <a:solidFill>
                  <a:srgbClr val="595959"/>
                </a:solidFill>
                <a:latin typeface="Helvetica" pitchFamily="34" charset="0"/>
              </a:rPr>
              <a:t>Site selection</a:t>
            </a:r>
          </a:p>
          <a:p>
            <a:pPr eaLnBrk="0" hangingPunct="0"/>
            <a:r>
              <a:rPr lang="en-US" sz="2000">
                <a:solidFill>
                  <a:srgbClr val="595959"/>
                </a:solidFill>
                <a:latin typeface="Helvetica" pitchFamily="34" charset="0"/>
              </a:rPr>
              <a:t>Topography</a:t>
            </a:r>
          </a:p>
          <a:p>
            <a:pPr eaLnBrk="0" hangingPunct="0"/>
            <a:r>
              <a:rPr lang="en-US" sz="2000">
                <a:solidFill>
                  <a:srgbClr val="595959"/>
                </a:solidFill>
                <a:latin typeface="Helvetica" pitchFamily="34" charset="0"/>
              </a:rPr>
              <a:t>Soil Composition</a:t>
            </a:r>
          </a:p>
          <a:p>
            <a:pPr eaLnBrk="0" hangingPunct="0"/>
            <a:r>
              <a:rPr lang="en-US" sz="2000">
                <a:solidFill>
                  <a:srgbClr val="595959"/>
                </a:solidFill>
                <a:latin typeface="Helvetica" pitchFamily="34" charset="0"/>
              </a:rPr>
              <a:t>Drainage</a:t>
            </a:r>
          </a:p>
          <a:p>
            <a:pPr eaLnBrk="0" hangingPunct="0"/>
            <a:r>
              <a:rPr lang="en-US" sz="2000">
                <a:solidFill>
                  <a:srgbClr val="595959"/>
                </a:solidFill>
                <a:latin typeface="Helvetica" pitchFamily="34" charset="0"/>
              </a:rPr>
              <a:t>Sun exposure</a:t>
            </a:r>
          </a:p>
          <a:p>
            <a:pPr eaLnBrk="0" hangingPunct="0"/>
            <a:r>
              <a:rPr lang="en-US" sz="2000">
                <a:solidFill>
                  <a:srgbClr val="595959"/>
                </a:solidFill>
                <a:latin typeface="Helvetica" pitchFamily="34" charset="0"/>
              </a:rPr>
              <a:t>Climate/temperature</a:t>
            </a:r>
          </a:p>
          <a:p>
            <a:pPr eaLnBrk="0" hangingPunct="0"/>
            <a:endParaRPr lang="en-US" sz="2000">
              <a:solidFill>
                <a:srgbClr val="595959"/>
              </a:solidFill>
              <a:latin typeface="Helvetica" pitchFamily="34" charset="0"/>
            </a:endParaRPr>
          </a:p>
          <a:p>
            <a:pPr eaLnBrk="0" hangingPunct="0"/>
            <a:r>
              <a:rPr lang="en-US" sz="2000" b="1">
                <a:solidFill>
                  <a:srgbClr val="595959"/>
                </a:solidFill>
                <a:latin typeface="Helvetica" pitchFamily="34" charset="0"/>
              </a:rPr>
              <a:t>Grape variety selection</a:t>
            </a:r>
          </a:p>
          <a:p>
            <a:pPr eaLnBrk="0" hangingPunct="0"/>
            <a:r>
              <a:rPr lang="en-US" sz="2000">
                <a:solidFill>
                  <a:srgbClr val="595959"/>
                </a:solidFill>
                <a:latin typeface="Helvetica" pitchFamily="34" charset="0"/>
              </a:rPr>
              <a:t>Soil composition</a:t>
            </a:r>
          </a:p>
          <a:p>
            <a:pPr eaLnBrk="0" hangingPunct="0"/>
            <a:r>
              <a:rPr lang="en-US" sz="2000">
                <a:solidFill>
                  <a:srgbClr val="595959"/>
                </a:solidFill>
                <a:latin typeface="Helvetica" pitchFamily="34" charset="0"/>
              </a:rPr>
              <a:t>Topography</a:t>
            </a:r>
          </a:p>
          <a:p>
            <a:pPr eaLnBrk="0" hangingPunct="0"/>
            <a:endParaRPr lang="en-US" sz="2000">
              <a:solidFill>
                <a:srgbClr val="595959"/>
              </a:solidFill>
              <a:latin typeface="Helvetica" pitchFamily="34" charset="0"/>
            </a:endParaRPr>
          </a:p>
          <a:p>
            <a:pPr eaLnBrk="0" hangingPunct="0"/>
            <a:endParaRPr lang="en-US" sz="2000">
              <a:solidFill>
                <a:srgbClr val="595959"/>
              </a:solidFill>
              <a:latin typeface="Helvetica" pitchFamily="34" charset="0"/>
            </a:endParaRPr>
          </a:p>
        </p:txBody>
      </p:sp>
      <p:pic>
        <p:nvPicPr>
          <p:cNvPr id="81922" name="Picture 2"/>
          <p:cNvPicPr>
            <a:picLocks noChangeAspect="1" noChangeArrowheads="1"/>
          </p:cNvPicPr>
          <p:nvPr/>
        </p:nvPicPr>
        <p:blipFill>
          <a:blip r:embed="rId3"/>
          <a:srcRect l="714"/>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12"/>
          <p:cNvSpPr txBox="1">
            <a:spLocks noChangeArrowheads="1"/>
          </p:cNvSpPr>
          <p:nvPr/>
        </p:nvSpPr>
        <p:spPr bwMode="auto">
          <a:xfrm>
            <a:off x="5473700" y="1182688"/>
            <a:ext cx="3194050" cy="3756025"/>
          </a:xfrm>
          <a:prstGeom prst="rect">
            <a:avLst/>
          </a:prstGeom>
          <a:noFill/>
          <a:ln w="9525">
            <a:noFill/>
            <a:miter lim="800000"/>
            <a:headEnd/>
            <a:tailEnd/>
          </a:ln>
        </p:spPr>
        <p:txBody>
          <a:bodyPr>
            <a:spAutoFit/>
          </a:bodyPr>
          <a:lstStyle/>
          <a:p>
            <a:pPr eaLnBrk="0" hangingPunct="0">
              <a:lnSpc>
                <a:spcPct val="95000"/>
              </a:lnSpc>
            </a:pPr>
            <a:r>
              <a:rPr lang="en-US">
                <a:solidFill>
                  <a:srgbClr val="595959"/>
                </a:solidFill>
                <a:latin typeface="Helvetica" pitchFamily="34" charset="0"/>
              </a:rPr>
              <a:t>How does terroir affect viticulture?</a:t>
            </a:r>
          </a:p>
          <a:p>
            <a:pPr eaLnBrk="0" hangingPunct="0">
              <a:lnSpc>
                <a:spcPct val="95000"/>
              </a:lnSpc>
            </a:pPr>
            <a:endParaRPr lang="en-US" sz="2000">
              <a:solidFill>
                <a:srgbClr val="595959"/>
              </a:solidFill>
              <a:latin typeface="Helvetica" pitchFamily="34" charset="0"/>
            </a:endParaRPr>
          </a:p>
          <a:p>
            <a:pPr eaLnBrk="0" hangingPunct="0">
              <a:lnSpc>
                <a:spcPct val="110000"/>
              </a:lnSpc>
            </a:pPr>
            <a:r>
              <a:rPr lang="en-US" sz="2000" b="1">
                <a:solidFill>
                  <a:srgbClr val="595959"/>
                </a:solidFill>
                <a:latin typeface="Helvetica" pitchFamily="34" charset="0"/>
              </a:rPr>
              <a:t>Viticulture practices</a:t>
            </a:r>
          </a:p>
          <a:p>
            <a:pPr eaLnBrk="0" hangingPunct="0">
              <a:lnSpc>
                <a:spcPct val="110000"/>
              </a:lnSpc>
            </a:pPr>
            <a:r>
              <a:rPr lang="en-US" sz="2000">
                <a:solidFill>
                  <a:srgbClr val="595959"/>
                </a:solidFill>
                <a:latin typeface="Helvetica" pitchFamily="34" charset="0"/>
              </a:rPr>
              <a:t>Canopy management</a:t>
            </a:r>
          </a:p>
          <a:p>
            <a:pPr eaLnBrk="0" hangingPunct="0">
              <a:lnSpc>
                <a:spcPct val="110000"/>
              </a:lnSpc>
            </a:pPr>
            <a:r>
              <a:rPr lang="en-US" sz="2000">
                <a:solidFill>
                  <a:srgbClr val="595959"/>
                </a:solidFill>
                <a:latin typeface="Helvetica" pitchFamily="34" charset="0"/>
              </a:rPr>
              <a:t>Soil management</a:t>
            </a:r>
          </a:p>
          <a:p>
            <a:pPr eaLnBrk="0" hangingPunct="0">
              <a:lnSpc>
                <a:spcPct val="110000"/>
              </a:lnSpc>
            </a:pPr>
            <a:r>
              <a:rPr lang="en-US" sz="2000">
                <a:solidFill>
                  <a:srgbClr val="595959"/>
                </a:solidFill>
                <a:latin typeface="Helvetica" pitchFamily="34" charset="0"/>
              </a:rPr>
              <a:t>Irrigation management</a:t>
            </a:r>
          </a:p>
          <a:p>
            <a:pPr eaLnBrk="0" hangingPunct="0">
              <a:lnSpc>
                <a:spcPct val="110000"/>
              </a:lnSpc>
            </a:pPr>
            <a:r>
              <a:rPr lang="en-US" sz="2000">
                <a:solidFill>
                  <a:srgbClr val="595959"/>
                </a:solidFill>
                <a:latin typeface="Helvetica" pitchFamily="34" charset="0"/>
              </a:rPr>
              <a:t>Trellising</a:t>
            </a:r>
          </a:p>
          <a:p>
            <a:pPr eaLnBrk="0" hangingPunct="0">
              <a:lnSpc>
                <a:spcPct val="110000"/>
              </a:lnSpc>
            </a:pPr>
            <a:endParaRPr lang="en-US" sz="2000">
              <a:solidFill>
                <a:srgbClr val="595959"/>
              </a:solidFill>
              <a:latin typeface="Helvetica" pitchFamily="34" charset="0"/>
            </a:endParaRPr>
          </a:p>
          <a:p>
            <a:pPr eaLnBrk="0" hangingPunct="0">
              <a:lnSpc>
                <a:spcPct val="110000"/>
              </a:lnSpc>
            </a:pPr>
            <a:r>
              <a:rPr lang="en-US" sz="2000" b="1">
                <a:solidFill>
                  <a:srgbClr val="595959"/>
                </a:solidFill>
                <a:latin typeface="Helvetica" pitchFamily="34" charset="0"/>
              </a:rPr>
              <a:t>Rootstock selection</a:t>
            </a:r>
          </a:p>
          <a:p>
            <a:pPr eaLnBrk="0" hangingPunct="0">
              <a:lnSpc>
                <a:spcPct val="110000"/>
              </a:lnSpc>
            </a:pPr>
            <a:r>
              <a:rPr lang="en-US" sz="2000">
                <a:solidFill>
                  <a:srgbClr val="595959"/>
                </a:solidFill>
                <a:latin typeface="Helvetica" pitchFamily="34" charset="0"/>
              </a:rPr>
              <a:t>Vigorous vs. non-vigorous</a:t>
            </a:r>
          </a:p>
        </p:txBody>
      </p:sp>
      <p:pic>
        <p:nvPicPr>
          <p:cNvPr id="83970" name="Picture 2"/>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1-01-07 at 2.05.16 PM.png"/>
          <p:cNvPicPr>
            <a:picLocks noChangeAspect="1"/>
          </p:cNvPicPr>
          <p:nvPr/>
        </p:nvPicPr>
        <p:blipFill>
          <a:blip r:embed="rId3"/>
          <a:stretch>
            <a:fillRect/>
          </a:stretch>
        </p:blipFill>
        <p:spPr>
          <a:xfrm>
            <a:off x="0" y="0"/>
            <a:ext cx="4576157" cy="6858000"/>
          </a:xfrm>
          <a:prstGeom prst="rect">
            <a:avLst/>
          </a:prstGeom>
        </p:spPr>
      </p:pic>
      <p:sp>
        <p:nvSpPr>
          <p:cNvPr id="13" name="TextBox 12"/>
          <p:cNvSpPr txBox="1"/>
          <p:nvPr/>
        </p:nvSpPr>
        <p:spPr>
          <a:xfrm>
            <a:off x="5473700" y="1182688"/>
            <a:ext cx="3194050" cy="795337"/>
          </a:xfrm>
          <a:prstGeom prst="rect">
            <a:avLst/>
          </a:prstGeom>
          <a:noFill/>
        </p:spPr>
        <p:txBody>
          <a:bodyPr>
            <a:spAutoFit/>
          </a:bodyPr>
          <a:lstStyle/>
          <a:p>
            <a:pPr eaLnBrk="0" hangingPunct="0">
              <a:lnSpc>
                <a:spcPct val="95000"/>
              </a:lnSpc>
              <a:defRPr/>
            </a:pPr>
            <a:r>
              <a:rPr lang="en-US" dirty="0">
                <a:solidFill>
                  <a:schemeClr val="tx1">
                    <a:lumMod val="65000"/>
                    <a:lumOff val="35000"/>
                  </a:schemeClr>
                </a:solidFill>
                <a:latin typeface="Helvetica" pitchFamily="50" charset="0"/>
                <a:cs typeface="+mn-cs"/>
              </a:rPr>
              <a:t>How is </a:t>
            </a:r>
            <a:r>
              <a:rPr lang="en-US" dirty="0" err="1">
                <a:solidFill>
                  <a:schemeClr val="tx1">
                    <a:lumMod val="65000"/>
                    <a:lumOff val="35000"/>
                  </a:schemeClr>
                </a:solidFill>
                <a:latin typeface="Helvetica" pitchFamily="50" charset="0"/>
                <a:cs typeface="+mn-cs"/>
              </a:rPr>
              <a:t>terroir</a:t>
            </a:r>
            <a:r>
              <a:rPr lang="en-US" dirty="0">
                <a:solidFill>
                  <a:schemeClr val="tx1">
                    <a:lumMod val="65000"/>
                    <a:lumOff val="35000"/>
                  </a:schemeClr>
                </a:solidFill>
                <a:latin typeface="Helvetica" pitchFamily="50" charset="0"/>
                <a:cs typeface="+mn-cs"/>
              </a:rPr>
              <a:t> relevant</a:t>
            </a:r>
            <a:br>
              <a:rPr lang="en-US" dirty="0">
                <a:solidFill>
                  <a:schemeClr val="tx1">
                    <a:lumMod val="65000"/>
                    <a:lumOff val="35000"/>
                  </a:schemeClr>
                </a:solidFill>
                <a:latin typeface="Helvetica" pitchFamily="50" charset="0"/>
                <a:cs typeface="+mn-cs"/>
              </a:rPr>
            </a:br>
            <a:r>
              <a:rPr lang="en-US" dirty="0">
                <a:solidFill>
                  <a:schemeClr val="tx1">
                    <a:lumMod val="65000"/>
                    <a:lumOff val="35000"/>
                  </a:schemeClr>
                </a:solidFill>
                <a:latin typeface="Helvetica" pitchFamily="50" charset="0"/>
                <a:cs typeface="+mn-cs"/>
              </a:rPr>
              <a:t>to winemaking?</a:t>
            </a:r>
            <a:endParaRPr lang="en-US" sz="2000" dirty="0">
              <a:solidFill>
                <a:schemeClr val="tx1">
                  <a:lumMod val="65000"/>
                  <a:lumOff val="35000"/>
                </a:schemeClr>
              </a:solidFill>
              <a:latin typeface="Helvetica" pitchFamily="50" charset="0"/>
              <a:cs typeface="+mn-cs"/>
            </a:endParaRPr>
          </a:p>
        </p:txBody>
      </p:sp>
      <p:sp>
        <p:nvSpPr>
          <p:cNvPr id="5" name="Rectangle 4"/>
          <p:cNvSpPr/>
          <p:nvPr/>
        </p:nvSpPr>
        <p:spPr>
          <a:xfrm>
            <a:off x="5480050" y="2260600"/>
            <a:ext cx="1397000" cy="768350"/>
          </a:xfrm>
          <a:prstGeom prst="rect">
            <a:avLst/>
          </a:prstGeom>
        </p:spPr>
        <p:txBody>
          <a:bodyPr>
            <a:spAutoFit/>
          </a:bodyPr>
          <a:lstStyle/>
          <a:p>
            <a:pPr eaLnBrk="0" hangingPunct="0">
              <a:lnSpc>
                <a:spcPct val="110000"/>
              </a:lnSpc>
              <a:defRPr/>
            </a:pPr>
            <a:r>
              <a:rPr lang="en-US" sz="2000" dirty="0">
                <a:solidFill>
                  <a:schemeClr val="tx1">
                    <a:lumMod val="65000"/>
                    <a:lumOff val="35000"/>
                  </a:schemeClr>
                </a:solidFill>
                <a:latin typeface="Helvetica" pitchFamily="50" charset="0"/>
                <a:cs typeface="+mn-cs"/>
              </a:rPr>
              <a:t>Multiple</a:t>
            </a:r>
            <a:br>
              <a:rPr lang="en-US" sz="2000" dirty="0">
                <a:solidFill>
                  <a:schemeClr val="tx1">
                    <a:lumMod val="65000"/>
                    <a:lumOff val="35000"/>
                  </a:schemeClr>
                </a:solidFill>
                <a:latin typeface="Helvetica" pitchFamily="50" charset="0"/>
                <a:cs typeface="+mn-cs"/>
              </a:rPr>
            </a:br>
            <a:r>
              <a:rPr lang="en-US" sz="2000" dirty="0">
                <a:solidFill>
                  <a:schemeClr val="tx1">
                    <a:lumMod val="65000"/>
                    <a:lumOff val="35000"/>
                  </a:schemeClr>
                </a:solidFill>
                <a:latin typeface="Helvetica" pitchFamily="50" charset="0"/>
                <a:cs typeface="+mn-cs"/>
              </a:rPr>
              <a:t>vineyards</a:t>
            </a:r>
          </a:p>
        </p:txBody>
      </p:sp>
      <p:sp>
        <p:nvSpPr>
          <p:cNvPr id="7" name="Rectangle 6"/>
          <p:cNvSpPr/>
          <p:nvPr/>
        </p:nvSpPr>
        <p:spPr>
          <a:xfrm>
            <a:off x="5480050" y="3733800"/>
            <a:ext cx="1397000" cy="769938"/>
          </a:xfrm>
          <a:prstGeom prst="rect">
            <a:avLst/>
          </a:prstGeom>
        </p:spPr>
        <p:txBody>
          <a:bodyPr>
            <a:spAutoFit/>
          </a:bodyPr>
          <a:lstStyle/>
          <a:p>
            <a:pPr eaLnBrk="0" hangingPunct="0">
              <a:lnSpc>
                <a:spcPct val="110000"/>
              </a:lnSpc>
              <a:defRPr/>
            </a:pPr>
            <a:r>
              <a:rPr lang="en-US" sz="2000" dirty="0">
                <a:solidFill>
                  <a:schemeClr val="tx1">
                    <a:lumMod val="65000"/>
                    <a:lumOff val="35000"/>
                  </a:schemeClr>
                </a:solidFill>
                <a:latin typeface="Helvetica" pitchFamily="50" charset="0"/>
                <a:cs typeface="+mn-cs"/>
              </a:rPr>
              <a:t>Single</a:t>
            </a:r>
            <a:br>
              <a:rPr lang="en-US" sz="2000" dirty="0">
                <a:solidFill>
                  <a:schemeClr val="tx1">
                    <a:lumMod val="65000"/>
                    <a:lumOff val="35000"/>
                  </a:schemeClr>
                </a:solidFill>
                <a:latin typeface="Helvetica" pitchFamily="50" charset="0"/>
                <a:cs typeface="+mn-cs"/>
              </a:rPr>
            </a:br>
            <a:r>
              <a:rPr lang="en-US" sz="2000" dirty="0">
                <a:solidFill>
                  <a:schemeClr val="tx1">
                    <a:lumMod val="65000"/>
                    <a:lumOff val="35000"/>
                  </a:schemeClr>
                </a:solidFill>
                <a:latin typeface="Helvetica" pitchFamily="50" charset="0"/>
                <a:cs typeface="+mn-cs"/>
              </a:rPr>
              <a:t>vineyard</a:t>
            </a:r>
          </a:p>
        </p:txBody>
      </p:sp>
      <p:grpSp>
        <p:nvGrpSpPr>
          <p:cNvPr id="11" name="Group 10"/>
          <p:cNvGrpSpPr>
            <a:grpSpLocks/>
          </p:cNvGrpSpPr>
          <p:nvPr/>
        </p:nvGrpSpPr>
        <p:grpSpPr bwMode="auto">
          <a:xfrm>
            <a:off x="6596063" y="2260600"/>
            <a:ext cx="2292350" cy="768350"/>
            <a:chOff x="6596755" y="2260600"/>
            <a:chExt cx="2292350" cy="768350"/>
          </a:xfrm>
        </p:grpSpPr>
        <p:sp>
          <p:nvSpPr>
            <p:cNvPr id="6" name="Rectangle 5"/>
            <p:cNvSpPr/>
            <p:nvPr/>
          </p:nvSpPr>
          <p:spPr>
            <a:xfrm>
              <a:off x="7366692" y="2260600"/>
              <a:ext cx="1522413" cy="768350"/>
            </a:xfrm>
            <a:prstGeom prst="rect">
              <a:avLst/>
            </a:prstGeom>
          </p:spPr>
          <p:txBody>
            <a:bodyPr>
              <a:spAutoFit/>
            </a:bodyPr>
            <a:lstStyle/>
            <a:p>
              <a:pPr eaLnBrk="0" hangingPunct="0">
                <a:lnSpc>
                  <a:spcPct val="110000"/>
                </a:lnSpc>
                <a:defRPr/>
              </a:pPr>
              <a:r>
                <a:rPr lang="en-US" sz="2000" dirty="0">
                  <a:solidFill>
                    <a:schemeClr val="tx1">
                      <a:lumMod val="65000"/>
                      <a:lumOff val="35000"/>
                    </a:schemeClr>
                  </a:solidFill>
                  <a:latin typeface="Helvetica" pitchFamily="50" charset="0"/>
                  <a:cs typeface="+mn-cs"/>
                </a:rPr>
                <a:t>Greater</a:t>
              </a:r>
              <a:br>
                <a:rPr lang="en-US" sz="2000" dirty="0">
                  <a:solidFill>
                    <a:schemeClr val="tx1">
                      <a:lumMod val="65000"/>
                      <a:lumOff val="35000"/>
                    </a:schemeClr>
                  </a:solidFill>
                  <a:latin typeface="Helvetica" pitchFamily="50" charset="0"/>
                  <a:cs typeface="+mn-cs"/>
                </a:rPr>
              </a:br>
              <a:r>
                <a:rPr lang="en-US" sz="2000" dirty="0">
                  <a:solidFill>
                    <a:schemeClr val="tx1">
                      <a:lumMod val="65000"/>
                      <a:lumOff val="35000"/>
                    </a:schemeClr>
                  </a:solidFill>
                  <a:latin typeface="Helvetica" pitchFamily="50" charset="0"/>
                  <a:cs typeface="+mn-cs"/>
                </a:rPr>
                <a:t>complexity</a:t>
              </a:r>
            </a:p>
          </p:txBody>
        </p:sp>
        <p:sp>
          <p:nvSpPr>
            <p:cNvPr id="9" name="TextBox 8"/>
            <p:cNvSpPr txBox="1"/>
            <p:nvPr/>
          </p:nvSpPr>
          <p:spPr>
            <a:xfrm>
              <a:off x="6596755" y="2303463"/>
              <a:ext cx="808037" cy="560387"/>
            </a:xfrm>
            <a:prstGeom prst="rect">
              <a:avLst/>
            </a:prstGeom>
            <a:noFill/>
          </p:spPr>
          <p:txBody>
            <a:bodyPr>
              <a:spAutoFit/>
            </a:bodyPr>
            <a:lstStyle/>
            <a:p>
              <a:pPr algn="ctr" eaLnBrk="0" hangingPunct="0">
                <a:lnSpc>
                  <a:spcPct val="95000"/>
                </a:lnSpc>
                <a:defRPr/>
              </a:pPr>
              <a:r>
                <a:rPr lang="en-US" sz="3200" dirty="0">
                  <a:solidFill>
                    <a:schemeClr val="tx1">
                      <a:lumMod val="65000"/>
                      <a:lumOff val="35000"/>
                    </a:schemeClr>
                  </a:solidFill>
                  <a:latin typeface="Helvetica" pitchFamily="50" charset="0"/>
                  <a:cs typeface="+mn-cs"/>
                </a:rPr>
                <a:t>=</a:t>
              </a:r>
            </a:p>
          </p:txBody>
        </p:sp>
      </p:grpSp>
      <p:grpSp>
        <p:nvGrpSpPr>
          <p:cNvPr id="12" name="Group 11"/>
          <p:cNvGrpSpPr>
            <a:grpSpLocks/>
          </p:cNvGrpSpPr>
          <p:nvPr/>
        </p:nvGrpSpPr>
        <p:grpSpPr bwMode="auto">
          <a:xfrm>
            <a:off x="6596063" y="3733800"/>
            <a:ext cx="2292350" cy="769938"/>
            <a:chOff x="6596755" y="3733800"/>
            <a:chExt cx="2292350" cy="769938"/>
          </a:xfrm>
        </p:grpSpPr>
        <p:sp>
          <p:nvSpPr>
            <p:cNvPr id="8" name="Rectangle 7"/>
            <p:cNvSpPr/>
            <p:nvPr/>
          </p:nvSpPr>
          <p:spPr>
            <a:xfrm>
              <a:off x="7366692" y="3733800"/>
              <a:ext cx="1522413" cy="769938"/>
            </a:xfrm>
            <a:prstGeom prst="rect">
              <a:avLst/>
            </a:prstGeom>
          </p:spPr>
          <p:txBody>
            <a:bodyPr>
              <a:spAutoFit/>
            </a:bodyPr>
            <a:lstStyle/>
            <a:p>
              <a:pPr eaLnBrk="0" hangingPunct="0">
                <a:lnSpc>
                  <a:spcPct val="110000"/>
                </a:lnSpc>
                <a:defRPr/>
              </a:pPr>
              <a:r>
                <a:rPr lang="en-US" sz="2000" dirty="0">
                  <a:solidFill>
                    <a:schemeClr val="tx1">
                      <a:lumMod val="65000"/>
                      <a:lumOff val="35000"/>
                    </a:schemeClr>
                  </a:solidFill>
                  <a:latin typeface="Helvetica" pitchFamily="50" charset="0"/>
                  <a:cs typeface="+mn-cs"/>
                </a:rPr>
                <a:t>Greater</a:t>
              </a:r>
              <a:br>
                <a:rPr lang="en-US" sz="2000" dirty="0">
                  <a:solidFill>
                    <a:schemeClr val="tx1">
                      <a:lumMod val="65000"/>
                      <a:lumOff val="35000"/>
                    </a:schemeClr>
                  </a:solidFill>
                  <a:latin typeface="Helvetica" pitchFamily="50" charset="0"/>
                  <a:cs typeface="+mn-cs"/>
                </a:rPr>
              </a:br>
              <a:r>
                <a:rPr lang="en-US" sz="2000" dirty="0">
                  <a:solidFill>
                    <a:schemeClr val="tx1">
                      <a:lumMod val="65000"/>
                      <a:lumOff val="35000"/>
                    </a:schemeClr>
                  </a:solidFill>
                  <a:latin typeface="Helvetica" pitchFamily="50" charset="0"/>
                  <a:cs typeface="+mn-cs"/>
                </a:rPr>
                <a:t>distinction</a:t>
              </a:r>
            </a:p>
          </p:txBody>
        </p:sp>
        <p:sp>
          <p:nvSpPr>
            <p:cNvPr id="10" name="TextBox 9"/>
            <p:cNvSpPr txBox="1"/>
            <p:nvPr/>
          </p:nvSpPr>
          <p:spPr>
            <a:xfrm>
              <a:off x="6596755" y="3797300"/>
              <a:ext cx="808037" cy="560388"/>
            </a:xfrm>
            <a:prstGeom prst="rect">
              <a:avLst/>
            </a:prstGeom>
            <a:noFill/>
          </p:spPr>
          <p:txBody>
            <a:bodyPr>
              <a:spAutoFit/>
            </a:bodyPr>
            <a:lstStyle/>
            <a:p>
              <a:pPr algn="ctr" eaLnBrk="0" hangingPunct="0">
                <a:lnSpc>
                  <a:spcPct val="95000"/>
                </a:lnSpc>
                <a:defRPr/>
              </a:pPr>
              <a:r>
                <a:rPr lang="en-US" sz="3200" dirty="0">
                  <a:solidFill>
                    <a:schemeClr val="tx1">
                      <a:lumMod val="65000"/>
                      <a:lumOff val="35000"/>
                    </a:schemeClr>
                  </a:solidFill>
                  <a:latin typeface="Helvetica" pitchFamily="50" charset="0"/>
                  <a:cs typeface="+mn-cs"/>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4786464.jpg"/>
          <p:cNvPicPr>
            <a:picLocks noChangeAspect="1"/>
          </p:cNvPicPr>
          <p:nvPr/>
        </p:nvPicPr>
        <p:blipFill>
          <a:blip r:embed="rId3"/>
          <a:stretch>
            <a:fillRect/>
          </a:stretch>
        </p:blipFill>
        <p:spPr>
          <a:xfrm>
            <a:off x="0" y="0"/>
            <a:ext cx="4567482" cy="6858000"/>
          </a:xfrm>
          <a:prstGeom prst="rect">
            <a:avLst/>
          </a:prstGeom>
        </p:spPr>
      </p:pic>
      <p:sp>
        <p:nvSpPr>
          <p:cNvPr id="88066" name="TextBox 10"/>
          <p:cNvSpPr txBox="1">
            <a:spLocks noChangeArrowheads="1"/>
          </p:cNvSpPr>
          <p:nvPr/>
        </p:nvSpPr>
        <p:spPr bwMode="auto">
          <a:xfrm>
            <a:off x="5473700" y="1182688"/>
            <a:ext cx="3194050" cy="4145750"/>
          </a:xfrm>
          <a:prstGeom prst="rect">
            <a:avLst/>
          </a:prstGeom>
          <a:noFill/>
          <a:ln w="9525">
            <a:noFill/>
            <a:miter lim="800000"/>
            <a:headEnd/>
            <a:tailEnd/>
          </a:ln>
        </p:spPr>
        <p:txBody>
          <a:bodyPr>
            <a:spAutoFit/>
          </a:bodyPr>
          <a:lstStyle/>
          <a:p>
            <a:pPr eaLnBrk="0" hangingPunct="0">
              <a:lnSpc>
                <a:spcPct val="95000"/>
              </a:lnSpc>
            </a:pPr>
            <a:r>
              <a:rPr lang="en-US" dirty="0">
                <a:solidFill>
                  <a:srgbClr val="595959"/>
                </a:solidFill>
                <a:latin typeface="Helvetica" pitchFamily="34" charset="0"/>
              </a:rPr>
              <a:t>Napa Valley’s top </a:t>
            </a:r>
            <a:r>
              <a:rPr lang="en-US" dirty="0" smtClean="0">
                <a:solidFill>
                  <a:srgbClr val="595959"/>
                </a:solidFill>
                <a:latin typeface="Helvetica" pitchFamily="34" charset="0"/>
              </a:rPr>
              <a:t>varieties </a:t>
            </a:r>
            <a:r>
              <a:rPr lang="en-US" dirty="0">
                <a:solidFill>
                  <a:srgbClr val="595959"/>
                </a:solidFill>
                <a:latin typeface="Helvetica" pitchFamily="34" charset="0"/>
              </a:rPr>
              <a:t>in descending order:</a:t>
            </a:r>
          </a:p>
          <a:p>
            <a:pPr eaLnBrk="0" hangingPunct="0">
              <a:lnSpc>
                <a:spcPct val="95000"/>
              </a:lnSpc>
            </a:pPr>
            <a:endParaRPr lang="en-US" sz="2000" dirty="0">
              <a:solidFill>
                <a:srgbClr val="595959"/>
              </a:solidFill>
              <a:latin typeface="Helvetica" pitchFamily="34" charset="0"/>
            </a:endParaRPr>
          </a:p>
          <a:p>
            <a:pPr eaLnBrk="0" hangingPunct="0">
              <a:lnSpc>
                <a:spcPct val="110000"/>
              </a:lnSpc>
            </a:pPr>
            <a:r>
              <a:rPr lang="en-US" sz="2000" dirty="0">
                <a:solidFill>
                  <a:srgbClr val="595959"/>
                </a:solidFill>
                <a:latin typeface="Helvetica" pitchFamily="34" charset="0"/>
              </a:rPr>
              <a:t>Cabernet Sauvignon</a:t>
            </a:r>
            <a:br>
              <a:rPr lang="en-US" sz="2000" dirty="0">
                <a:solidFill>
                  <a:srgbClr val="595959"/>
                </a:solidFill>
                <a:latin typeface="Helvetica" pitchFamily="34" charset="0"/>
              </a:rPr>
            </a:br>
            <a:r>
              <a:rPr lang="en-US" sz="2000" dirty="0">
                <a:solidFill>
                  <a:srgbClr val="595959"/>
                </a:solidFill>
                <a:latin typeface="Helvetica" pitchFamily="34" charset="0"/>
              </a:rPr>
              <a:t>Chardonnay</a:t>
            </a:r>
            <a:br>
              <a:rPr lang="en-US" sz="2000" dirty="0">
                <a:solidFill>
                  <a:srgbClr val="595959"/>
                </a:solidFill>
                <a:latin typeface="Helvetica" pitchFamily="34" charset="0"/>
              </a:rPr>
            </a:br>
            <a:r>
              <a:rPr lang="en-US" sz="2000" dirty="0">
                <a:solidFill>
                  <a:srgbClr val="595959"/>
                </a:solidFill>
                <a:latin typeface="Helvetica" pitchFamily="34" charset="0"/>
              </a:rPr>
              <a:t>Merlot</a:t>
            </a:r>
            <a:br>
              <a:rPr lang="en-US" sz="2000" dirty="0">
                <a:solidFill>
                  <a:srgbClr val="595959"/>
                </a:solidFill>
                <a:latin typeface="Helvetica" pitchFamily="34" charset="0"/>
              </a:rPr>
            </a:br>
            <a:r>
              <a:rPr lang="en-US" sz="2000" dirty="0">
                <a:solidFill>
                  <a:srgbClr val="595959"/>
                </a:solidFill>
                <a:latin typeface="Helvetica" pitchFamily="34" charset="0"/>
              </a:rPr>
              <a:t>Sauvignon Blanc </a:t>
            </a:r>
            <a:br>
              <a:rPr lang="en-US" sz="2000" dirty="0">
                <a:solidFill>
                  <a:srgbClr val="595959"/>
                </a:solidFill>
                <a:latin typeface="Helvetica" pitchFamily="34" charset="0"/>
              </a:rPr>
            </a:br>
            <a:r>
              <a:rPr lang="en-US" sz="2000" dirty="0">
                <a:solidFill>
                  <a:srgbClr val="595959"/>
                </a:solidFill>
                <a:latin typeface="Helvetica" pitchFamily="34" charset="0"/>
              </a:rPr>
              <a:t>Pinot Noir</a:t>
            </a:r>
            <a:br>
              <a:rPr lang="en-US" sz="2000" dirty="0">
                <a:solidFill>
                  <a:srgbClr val="595959"/>
                </a:solidFill>
                <a:latin typeface="Helvetica" pitchFamily="34" charset="0"/>
              </a:rPr>
            </a:br>
            <a:r>
              <a:rPr lang="en-US" sz="2000" dirty="0">
                <a:solidFill>
                  <a:srgbClr val="595959"/>
                </a:solidFill>
                <a:latin typeface="Helvetica" pitchFamily="34" charset="0"/>
              </a:rPr>
              <a:t>Zinfandel</a:t>
            </a:r>
            <a:r>
              <a:rPr lang="en-US" sz="2000">
                <a:solidFill>
                  <a:srgbClr val="595959"/>
                </a:solidFill>
                <a:latin typeface="Helvetica" pitchFamily="34" charset="0"/>
              </a:rPr>
              <a:t/>
            </a:r>
            <a:br>
              <a:rPr lang="en-US" sz="2000">
                <a:solidFill>
                  <a:srgbClr val="595959"/>
                </a:solidFill>
                <a:latin typeface="Helvetica" pitchFamily="34" charset="0"/>
              </a:rPr>
            </a:br>
            <a:r>
              <a:rPr lang="en-US" sz="2000" smtClean="0">
                <a:solidFill>
                  <a:srgbClr val="595959"/>
                </a:solidFill>
                <a:latin typeface="Helvetica" pitchFamily="34" charset="0"/>
              </a:rPr>
              <a:t>Syrah   </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a:solidFill>
                  <a:srgbClr val="595959"/>
                </a:solidFill>
                <a:latin typeface="Helvetica" pitchFamily="34" charset="0"/>
              </a:rPr>
              <a:t>(&amp; several others)</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90100767.jpg"/>
          <p:cNvPicPr>
            <a:picLocks noChangeAspect="1"/>
          </p:cNvPicPr>
          <p:nvPr/>
        </p:nvPicPr>
        <p:blipFill>
          <a:blip r:embed="rId3"/>
          <a:srcRect/>
          <a:stretch>
            <a:fillRect/>
          </a:stretch>
        </p:blipFill>
        <p:spPr>
          <a:xfrm>
            <a:off x="0" y="0"/>
            <a:ext cx="4572000" cy="6858000"/>
          </a:xfrm>
          <a:prstGeom prst="rect">
            <a:avLst/>
          </a:prstGeom>
        </p:spPr>
      </p:pic>
      <p:grpSp>
        <p:nvGrpSpPr>
          <p:cNvPr id="90113" name="Group 16"/>
          <p:cNvGrpSpPr>
            <a:grpSpLocks/>
          </p:cNvGrpSpPr>
          <p:nvPr/>
        </p:nvGrpSpPr>
        <p:grpSpPr bwMode="auto">
          <a:xfrm>
            <a:off x="4881563" y="984250"/>
            <a:ext cx="4041775" cy="4610100"/>
            <a:chOff x="4881717" y="1279575"/>
            <a:chExt cx="4041059" cy="4609847"/>
          </a:xfrm>
        </p:grpSpPr>
        <p:pic>
          <p:nvPicPr>
            <p:cNvPr id="90121" name="Picture 3"/>
            <p:cNvPicPr>
              <a:picLocks noChangeAspect="1" noChangeArrowheads="1"/>
            </p:cNvPicPr>
            <p:nvPr/>
          </p:nvPicPr>
          <p:blipFill>
            <a:blip r:embed="rId4"/>
            <a:srcRect/>
            <a:stretch>
              <a:fillRect/>
            </a:stretch>
          </p:blipFill>
          <p:spPr bwMode="auto">
            <a:xfrm>
              <a:off x="5138670" y="1279575"/>
              <a:ext cx="3683358" cy="4609847"/>
            </a:xfrm>
            <a:prstGeom prst="rect">
              <a:avLst/>
            </a:prstGeom>
            <a:noFill/>
            <a:ln w="9525">
              <a:noFill/>
              <a:miter lim="800000"/>
              <a:headEnd/>
              <a:tailEnd/>
            </a:ln>
          </p:spPr>
        </p:pic>
        <p:sp>
          <p:nvSpPr>
            <p:cNvPr id="90122" name="Rectangle 18"/>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lang="en-US"/>
            </a:p>
          </p:txBody>
        </p:sp>
      </p:grpSp>
      <p:sp>
        <p:nvSpPr>
          <p:cNvPr id="12" name="TextBox 11"/>
          <p:cNvSpPr txBox="1"/>
          <p:nvPr/>
        </p:nvSpPr>
        <p:spPr>
          <a:xfrm>
            <a:off x="5473700" y="396875"/>
            <a:ext cx="1725613" cy="1014413"/>
          </a:xfrm>
          <a:prstGeom prst="rect">
            <a:avLst/>
          </a:prstGeom>
          <a:noFill/>
        </p:spPr>
        <p:txBody>
          <a:bodyPr wrap="none"/>
          <a:lstStyle/>
          <a:p>
            <a:pPr eaLnBrk="0" hangingPunct="0">
              <a:defRPr/>
            </a:pPr>
            <a:r>
              <a:rPr lang="en-US" sz="6000" dirty="0">
                <a:solidFill>
                  <a:schemeClr val="tx1">
                    <a:lumMod val="65000"/>
                    <a:lumOff val="35000"/>
                  </a:schemeClr>
                </a:solidFill>
                <a:latin typeface="Arial" pitchFamily="34" charset="0"/>
                <a:cs typeface="Arial" pitchFamily="34" charset="0"/>
              </a:rPr>
              <a:t>12%</a:t>
            </a:r>
          </a:p>
        </p:txBody>
      </p:sp>
      <p:sp>
        <p:nvSpPr>
          <p:cNvPr id="13" name="TextBox 12"/>
          <p:cNvSpPr txBox="1"/>
          <p:nvPr/>
        </p:nvSpPr>
        <p:spPr>
          <a:xfrm>
            <a:off x="5473700" y="1273175"/>
            <a:ext cx="3360738" cy="881780"/>
          </a:xfrm>
          <a:prstGeom prst="rect">
            <a:avLst/>
          </a:prstGeom>
          <a:noFill/>
        </p:spPr>
        <p:txBody>
          <a:bodyPr>
            <a:spAutoFit/>
          </a:bodyPr>
          <a:lstStyle/>
          <a:p>
            <a:pPr eaLnBrk="0" hangingPunct="0">
              <a:lnSpc>
                <a:spcPct val="95000"/>
              </a:lnSpc>
              <a:defRPr/>
            </a:pPr>
            <a:r>
              <a:rPr lang="en-US" sz="1800" dirty="0" smtClean="0">
                <a:solidFill>
                  <a:schemeClr val="tx1">
                    <a:lumMod val="65000"/>
                    <a:lumOff val="35000"/>
                  </a:schemeClr>
                </a:solidFill>
                <a:latin typeface="Helvetica" pitchFamily="50" charset="0"/>
                <a:cs typeface="+mn-cs"/>
              </a:rPr>
              <a:t>Cabernet </a:t>
            </a:r>
            <a:r>
              <a:rPr lang="en-US" sz="1800" dirty="0">
                <a:solidFill>
                  <a:schemeClr val="tx1">
                    <a:lumMod val="65000"/>
                    <a:lumOff val="35000"/>
                  </a:schemeClr>
                </a:solidFill>
                <a:latin typeface="Helvetica" pitchFamily="50" charset="0"/>
                <a:cs typeface="+mn-cs"/>
              </a:rPr>
              <a:t>Sauvignon </a:t>
            </a:r>
            <a:r>
              <a:rPr lang="en-US" sz="1800" dirty="0" smtClean="0">
                <a:solidFill>
                  <a:schemeClr val="tx1">
                    <a:lumMod val="65000"/>
                    <a:lumOff val="35000"/>
                  </a:schemeClr>
                </a:solidFill>
                <a:latin typeface="Helvetica" pitchFamily="50" charset="0"/>
                <a:cs typeface="+mn-cs"/>
              </a:rPr>
              <a:t>makes up </a:t>
            </a:r>
            <a:r>
              <a:rPr lang="en-US" sz="1800" dirty="0">
                <a:solidFill>
                  <a:schemeClr val="tx1">
                    <a:lumMod val="65000"/>
                    <a:lumOff val="35000"/>
                  </a:schemeClr>
                </a:solidFill>
                <a:latin typeface="Helvetica" pitchFamily="50" charset="0"/>
                <a:cs typeface="+mn-cs"/>
              </a:rPr>
              <a:t>12% of </a:t>
            </a:r>
            <a:r>
              <a:rPr lang="en-US" sz="1800" dirty="0" smtClean="0">
                <a:solidFill>
                  <a:schemeClr val="tx1">
                    <a:lumMod val="65000"/>
                    <a:lumOff val="35000"/>
                  </a:schemeClr>
                </a:solidFill>
                <a:latin typeface="Helvetica" pitchFamily="50" charset="0"/>
                <a:cs typeface="+mn-cs"/>
              </a:rPr>
              <a:t>the total California wine grape harvest</a:t>
            </a:r>
            <a:endParaRPr lang="en-US" sz="1600" dirty="0">
              <a:solidFill>
                <a:schemeClr val="tx1">
                  <a:lumMod val="65000"/>
                  <a:lumOff val="35000"/>
                </a:schemeClr>
              </a:solidFill>
              <a:latin typeface="Helvetica" pitchFamily="50" charset="0"/>
              <a:cs typeface="+mn-cs"/>
            </a:endParaRPr>
          </a:p>
        </p:txBody>
      </p:sp>
      <p:sp>
        <p:nvSpPr>
          <p:cNvPr id="11" name="TextBox 10"/>
          <p:cNvSpPr txBox="1"/>
          <p:nvPr/>
        </p:nvSpPr>
        <p:spPr>
          <a:xfrm>
            <a:off x="5473700" y="2220913"/>
            <a:ext cx="1725613" cy="1016000"/>
          </a:xfrm>
          <a:prstGeom prst="rect">
            <a:avLst/>
          </a:prstGeom>
          <a:noFill/>
        </p:spPr>
        <p:txBody>
          <a:bodyPr wrap="none"/>
          <a:lstStyle/>
          <a:p>
            <a:pPr eaLnBrk="0" hangingPunct="0">
              <a:defRPr/>
            </a:pPr>
            <a:r>
              <a:rPr lang="en-US" sz="6000" dirty="0" smtClean="0">
                <a:solidFill>
                  <a:schemeClr val="tx1">
                    <a:lumMod val="65000"/>
                    <a:lumOff val="35000"/>
                  </a:schemeClr>
                </a:solidFill>
                <a:latin typeface="Arial" pitchFamily="34" charset="0"/>
                <a:cs typeface="Arial" pitchFamily="34" charset="0"/>
              </a:rPr>
              <a:t>40%</a:t>
            </a:r>
            <a:endParaRPr lang="en-US" sz="6000" dirty="0">
              <a:solidFill>
                <a:schemeClr val="tx1">
                  <a:lumMod val="65000"/>
                  <a:lumOff val="35000"/>
                </a:schemeClr>
              </a:solidFill>
              <a:latin typeface="Arial" pitchFamily="34" charset="0"/>
              <a:cs typeface="Arial" pitchFamily="34" charset="0"/>
            </a:endParaRPr>
          </a:p>
        </p:txBody>
      </p:sp>
      <p:sp>
        <p:nvSpPr>
          <p:cNvPr id="14" name="TextBox 13"/>
          <p:cNvSpPr txBox="1"/>
          <p:nvPr/>
        </p:nvSpPr>
        <p:spPr>
          <a:xfrm>
            <a:off x="5473700" y="3098800"/>
            <a:ext cx="3360738" cy="881780"/>
          </a:xfrm>
          <a:prstGeom prst="rect">
            <a:avLst/>
          </a:prstGeom>
          <a:noFill/>
        </p:spPr>
        <p:txBody>
          <a:bodyPr>
            <a:spAutoFit/>
          </a:bodyPr>
          <a:lstStyle/>
          <a:p>
            <a:pPr eaLnBrk="0" hangingPunct="0">
              <a:lnSpc>
                <a:spcPct val="95000"/>
              </a:lnSpc>
              <a:defRPr/>
            </a:pPr>
            <a:r>
              <a:rPr lang="en-US" sz="1800" dirty="0" smtClean="0">
                <a:solidFill>
                  <a:schemeClr val="tx1">
                    <a:lumMod val="65000"/>
                    <a:lumOff val="35000"/>
                  </a:schemeClr>
                </a:solidFill>
                <a:latin typeface="Helvetica" pitchFamily="50" charset="0"/>
                <a:cs typeface="+mn-cs"/>
              </a:rPr>
              <a:t>Cabernet </a:t>
            </a:r>
            <a:r>
              <a:rPr lang="en-US" sz="1800" dirty="0">
                <a:solidFill>
                  <a:schemeClr val="tx1">
                    <a:lumMod val="65000"/>
                    <a:lumOff val="35000"/>
                  </a:schemeClr>
                </a:solidFill>
                <a:latin typeface="Helvetica" pitchFamily="50" charset="0"/>
                <a:cs typeface="+mn-cs"/>
              </a:rPr>
              <a:t>Sauvignon </a:t>
            </a:r>
            <a:r>
              <a:rPr lang="en-US" sz="1800" dirty="0" smtClean="0">
                <a:solidFill>
                  <a:schemeClr val="tx1">
                    <a:lumMod val="65000"/>
                    <a:lumOff val="35000"/>
                  </a:schemeClr>
                </a:solidFill>
                <a:latin typeface="Helvetica" pitchFamily="50" charset="0"/>
                <a:cs typeface="+mn-cs"/>
              </a:rPr>
              <a:t>makes up 40% </a:t>
            </a:r>
            <a:r>
              <a:rPr lang="en-US" sz="1800" dirty="0">
                <a:solidFill>
                  <a:schemeClr val="tx1">
                    <a:lumMod val="65000"/>
                    <a:lumOff val="35000"/>
                  </a:schemeClr>
                </a:solidFill>
                <a:latin typeface="Helvetica" pitchFamily="50" charset="0"/>
                <a:cs typeface="+mn-cs"/>
              </a:rPr>
              <a:t>of </a:t>
            </a:r>
            <a:r>
              <a:rPr lang="en-US" sz="1800" dirty="0" smtClean="0">
                <a:solidFill>
                  <a:schemeClr val="tx1">
                    <a:lumMod val="65000"/>
                    <a:lumOff val="35000"/>
                  </a:schemeClr>
                </a:solidFill>
                <a:latin typeface="Helvetica" pitchFamily="50" charset="0"/>
                <a:cs typeface="+mn-cs"/>
              </a:rPr>
              <a:t>the total Napa Valley wine grape harvest</a:t>
            </a:r>
            <a:endParaRPr lang="en-US" sz="1600" dirty="0">
              <a:solidFill>
                <a:schemeClr val="tx1">
                  <a:lumMod val="65000"/>
                  <a:lumOff val="35000"/>
                </a:schemeClr>
              </a:solidFill>
              <a:latin typeface="Helvetica" pitchFamily="50" charset="0"/>
              <a:cs typeface="+mn-cs"/>
            </a:endParaRPr>
          </a:p>
        </p:txBody>
      </p:sp>
      <p:sp>
        <p:nvSpPr>
          <p:cNvPr id="15" name="TextBox 14"/>
          <p:cNvSpPr txBox="1"/>
          <p:nvPr/>
        </p:nvSpPr>
        <p:spPr>
          <a:xfrm>
            <a:off x="5473700" y="4106863"/>
            <a:ext cx="1725613" cy="1016000"/>
          </a:xfrm>
          <a:prstGeom prst="rect">
            <a:avLst/>
          </a:prstGeom>
          <a:noFill/>
        </p:spPr>
        <p:txBody>
          <a:bodyPr wrap="none"/>
          <a:lstStyle/>
          <a:p>
            <a:pPr eaLnBrk="0" hangingPunct="0">
              <a:defRPr/>
            </a:pPr>
            <a:r>
              <a:rPr lang="en-US" sz="6000" dirty="0" smtClean="0">
                <a:solidFill>
                  <a:schemeClr val="tx1">
                    <a:lumMod val="65000"/>
                    <a:lumOff val="35000"/>
                  </a:schemeClr>
                </a:solidFill>
                <a:latin typeface="Arial" pitchFamily="34" charset="0"/>
                <a:cs typeface="Arial" pitchFamily="34" charset="0"/>
              </a:rPr>
              <a:t>55%</a:t>
            </a:r>
            <a:endParaRPr lang="en-US" sz="6000" dirty="0">
              <a:solidFill>
                <a:schemeClr val="tx1">
                  <a:lumMod val="65000"/>
                  <a:lumOff val="35000"/>
                </a:schemeClr>
              </a:solidFill>
              <a:latin typeface="Arial" pitchFamily="34" charset="0"/>
              <a:cs typeface="Arial" pitchFamily="34" charset="0"/>
            </a:endParaRPr>
          </a:p>
        </p:txBody>
      </p:sp>
      <p:sp>
        <p:nvSpPr>
          <p:cNvPr id="16" name="TextBox 15"/>
          <p:cNvSpPr txBox="1"/>
          <p:nvPr/>
        </p:nvSpPr>
        <p:spPr>
          <a:xfrm>
            <a:off x="5473700" y="4984750"/>
            <a:ext cx="3451225" cy="619125"/>
          </a:xfrm>
          <a:prstGeom prst="rect">
            <a:avLst/>
          </a:prstGeom>
          <a:noFill/>
        </p:spPr>
        <p:txBody>
          <a:bodyPr>
            <a:spAutoFit/>
          </a:bodyPr>
          <a:lstStyle/>
          <a:p>
            <a:pPr eaLnBrk="0" hangingPunct="0">
              <a:lnSpc>
                <a:spcPct val="95000"/>
              </a:lnSpc>
              <a:defRPr/>
            </a:pPr>
            <a:r>
              <a:rPr lang="en-US" sz="1800" dirty="0">
                <a:solidFill>
                  <a:schemeClr val="tx1">
                    <a:lumMod val="65000"/>
                    <a:lumOff val="35000"/>
                  </a:schemeClr>
                </a:solidFill>
                <a:latin typeface="Helvetica" pitchFamily="50" charset="0"/>
                <a:cs typeface="+mn-cs"/>
              </a:rPr>
              <a:t>but has a value of </a:t>
            </a:r>
            <a:r>
              <a:rPr lang="en-US" sz="1800" dirty="0" smtClean="0">
                <a:solidFill>
                  <a:schemeClr val="tx1">
                    <a:lumMod val="65000"/>
                    <a:lumOff val="35000"/>
                  </a:schemeClr>
                </a:solidFill>
                <a:latin typeface="Helvetica" pitchFamily="50" charset="0"/>
                <a:cs typeface="+mn-cs"/>
              </a:rPr>
              <a:t>55% </a:t>
            </a:r>
            <a:r>
              <a:rPr lang="en-US" sz="1800" dirty="0">
                <a:solidFill>
                  <a:schemeClr val="tx1">
                    <a:lumMod val="65000"/>
                    <a:lumOff val="35000"/>
                  </a:schemeClr>
                </a:solidFill>
                <a:latin typeface="Helvetica" pitchFamily="50" charset="0"/>
                <a:cs typeface="+mn-cs"/>
              </a:rPr>
              <a:t>of the Napa Valley wine grape harvest </a:t>
            </a:r>
            <a:endParaRPr lang="en-US" sz="16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pic>
        <p:nvPicPr>
          <p:cNvPr id="8" name="Picture 7" descr="AVA_map_Jan_2010_plai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312988" y="952500"/>
            <a:ext cx="4518025" cy="49530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12" name="Oval 11"/>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7" name="Oval 6"/>
          <p:cNvSpPr/>
          <p:nvPr/>
        </p:nvSpPr>
        <p:spPr bwMode="auto">
          <a:xfrm>
            <a:off x="3331423" y="3276982"/>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1" name="Oval 10"/>
          <p:cNvSpPr/>
          <p:nvPr/>
        </p:nvSpPr>
        <p:spPr bwMode="auto">
          <a:xfrm>
            <a:off x="4784602" y="4884709"/>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3" name="TextBox 12"/>
          <p:cNvSpPr txBox="1"/>
          <p:nvPr/>
        </p:nvSpPr>
        <p:spPr>
          <a:xfrm>
            <a:off x="1726851" y="3247620"/>
            <a:ext cx="1659429"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San Francisco</a:t>
            </a:r>
            <a:endParaRPr lang="en-US" sz="1800" dirty="0">
              <a:solidFill>
                <a:schemeClr val="tx1">
                  <a:lumMod val="65000"/>
                  <a:lumOff val="35000"/>
                </a:schemeClr>
              </a:solidFill>
              <a:latin typeface="Helvetica" pitchFamily="50" charset="0"/>
              <a:cs typeface="+mn-cs"/>
            </a:endParaRPr>
          </a:p>
        </p:txBody>
      </p:sp>
      <p:sp>
        <p:nvSpPr>
          <p:cNvPr id="14" name="TextBox 13"/>
          <p:cNvSpPr txBox="1"/>
          <p:nvPr/>
        </p:nvSpPr>
        <p:spPr>
          <a:xfrm>
            <a:off x="3292701" y="5003442"/>
            <a:ext cx="1441613"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Los Angeles</a:t>
            </a:r>
            <a:endParaRPr lang="en-US" sz="1800" dirty="0">
              <a:solidFill>
                <a:schemeClr val="tx1">
                  <a:lumMod val="65000"/>
                  <a:lumOff val="35000"/>
                </a:schemeClr>
              </a:solidFill>
              <a:latin typeface="Helvetica" pitchFamily="50" charset="0"/>
              <a:cs typeface="+mn-cs"/>
            </a:endParaRPr>
          </a:p>
        </p:txBody>
      </p:sp>
    </p:spTree>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63" presetClass="path" presetSubtype="0" accel="50000" decel="50000" fill="hold" nodeType="withEffect">
                                  <p:stCondLst>
                                    <p:cond delay="200"/>
                                  </p:stCondLst>
                                  <p:childTnLst>
                                    <p:animMotion origin="layout" path="M -2.22222E-6 2.53469E-6 L 0.85347 0.70166 " pathEditMode="relative" rAng="0" ptsTypes="AA">
                                      <p:cBhvr>
                                        <p:cTn id="13" dur="2000" fill="hold"/>
                                        <p:tgtEl>
                                          <p:spTgt spid="9"/>
                                        </p:tgtEl>
                                        <p:attrNameLst>
                                          <p:attrName>ppt_x</p:attrName>
                                          <p:attrName>ppt_y</p:attrName>
                                        </p:attrNameLst>
                                      </p:cBhvr>
                                      <p:rCtr x="42700" y="35100"/>
                                    </p:animMotion>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53" presetClass="entr" presetSubtype="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35" presetClass="path" presetSubtype="0" accel="50000" decel="50000" fill="hold" nodeType="withEffect">
                                  <p:stCondLst>
                                    <p:cond delay="200"/>
                                  </p:stCondLst>
                                  <p:childTnLst>
                                    <p:animMotion origin="layout" path="M 0 -1.96532E-6 L -0.38976 -0.07838 " pathEditMode="relative" rAng="0" ptsTypes="AA">
                                      <p:cBhvr>
                                        <p:cTn id="23" dur="2000" spd="-100000" fill="hold"/>
                                        <p:tgtEl>
                                          <p:spTgt spid="8"/>
                                        </p:tgtEl>
                                        <p:attrNameLst>
                                          <p:attrName>ppt_x</p:attrName>
                                          <p:attrName>ppt_y</p:attrName>
                                        </p:attrNameLst>
                                      </p:cBhvr>
                                      <p:rCtr x="-19500" y="-3900"/>
                                    </p:animMotion>
                                  </p:childTnLst>
                                </p:cTn>
                              </p:par>
                              <p:par>
                                <p:cTn id="24" presetID="53" presetClass="entr" presetSubtype="0" fill="hold" grpId="0" nodeType="withEffect">
                                  <p:stCondLst>
                                    <p:cond delay="2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000" fill="hold"/>
                                        <p:tgtEl>
                                          <p:spTgt spid="25"/>
                                        </p:tgtEl>
                                        <p:attrNameLst>
                                          <p:attrName>ppt_w</p:attrName>
                                        </p:attrNameLst>
                                      </p:cBhvr>
                                      <p:tavLst>
                                        <p:tav tm="0">
                                          <p:val>
                                            <p:fltVal val="0"/>
                                          </p:val>
                                        </p:tav>
                                        <p:tav tm="100000">
                                          <p:val>
                                            <p:strVal val="#ppt_w"/>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Effect transition="in" filter="fade">
                                      <p:cBhvr>
                                        <p:cTn id="28" dur="2000"/>
                                        <p:tgtEl>
                                          <p:spTgt spid="25"/>
                                        </p:tgtEl>
                                      </p:cBhvr>
                                    </p:animEffect>
                                  </p:childTnLst>
                                </p:cTn>
                              </p:par>
                              <p:par>
                                <p:cTn id="29" presetID="35" presetClass="path" presetSubtype="0" accel="50000" decel="50000" fill="hold" grpId="1" nodeType="withEffect">
                                  <p:stCondLst>
                                    <p:cond delay="200"/>
                                  </p:stCondLst>
                                  <p:childTnLst>
                                    <p:animMotion origin="layout" path="M 2.22222E-6 -1.11111E-6 L -0.23021 -0.0125 " pathEditMode="relative" rAng="0" ptsTypes="AA">
                                      <p:cBhvr>
                                        <p:cTn id="30" dur="1000" spd="-100000" fill="hold"/>
                                        <p:tgtEl>
                                          <p:spTgt spid="25"/>
                                        </p:tgtEl>
                                        <p:attrNameLst>
                                          <p:attrName>ppt_x</p:attrName>
                                          <p:attrName>ppt_y</p:attrName>
                                        </p:attrNameLst>
                                      </p:cBhvr>
                                      <p:rCtr x="-11500" y="-600"/>
                                    </p:animMotion>
                                  </p:childTnLst>
                                </p:cTn>
                              </p:par>
                              <p:par>
                                <p:cTn id="31" presetID="53" presetClass="entr" presetSubtype="0" fill="hold" grpId="0" nodeType="withEffect">
                                  <p:stCondLst>
                                    <p:cond delay="2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Effect transition="in" filter="fade">
                                      <p:cBhvr>
                                        <p:cTn id="35" dur="2000"/>
                                        <p:tgtEl>
                                          <p:spTgt spid="7"/>
                                        </p:tgtEl>
                                      </p:cBhvr>
                                    </p:animEffect>
                                  </p:childTnLst>
                                </p:cTn>
                              </p:par>
                              <p:par>
                                <p:cTn id="36" presetID="53"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Effect transition="in" filter="fade">
                                      <p:cBhvr>
                                        <p:cTn id="40" dur="2000"/>
                                        <p:tgtEl>
                                          <p:spTgt spid="1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5" grpId="1" animBg="1"/>
      <p:bldP spid="7" grpId="0" animBg="1"/>
      <p:bldP spid="11" grpId="0" animBg="1"/>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3"/>
          <p:cNvSpPr>
            <a:spLocks noGrp="1"/>
          </p:cNvSpPr>
          <p:nvPr>
            <p:ph type="title" idx="4294967295"/>
          </p:nvPr>
        </p:nvSpPr>
        <p:spPr>
          <a:xfrm>
            <a:off x="363538" y="315913"/>
            <a:ext cx="7840662" cy="873125"/>
          </a:xfrm>
        </p:spPr>
        <p:txBody>
          <a:bodyPr/>
          <a:lstStyle/>
          <a:p>
            <a:r>
              <a:rPr lang="en-US" sz="3000" b="0" smtClean="0">
                <a:solidFill>
                  <a:srgbClr val="404040"/>
                </a:solidFill>
                <a:latin typeface="Arial" charset="0"/>
                <a:cs typeface="Arial" charset="0"/>
              </a:rPr>
              <a:t>Napa Vineyards </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Intentionally farmed to produce low yields</a:t>
            </a:r>
          </a:p>
        </p:txBody>
      </p:sp>
      <p:pic>
        <p:nvPicPr>
          <p:cNvPr id="98306" name="Picture 2"/>
          <p:cNvPicPr>
            <a:picLocks noChangeAspect="1" noChangeArrowheads="1"/>
          </p:cNvPicPr>
          <p:nvPr/>
        </p:nvPicPr>
        <p:blipFill>
          <a:blip r:embed="rId3"/>
          <a:srcRect/>
          <a:stretch>
            <a:fillRect/>
          </a:stretch>
        </p:blipFill>
        <p:spPr bwMode="auto">
          <a:xfrm>
            <a:off x="4598988" y="1565275"/>
            <a:ext cx="3660775" cy="4081463"/>
          </a:xfrm>
          <a:prstGeom prst="rect">
            <a:avLst/>
          </a:prstGeom>
          <a:noFill/>
          <a:ln w="9525">
            <a:noFill/>
            <a:miter lim="800000"/>
            <a:headEnd/>
            <a:tailEnd/>
          </a:ln>
        </p:spPr>
      </p:pic>
      <p:pic>
        <p:nvPicPr>
          <p:cNvPr id="98307" name="Picture 5" descr="Tinacci_070927_9984.jpg"/>
          <p:cNvPicPr>
            <a:picLocks/>
          </p:cNvPicPr>
          <p:nvPr/>
        </p:nvPicPr>
        <p:blipFill>
          <a:blip r:embed="rId4"/>
          <a:srcRect/>
          <a:stretch>
            <a:fillRect/>
          </a:stretch>
        </p:blipFill>
        <p:spPr bwMode="auto">
          <a:xfrm>
            <a:off x="855663" y="1566863"/>
            <a:ext cx="3673475" cy="40782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Science, Street Smarts and Academia</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From NASA to UC Davis</a:t>
            </a:r>
          </a:p>
        </p:txBody>
      </p:sp>
      <p:pic>
        <p:nvPicPr>
          <p:cNvPr id="100354" name="Picture 2"/>
          <p:cNvPicPr>
            <a:picLocks noChangeAspect="1" noChangeArrowheads="1"/>
          </p:cNvPicPr>
          <p:nvPr/>
        </p:nvPicPr>
        <p:blipFill>
          <a:blip r:embed="rId3"/>
          <a:srcRect/>
          <a:stretch>
            <a:fillRect/>
          </a:stretch>
        </p:blipFill>
        <p:spPr bwMode="auto">
          <a:xfrm>
            <a:off x="266700" y="1601788"/>
            <a:ext cx="4333875" cy="4400550"/>
          </a:xfrm>
          <a:prstGeom prst="rect">
            <a:avLst/>
          </a:prstGeom>
          <a:noFill/>
          <a:ln w="9525">
            <a:noFill/>
            <a:miter lim="800000"/>
            <a:headEnd/>
            <a:tailEnd/>
          </a:ln>
        </p:spPr>
      </p:pic>
      <p:sp>
        <p:nvSpPr>
          <p:cNvPr id="100355" name="TextBox 5"/>
          <p:cNvSpPr txBox="1">
            <a:spLocks noChangeArrowheads="1"/>
          </p:cNvSpPr>
          <p:nvPr/>
        </p:nvSpPr>
        <p:spPr bwMode="auto">
          <a:xfrm>
            <a:off x="5473700" y="1528763"/>
            <a:ext cx="3194050" cy="4275137"/>
          </a:xfrm>
          <a:prstGeom prst="rect">
            <a:avLst/>
          </a:prstGeom>
          <a:noFill/>
          <a:ln w="9525">
            <a:noFill/>
            <a:miter lim="800000"/>
            <a:headEnd/>
            <a:tailEnd/>
          </a:ln>
        </p:spPr>
        <p:txBody>
          <a:bodyPr>
            <a:spAutoFit/>
          </a:bodyPr>
          <a:lstStyle/>
          <a:p>
            <a:pPr eaLnBrk="0" hangingPunct="0">
              <a:lnSpc>
                <a:spcPct val="95000"/>
              </a:lnSpc>
            </a:pPr>
            <a:r>
              <a:rPr lang="en-US" sz="2000">
                <a:solidFill>
                  <a:srgbClr val="595959"/>
                </a:solidFill>
                <a:latin typeface="Helvetica" pitchFamily="34" charset="0"/>
              </a:rPr>
              <a:t>NASA satellite technology and night harvesting </a:t>
            </a:r>
            <a:br>
              <a:rPr lang="en-US" sz="2000">
                <a:solidFill>
                  <a:srgbClr val="595959"/>
                </a:solidFill>
                <a:latin typeface="Helvetica" pitchFamily="34" charset="0"/>
              </a:rPr>
            </a:br>
            <a:r>
              <a:rPr lang="en-US" sz="2000">
                <a:solidFill>
                  <a:srgbClr val="595959"/>
                </a:solidFill>
                <a:latin typeface="Helvetica" pitchFamily="34" charset="0"/>
              </a:rPr>
              <a:t>by hand</a:t>
            </a:r>
          </a:p>
          <a:p>
            <a:pPr eaLnBrk="0" hangingPunct="0">
              <a:lnSpc>
                <a:spcPct val="95000"/>
              </a:lnSpc>
              <a:spcBef>
                <a:spcPts val="800"/>
              </a:spcBef>
            </a:pPr>
            <a:r>
              <a:rPr lang="en-US" sz="2000">
                <a:solidFill>
                  <a:srgbClr val="595959"/>
                </a:solidFill>
                <a:latin typeface="Helvetica" pitchFamily="34" charset="0"/>
              </a:rPr>
              <a:t>Home of UC Davis Experimental Station</a:t>
            </a:r>
            <a:br>
              <a:rPr lang="en-US" sz="2000">
                <a:solidFill>
                  <a:srgbClr val="595959"/>
                </a:solidFill>
                <a:latin typeface="Helvetica" pitchFamily="34" charset="0"/>
              </a:rPr>
            </a:br>
            <a:r>
              <a:rPr lang="en-US" sz="2000">
                <a:solidFill>
                  <a:srgbClr val="595959"/>
                </a:solidFill>
                <a:latin typeface="Helvetica" pitchFamily="34" charset="0"/>
              </a:rPr>
              <a:t>in Oakville </a:t>
            </a:r>
            <a:br>
              <a:rPr lang="en-US" sz="2000">
                <a:solidFill>
                  <a:srgbClr val="595959"/>
                </a:solidFill>
                <a:latin typeface="Helvetica" pitchFamily="34" charset="0"/>
              </a:rPr>
            </a:br>
            <a:r>
              <a:rPr lang="en-US" sz="1600">
                <a:solidFill>
                  <a:srgbClr val="595959"/>
                </a:solidFill>
                <a:latin typeface="Helvetica" pitchFamily="34" charset="0"/>
              </a:rPr>
              <a:t>ongoing research in viticulture and enology</a:t>
            </a:r>
          </a:p>
          <a:p>
            <a:pPr eaLnBrk="0" hangingPunct="0">
              <a:lnSpc>
                <a:spcPct val="95000"/>
              </a:lnSpc>
              <a:spcBef>
                <a:spcPts val="800"/>
              </a:spcBef>
            </a:pPr>
            <a:r>
              <a:rPr lang="en-US" sz="2000">
                <a:solidFill>
                  <a:srgbClr val="595959"/>
                </a:solidFill>
                <a:latin typeface="Helvetica" pitchFamily="34" charset="0"/>
              </a:rPr>
              <a:t>• </a:t>
            </a:r>
            <a:r>
              <a:rPr lang="en-US" sz="1800">
                <a:solidFill>
                  <a:srgbClr val="595959"/>
                </a:solidFill>
                <a:latin typeface="Helvetica" pitchFamily="34" charset="0"/>
              </a:rPr>
              <a:t>Rootstock and clones</a:t>
            </a:r>
          </a:p>
          <a:p>
            <a:pPr eaLnBrk="0" hangingPunct="0">
              <a:lnSpc>
                <a:spcPct val="95000"/>
              </a:lnSpc>
              <a:spcBef>
                <a:spcPts val="800"/>
              </a:spcBef>
            </a:pPr>
            <a:r>
              <a:rPr lang="en-US" sz="1800">
                <a:solidFill>
                  <a:srgbClr val="595959"/>
                </a:solidFill>
                <a:latin typeface="Helvetica" pitchFamily="34" charset="0"/>
              </a:rPr>
              <a:t>• Water use</a:t>
            </a:r>
          </a:p>
          <a:p>
            <a:pPr eaLnBrk="0" hangingPunct="0">
              <a:lnSpc>
                <a:spcPct val="95000"/>
              </a:lnSpc>
              <a:spcBef>
                <a:spcPts val="800"/>
              </a:spcBef>
            </a:pPr>
            <a:r>
              <a:rPr lang="en-US" sz="1800">
                <a:solidFill>
                  <a:srgbClr val="595959"/>
                </a:solidFill>
                <a:latin typeface="Helvetica" pitchFamily="34" charset="0"/>
              </a:rPr>
              <a:t>• Varietal characteristics</a:t>
            </a:r>
          </a:p>
          <a:p>
            <a:pPr eaLnBrk="0" hangingPunct="0">
              <a:lnSpc>
                <a:spcPct val="95000"/>
              </a:lnSpc>
              <a:spcBef>
                <a:spcPts val="800"/>
              </a:spcBef>
            </a:pPr>
            <a:r>
              <a:rPr lang="en-US" sz="1800">
                <a:solidFill>
                  <a:srgbClr val="595959"/>
                </a:solidFill>
                <a:latin typeface="Helvetica" pitchFamily="34" charset="0"/>
              </a:rPr>
              <a:t>• Vine performance</a:t>
            </a:r>
          </a:p>
          <a:p>
            <a:pPr eaLnBrk="0" hangingPunct="0">
              <a:lnSpc>
                <a:spcPct val="95000"/>
              </a:lnSpc>
              <a:spcBef>
                <a:spcPts val="800"/>
              </a:spcBef>
            </a:pPr>
            <a:r>
              <a:rPr lang="en-US" sz="1800">
                <a:solidFill>
                  <a:srgbClr val="595959"/>
                </a:solidFill>
                <a:latin typeface="Helvetica" pitchFamily="34" charset="0"/>
              </a:rPr>
              <a:t>• Fermentation</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Climate Study</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You’re not tasting climate change in the glass</a:t>
            </a:r>
          </a:p>
        </p:txBody>
      </p:sp>
      <p:pic>
        <p:nvPicPr>
          <p:cNvPr id="102402" name="Picture 2"/>
          <p:cNvPicPr>
            <a:picLocks noChangeAspect="1" noChangeArrowheads="1"/>
          </p:cNvPicPr>
          <p:nvPr/>
        </p:nvPicPr>
        <p:blipFill>
          <a:blip r:embed="rId3"/>
          <a:srcRect/>
          <a:stretch>
            <a:fillRect/>
          </a:stretch>
        </p:blipFill>
        <p:spPr bwMode="auto">
          <a:xfrm>
            <a:off x="557213" y="1609725"/>
            <a:ext cx="4975225" cy="3481388"/>
          </a:xfrm>
          <a:prstGeom prst="rect">
            <a:avLst/>
          </a:prstGeom>
          <a:noFill/>
          <a:ln w="9525">
            <a:noFill/>
            <a:miter lim="800000"/>
            <a:headEnd/>
            <a:tailEnd/>
          </a:ln>
        </p:spPr>
      </p:pic>
      <p:sp>
        <p:nvSpPr>
          <p:cNvPr id="102403" name="TextBox 5"/>
          <p:cNvSpPr txBox="1">
            <a:spLocks noChangeArrowheads="1"/>
          </p:cNvSpPr>
          <p:nvPr/>
        </p:nvSpPr>
        <p:spPr bwMode="auto">
          <a:xfrm>
            <a:off x="5743575" y="1746250"/>
            <a:ext cx="2998788" cy="3816429"/>
          </a:xfrm>
          <a:prstGeom prst="rect">
            <a:avLst/>
          </a:prstGeom>
          <a:noFill/>
          <a:ln w="9525">
            <a:noFill/>
            <a:miter lim="800000"/>
            <a:headEnd/>
            <a:tailEnd/>
          </a:ln>
        </p:spPr>
        <p:txBody>
          <a:bodyPr>
            <a:spAutoFit/>
          </a:bodyPr>
          <a:lstStyle/>
          <a:p>
            <a:pPr eaLnBrk="0" hangingPunct="0">
              <a:lnSpc>
                <a:spcPct val="110000"/>
              </a:lnSpc>
            </a:pPr>
            <a:r>
              <a:rPr lang="en-US" sz="2000" dirty="0" smtClean="0">
                <a:solidFill>
                  <a:srgbClr val="595959"/>
                </a:solidFill>
                <a:latin typeface="Helvetica" pitchFamily="34" charset="0"/>
              </a:rPr>
              <a:t>Scientists from Stanford University </a:t>
            </a:r>
            <a:r>
              <a:rPr lang="en-US" sz="2000" dirty="0">
                <a:solidFill>
                  <a:srgbClr val="595959"/>
                </a:solidFill>
                <a:latin typeface="Helvetica" pitchFamily="34" charset="0"/>
              </a:rPr>
              <a:t>and Scripps Institution at </a:t>
            </a:r>
            <a:r>
              <a:rPr lang="en-US" sz="2000" dirty="0" smtClean="0">
                <a:solidFill>
                  <a:srgbClr val="595959"/>
                </a:solidFill>
                <a:latin typeface="Helvetica" pitchFamily="34" charset="0"/>
              </a:rPr>
              <a:t>UC San </a:t>
            </a:r>
            <a:r>
              <a:rPr lang="en-US" sz="2000" dirty="0">
                <a:solidFill>
                  <a:srgbClr val="595959"/>
                </a:solidFill>
                <a:latin typeface="Helvetica" pitchFamily="34" charset="0"/>
              </a:rPr>
              <a:t>Diego </a:t>
            </a:r>
          </a:p>
          <a:p>
            <a:pPr eaLnBrk="0" hangingPunct="0">
              <a:lnSpc>
                <a:spcPct val="110000"/>
              </a:lnSpc>
            </a:pPr>
            <a:endParaRPr lang="en-US" sz="2000" dirty="0">
              <a:solidFill>
                <a:srgbClr val="595959"/>
              </a:solidFill>
              <a:latin typeface="Helvetica" pitchFamily="34" charset="0"/>
            </a:endParaRPr>
          </a:p>
          <a:p>
            <a:pPr eaLnBrk="0" hangingPunct="0">
              <a:lnSpc>
                <a:spcPct val="110000"/>
              </a:lnSpc>
            </a:pPr>
            <a:r>
              <a:rPr lang="en-US" sz="2000" dirty="0">
                <a:solidFill>
                  <a:srgbClr val="595959"/>
                </a:solidFill>
                <a:latin typeface="Helvetica" pitchFamily="34" charset="0"/>
              </a:rPr>
              <a:t>Four year project</a:t>
            </a:r>
          </a:p>
          <a:p>
            <a:pPr eaLnBrk="0" hangingPunct="0">
              <a:lnSpc>
                <a:spcPct val="110000"/>
              </a:lnSpc>
            </a:pPr>
            <a:endParaRPr lang="en-US" sz="2000" dirty="0">
              <a:solidFill>
                <a:srgbClr val="595959"/>
              </a:solidFill>
              <a:latin typeface="Helvetica" pitchFamily="34" charset="0"/>
            </a:endParaRPr>
          </a:p>
          <a:p>
            <a:pPr eaLnBrk="0" hangingPunct="0">
              <a:lnSpc>
                <a:spcPct val="110000"/>
              </a:lnSpc>
            </a:pPr>
            <a:r>
              <a:rPr lang="en-US" sz="2000" dirty="0">
                <a:solidFill>
                  <a:srgbClr val="595959"/>
                </a:solidFill>
                <a:latin typeface="Helvetica" pitchFamily="34" charset="0"/>
              </a:rPr>
              <a:t>12,000 data collection points</a:t>
            </a:r>
          </a:p>
          <a:p>
            <a:pPr eaLnBrk="0" hangingPunct="0">
              <a:lnSpc>
                <a:spcPct val="110000"/>
              </a:lnSpc>
            </a:pPr>
            <a:endParaRPr lang="en-US" sz="2000" dirty="0">
              <a:solidFill>
                <a:srgbClr val="595959"/>
              </a:solidFill>
              <a:latin typeface="Helvetica" pitchFamily="34" charset="0"/>
            </a:endParaRPr>
          </a:p>
          <a:p>
            <a:pPr eaLnBrk="0" hangingPunct="0">
              <a:lnSpc>
                <a:spcPct val="110000"/>
              </a:lnSpc>
            </a:pPr>
            <a:endParaRPr lang="en-US" sz="2000" dirty="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shutterstock_52335214.jpg"/>
          <p:cNvPicPr>
            <a:picLocks noChangeAspect="1"/>
          </p:cNvPicPr>
          <p:nvPr/>
        </p:nvPicPr>
        <p:blipFill>
          <a:blip r:embed="rId3"/>
          <a:srcRect/>
          <a:stretch>
            <a:fillRect/>
          </a:stretch>
        </p:blipFill>
        <p:spPr bwMode="auto">
          <a:xfrm>
            <a:off x="474663" y="1595438"/>
            <a:ext cx="4152900" cy="4341812"/>
          </a:xfrm>
          <a:prstGeom prst="rect">
            <a:avLst/>
          </a:prstGeom>
          <a:noFill/>
          <a:ln w="9525">
            <a:noFill/>
            <a:miter lim="800000"/>
            <a:headEnd/>
            <a:tailEnd/>
          </a:ln>
        </p:spPr>
      </p:pic>
      <p:sp>
        <p:nvSpPr>
          <p:cNvPr id="104450"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Winemaking Practices</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Gentle handling is the norm</a:t>
            </a:r>
          </a:p>
        </p:txBody>
      </p:sp>
      <p:sp>
        <p:nvSpPr>
          <p:cNvPr id="104451" name="TextBox 5"/>
          <p:cNvSpPr txBox="1">
            <a:spLocks noChangeArrowheads="1"/>
          </p:cNvSpPr>
          <p:nvPr/>
        </p:nvSpPr>
        <p:spPr bwMode="auto">
          <a:xfrm>
            <a:off x="5443538" y="1700213"/>
            <a:ext cx="3360737" cy="2403475"/>
          </a:xfrm>
          <a:prstGeom prst="rect">
            <a:avLst/>
          </a:prstGeom>
          <a:noFill/>
          <a:ln w="9525">
            <a:noFill/>
            <a:miter lim="800000"/>
            <a:headEnd/>
            <a:tailEnd/>
          </a:ln>
        </p:spPr>
        <p:txBody>
          <a:bodyPr>
            <a:spAutoFit/>
          </a:bodyPr>
          <a:lstStyle/>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Focus on innovation </a:t>
            </a:r>
            <a:br>
              <a:rPr lang="en-US" sz="2000">
                <a:solidFill>
                  <a:srgbClr val="595959"/>
                </a:solidFill>
                <a:latin typeface="Helvetica" pitchFamily="34" charset="0"/>
              </a:rPr>
            </a:br>
            <a:r>
              <a:rPr lang="en-US" sz="2000">
                <a:solidFill>
                  <a:srgbClr val="595959"/>
                </a:solidFill>
                <a:latin typeface="Helvetica" pitchFamily="34" charset="0"/>
              </a:rPr>
              <a:t>and quality</a:t>
            </a:r>
          </a:p>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Collaboration is common</a:t>
            </a:r>
          </a:p>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Continuing education for</a:t>
            </a:r>
          </a:p>
          <a:p>
            <a:pPr eaLnBrk="0" hangingPunct="0">
              <a:lnSpc>
                <a:spcPct val="95000"/>
              </a:lnSpc>
            </a:pPr>
            <a:r>
              <a:rPr lang="en-US" sz="2000">
                <a:solidFill>
                  <a:srgbClr val="595959"/>
                </a:solidFill>
                <a:latin typeface="Helvetica" pitchFamily="34" charset="0"/>
              </a:rPr>
              <a:t>ongoing improvement</a:t>
            </a:r>
            <a:endParaRPr lang="en-US" sz="180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8" descr="quote.wmf"/>
          <p:cNvPicPr>
            <a:picLocks noChangeAspect="1"/>
          </p:cNvPicPr>
          <p:nvPr/>
        </p:nvPicPr>
        <p:blipFill>
          <a:blip r:embed="rId3"/>
          <a:srcRect/>
          <a:stretch>
            <a:fillRect/>
          </a:stretch>
        </p:blipFill>
        <p:spPr bwMode="auto">
          <a:xfrm>
            <a:off x="4806950" y="1139825"/>
            <a:ext cx="3873500" cy="2954338"/>
          </a:xfrm>
          <a:prstGeom prst="rect">
            <a:avLst/>
          </a:prstGeom>
          <a:noFill/>
          <a:ln w="9525">
            <a:noFill/>
            <a:miter lim="800000"/>
            <a:headEnd/>
            <a:tailEnd/>
          </a:ln>
        </p:spPr>
      </p:pic>
      <p:sp>
        <p:nvSpPr>
          <p:cNvPr id="6" name="TextBox 5"/>
          <p:cNvSpPr txBox="1"/>
          <p:nvPr/>
        </p:nvSpPr>
        <p:spPr>
          <a:xfrm>
            <a:off x="5357813" y="1385888"/>
            <a:ext cx="3322637" cy="2462213"/>
          </a:xfrm>
          <a:prstGeom prst="rect">
            <a:avLst/>
          </a:prstGeom>
          <a:noFill/>
        </p:spPr>
        <p:txBody>
          <a:bodyPr>
            <a:spAutoFit/>
          </a:bodyPr>
          <a:lstStyle/>
          <a:p>
            <a:r>
              <a:rPr lang="en-US" sz="2200" kern="1500" dirty="0" smtClean="0">
                <a:solidFill>
                  <a:schemeClr val="tx1">
                    <a:lumMod val="65000"/>
                    <a:lumOff val="35000"/>
                  </a:schemeClr>
                </a:solidFill>
                <a:latin typeface="Helvetica" pitchFamily="34" charset="0"/>
                <a:cs typeface="Helvetica" pitchFamily="34" charset="0"/>
              </a:rPr>
              <a:t>Napa </a:t>
            </a:r>
            <a:r>
              <a:rPr lang="en-US" sz="2200" kern="1500" dirty="0">
                <a:solidFill>
                  <a:schemeClr val="tx1">
                    <a:lumMod val="65000"/>
                    <a:lumOff val="35000"/>
                  </a:schemeClr>
                </a:solidFill>
                <a:latin typeface="Helvetica" pitchFamily="34" charset="0"/>
                <a:cs typeface="Helvetica" pitchFamily="34" charset="0"/>
              </a:rPr>
              <a:t>is the epicenter of </a:t>
            </a:r>
            <a:r>
              <a:rPr lang="en-US" sz="2200" kern="1500" dirty="0" smtClean="0">
                <a:solidFill>
                  <a:schemeClr val="tx1">
                    <a:lumMod val="65000"/>
                    <a:lumOff val="35000"/>
                  </a:schemeClr>
                </a:solidFill>
                <a:latin typeface="Helvetica" pitchFamily="34" charset="0"/>
                <a:cs typeface="Helvetica" pitchFamily="34" charset="0"/>
              </a:rPr>
              <a:t>California wine, all California wines. With </a:t>
            </a:r>
            <a:r>
              <a:rPr lang="en-US" sz="2200" kern="1500" dirty="0">
                <a:solidFill>
                  <a:schemeClr val="tx1">
                    <a:lumMod val="65000"/>
                    <a:lumOff val="35000"/>
                  </a:schemeClr>
                </a:solidFill>
                <a:latin typeface="Helvetica" pitchFamily="34" charset="0"/>
                <a:cs typeface="Helvetica" pitchFamily="34" charset="0"/>
              </a:rPr>
              <a:t>all due respect to Sonoma and the Central Coast—all great wines flow from Napa </a:t>
            </a:r>
            <a:r>
              <a:rPr lang="en-US" sz="2200" kern="1500" dirty="0" smtClean="0">
                <a:solidFill>
                  <a:schemeClr val="tx1">
                    <a:lumMod val="65000"/>
                    <a:lumOff val="35000"/>
                  </a:schemeClr>
                </a:solidFill>
                <a:latin typeface="Helvetica" pitchFamily="34" charset="0"/>
                <a:cs typeface="Helvetica" pitchFamily="34" charset="0"/>
              </a:rPr>
              <a:t>Valley.</a:t>
            </a:r>
            <a:endParaRPr lang="en-US" sz="2200" kern="1500" dirty="0">
              <a:solidFill>
                <a:schemeClr val="tx1">
                  <a:lumMod val="65000"/>
                  <a:lumOff val="35000"/>
                </a:schemeClr>
              </a:solidFill>
              <a:latin typeface="Helvetica" pitchFamily="34" charset="0"/>
              <a:cs typeface="Helvetica" pitchFamily="34" charset="0"/>
            </a:endParaRPr>
          </a:p>
        </p:txBody>
      </p:sp>
      <p:sp>
        <p:nvSpPr>
          <p:cNvPr id="92164" name="Rectangle 9"/>
          <p:cNvSpPr>
            <a:spLocks noChangeArrowheads="1"/>
          </p:cNvSpPr>
          <p:nvPr/>
        </p:nvSpPr>
        <p:spPr bwMode="auto">
          <a:xfrm>
            <a:off x="5283993" y="4378703"/>
            <a:ext cx="3470275" cy="904863"/>
          </a:xfrm>
          <a:prstGeom prst="rect">
            <a:avLst/>
          </a:prstGeom>
          <a:noFill/>
          <a:ln w="9525">
            <a:noFill/>
            <a:miter lim="800000"/>
            <a:headEnd/>
            <a:tailEnd/>
          </a:ln>
        </p:spPr>
        <p:txBody>
          <a:bodyPr>
            <a:spAutoFit/>
          </a:bodyPr>
          <a:lstStyle/>
          <a:p>
            <a:pPr eaLnBrk="0" hangingPunct="0">
              <a:lnSpc>
                <a:spcPct val="110000"/>
              </a:lnSpc>
            </a:pPr>
            <a:r>
              <a:rPr lang="en-US" sz="1600" dirty="0">
                <a:solidFill>
                  <a:srgbClr val="404040"/>
                </a:solidFill>
                <a:latin typeface="Helvetica" pitchFamily="34" charset="0"/>
              </a:rPr>
              <a:t>  Robert Parker, Jr</a:t>
            </a:r>
            <a:r>
              <a:rPr lang="en-US" sz="1600" dirty="0" smtClean="0">
                <a:solidFill>
                  <a:srgbClr val="404040"/>
                </a:solidFill>
                <a:latin typeface="Helvetica" pitchFamily="34" charset="0"/>
              </a:rPr>
              <a:t>.</a:t>
            </a:r>
          </a:p>
          <a:p>
            <a:pPr eaLnBrk="0" hangingPunct="0">
              <a:lnSpc>
                <a:spcPct val="110000"/>
              </a:lnSpc>
            </a:pPr>
            <a:r>
              <a:rPr lang="en-US" sz="1600" i="1" dirty="0">
                <a:solidFill>
                  <a:srgbClr val="404040"/>
                </a:solidFill>
                <a:latin typeface="Helvetica" pitchFamily="34" charset="0"/>
              </a:rPr>
              <a:t> </a:t>
            </a:r>
            <a:r>
              <a:rPr lang="en-US" sz="1600" i="1" dirty="0" smtClean="0">
                <a:solidFill>
                  <a:srgbClr val="404040"/>
                </a:solidFill>
                <a:latin typeface="Helvetica" pitchFamily="34" charset="0"/>
              </a:rPr>
              <a:t> </a:t>
            </a:r>
            <a:r>
              <a:rPr lang="en-US" sz="1400" i="1" dirty="0" smtClean="0">
                <a:solidFill>
                  <a:srgbClr val="404040"/>
                </a:solidFill>
                <a:latin typeface="Helvetica" pitchFamily="34" charset="0"/>
              </a:rPr>
              <a:t>Quoted from address to NVV</a:t>
            </a:r>
          </a:p>
          <a:p>
            <a:pPr eaLnBrk="0" hangingPunct="0">
              <a:lnSpc>
                <a:spcPct val="110000"/>
              </a:lnSpc>
            </a:pPr>
            <a:r>
              <a:rPr lang="en-US" sz="1400" i="1" dirty="0">
                <a:solidFill>
                  <a:srgbClr val="404040"/>
                </a:solidFill>
                <a:latin typeface="Helvetica" pitchFamily="34" charset="0"/>
              </a:rPr>
              <a:t> </a:t>
            </a:r>
            <a:r>
              <a:rPr lang="en-US" sz="1400" i="1" dirty="0" smtClean="0">
                <a:solidFill>
                  <a:srgbClr val="404040"/>
                </a:solidFill>
                <a:latin typeface="Helvetica" pitchFamily="34" charset="0"/>
              </a:rPr>
              <a:t> members</a:t>
            </a:r>
            <a:endParaRPr lang="en-US" sz="1400" i="1" dirty="0">
              <a:solidFill>
                <a:srgbClr val="404040"/>
              </a:solidFill>
              <a:latin typeface="Helvetica" pitchFamily="34" charset="0"/>
            </a:endParaRPr>
          </a:p>
        </p:txBody>
      </p:sp>
      <p:pic>
        <p:nvPicPr>
          <p:cNvPr id="3074" name="Picture 2" descr="http://gramercycellars.com/images/40.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val="0"/>
              </a:ext>
            </a:extLst>
          </a:blip>
          <a:srcRect/>
          <a:stretch>
            <a:fillRect/>
          </a:stretch>
        </p:blipFill>
        <p:spPr bwMode="auto">
          <a:xfrm>
            <a:off x="774984" y="1909859"/>
            <a:ext cx="3565941" cy="3011241"/>
          </a:xfrm>
          <a:prstGeom prst="rect">
            <a:avLst/>
          </a:prstGeom>
          <a:noFill/>
          <a:effectLst>
            <a:outerShdw blurRad="1270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57813" y="1385888"/>
            <a:ext cx="3322637" cy="3043237"/>
          </a:xfrm>
          <a:prstGeom prst="rect">
            <a:avLst/>
          </a:prstGeom>
          <a:noFill/>
        </p:spPr>
        <p:txBody>
          <a:bodyPr>
            <a:spAutoFit/>
          </a:bodyPr>
          <a:lstStyle/>
          <a:p>
            <a:pPr eaLnBrk="0" hangingPunct="0">
              <a:lnSpc>
                <a:spcPct val="110000"/>
              </a:lnSpc>
              <a:defRPr/>
            </a:pPr>
            <a:r>
              <a:rPr lang="en-US" sz="2200" dirty="0">
                <a:solidFill>
                  <a:schemeClr val="tx1">
                    <a:lumMod val="65000"/>
                    <a:lumOff val="35000"/>
                  </a:schemeClr>
                </a:solidFill>
                <a:latin typeface="Helvetica" pitchFamily="50" charset="0"/>
                <a:cs typeface="+mn-cs"/>
              </a:rPr>
              <a:t>While the Napa Valley is not the only California region to make great wine, it consistently makes the most polished, classy, and complex wines in the state.</a:t>
            </a:r>
          </a:p>
        </p:txBody>
      </p:sp>
      <p:sp>
        <p:nvSpPr>
          <p:cNvPr id="174084" name="Rectangle 10"/>
          <p:cNvSpPr>
            <a:spLocks noChangeArrowheads="1"/>
          </p:cNvSpPr>
          <p:nvPr/>
        </p:nvSpPr>
        <p:spPr bwMode="auto">
          <a:xfrm>
            <a:off x="5376863" y="4494213"/>
            <a:ext cx="4572000" cy="628650"/>
          </a:xfrm>
          <a:prstGeom prst="rect">
            <a:avLst/>
          </a:prstGeom>
          <a:noFill/>
          <a:ln w="9525">
            <a:noFill/>
            <a:miter lim="800000"/>
            <a:headEnd/>
            <a:tailEnd/>
          </a:ln>
        </p:spPr>
        <p:txBody>
          <a:bodyPr>
            <a:spAutoFit/>
          </a:bodyPr>
          <a:lstStyle/>
          <a:p>
            <a:pPr eaLnBrk="0" hangingPunct="0">
              <a:lnSpc>
                <a:spcPct val="110000"/>
              </a:lnSpc>
            </a:pPr>
            <a:r>
              <a:rPr lang="en-US" sz="1600" dirty="0">
                <a:solidFill>
                  <a:srgbClr val="404040"/>
                </a:solidFill>
                <a:latin typeface="Helvetica" pitchFamily="34" charset="0"/>
              </a:rPr>
              <a:t>  Karen MacNeil</a:t>
            </a:r>
          </a:p>
          <a:p>
            <a:pPr eaLnBrk="0" hangingPunct="0">
              <a:lnSpc>
                <a:spcPct val="110000"/>
              </a:lnSpc>
            </a:pPr>
            <a:r>
              <a:rPr lang="en-US" sz="1600" dirty="0">
                <a:solidFill>
                  <a:srgbClr val="404040"/>
                </a:solidFill>
                <a:latin typeface="Helvetica" pitchFamily="34" charset="0"/>
              </a:rPr>
              <a:t>  </a:t>
            </a:r>
            <a:r>
              <a:rPr lang="en-US" sz="1400" i="1" dirty="0">
                <a:solidFill>
                  <a:srgbClr val="404040"/>
                </a:solidFill>
                <a:latin typeface="Helvetica" pitchFamily="34" charset="0"/>
              </a:rPr>
              <a:t>The Wine Bible</a:t>
            </a:r>
          </a:p>
        </p:txBody>
      </p:sp>
      <p:sp>
        <p:nvSpPr>
          <p:cNvPr id="174085" name="Freeform 7"/>
          <p:cNvSpPr>
            <a:spLocks noEditPoints="1"/>
          </p:cNvSpPr>
          <p:nvPr/>
        </p:nvSpPr>
        <p:spPr bwMode="auto">
          <a:xfrm>
            <a:off x="4862513" y="1127125"/>
            <a:ext cx="469900" cy="409575"/>
          </a:xfrm>
          <a:custGeom>
            <a:avLst/>
            <a:gdLst>
              <a:gd name="T0" fmla="*/ 180975 w 296"/>
              <a:gd name="T1" fmla="*/ 82550 h 258"/>
              <a:gd name="T2" fmla="*/ 180975 w 296"/>
              <a:gd name="T3" fmla="*/ 82550 h 258"/>
              <a:gd name="T4" fmla="*/ 158750 w 296"/>
              <a:gd name="T5" fmla="*/ 92075 h 258"/>
              <a:gd name="T6" fmla="*/ 142875 w 296"/>
              <a:gd name="T7" fmla="*/ 101600 h 258"/>
              <a:gd name="T8" fmla="*/ 127000 w 296"/>
              <a:gd name="T9" fmla="*/ 117475 h 258"/>
              <a:gd name="T10" fmla="*/ 114300 w 296"/>
              <a:gd name="T11" fmla="*/ 133350 h 258"/>
              <a:gd name="T12" fmla="*/ 104775 w 296"/>
              <a:gd name="T13" fmla="*/ 149225 h 258"/>
              <a:gd name="T14" fmla="*/ 98425 w 296"/>
              <a:gd name="T15" fmla="*/ 168275 h 258"/>
              <a:gd name="T16" fmla="*/ 92075 w 296"/>
              <a:gd name="T17" fmla="*/ 190500 h 258"/>
              <a:gd name="T18" fmla="*/ 92075 w 296"/>
              <a:gd name="T19" fmla="*/ 212725 h 258"/>
              <a:gd name="T20" fmla="*/ 180975 w 296"/>
              <a:gd name="T21" fmla="*/ 212725 h 258"/>
              <a:gd name="T22" fmla="*/ 180975 w 296"/>
              <a:gd name="T23" fmla="*/ 409575 h 258"/>
              <a:gd name="T24" fmla="*/ 0 w 296"/>
              <a:gd name="T25" fmla="*/ 409575 h 258"/>
              <a:gd name="T26" fmla="*/ 0 w 296"/>
              <a:gd name="T27" fmla="*/ 212725 h 258"/>
              <a:gd name="T28" fmla="*/ 0 w 296"/>
              <a:gd name="T29" fmla="*/ 212725 h 258"/>
              <a:gd name="T30" fmla="*/ 0 w 296"/>
              <a:gd name="T31" fmla="*/ 193675 h 258"/>
              <a:gd name="T32" fmla="*/ 3175 w 296"/>
              <a:gd name="T33" fmla="*/ 171450 h 258"/>
              <a:gd name="T34" fmla="*/ 12700 w 296"/>
              <a:gd name="T35" fmla="*/ 136525 h 258"/>
              <a:gd name="T36" fmla="*/ 31750 w 296"/>
              <a:gd name="T37" fmla="*/ 104775 h 258"/>
              <a:gd name="T38" fmla="*/ 53975 w 296"/>
              <a:gd name="T39" fmla="*/ 76200 h 258"/>
              <a:gd name="T40" fmla="*/ 79375 w 296"/>
              <a:gd name="T41" fmla="*/ 50800 h 258"/>
              <a:gd name="T42" fmla="*/ 111125 w 296"/>
              <a:gd name="T43" fmla="*/ 28575 h 258"/>
              <a:gd name="T44" fmla="*/ 142875 w 296"/>
              <a:gd name="T45" fmla="*/ 12700 h 258"/>
              <a:gd name="T46" fmla="*/ 180975 w 296"/>
              <a:gd name="T47" fmla="*/ 0 h 258"/>
              <a:gd name="T48" fmla="*/ 180975 w 296"/>
              <a:gd name="T49" fmla="*/ 82550 h 258"/>
              <a:gd name="T50" fmla="*/ 469900 w 296"/>
              <a:gd name="T51" fmla="*/ 82550 h 258"/>
              <a:gd name="T52" fmla="*/ 469900 w 296"/>
              <a:gd name="T53" fmla="*/ 82550 h 258"/>
              <a:gd name="T54" fmla="*/ 450850 w 296"/>
              <a:gd name="T55" fmla="*/ 92075 h 258"/>
              <a:gd name="T56" fmla="*/ 431800 w 296"/>
              <a:gd name="T57" fmla="*/ 101600 h 258"/>
              <a:gd name="T58" fmla="*/ 415925 w 296"/>
              <a:gd name="T59" fmla="*/ 117475 h 258"/>
              <a:gd name="T60" fmla="*/ 403225 w 296"/>
              <a:gd name="T61" fmla="*/ 133350 h 258"/>
              <a:gd name="T62" fmla="*/ 393700 w 296"/>
              <a:gd name="T63" fmla="*/ 149225 h 258"/>
              <a:gd name="T64" fmla="*/ 387350 w 296"/>
              <a:gd name="T65" fmla="*/ 168275 h 258"/>
              <a:gd name="T66" fmla="*/ 384175 w 296"/>
              <a:gd name="T67" fmla="*/ 190500 h 258"/>
              <a:gd name="T68" fmla="*/ 381000 w 296"/>
              <a:gd name="T69" fmla="*/ 212725 h 258"/>
              <a:gd name="T70" fmla="*/ 469900 w 296"/>
              <a:gd name="T71" fmla="*/ 212725 h 258"/>
              <a:gd name="T72" fmla="*/ 469900 w 296"/>
              <a:gd name="T73" fmla="*/ 409575 h 258"/>
              <a:gd name="T74" fmla="*/ 288925 w 296"/>
              <a:gd name="T75" fmla="*/ 409575 h 258"/>
              <a:gd name="T76" fmla="*/ 288925 w 296"/>
              <a:gd name="T77" fmla="*/ 212725 h 258"/>
              <a:gd name="T78" fmla="*/ 288925 w 296"/>
              <a:gd name="T79" fmla="*/ 212725 h 258"/>
              <a:gd name="T80" fmla="*/ 288925 w 296"/>
              <a:gd name="T81" fmla="*/ 193675 h 258"/>
              <a:gd name="T82" fmla="*/ 292100 w 296"/>
              <a:gd name="T83" fmla="*/ 171450 h 258"/>
              <a:gd name="T84" fmla="*/ 301625 w 296"/>
              <a:gd name="T85" fmla="*/ 136525 h 258"/>
              <a:gd name="T86" fmla="*/ 320675 w 296"/>
              <a:gd name="T87" fmla="*/ 104775 h 258"/>
              <a:gd name="T88" fmla="*/ 342900 w 296"/>
              <a:gd name="T89" fmla="*/ 76200 h 258"/>
              <a:gd name="T90" fmla="*/ 368300 w 296"/>
              <a:gd name="T91" fmla="*/ 50800 h 258"/>
              <a:gd name="T92" fmla="*/ 400050 w 296"/>
              <a:gd name="T93" fmla="*/ 28575 h 258"/>
              <a:gd name="T94" fmla="*/ 431800 w 296"/>
              <a:gd name="T95" fmla="*/ 12700 h 258"/>
              <a:gd name="T96" fmla="*/ 469900 w 296"/>
              <a:gd name="T97" fmla="*/ 0 h 258"/>
              <a:gd name="T98" fmla="*/ 469900 w 296"/>
              <a:gd name="T99" fmla="*/ 82550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14" y="52"/>
                </a:moveTo>
                <a:lnTo>
                  <a:pt x="114" y="52"/>
                </a:lnTo>
                <a:lnTo>
                  <a:pt x="100" y="58"/>
                </a:lnTo>
                <a:lnTo>
                  <a:pt x="90" y="64"/>
                </a:lnTo>
                <a:lnTo>
                  <a:pt x="80" y="74"/>
                </a:lnTo>
                <a:lnTo>
                  <a:pt x="72" y="84"/>
                </a:lnTo>
                <a:lnTo>
                  <a:pt x="66" y="94"/>
                </a:lnTo>
                <a:lnTo>
                  <a:pt x="62" y="106"/>
                </a:lnTo>
                <a:lnTo>
                  <a:pt x="58" y="120"/>
                </a:lnTo>
                <a:lnTo>
                  <a:pt x="58" y="134"/>
                </a:lnTo>
                <a:lnTo>
                  <a:pt x="114" y="134"/>
                </a:lnTo>
                <a:lnTo>
                  <a:pt x="114" y="258"/>
                </a:lnTo>
                <a:lnTo>
                  <a:pt x="0" y="258"/>
                </a:lnTo>
                <a:lnTo>
                  <a:pt x="0" y="134"/>
                </a:lnTo>
                <a:lnTo>
                  <a:pt x="0" y="122"/>
                </a:lnTo>
                <a:lnTo>
                  <a:pt x="2" y="108"/>
                </a:lnTo>
                <a:lnTo>
                  <a:pt x="8" y="86"/>
                </a:lnTo>
                <a:lnTo>
                  <a:pt x="20" y="66"/>
                </a:lnTo>
                <a:lnTo>
                  <a:pt x="34" y="48"/>
                </a:lnTo>
                <a:lnTo>
                  <a:pt x="50" y="32"/>
                </a:lnTo>
                <a:lnTo>
                  <a:pt x="70" y="18"/>
                </a:lnTo>
                <a:lnTo>
                  <a:pt x="90" y="8"/>
                </a:lnTo>
                <a:lnTo>
                  <a:pt x="114" y="0"/>
                </a:lnTo>
                <a:lnTo>
                  <a:pt x="114" y="52"/>
                </a:lnTo>
                <a:close/>
                <a:moveTo>
                  <a:pt x="296" y="52"/>
                </a:moveTo>
                <a:lnTo>
                  <a:pt x="296" y="52"/>
                </a:lnTo>
                <a:lnTo>
                  <a:pt x="284" y="58"/>
                </a:lnTo>
                <a:lnTo>
                  <a:pt x="272" y="64"/>
                </a:lnTo>
                <a:lnTo>
                  <a:pt x="262" y="74"/>
                </a:lnTo>
                <a:lnTo>
                  <a:pt x="254" y="84"/>
                </a:lnTo>
                <a:lnTo>
                  <a:pt x="248" y="94"/>
                </a:lnTo>
                <a:lnTo>
                  <a:pt x="244" y="106"/>
                </a:lnTo>
                <a:lnTo>
                  <a:pt x="242" y="120"/>
                </a:lnTo>
                <a:lnTo>
                  <a:pt x="240" y="134"/>
                </a:lnTo>
                <a:lnTo>
                  <a:pt x="296" y="134"/>
                </a:lnTo>
                <a:lnTo>
                  <a:pt x="296" y="258"/>
                </a:lnTo>
                <a:lnTo>
                  <a:pt x="182" y="258"/>
                </a:lnTo>
                <a:lnTo>
                  <a:pt x="182" y="134"/>
                </a:lnTo>
                <a:lnTo>
                  <a:pt x="182" y="122"/>
                </a:lnTo>
                <a:lnTo>
                  <a:pt x="184" y="108"/>
                </a:lnTo>
                <a:lnTo>
                  <a:pt x="190" y="86"/>
                </a:lnTo>
                <a:lnTo>
                  <a:pt x="202" y="66"/>
                </a:lnTo>
                <a:lnTo>
                  <a:pt x="216" y="48"/>
                </a:lnTo>
                <a:lnTo>
                  <a:pt x="232" y="32"/>
                </a:lnTo>
                <a:lnTo>
                  <a:pt x="252" y="18"/>
                </a:lnTo>
                <a:lnTo>
                  <a:pt x="272" y="8"/>
                </a:lnTo>
                <a:lnTo>
                  <a:pt x="296" y="0"/>
                </a:lnTo>
                <a:lnTo>
                  <a:pt x="296" y="52"/>
                </a:lnTo>
                <a:close/>
              </a:path>
            </a:pathLst>
          </a:custGeom>
          <a:solidFill>
            <a:srgbClr val="7692CB"/>
          </a:solidFill>
          <a:ln w="9525">
            <a:noFill/>
            <a:round/>
            <a:headEnd/>
            <a:tailEnd/>
          </a:ln>
        </p:spPr>
        <p:txBody>
          <a:bodyPr/>
          <a:lstStyle/>
          <a:p>
            <a:endParaRPr lang="en-US"/>
          </a:p>
        </p:txBody>
      </p:sp>
      <p:sp>
        <p:nvSpPr>
          <p:cNvPr id="174086" name="Freeform 8"/>
          <p:cNvSpPr>
            <a:spLocks noEditPoints="1"/>
          </p:cNvSpPr>
          <p:nvPr/>
        </p:nvSpPr>
        <p:spPr bwMode="auto">
          <a:xfrm>
            <a:off x="4862513" y="1127125"/>
            <a:ext cx="469900" cy="409575"/>
          </a:xfrm>
          <a:custGeom>
            <a:avLst/>
            <a:gdLst>
              <a:gd name="T0" fmla="*/ 180975 w 296"/>
              <a:gd name="T1" fmla="*/ 82550 h 258"/>
              <a:gd name="T2" fmla="*/ 180975 w 296"/>
              <a:gd name="T3" fmla="*/ 82550 h 258"/>
              <a:gd name="T4" fmla="*/ 158750 w 296"/>
              <a:gd name="T5" fmla="*/ 92075 h 258"/>
              <a:gd name="T6" fmla="*/ 142875 w 296"/>
              <a:gd name="T7" fmla="*/ 101600 h 258"/>
              <a:gd name="T8" fmla="*/ 127000 w 296"/>
              <a:gd name="T9" fmla="*/ 117475 h 258"/>
              <a:gd name="T10" fmla="*/ 114300 w 296"/>
              <a:gd name="T11" fmla="*/ 133350 h 258"/>
              <a:gd name="T12" fmla="*/ 104775 w 296"/>
              <a:gd name="T13" fmla="*/ 149225 h 258"/>
              <a:gd name="T14" fmla="*/ 98425 w 296"/>
              <a:gd name="T15" fmla="*/ 168275 h 258"/>
              <a:gd name="T16" fmla="*/ 92075 w 296"/>
              <a:gd name="T17" fmla="*/ 190500 h 258"/>
              <a:gd name="T18" fmla="*/ 92075 w 296"/>
              <a:gd name="T19" fmla="*/ 212725 h 258"/>
              <a:gd name="T20" fmla="*/ 180975 w 296"/>
              <a:gd name="T21" fmla="*/ 212725 h 258"/>
              <a:gd name="T22" fmla="*/ 180975 w 296"/>
              <a:gd name="T23" fmla="*/ 409575 h 258"/>
              <a:gd name="T24" fmla="*/ 0 w 296"/>
              <a:gd name="T25" fmla="*/ 409575 h 258"/>
              <a:gd name="T26" fmla="*/ 0 w 296"/>
              <a:gd name="T27" fmla="*/ 212725 h 258"/>
              <a:gd name="T28" fmla="*/ 0 w 296"/>
              <a:gd name="T29" fmla="*/ 212725 h 258"/>
              <a:gd name="T30" fmla="*/ 0 w 296"/>
              <a:gd name="T31" fmla="*/ 193675 h 258"/>
              <a:gd name="T32" fmla="*/ 3175 w 296"/>
              <a:gd name="T33" fmla="*/ 171450 h 258"/>
              <a:gd name="T34" fmla="*/ 12700 w 296"/>
              <a:gd name="T35" fmla="*/ 136525 h 258"/>
              <a:gd name="T36" fmla="*/ 31750 w 296"/>
              <a:gd name="T37" fmla="*/ 104775 h 258"/>
              <a:gd name="T38" fmla="*/ 53975 w 296"/>
              <a:gd name="T39" fmla="*/ 76200 h 258"/>
              <a:gd name="T40" fmla="*/ 79375 w 296"/>
              <a:gd name="T41" fmla="*/ 50800 h 258"/>
              <a:gd name="T42" fmla="*/ 111125 w 296"/>
              <a:gd name="T43" fmla="*/ 28575 h 258"/>
              <a:gd name="T44" fmla="*/ 142875 w 296"/>
              <a:gd name="T45" fmla="*/ 12700 h 258"/>
              <a:gd name="T46" fmla="*/ 180975 w 296"/>
              <a:gd name="T47" fmla="*/ 0 h 258"/>
              <a:gd name="T48" fmla="*/ 180975 w 296"/>
              <a:gd name="T49" fmla="*/ 82550 h 258"/>
              <a:gd name="T50" fmla="*/ 469900 w 296"/>
              <a:gd name="T51" fmla="*/ 82550 h 258"/>
              <a:gd name="T52" fmla="*/ 469900 w 296"/>
              <a:gd name="T53" fmla="*/ 82550 h 258"/>
              <a:gd name="T54" fmla="*/ 450850 w 296"/>
              <a:gd name="T55" fmla="*/ 92075 h 258"/>
              <a:gd name="T56" fmla="*/ 431800 w 296"/>
              <a:gd name="T57" fmla="*/ 101600 h 258"/>
              <a:gd name="T58" fmla="*/ 415925 w 296"/>
              <a:gd name="T59" fmla="*/ 117475 h 258"/>
              <a:gd name="T60" fmla="*/ 403225 w 296"/>
              <a:gd name="T61" fmla="*/ 133350 h 258"/>
              <a:gd name="T62" fmla="*/ 393700 w 296"/>
              <a:gd name="T63" fmla="*/ 149225 h 258"/>
              <a:gd name="T64" fmla="*/ 387350 w 296"/>
              <a:gd name="T65" fmla="*/ 168275 h 258"/>
              <a:gd name="T66" fmla="*/ 384175 w 296"/>
              <a:gd name="T67" fmla="*/ 190500 h 258"/>
              <a:gd name="T68" fmla="*/ 381000 w 296"/>
              <a:gd name="T69" fmla="*/ 212725 h 258"/>
              <a:gd name="T70" fmla="*/ 469900 w 296"/>
              <a:gd name="T71" fmla="*/ 212725 h 258"/>
              <a:gd name="T72" fmla="*/ 469900 w 296"/>
              <a:gd name="T73" fmla="*/ 409575 h 258"/>
              <a:gd name="T74" fmla="*/ 288925 w 296"/>
              <a:gd name="T75" fmla="*/ 409575 h 258"/>
              <a:gd name="T76" fmla="*/ 288925 w 296"/>
              <a:gd name="T77" fmla="*/ 212725 h 258"/>
              <a:gd name="T78" fmla="*/ 288925 w 296"/>
              <a:gd name="T79" fmla="*/ 212725 h 258"/>
              <a:gd name="T80" fmla="*/ 288925 w 296"/>
              <a:gd name="T81" fmla="*/ 193675 h 258"/>
              <a:gd name="T82" fmla="*/ 292100 w 296"/>
              <a:gd name="T83" fmla="*/ 171450 h 258"/>
              <a:gd name="T84" fmla="*/ 301625 w 296"/>
              <a:gd name="T85" fmla="*/ 136525 h 258"/>
              <a:gd name="T86" fmla="*/ 320675 w 296"/>
              <a:gd name="T87" fmla="*/ 104775 h 258"/>
              <a:gd name="T88" fmla="*/ 342900 w 296"/>
              <a:gd name="T89" fmla="*/ 76200 h 258"/>
              <a:gd name="T90" fmla="*/ 368300 w 296"/>
              <a:gd name="T91" fmla="*/ 50800 h 258"/>
              <a:gd name="T92" fmla="*/ 400050 w 296"/>
              <a:gd name="T93" fmla="*/ 28575 h 258"/>
              <a:gd name="T94" fmla="*/ 431800 w 296"/>
              <a:gd name="T95" fmla="*/ 12700 h 258"/>
              <a:gd name="T96" fmla="*/ 469900 w 296"/>
              <a:gd name="T97" fmla="*/ 0 h 258"/>
              <a:gd name="T98" fmla="*/ 469900 w 296"/>
              <a:gd name="T99" fmla="*/ 82550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14" y="52"/>
                </a:moveTo>
                <a:lnTo>
                  <a:pt x="114" y="52"/>
                </a:lnTo>
                <a:lnTo>
                  <a:pt x="100" y="58"/>
                </a:lnTo>
                <a:lnTo>
                  <a:pt x="90" y="64"/>
                </a:lnTo>
                <a:lnTo>
                  <a:pt x="80" y="74"/>
                </a:lnTo>
                <a:lnTo>
                  <a:pt x="72" y="84"/>
                </a:lnTo>
                <a:lnTo>
                  <a:pt x="66" y="94"/>
                </a:lnTo>
                <a:lnTo>
                  <a:pt x="62" y="106"/>
                </a:lnTo>
                <a:lnTo>
                  <a:pt x="58" y="120"/>
                </a:lnTo>
                <a:lnTo>
                  <a:pt x="58" y="134"/>
                </a:lnTo>
                <a:lnTo>
                  <a:pt x="114" y="134"/>
                </a:lnTo>
                <a:lnTo>
                  <a:pt x="114" y="258"/>
                </a:lnTo>
                <a:lnTo>
                  <a:pt x="0" y="258"/>
                </a:lnTo>
                <a:lnTo>
                  <a:pt x="0" y="134"/>
                </a:lnTo>
                <a:lnTo>
                  <a:pt x="0" y="122"/>
                </a:lnTo>
                <a:lnTo>
                  <a:pt x="2" y="108"/>
                </a:lnTo>
                <a:lnTo>
                  <a:pt x="8" y="86"/>
                </a:lnTo>
                <a:lnTo>
                  <a:pt x="20" y="66"/>
                </a:lnTo>
                <a:lnTo>
                  <a:pt x="34" y="48"/>
                </a:lnTo>
                <a:lnTo>
                  <a:pt x="50" y="32"/>
                </a:lnTo>
                <a:lnTo>
                  <a:pt x="70" y="18"/>
                </a:lnTo>
                <a:lnTo>
                  <a:pt x="90" y="8"/>
                </a:lnTo>
                <a:lnTo>
                  <a:pt x="114" y="0"/>
                </a:lnTo>
                <a:lnTo>
                  <a:pt x="114" y="52"/>
                </a:lnTo>
                <a:close/>
                <a:moveTo>
                  <a:pt x="296" y="52"/>
                </a:moveTo>
                <a:lnTo>
                  <a:pt x="296" y="52"/>
                </a:lnTo>
                <a:lnTo>
                  <a:pt x="284" y="58"/>
                </a:lnTo>
                <a:lnTo>
                  <a:pt x="272" y="64"/>
                </a:lnTo>
                <a:lnTo>
                  <a:pt x="262" y="74"/>
                </a:lnTo>
                <a:lnTo>
                  <a:pt x="254" y="84"/>
                </a:lnTo>
                <a:lnTo>
                  <a:pt x="248" y="94"/>
                </a:lnTo>
                <a:lnTo>
                  <a:pt x="244" y="106"/>
                </a:lnTo>
                <a:lnTo>
                  <a:pt x="242" y="120"/>
                </a:lnTo>
                <a:lnTo>
                  <a:pt x="240" y="134"/>
                </a:lnTo>
                <a:lnTo>
                  <a:pt x="296" y="134"/>
                </a:lnTo>
                <a:lnTo>
                  <a:pt x="296" y="258"/>
                </a:lnTo>
                <a:lnTo>
                  <a:pt x="182" y="258"/>
                </a:lnTo>
                <a:lnTo>
                  <a:pt x="182" y="134"/>
                </a:lnTo>
                <a:lnTo>
                  <a:pt x="182" y="122"/>
                </a:lnTo>
                <a:lnTo>
                  <a:pt x="184" y="108"/>
                </a:lnTo>
                <a:lnTo>
                  <a:pt x="190" y="86"/>
                </a:lnTo>
                <a:lnTo>
                  <a:pt x="202" y="66"/>
                </a:lnTo>
                <a:lnTo>
                  <a:pt x="216" y="48"/>
                </a:lnTo>
                <a:lnTo>
                  <a:pt x="232" y="32"/>
                </a:lnTo>
                <a:lnTo>
                  <a:pt x="252" y="18"/>
                </a:lnTo>
                <a:lnTo>
                  <a:pt x="272" y="8"/>
                </a:lnTo>
                <a:lnTo>
                  <a:pt x="296" y="0"/>
                </a:lnTo>
                <a:lnTo>
                  <a:pt x="296" y="52"/>
                </a:lnTo>
                <a:close/>
              </a:path>
            </a:pathLst>
          </a:custGeom>
          <a:solidFill>
            <a:srgbClr val="7692CB"/>
          </a:solidFill>
          <a:ln w="9525">
            <a:noFill/>
            <a:round/>
            <a:headEnd/>
            <a:tailEnd/>
          </a:ln>
        </p:spPr>
        <p:txBody>
          <a:bodyPr/>
          <a:lstStyle/>
          <a:p>
            <a:endParaRPr lang="en-US"/>
          </a:p>
        </p:txBody>
      </p:sp>
      <p:sp>
        <p:nvSpPr>
          <p:cNvPr id="174087" name="Freeform 9"/>
          <p:cNvSpPr>
            <a:spLocks noEditPoints="1"/>
          </p:cNvSpPr>
          <p:nvPr/>
        </p:nvSpPr>
        <p:spPr bwMode="auto">
          <a:xfrm>
            <a:off x="8266113" y="4149725"/>
            <a:ext cx="469900" cy="409575"/>
          </a:xfrm>
          <a:custGeom>
            <a:avLst/>
            <a:gdLst>
              <a:gd name="T0" fmla="*/ 288925 w 296"/>
              <a:gd name="T1" fmla="*/ 323850 h 258"/>
              <a:gd name="T2" fmla="*/ 288925 w 296"/>
              <a:gd name="T3" fmla="*/ 323850 h 258"/>
              <a:gd name="T4" fmla="*/ 307975 w 296"/>
              <a:gd name="T5" fmla="*/ 317500 h 258"/>
              <a:gd name="T6" fmla="*/ 327025 w 296"/>
              <a:gd name="T7" fmla="*/ 304800 h 258"/>
              <a:gd name="T8" fmla="*/ 342900 w 296"/>
              <a:gd name="T9" fmla="*/ 292100 h 258"/>
              <a:gd name="T10" fmla="*/ 355600 w 296"/>
              <a:gd name="T11" fmla="*/ 276225 h 258"/>
              <a:gd name="T12" fmla="*/ 365125 w 296"/>
              <a:gd name="T13" fmla="*/ 260350 h 258"/>
              <a:gd name="T14" fmla="*/ 371475 w 296"/>
              <a:gd name="T15" fmla="*/ 241300 h 258"/>
              <a:gd name="T16" fmla="*/ 374650 w 296"/>
              <a:gd name="T17" fmla="*/ 219075 h 258"/>
              <a:gd name="T18" fmla="*/ 377825 w 296"/>
              <a:gd name="T19" fmla="*/ 196850 h 258"/>
              <a:gd name="T20" fmla="*/ 288925 w 296"/>
              <a:gd name="T21" fmla="*/ 196850 h 258"/>
              <a:gd name="T22" fmla="*/ 288925 w 296"/>
              <a:gd name="T23" fmla="*/ 0 h 258"/>
              <a:gd name="T24" fmla="*/ 469900 w 296"/>
              <a:gd name="T25" fmla="*/ 0 h 258"/>
              <a:gd name="T26" fmla="*/ 469900 w 296"/>
              <a:gd name="T27" fmla="*/ 196850 h 258"/>
              <a:gd name="T28" fmla="*/ 469900 w 296"/>
              <a:gd name="T29" fmla="*/ 196850 h 258"/>
              <a:gd name="T30" fmla="*/ 469900 w 296"/>
              <a:gd name="T31" fmla="*/ 215900 h 258"/>
              <a:gd name="T32" fmla="*/ 466725 w 296"/>
              <a:gd name="T33" fmla="*/ 234950 h 258"/>
              <a:gd name="T34" fmla="*/ 457200 w 296"/>
              <a:gd name="T35" fmla="*/ 273050 h 258"/>
              <a:gd name="T36" fmla="*/ 438150 w 296"/>
              <a:gd name="T37" fmla="*/ 304800 h 258"/>
              <a:gd name="T38" fmla="*/ 415925 w 296"/>
              <a:gd name="T39" fmla="*/ 333375 h 258"/>
              <a:gd name="T40" fmla="*/ 390525 w 296"/>
              <a:gd name="T41" fmla="*/ 358775 h 258"/>
              <a:gd name="T42" fmla="*/ 358775 w 296"/>
              <a:gd name="T43" fmla="*/ 381000 h 258"/>
              <a:gd name="T44" fmla="*/ 323850 w 296"/>
              <a:gd name="T45" fmla="*/ 396875 h 258"/>
              <a:gd name="T46" fmla="*/ 288925 w 296"/>
              <a:gd name="T47" fmla="*/ 409575 h 258"/>
              <a:gd name="T48" fmla="*/ 288925 w 296"/>
              <a:gd name="T49" fmla="*/ 323850 h 258"/>
              <a:gd name="T50" fmla="*/ 0 w 296"/>
              <a:gd name="T51" fmla="*/ 323850 h 258"/>
              <a:gd name="T52" fmla="*/ 0 w 296"/>
              <a:gd name="T53" fmla="*/ 323850 h 258"/>
              <a:gd name="T54" fmla="*/ 19050 w 296"/>
              <a:gd name="T55" fmla="*/ 317500 h 258"/>
              <a:gd name="T56" fmla="*/ 38100 w 296"/>
              <a:gd name="T57" fmla="*/ 304800 h 258"/>
              <a:gd name="T58" fmla="*/ 53975 w 296"/>
              <a:gd name="T59" fmla="*/ 292100 h 258"/>
              <a:gd name="T60" fmla="*/ 66675 w 296"/>
              <a:gd name="T61" fmla="*/ 276225 h 258"/>
              <a:gd name="T62" fmla="*/ 76200 w 296"/>
              <a:gd name="T63" fmla="*/ 260350 h 258"/>
              <a:gd name="T64" fmla="*/ 82550 w 296"/>
              <a:gd name="T65" fmla="*/ 241300 h 258"/>
              <a:gd name="T66" fmla="*/ 85725 w 296"/>
              <a:gd name="T67" fmla="*/ 219075 h 258"/>
              <a:gd name="T68" fmla="*/ 88900 w 296"/>
              <a:gd name="T69" fmla="*/ 196850 h 258"/>
              <a:gd name="T70" fmla="*/ 0 w 296"/>
              <a:gd name="T71" fmla="*/ 196850 h 258"/>
              <a:gd name="T72" fmla="*/ 0 w 296"/>
              <a:gd name="T73" fmla="*/ 0 h 258"/>
              <a:gd name="T74" fmla="*/ 180975 w 296"/>
              <a:gd name="T75" fmla="*/ 0 h 258"/>
              <a:gd name="T76" fmla="*/ 180975 w 296"/>
              <a:gd name="T77" fmla="*/ 196850 h 258"/>
              <a:gd name="T78" fmla="*/ 180975 w 296"/>
              <a:gd name="T79" fmla="*/ 196850 h 258"/>
              <a:gd name="T80" fmla="*/ 180975 w 296"/>
              <a:gd name="T81" fmla="*/ 215900 h 258"/>
              <a:gd name="T82" fmla="*/ 177800 w 296"/>
              <a:gd name="T83" fmla="*/ 234950 h 258"/>
              <a:gd name="T84" fmla="*/ 168275 w 296"/>
              <a:gd name="T85" fmla="*/ 273050 h 258"/>
              <a:gd name="T86" fmla="*/ 149225 w 296"/>
              <a:gd name="T87" fmla="*/ 304800 h 258"/>
              <a:gd name="T88" fmla="*/ 127000 w 296"/>
              <a:gd name="T89" fmla="*/ 333375 h 258"/>
              <a:gd name="T90" fmla="*/ 101600 w 296"/>
              <a:gd name="T91" fmla="*/ 358775 h 258"/>
              <a:gd name="T92" fmla="*/ 69850 w 296"/>
              <a:gd name="T93" fmla="*/ 381000 h 258"/>
              <a:gd name="T94" fmla="*/ 34925 w 296"/>
              <a:gd name="T95" fmla="*/ 396875 h 258"/>
              <a:gd name="T96" fmla="*/ 0 w 296"/>
              <a:gd name="T97" fmla="*/ 409575 h 258"/>
              <a:gd name="T98" fmla="*/ 0 w 296"/>
              <a:gd name="T99" fmla="*/ 323850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82" y="204"/>
                </a:moveTo>
                <a:lnTo>
                  <a:pt x="182" y="204"/>
                </a:lnTo>
                <a:lnTo>
                  <a:pt x="194" y="200"/>
                </a:lnTo>
                <a:lnTo>
                  <a:pt x="206" y="192"/>
                </a:lnTo>
                <a:lnTo>
                  <a:pt x="216" y="184"/>
                </a:lnTo>
                <a:lnTo>
                  <a:pt x="224" y="174"/>
                </a:lnTo>
                <a:lnTo>
                  <a:pt x="230" y="164"/>
                </a:lnTo>
                <a:lnTo>
                  <a:pt x="234" y="152"/>
                </a:lnTo>
                <a:lnTo>
                  <a:pt x="236" y="138"/>
                </a:lnTo>
                <a:lnTo>
                  <a:pt x="238" y="124"/>
                </a:lnTo>
                <a:lnTo>
                  <a:pt x="182" y="124"/>
                </a:lnTo>
                <a:lnTo>
                  <a:pt x="182" y="0"/>
                </a:lnTo>
                <a:lnTo>
                  <a:pt x="296" y="0"/>
                </a:lnTo>
                <a:lnTo>
                  <a:pt x="296" y="124"/>
                </a:lnTo>
                <a:lnTo>
                  <a:pt x="296" y="136"/>
                </a:lnTo>
                <a:lnTo>
                  <a:pt x="294" y="148"/>
                </a:lnTo>
                <a:lnTo>
                  <a:pt x="288" y="172"/>
                </a:lnTo>
                <a:lnTo>
                  <a:pt x="276" y="192"/>
                </a:lnTo>
                <a:lnTo>
                  <a:pt x="262" y="210"/>
                </a:lnTo>
                <a:lnTo>
                  <a:pt x="246" y="226"/>
                </a:lnTo>
                <a:lnTo>
                  <a:pt x="226" y="240"/>
                </a:lnTo>
                <a:lnTo>
                  <a:pt x="204" y="250"/>
                </a:lnTo>
                <a:lnTo>
                  <a:pt x="182" y="258"/>
                </a:lnTo>
                <a:lnTo>
                  <a:pt x="182" y="204"/>
                </a:lnTo>
                <a:close/>
                <a:moveTo>
                  <a:pt x="0" y="204"/>
                </a:moveTo>
                <a:lnTo>
                  <a:pt x="0" y="204"/>
                </a:lnTo>
                <a:lnTo>
                  <a:pt x="12" y="200"/>
                </a:lnTo>
                <a:lnTo>
                  <a:pt x="24" y="192"/>
                </a:lnTo>
                <a:lnTo>
                  <a:pt x="34" y="184"/>
                </a:lnTo>
                <a:lnTo>
                  <a:pt x="42" y="174"/>
                </a:lnTo>
                <a:lnTo>
                  <a:pt x="48" y="164"/>
                </a:lnTo>
                <a:lnTo>
                  <a:pt x="52" y="152"/>
                </a:lnTo>
                <a:lnTo>
                  <a:pt x="54" y="138"/>
                </a:lnTo>
                <a:lnTo>
                  <a:pt x="56" y="124"/>
                </a:lnTo>
                <a:lnTo>
                  <a:pt x="0" y="124"/>
                </a:lnTo>
                <a:lnTo>
                  <a:pt x="0" y="0"/>
                </a:lnTo>
                <a:lnTo>
                  <a:pt x="114" y="0"/>
                </a:lnTo>
                <a:lnTo>
                  <a:pt x="114" y="124"/>
                </a:lnTo>
                <a:lnTo>
                  <a:pt x="114" y="136"/>
                </a:lnTo>
                <a:lnTo>
                  <a:pt x="112" y="148"/>
                </a:lnTo>
                <a:lnTo>
                  <a:pt x="106" y="172"/>
                </a:lnTo>
                <a:lnTo>
                  <a:pt x="94" y="192"/>
                </a:lnTo>
                <a:lnTo>
                  <a:pt x="80" y="210"/>
                </a:lnTo>
                <a:lnTo>
                  <a:pt x="64" y="226"/>
                </a:lnTo>
                <a:lnTo>
                  <a:pt x="44" y="240"/>
                </a:lnTo>
                <a:lnTo>
                  <a:pt x="22" y="250"/>
                </a:lnTo>
                <a:lnTo>
                  <a:pt x="0" y="258"/>
                </a:lnTo>
                <a:lnTo>
                  <a:pt x="0" y="204"/>
                </a:lnTo>
                <a:close/>
              </a:path>
            </a:pathLst>
          </a:custGeom>
          <a:solidFill>
            <a:srgbClr val="7692CB"/>
          </a:solidFill>
          <a:ln w="9525">
            <a:noFill/>
            <a:round/>
            <a:headEnd/>
            <a:tailEnd/>
          </a:ln>
        </p:spPr>
        <p:txBody>
          <a:bodyPr/>
          <a:lstStyle/>
          <a:p>
            <a:endParaRPr lang="en-US"/>
          </a:p>
        </p:txBody>
      </p:sp>
      <p:pic>
        <p:nvPicPr>
          <p:cNvPr id="4098" name="Picture 2" descr="http://ecx.images-amazon.com/images/I/51nwnl6w3JL._SL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083" y="906904"/>
            <a:ext cx="3200400" cy="4762500"/>
          </a:xfrm>
          <a:prstGeom prst="rect">
            <a:avLst/>
          </a:prstGeom>
          <a:noFill/>
          <a:effectLst>
            <a:outerShdw blurRad="127000" dist="127000" dir="2700000" algn="tl" rotWithShape="0">
              <a:schemeClr val="tx1">
                <a:lumMod val="75000"/>
                <a:lumOff val="25000"/>
                <a:alpha val="4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2725" y="1385888"/>
            <a:ext cx="3538538" cy="1954212"/>
          </a:xfrm>
          <a:prstGeom prst="rect">
            <a:avLst/>
          </a:prstGeom>
          <a:noFill/>
        </p:spPr>
        <p:txBody>
          <a:bodyPr>
            <a:spAutoFit/>
          </a:bodyPr>
          <a:lstStyle/>
          <a:p>
            <a:pPr eaLnBrk="0" hangingPunct="0">
              <a:lnSpc>
                <a:spcPct val="110000"/>
              </a:lnSpc>
              <a:defRPr/>
            </a:pPr>
            <a:r>
              <a:rPr lang="en-US" sz="2200" dirty="0">
                <a:solidFill>
                  <a:schemeClr val="tx1">
                    <a:lumMod val="65000"/>
                    <a:lumOff val="35000"/>
                  </a:schemeClr>
                </a:solidFill>
                <a:latin typeface="Helvetica" pitchFamily="50" charset="0"/>
                <a:cs typeface="+mn-cs"/>
              </a:rPr>
              <a:t>Napa’s magic is derived in no small part from a magnificent diversity of exposure, climate, and soil…</a:t>
            </a:r>
          </a:p>
        </p:txBody>
      </p:sp>
      <p:sp>
        <p:nvSpPr>
          <p:cNvPr id="96258" name="Rectangle 10"/>
          <p:cNvSpPr>
            <a:spLocks noChangeArrowheads="1"/>
          </p:cNvSpPr>
          <p:nvPr/>
        </p:nvSpPr>
        <p:spPr bwMode="auto">
          <a:xfrm>
            <a:off x="5376863" y="4188162"/>
            <a:ext cx="4572000" cy="628650"/>
          </a:xfrm>
          <a:prstGeom prst="rect">
            <a:avLst/>
          </a:prstGeom>
          <a:noFill/>
          <a:ln w="9525">
            <a:noFill/>
            <a:miter lim="800000"/>
            <a:headEnd/>
            <a:tailEnd/>
          </a:ln>
        </p:spPr>
        <p:txBody>
          <a:bodyPr>
            <a:spAutoFit/>
          </a:bodyPr>
          <a:lstStyle/>
          <a:p>
            <a:pPr eaLnBrk="0" hangingPunct="0">
              <a:lnSpc>
                <a:spcPct val="110000"/>
              </a:lnSpc>
            </a:pPr>
            <a:r>
              <a:rPr lang="en-US" sz="1600" dirty="0">
                <a:solidFill>
                  <a:srgbClr val="404040"/>
                </a:solidFill>
                <a:latin typeface="Helvetica" pitchFamily="34" charset="0"/>
              </a:rPr>
              <a:t>  </a:t>
            </a:r>
            <a:r>
              <a:rPr lang="en-US" sz="1600" dirty="0" err="1">
                <a:solidFill>
                  <a:srgbClr val="404040"/>
                </a:solidFill>
                <a:latin typeface="Helvetica" pitchFamily="34" charset="0"/>
              </a:rPr>
              <a:t>Jancis</a:t>
            </a:r>
            <a:r>
              <a:rPr lang="en-US" sz="1600" dirty="0">
                <a:solidFill>
                  <a:srgbClr val="404040"/>
                </a:solidFill>
                <a:latin typeface="Helvetica" pitchFamily="34" charset="0"/>
              </a:rPr>
              <a:t> Robinson</a:t>
            </a:r>
          </a:p>
          <a:p>
            <a:pPr eaLnBrk="0" hangingPunct="0">
              <a:lnSpc>
                <a:spcPct val="110000"/>
              </a:lnSpc>
            </a:pPr>
            <a:r>
              <a:rPr lang="en-US" sz="1600" dirty="0">
                <a:solidFill>
                  <a:srgbClr val="404040"/>
                </a:solidFill>
                <a:latin typeface="Helvetica" pitchFamily="34" charset="0"/>
              </a:rPr>
              <a:t>  </a:t>
            </a:r>
            <a:r>
              <a:rPr lang="en-US" sz="1400" i="1" dirty="0">
                <a:solidFill>
                  <a:srgbClr val="404040"/>
                </a:solidFill>
                <a:latin typeface="Helvetica" pitchFamily="34" charset="0"/>
              </a:rPr>
              <a:t>The Oxford Companion to Wine</a:t>
            </a:r>
          </a:p>
        </p:txBody>
      </p:sp>
      <p:sp>
        <p:nvSpPr>
          <p:cNvPr id="96259" name="Freeform 7"/>
          <p:cNvSpPr>
            <a:spLocks noEditPoints="1"/>
          </p:cNvSpPr>
          <p:nvPr/>
        </p:nvSpPr>
        <p:spPr bwMode="auto">
          <a:xfrm>
            <a:off x="4862513" y="1127125"/>
            <a:ext cx="469900" cy="409575"/>
          </a:xfrm>
          <a:custGeom>
            <a:avLst/>
            <a:gdLst>
              <a:gd name="T0" fmla="*/ 2147483647 w 296"/>
              <a:gd name="T1" fmla="*/ 2147483647 h 258"/>
              <a:gd name="T2" fmla="*/ 2147483647 w 296"/>
              <a:gd name="T3" fmla="*/ 2147483647 h 258"/>
              <a:gd name="T4" fmla="*/ 2147483647 w 296"/>
              <a:gd name="T5" fmla="*/ 2147483647 h 258"/>
              <a:gd name="T6" fmla="*/ 2147483647 w 296"/>
              <a:gd name="T7" fmla="*/ 2147483647 h 258"/>
              <a:gd name="T8" fmla="*/ 2147483647 w 296"/>
              <a:gd name="T9" fmla="*/ 2147483647 h 258"/>
              <a:gd name="T10" fmla="*/ 2147483647 w 296"/>
              <a:gd name="T11" fmla="*/ 2147483647 h 258"/>
              <a:gd name="T12" fmla="*/ 2147483647 w 296"/>
              <a:gd name="T13" fmla="*/ 2147483647 h 258"/>
              <a:gd name="T14" fmla="*/ 2147483647 w 296"/>
              <a:gd name="T15" fmla="*/ 2147483647 h 258"/>
              <a:gd name="T16" fmla="*/ 2147483647 w 296"/>
              <a:gd name="T17" fmla="*/ 2147483647 h 258"/>
              <a:gd name="T18" fmla="*/ 2147483647 w 296"/>
              <a:gd name="T19" fmla="*/ 2147483647 h 258"/>
              <a:gd name="T20" fmla="*/ 2147483647 w 296"/>
              <a:gd name="T21" fmla="*/ 2147483647 h 258"/>
              <a:gd name="T22" fmla="*/ 2147483647 w 296"/>
              <a:gd name="T23" fmla="*/ 2147483647 h 258"/>
              <a:gd name="T24" fmla="*/ 0 w 296"/>
              <a:gd name="T25" fmla="*/ 2147483647 h 258"/>
              <a:gd name="T26" fmla="*/ 0 w 296"/>
              <a:gd name="T27" fmla="*/ 2147483647 h 258"/>
              <a:gd name="T28" fmla="*/ 0 w 296"/>
              <a:gd name="T29" fmla="*/ 2147483647 h 258"/>
              <a:gd name="T30" fmla="*/ 0 w 296"/>
              <a:gd name="T31" fmla="*/ 2147483647 h 258"/>
              <a:gd name="T32" fmla="*/ 2147483647 w 296"/>
              <a:gd name="T33" fmla="*/ 2147483647 h 258"/>
              <a:gd name="T34" fmla="*/ 2147483647 w 296"/>
              <a:gd name="T35" fmla="*/ 2147483647 h 258"/>
              <a:gd name="T36" fmla="*/ 2147483647 w 296"/>
              <a:gd name="T37" fmla="*/ 2147483647 h 258"/>
              <a:gd name="T38" fmla="*/ 2147483647 w 296"/>
              <a:gd name="T39" fmla="*/ 2147483647 h 258"/>
              <a:gd name="T40" fmla="*/ 2147483647 w 296"/>
              <a:gd name="T41" fmla="*/ 2147483647 h 258"/>
              <a:gd name="T42" fmla="*/ 2147483647 w 296"/>
              <a:gd name="T43" fmla="*/ 2147483647 h 258"/>
              <a:gd name="T44" fmla="*/ 2147483647 w 296"/>
              <a:gd name="T45" fmla="*/ 2147483647 h 258"/>
              <a:gd name="T46" fmla="*/ 2147483647 w 296"/>
              <a:gd name="T47" fmla="*/ 0 h 258"/>
              <a:gd name="T48" fmla="*/ 2147483647 w 296"/>
              <a:gd name="T49" fmla="*/ 2147483647 h 258"/>
              <a:gd name="T50" fmla="*/ 2147483647 w 296"/>
              <a:gd name="T51" fmla="*/ 2147483647 h 258"/>
              <a:gd name="T52" fmla="*/ 2147483647 w 296"/>
              <a:gd name="T53" fmla="*/ 2147483647 h 258"/>
              <a:gd name="T54" fmla="*/ 2147483647 w 296"/>
              <a:gd name="T55" fmla="*/ 2147483647 h 258"/>
              <a:gd name="T56" fmla="*/ 2147483647 w 296"/>
              <a:gd name="T57" fmla="*/ 2147483647 h 258"/>
              <a:gd name="T58" fmla="*/ 2147483647 w 296"/>
              <a:gd name="T59" fmla="*/ 2147483647 h 258"/>
              <a:gd name="T60" fmla="*/ 2147483647 w 296"/>
              <a:gd name="T61" fmla="*/ 2147483647 h 258"/>
              <a:gd name="T62" fmla="*/ 2147483647 w 296"/>
              <a:gd name="T63" fmla="*/ 2147483647 h 258"/>
              <a:gd name="T64" fmla="*/ 2147483647 w 296"/>
              <a:gd name="T65" fmla="*/ 2147483647 h 258"/>
              <a:gd name="T66" fmla="*/ 2147483647 w 296"/>
              <a:gd name="T67" fmla="*/ 2147483647 h 258"/>
              <a:gd name="T68" fmla="*/ 2147483647 w 296"/>
              <a:gd name="T69" fmla="*/ 2147483647 h 258"/>
              <a:gd name="T70" fmla="*/ 2147483647 w 296"/>
              <a:gd name="T71" fmla="*/ 2147483647 h 258"/>
              <a:gd name="T72" fmla="*/ 2147483647 w 296"/>
              <a:gd name="T73" fmla="*/ 2147483647 h 258"/>
              <a:gd name="T74" fmla="*/ 2147483647 w 296"/>
              <a:gd name="T75" fmla="*/ 2147483647 h 258"/>
              <a:gd name="T76" fmla="*/ 2147483647 w 296"/>
              <a:gd name="T77" fmla="*/ 2147483647 h 258"/>
              <a:gd name="T78" fmla="*/ 2147483647 w 296"/>
              <a:gd name="T79" fmla="*/ 2147483647 h 258"/>
              <a:gd name="T80" fmla="*/ 2147483647 w 296"/>
              <a:gd name="T81" fmla="*/ 2147483647 h 258"/>
              <a:gd name="T82" fmla="*/ 2147483647 w 296"/>
              <a:gd name="T83" fmla="*/ 2147483647 h 258"/>
              <a:gd name="T84" fmla="*/ 2147483647 w 296"/>
              <a:gd name="T85" fmla="*/ 2147483647 h 258"/>
              <a:gd name="T86" fmla="*/ 2147483647 w 296"/>
              <a:gd name="T87" fmla="*/ 2147483647 h 258"/>
              <a:gd name="T88" fmla="*/ 2147483647 w 296"/>
              <a:gd name="T89" fmla="*/ 2147483647 h 258"/>
              <a:gd name="T90" fmla="*/ 2147483647 w 296"/>
              <a:gd name="T91" fmla="*/ 2147483647 h 258"/>
              <a:gd name="T92" fmla="*/ 2147483647 w 296"/>
              <a:gd name="T93" fmla="*/ 2147483647 h 258"/>
              <a:gd name="T94" fmla="*/ 2147483647 w 296"/>
              <a:gd name="T95" fmla="*/ 2147483647 h 258"/>
              <a:gd name="T96" fmla="*/ 2147483647 w 296"/>
              <a:gd name="T97" fmla="*/ 0 h 258"/>
              <a:gd name="T98" fmla="*/ 2147483647 w 296"/>
              <a:gd name="T99" fmla="*/ 2147483647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14" y="52"/>
                </a:moveTo>
                <a:lnTo>
                  <a:pt x="114" y="52"/>
                </a:lnTo>
                <a:lnTo>
                  <a:pt x="100" y="58"/>
                </a:lnTo>
                <a:lnTo>
                  <a:pt x="90" y="64"/>
                </a:lnTo>
                <a:lnTo>
                  <a:pt x="80" y="74"/>
                </a:lnTo>
                <a:lnTo>
                  <a:pt x="72" y="84"/>
                </a:lnTo>
                <a:lnTo>
                  <a:pt x="66" y="94"/>
                </a:lnTo>
                <a:lnTo>
                  <a:pt x="62" y="106"/>
                </a:lnTo>
                <a:lnTo>
                  <a:pt x="58" y="120"/>
                </a:lnTo>
                <a:lnTo>
                  <a:pt x="58" y="134"/>
                </a:lnTo>
                <a:lnTo>
                  <a:pt x="114" y="134"/>
                </a:lnTo>
                <a:lnTo>
                  <a:pt x="114" y="258"/>
                </a:lnTo>
                <a:lnTo>
                  <a:pt x="0" y="258"/>
                </a:lnTo>
                <a:lnTo>
                  <a:pt x="0" y="134"/>
                </a:lnTo>
                <a:lnTo>
                  <a:pt x="0" y="122"/>
                </a:lnTo>
                <a:lnTo>
                  <a:pt x="2" y="108"/>
                </a:lnTo>
                <a:lnTo>
                  <a:pt x="8" y="86"/>
                </a:lnTo>
                <a:lnTo>
                  <a:pt x="20" y="66"/>
                </a:lnTo>
                <a:lnTo>
                  <a:pt x="34" y="48"/>
                </a:lnTo>
                <a:lnTo>
                  <a:pt x="50" y="32"/>
                </a:lnTo>
                <a:lnTo>
                  <a:pt x="70" y="18"/>
                </a:lnTo>
                <a:lnTo>
                  <a:pt x="90" y="8"/>
                </a:lnTo>
                <a:lnTo>
                  <a:pt x="114" y="0"/>
                </a:lnTo>
                <a:lnTo>
                  <a:pt x="114" y="52"/>
                </a:lnTo>
                <a:close/>
                <a:moveTo>
                  <a:pt x="296" y="52"/>
                </a:moveTo>
                <a:lnTo>
                  <a:pt x="296" y="52"/>
                </a:lnTo>
                <a:lnTo>
                  <a:pt x="284" y="58"/>
                </a:lnTo>
                <a:lnTo>
                  <a:pt x="272" y="64"/>
                </a:lnTo>
                <a:lnTo>
                  <a:pt x="262" y="74"/>
                </a:lnTo>
                <a:lnTo>
                  <a:pt x="254" y="84"/>
                </a:lnTo>
                <a:lnTo>
                  <a:pt x="248" y="94"/>
                </a:lnTo>
                <a:lnTo>
                  <a:pt x="244" y="106"/>
                </a:lnTo>
                <a:lnTo>
                  <a:pt x="242" y="120"/>
                </a:lnTo>
                <a:lnTo>
                  <a:pt x="240" y="134"/>
                </a:lnTo>
                <a:lnTo>
                  <a:pt x="296" y="134"/>
                </a:lnTo>
                <a:lnTo>
                  <a:pt x="296" y="258"/>
                </a:lnTo>
                <a:lnTo>
                  <a:pt x="182" y="258"/>
                </a:lnTo>
                <a:lnTo>
                  <a:pt x="182" y="134"/>
                </a:lnTo>
                <a:lnTo>
                  <a:pt x="182" y="122"/>
                </a:lnTo>
                <a:lnTo>
                  <a:pt x="184" y="108"/>
                </a:lnTo>
                <a:lnTo>
                  <a:pt x="190" y="86"/>
                </a:lnTo>
                <a:lnTo>
                  <a:pt x="202" y="66"/>
                </a:lnTo>
                <a:lnTo>
                  <a:pt x="216" y="48"/>
                </a:lnTo>
                <a:lnTo>
                  <a:pt x="232" y="32"/>
                </a:lnTo>
                <a:lnTo>
                  <a:pt x="252" y="18"/>
                </a:lnTo>
                <a:lnTo>
                  <a:pt x="272" y="8"/>
                </a:lnTo>
                <a:lnTo>
                  <a:pt x="296" y="0"/>
                </a:lnTo>
                <a:lnTo>
                  <a:pt x="296" y="52"/>
                </a:lnTo>
                <a:close/>
              </a:path>
            </a:pathLst>
          </a:custGeom>
          <a:solidFill>
            <a:srgbClr val="7692CB"/>
          </a:solidFill>
          <a:ln w="9525">
            <a:noFill/>
            <a:round/>
            <a:headEnd/>
            <a:tailEnd/>
          </a:ln>
        </p:spPr>
        <p:txBody>
          <a:bodyPr/>
          <a:lstStyle/>
          <a:p>
            <a:endParaRPr lang="en-US"/>
          </a:p>
        </p:txBody>
      </p:sp>
      <p:sp>
        <p:nvSpPr>
          <p:cNvPr id="96260" name="Freeform 8"/>
          <p:cNvSpPr>
            <a:spLocks noEditPoints="1"/>
          </p:cNvSpPr>
          <p:nvPr/>
        </p:nvSpPr>
        <p:spPr bwMode="auto">
          <a:xfrm>
            <a:off x="4862513" y="1127125"/>
            <a:ext cx="469900" cy="409575"/>
          </a:xfrm>
          <a:custGeom>
            <a:avLst/>
            <a:gdLst>
              <a:gd name="T0" fmla="*/ 2147483647 w 296"/>
              <a:gd name="T1" fmla="*/ 2147483647 h 258"/>
              <a:gd name="T2" fmla="*/ 2147483647 w 296"/>
              <a:gd name="T3" fmla="*/ 2147483647 h 258"/>
              <a:gd name="T4" fmla="*/ 2147483647 w 296"/>
              <a:gd name="T5" fmla="*/ 2147483647 h 258"/>
              <a:gd name="T6" fmla="*/ 2147483647 w 296"/>
              <a:gd name="T7" fmla="*/ 2147483647 h 258"/>
              <a:gd name="T8" fmla="*/ 2147483647 w 296"/>
              <a:gd name="T9" fmla="*/ 2147483647 h 258"/>
              <a:gd name="T10" fmla="*/ 2147483647 w 296"/>
              <a:gd name="T11" fmla="*/ 2147483647 h 258"/>
              <a:gd name="T12" fmla="*/ 2147483647 w 296"/>
              <a:gd name="T13" fmla="*/ 2147483647 h 258"/>
              <a:gd name="T14" fmla="*/ 2147483647 w 296"/>
              <a:gd name="T15" fmla="*/ 2147483647 h 258"/>
              <a:gd name="T16" fmla="*/ 2147483647 w 296"/>
              <a:gd name="T17" fmla="*/ 2147483647 h 258"/>
              <a:gd name="T18" fmla="*/ 2147483647 w 296"/>
              <a:gd name="T19" fmla="*/ 2147483647 h 258"/>
              <a:gd name="T20" fmla="*/ 2147483647 w 296"/>
              <a:gd name="T21" fmla="*/ 2147483647 h 258"/>
              <a:gd name="T22" fmla="*/ 2147483647 w 296"/>
              <a:gd name="T23" fmla="*/ 2147483647 h 258"/>
              <a:gd name="T24" fmla="*/ 0 w 296"/>
              <a:gd name="T25" fmla="*/ 2147483647 h 258"/>
              <a:gd name="T26" fmla="*/ 0 w 296"/>
              <a:gd name="T27" fmla="*/ 2147483647 h 258"/>
              <a:gd name="T28" fmla="*/ 0 w 296"/>
              <a:gd name="T29" fmla="*/ 2147483647 h 258"/>
              <a:gd name="T30" fmla="*/ 0 w 296"/>
              <a:gd name="T31" fmla="*/ 2147483647 h 258"/>
              <a:gd name="T32" fmla="*/ 2147483647 w 296"/>
              <a:gd name="T33" fmla="*/ 2147483647 h 258"/>
              <a:gd name="T34" fmla="*/ 2147483647 w 296"/>
              <a:gd name="T35" fmla="*/ 2147483647 h 258"/>
              <a:gd name="T36" fmla="*/ 2147483647 w 296"/>
              <a:gd name="T37" fmla="*/ 2147483647 h 258"/>
              <a:gd name="T38" fmla="*/ 2147483647 w 296"/>
              <a:gd name="T39" fmla="*/ 2147483647 h 258"/>
              <a:gd name="T40" fmla="*/ 2147483647 w 296"/>
              <a:gd name="T41" fmla="*/ 2147483647 h 258"/>
              <a:gd name="T42" fmla="*/ 2147483647 w 296"/>
              <a:gd name="T43" fmla="*/ 2147483647 h 258"/>
              <a:gd name="T44" fmla="*/ 2147483647 w 296"/>
              <a:gd name="T45" fmla="*/ 2147483647 h 258"/>
              <a:gd name="T46" fmla="*/ 2147483647 w 296"/>
              <a:gd name="T47" fmla="*/ 0 h 258"/>
              <a:gd name="T48" fmla="*/ 2147483647 w 296"/>
              <a:gd name="T49" fmla="*/ 2147483647 h 258"/>
              <a:gd name="T50" fmla="*/ 2147483647 w 296"/>
              <a:gd name="T51" fmla="*/ 2147483647 h 258"/>
              <a:gd name="T52" fmla="*/ 2147483647 w 296"/>
              <a:gd name="T53" fmla="*/ 2147483647 h 258"/>
              <a:gd name="T54" fmla="*/ 2147483647 w 296"/>
              <a:gd name="T55" fmla="*/ 2147483647 h 258"/>
              <a:gd name="T56" fmla="*/ 2147483647 w 296"/>
              <a:gd name="T57" fmla="*/ 2147483647 h 258"/>
              <a:gd name="T58" fmla="*/ 2147483647 w 296"/>
              <a:gd name="T59" fmla="*/ 2147483647 h 258"/>
              <a:gd name="T60" fmla="*/ 2147483647 w 296"/>
              <a:gd name="T61" fmla="*/ 2147483647 h 258"/>
              <a:gd name="T62" fmla="*/ 2147483647 w 296"/>
              <a:gd name="T63" fmla="*/ 2147483647 h 258"/>
              <a:gd name="T64" fmla="*/ 2147483647 w 296"/>
              <a:gd name="T65" fmla="*/ 2147483647 h 258"/>
              <a:gd name="T66" fmla="*/ 2147483647 w 296"/>
              <a:gd name="T67" fmla="*/ 2147483647 h 258"/>
              <a:gd name="T68" fmla="*/ 2147483647 w 296"/>
              <a:gd name="T69" fmla="*/ 2147483647 h 258"/>
              <a:gd name="T70" fmla="*/ 2147483647 w 296"/>
              <a:gd name="T71" fmla="*/ 2147483647 h 258"/>
              <a:gd name="T72" fmla="*/ 2147483647 w 296"/>
              <a:gd name="T73" fmla="*/ 2147483647 h 258"/>
              <a:gd name="T74" fmla="*/ 2147483647 w 296"/>
              <a:gd name="T75" fmla="*/ 2147483647 h 258"/>
              <a:gd name="T76" fmla="*/ 2147483647 w 296"/>
              <a:gd name="T77" fmla="*/ 2147483647 h 258"/>
              <a:gd name="T78" fmla="*/ 2147483647 w 296"/>
              <a:gd name="T79" fmla="*/ 2147483647 h 258"/>
              <a:gd name="T80" fmla="*/ 2147483647 w 296"/>
              <a:gd name="T81" fmla="*/ 2147483647 h 258"/>
              <a:gd name="T82" fmla="*/ 2147483647 w 296"/>
              <a:gd name="T83" fmla="*/ 2147483647 h 258"/>
              <a:gd name="T84" fmla="*/ 2147483647 w 296"/>
              <a:gd name="T85" fmla="*/ 2147483647 h 258"/>
              <a:gd name="T86" fmla="*/ 2147483647 w 296"/>
              <a:gd name="T87" fmla="*/ 2147483647 h 258"/>
              <a:gd name="T88" fmla="*/ 2147483647 w 296"/>
              <a:gd name="T89" fmla="*/ 2147483647 h 258"/>
              <a:gd name="T90" fmla="*/ 2147483647 w 296"/>
              <a:gd name="T91" fmla="*/ 2147483647 h 258"/>
              <a:gd name="T92" fmla="*/ 2147483647 w 296"/>
              <a:gd name="T93" fmla="*/ 2147483647 h 258"/>
              <a:gd name="T94" fmla="*/ 2147483647 w 296"/>
              <a:gd name="T95" fmla="*/ 2147483647 h 258"/>
              <a:gd name="T96" fmla="*/ 2147483647 w 296"/>
              <a:gd name="T97" fmla="*/ 0 h 258"/>
              <a:gd name="T98" fmla="*/ 2147483647 w 296"/>
              <a:gd name="T99" fmla="*/ 2147483647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14" y="52"/>
                </a:moveTo>
                <a:lnTo>
                  <a:pt x="114" y="52"/>
                </a:lnTo>
                <a:lnTo>
                  <a:pt x="100" y="58"/>
                </a:lnTo>
                <a:lnTo>
                  <a:pt x="90" y="64"/>
                </a:lnTo>
                <a:lnTo>
                  <a:pt x="80" y="74"/>
                </a:lnTo>
                <a:lnTo>
                  <a:pt x="72" y="84"/>
                </a:lnTo>
                <a:lnTo>
                  <a:pt x="66" y="94"/>
                </a:lnTo>
                <a:lnTo>
                  <a:pt x="62" y="106"/>
                </a:lnTo>
                <a:lnTo>
                  <a:pt x="58" y="120"/>
                </a:lnTo>
                <a:lnTo>
                  <a:pt x="58" y="134"/>
                </a:lnTo>
                <a:lnTo>
                  <a:pt x="114" y="134"/>
                </a:lnTo>
                <a:lnTo>
                  <a:pt x="114" y="258"/>
                </a:lnTo>
                <a:lnTo>
                  <a:pt x="0" y="258"/>
                </a:lnTo>
                <a:lnTo>
                  <a:pt x="0" y="134"/>
                </a:lnTo>
                <a:lnTo>
                  <a:pt x="0" y="122"/>
                </a:lnTo>
                <a:lnTo>
                  <a:pt x="2" y="108"/>
                </a:lnTo>
                <a:lnTo>
                  <a:pt x="8" y="86"/>
                </a:lnTo>
                <a:lnTo>
                  <a:pt x="20" y="66"/>
                </a:lnTo>
                <a:lnTo>
                  <a:pt x="34" y="48"/>
                </a:lnTo>
                <a:lnTo>
                  <a:pt x="50" y="32"/>
                </a:lnTo>
                <a:lnTo>
                  <a:pt x="70" y="18"/>
                </a:lnTo>
                <a:lnTo>
                  <a:pt x="90" y="8"/>
                </a:lnTo>
                <a:lnTo>
                  <a:pt x="114" y="0"/>
                </a:lnTo>
                <a:lnTo>
                  <a:pt x="114" y="52"/>
                </a:lnTo>
                <a:close/>
                <a:moveTo>
                  <a:pt x="296" y="52"/>
                </a:moveTo>
                <a:lnTo>
                  <a:pt x="296" y="52"/>
                </a:lnTo>
                <a:lnTo>
                  <a:pt x="284" y="58"/>
                </a:lnTo>
                <a:lnTo>
                  <a:pt x="272" y="64"/>
                </a:lnTo>
                <a:lnTo>
                  <a:pt x="262" y="74"/>
                </a:lnTo>
                <a:lnTo>
                  <a:pt x="254" y="84"/>
                </a:lnTo>
                <a:lnTo>
                  <a:pt x="248" y="94"/>
                </a:lnTo>
                <a:lnTo>
                  <a:pt x="244" y="106"/>
                </a:lnTo>
                <a:lnTo>
                  <a:pt x="242" y="120"/>
                </a:lnTo>
                <a:lnTo>
                  <a:pt x="240" y="134"/>
                </a:lnTo>
                <a:lnTo>
                  <a:pt x="296" y="134"/>
                </a:lnTo>
                <a:lnTo>
                  <a:pt x="296" y="258"/>
                </a:lnTo>
                <a:lnTo>
                  <a:pt x="182" y="258"/>
                </a:lnTo>
                <a:lnTo>
                  <a:pt x="182" y="134"/>
                </a:lnTo>
                <a:lnTo>
                  <a:pt x="182" y="122"/>
                </a:lnTo>
                <a:lnTo>
                  <a:pt x="184" y="108"/>
                </a:lnTo>
                <a:lnTo>
                  <a:pt x="190" y="86"/>
                </a:lnTo>
                <a:lnTo>
                  <a:pt x="202" y="66"/>
                </a:lnTo>
                <a:lnTo>
                  <a:pt x="216" y="48"/>
                </a:lnTo>
                <a:lnTo>
                  <a:pt x="232" y="32"/>
                </a:lnTo>
                <a:lnTo>
                  <a:pt x="252" y="18"/>
                </a:lnTo>
                <a:lnTo>
                  <a:pt x="272" y="8"/>
                </a:lnTo>
                <a:lnTo>
                  <a:pt x="296" y="0"/>
                </a:lnTo>
                <a:lnTo>
                  <a:pt x="296" y="52"/>
                </a:lnTo>
                <a:close/>
              </a:path>
            </a:pathLst>
          </a:custGeom>
          <a:solidFill>
            <a:srgbClr val="7692CB"/>
          </a:solidFill>
          <a:ln w="9525">
            <a:noFill/>
            <a:round/>
            <a:headEnd/>
            <a:tailEnd/>
          </a:ln>
        </p:spPr>
        <p:txBody>
          <a:bodyPr/>
          <a:lstStyle/>
          <a:p>
            <a:endParaRPr lang="en-US"/>
          </a:p>
        </p:txBody>
      </p:sp>
      <p:sp>
        <p:nvSpPr>
          <p:cNvPr id="96261" name="Freeform 9"/>
          <p:cNvSpPr>
            <a:spLocks noEditPoints="1"/>
          </p:cNvSpPr>
          <p:nvPr/>
        </p:nvSpPr>
        <p:spPr bwMode="auto">
          <a:xfrm>
            <a:off x="8266113" y="3461235"/>
            <a:ext cx="469900" cy="409575"/>
          </a:xfrm>
          <a:custGeom>
            <a:avLst/>
            <a:gdLst>
              <a:gd name="T0" fmla="*/ 2147483647 w 296"/>
              <a:gd name="T1" fmla="*/ 2147483647 h 258"/>
              <a:gd name="T2" fmla="*/ 2147483647 w 296"/>
              <a:gd name="T3" fmla="*/ 2147483647 h 258"/>
              <a:gd name="T4" fmla="*/ 2147483647 w 296"/>
              <a:gd name="T5" fmla="*/ 2147483647 h 258"/>
              <a:gd name="T6" fmla="*/ 2147483647 w 296"/>
              <a:gd name="T7" fmla="*/ 2147483647 h 258"/>
              <a:gd name="T8" fmla="*/ 2147483647 w 296"/>
              <a:gd name="T9" fmla="*/ 2147483647 h 258"/>
              <a:gd name="T10" fmla="*/ 2147483647 w 296"/>
              <a:gd name="T11" fmla="*/ 2147483647 h 258"/>
              <a:gd name="T12" fmla="*/ 2147483647 w 296"/>
              <a:gd name="T13" fmla="*/ 2147483647 h 258"/>
              <a:gd name="T14" fmla="*/ 2147483647 w 296"/>
              <a:gd name="T15" fmla="*/ 2147483647 h 258"/>
              <a:gd name="T16" fmla="*/ 2147483647 w 296"/>
              <a:gd name="T17" fmla="*/ 2147483647 h 258"/>
              <a:gd name="T18" fmla="*/ 2147483647 w 296"/>
              <a:gd name="T19" fmla="*/ 2147483647 h 258"/>
              <a:gd name="T20" fmla="*/ 2147483647 w 296"/>
              <a:gd name="T21" fmla="*/ 2147483647 h 258"/>
              <a:gd name="T22" fmla="*/ 2147483647 w 296"/>
              <a:gd name="T23" fmla="*/ 0 h 258"/>
              <a:gd name="T24" fmla="*/ 2147483647 w 296"/>
              <a:gd name="T25" fmla="*/ 0 h 258"/>
              <a:gd name="T26" fmla="*/ 2147483647 w 296"/>
              <a:gd name="T27" fmla="*/ 2147483647 h 258"/>
              <a:gd name="T28" fmla="*/ 2147483647 w 296"/>
              <a:gd name="T29" fmla="*/ 2147483647 h 258"/>
              <a:gd name="T30" fmla="*/ 2147483647 w 296"/>
              <a:gd name="T31" fmla="*/ 2147483647 h 258"/>
              <a:gd name="T32" fmla="*/ 2147483647 w 296"/>
              <a:gd name="T33" fmla="*/ 2147483647 h 258"/>
              <a:gd name="T34" fmla="*/ 2147483647 w 296"/>
              <a:gd name="T35" fmla="*/ 2147483647 h 258"/>
              <a:gd name="T36" fmla="*/ 2147483647 w 296"/>
              <a:gd name="T37" fmla="*/ 2147483647 h 258"/>
              <a:gd name="T38" fmla="*/ 2147483647 w 296"/>
              <a:gd name="T39" fmla="*/ 2147483647 h 258"/>
              <a:gd name="T40" fmla="*/ 2147483647 w 296"/>
              <a:gd name="T41" fmla="*/ 2147483647 h 258"/>
              <a:gd name="T42" fmla="*/ 2147483647 w 296"/>
              <a:gd name="T43" fmla="*/ 2147483647 h 258"/>
              <a:gd name="T44" fmla="*/ 2147483647 w 296"/>
              <a:gd name="T45" fmla="*/ 2147483647 h 258"/>
              <a:gd name="T46" fmla="*/ 2147483647 w 296"/>
              <a:gd name="T47" fmla="*/ 2147483647 h 258"/>
              <a:gd name="T48" fmla="*/ 2147483647 w 296"/>
              <a:gd name="T49" fmla="*/ 2147483647 h 258"/>
              <a:gd name="T50" fmla="*/ 0 w 296"/>
              <a:gd name="T51" fmla="*/ 2147483647 h 258"/>
              <a:gd name="T52" fmla="*/ 0 w 296"/>
              <a:gd name="T53" fmla="*/ 2147483647 h 258"/>
              <a:gd name="T54" fmla="*/ 2147483647 w 296"/>
              <a:gd name="T55" fmla="*/ 2147483647 h 258"/>
              <a:gd name="T56" fmla="*/ 2147483647 w 296"/>
              <a:gd name="T57" fmla="*/ 2147483647 h 258"/>
              <a:gd name="T58" fmla="*/ 2147483647 w 296"/>
              <a:gd name="T59" fmla="*/ 2147483647 h 258"/>
              <a:gd name="T60" fmla="*/ 2147483647 w 296"/>
              <a:gd name="T61" fmla="*/ 2147483647 h 258"/>
              <a:gd name="T62" fmla="*/ 2147483647 w 296"/>
              <a:gd name="T63" fmla="*/ 2147483647 h 258"/>
              <a:gd name="T64" fmla="*/ 2147483647 w 296"/>
              <a:gd name="T65" fmla="*/ 2147483647 h 258"/>
              <a:gd name="T66" fmla="*/ 2147483647 w 296"/>
              <a:gd name="T67" fmla="*/ 2147483647 h 258"/>
              <a:gd name="T68" fmla="*/ 2147483647 w 296"/>
              <a:gd name="T69" fmla="*/ 2147483647 h 258"/>
              <a:gd name="T70" fmla="*/ 0 w 296"/>
              <a:gd name="T71" fmla="*/ 2147483647 h 258"/>
              <a:gd name="T72" fmla="*/ 0 w 296"/>
              <a:gd name="T73" fmla="*/ 0 h 258"/>
              <a:gd name="T74" fmla="*/ 2147483647 w 296"/>
              <a:gd name="T75" fmla="*/ 0 h 258"/>
              <a:gd name="T76" fmla="*/ 2147483647 w 296"/>
              <a:gd name="T77" fmla="*/ 2147483647 h 258"/>
              <a:gd name="T78" fmla="*/ 2147483647 w 296"/>
              <a:gd name="T79" fmla="*/ 2147483647 h 258"/>
              <a:gd name="T80" fmla="*/ 2147483647 w 296"/>
              <a:gd name="T81" fmla="*/ 2147483647 h 258"/>
              <a:gd name="T82" fmla="*/ 2147483647 w 296"/>
              <a:gd name="T83" fmla="*/ 2147483647 h 258"/>
              <a:gd name="T84" fmla="*/ 2147483647 w 296"/>
              <a:gd name="T85" fmla="*/ 2147483647 h 258"/>
              <a:gd name="T86" fmla="*/ 2147483647 w 296"/>
              <a:gd name="T87" fmla="*/ 2147483647 h 258"/>
              <a:gd name="T88" fmla="*/ 2147483647 w 296"/>
              <a:gd name="T89" fmla="*/ 2147483647 h 258"/>
              <a:gd name="T90" fmla="*/ 2147483647 w 296"/>
              <a:gd name="T91" fmla="*/ 2147483647 h 258"/>
              <a:gd name="T92" fmla="*/ 2147483647 w 296"/>
              <a:gd name="T93" fmla="*/ 2147483647 h 258"/>
              <a:gd name="T94" fmla="*/ 2147483647 w 296"/>
              <a:gd name="T95" fmla="*/ 2147483647 h 258"/>
              <a:gd name="T96" fmla="*/ 0 w 296"/>
              <a:gd name="T97" fmla="*/ 2147483647 h 258"/>
              <a:gd name="T98" fmla="*/ 0 w 296"/>
              <a:gd name="T99" fmla="*/ 2147483647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82" y="204"/>
                </a:moveTo>
                <a:lnTo>
                  <a:pt x="182" y="204"/>
                </a:lnTo>
                <a:lnTo>
                  <a:pt x="194" y="200"/>
                </a:lnTo>
                <a:lnTo>
                  <a:pt x="206" y="192"/>
                </a:lnTo>
                <a:lnTo>
                  <a:pt x="216" y="184"/>
                </a:lnTo>
                <a:lnTo>
                  <a:pt x="224" y="174"/>
                </a:lnTo>
                <a:lnTo>
                  <a:pt x="230" y="164"/>
                </a:lnTo>
                <a:lnTo>
                  <a:pt x="234" y="152"/>
                </a:lnTo>
                <a:lnTo>
                  <a:pt x="236" y="138"/>
                </a:lnTo>
                <a:lnTo>
                  <a:pt x="238" y="124"/>
                </a:lnTo>
                <a:lnTo>
                  <a:pt x="182" y="124"/>
                </a:lnTo>
                <a:lnTo>
                  <a:pt x="182" y="0"/>
                </a:lnTo>
                <a:lnTo>
                  <a:pt x="296" y="0"/>
                </a:lnTo>
                <a:lnTo>
                  <a:pt x="296" y="124"/>
                </a:lnTo>
                <a:lnTo>
                  <a:pt x="296" y="136"/>
                </a:lnTo>
                <a:lnTo>
                  <a:pt x="294" y="148"/>
                </a:lnTo>
                <a:lnTo>
                  <a:pt x="288" y="172"/>
                </a:lnTo>
                <a:lnTo>
                  <a:pt x="276" y="192"/>
                </a:lnTo>
                <a:lnTo>
                  <a:pt x="262" y="210"/>
                </a:lnTo>
                <a:lnTo>
                  <a:pt x="246" y="226"/>
                </a:lnTo>
                <a:lnTo>
                  <a:pt x="226" y="240"/>
                </a:lnTo>
                <a:lnTo>
                  <a:pt x="204" y="250"/>
                </a:lnTo>
                <a:lnTo>
                  <a:pt x="182" y="258"/>
                </a:lnTo>
                <a:lnTo>
                  <a:pt x="182" y="204"/>
                </a:lnTo>
                <a:close/>
                <a:moveTo>
                  <a:pt x="0" y="204"/>
                </a:moveTo>
                <a:lnTo>
                  <a:pt x="0" y="204"/>
                </a:lnTo>
                <a:lnTo>
                  <a:pt x="12" y="200"/>
                </a:lnTo>
                <a:lnTo>
                  <a:pt x="24" y="192"/>
                </a:lnTo>
                <a:lnTo>
                  <a:pt x="34" y="184"/>
                </a:lnTo>
                <a:lnTo>
                  <a:pt x="42" y="174"/>
                </a:lnTo>
                <a:lnTo>
                  <a:pt x="48" y="164"/>
                </a:lnTo>
                <a:lnTo>
                  <a:pt x="52" y="152"/>
                </a:lnTo>
                <a:lnTo>
                  <a:pt x="54" y="138"/>
                </a:lnTo>
                <a:lnTo>
                  <a:pt x="56" y="124"/>
                </a:lnTo>
                <a:lnTo>
                  <a:pt x="0" y="124"/>
                </a:lnTo>
                <a:lnTo>
                  <a:pt x="0" y="0"/>
                </a:lnTo>
                <a:lnTo>
                  <a:pt x="114" y="0"/>
                </a:lnTo>
                <a:lnTo>
                  <a:pt x="114" y="124"/>
                </a:lnTo>
                <a:lnTo>
                  <a:pt x="114" y="136"/>
                </a:lnTo>
                <a:lnTo>
                  <a:pt x="112" y="148"/>
                </a:lnTo>
                <a:lnTo>
                  <a:pt x="106" y="172"/>
                </a:lnTo>
                <a:lnTo>
                  <a:pt x="94" y="192"/>
                </a:lnTo>
                <a:lnTo>
                  <a:pt x="80" y="210"/>
                </a:lnTo>
                <a:lnTo>
                  <a:pt x="64" y="226"/>
                </a:lnTo>
                <a:lnTo>
                  <a:pt x="44" y="240"/>
                </a:lnTo>
                <a:lnTo>
                  <a:pt x="22" y="250"/>
                </a:lnTo>
                <a:lnTo>
                  <a:pt x="0" y="258"/>
                </a:lnTo>
                <a:lnTo>
                  <a:pt x="0" y="204"/>
                </a:lnTo>
                <a:close/>
              </a:path>
            </a:pathLst>
          </a:custGeom>
          <a:solidFill>
            <a:srgbClr val="7692CB"/>
          </a:solidFill>
          <a:ln w="9525">
            <a:noFill/>
            <a:round/>
            <a:headEnd/>
            <a:tailEnd/>
          </a:ln>
        </p:spPr>
        <p:txBody>
          <a:bodyPr/>
          <a:lstStyle/>
          <a:p>
            <a:endParaRPr lang="en-US"/>
          </a:p>
        </p:txBody>
      </p:sp>
      <p:pic>
        <p:nvPicPr>
          <p:cNvPr id="5122" name="Picture 2" descr="http://images.amazon.com/images/P/019866236X.01._SCLZZZZZZZ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44" y="958849"/>
            <a:ext cx="3454981" cy="5172127"/>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ransitionNVR.jpg"/>
          <p:cNvPicPr>
            <a:picLocks noChangeAspect="1"/>
          </p:cNvPicPr>
          <p:nvPr/>
        </p:nvPicPr>
        <p:blipFill>
          <a:blip r:embed="rId3"/>
          <a:srcRect l="525"/>
          <a:stretch>
            <a:fillRect/>
          </a:stretch>
        </p:blipFill>
        <p:spPr bwMode="auto">
          <a:xfrm>
            <a:off x="0" y="-38100"/>
            <a:ext cx="9144000" cy="6896100"/>
          </a:xfrm>
          <a:prstGeom prst="rect">
            <a:avLst/>
          </a:prstGeom>
          <a:noFill/>
          <a:ln w="9525">
            <a:noFill/>
            <a:miter lim="800000"/>
            <a:headEnd/>
            <a:tailEnd/>
          </a:ln>
        </p:spPr>
      </p:pic>
      <p:pic>
        <p:nvPicPr>
          <p:cNvPr id="176131" name="Picture 2"/>
          <p:cNvPicPr>
            <a:picLocks noChangeAspect="1" noChangeArrowheads="1"/>
          </p:cNvPicPr>
          <p:nvPr/>
        </p:nvPicPr>
        <p:blipFill>
          <a:blip r:embed="rId4"/>
          <a:srcRect/>
          <a:stretch>
            <a:fillRect/>
          </a:stretch>
        </p:blipFill>
        <p:spPr bwMode="auto">
          <a:xfrm>
            <a:off x="0" y="882650"/>
            <a:ext cx="8982075" cy="4654550"/>
          </a:xfrm>
          <a:prstGeom prst="rect">
            <a:avLst/>
          </a:prstGeom>
          <a:noFill/>
          <a:ln w="9525">
            <a:noFill/>
            <a:miter lim="800000"/>
            <a:headEnd/>
            <a:tailEnd/>
          </a:ln>
        </p:spPr>
      </p:pic>
      <p:sp>
        <p:nvSpPr>
          <p:cNvPr id="6" name="TextBox 5"/>
          <p:cNvSpPr txBox="1"/>
          <p:nvPr/>
        </p:nvSpPr>
        <p:spPr>
          <a:xfrm>
            <a:off x="5873750" y="4281488"/>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026150" y="4529138"/>
            <a:ext cx="1766888"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HISTORY</a:t>
            </a:r>
          </a:p>
        </p:txBody>
      </p:sp>
      <p:pic>
        <p:nvPicPr>
          <p:cNvPr id="1026" name="Picture 2"/>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0" y="886496"/>
            <a:ext cx="2498506" cy="462621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993775" y="1354462"/>
            <a:ext cx="7129463" cy="3922135"/>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NAPA VALLEY</a:t>
            </a:r>
            <a:br>
              <a:rPr lang="en-US" sz="3000" b="0" dirty="0" smtClean="0">
                <a:solidFill>
                  <a:schemeClr val="bg2">
                    <a:lumMod val="50000"/>
                  </a:schemeClr>
                </a:solidFill>
              </a:rPr>
            </a:br>
            <a:r>
              <a:rPr lang="en-US" b="0" dirty="0" smtClean="0">
                <a:solidFill>
                  <a:schemeClr val="bg2">
                    <a:lumMod val="50000"/>
                  </a:schemeClr>
                </a:solidFill>
              </a:rPr>
              <a:t>Experimenters, innovators, leaders</a:t>
            </a:r>
            <a:endParaRPr lang="en-US" b="0" dirty="0">
              <a:solidFill>
                <a:schemeClr val="bg2">
                  <a:lumMod val="50000"/>
                </a:schemeClr>
              </a:solidFill>
            </a:endParaRPr>
          </a:p>
        </p:txBody>
      </p:sp>
      <p:grpSp>
        <p:nvGrpSpPr>
          <p:cNvPr id="108547" name="Group 31"/>
          <p:cNvGrpSpPr>
            <a:grpSpLocks/>
          </p:cNvGrpSpPr>
          <p:nvPr/>
        </p:nvGrpSpPr>
        <p:grpSpPr bwMode="auto">
          <a:xfrm>
            <a:off x="238125" y="5408613"/>
            <a:ext cx="7885113" cy="862012"/>
            <a:chOff x="238539" y="5832197"/>
            <a:chExt cx="7885005" cy="862691"/>
          </a:xfrm>
        </p:grpSpPr>
        <p:sp>
          <p:nvSpPr>
            <p:cNvPr id="108548" name="Rectangle 33"/>
            <p:cNvSpPr>
              <a:spLocks noChangeArrowheads="1"/>
            </p:cNvSpPr>
            <p:nvPr/>
          </p:nvSpPr>
          <p:spPr bwMode="auto">
            <a:xfrm>
              <a:off x="265043" y="6347791"/>
              <a:ext cx="808383" cy="291548"/>
            </a:xfrm>
            <a:prstGeom prst="rect">
              <a:avLst/>
            </a:prstGeom>
            <a:solidFill>
              <a:srgbClr val="D2D37B"/>
            </a:solidFill>
            <a:ln w="9525" algn="ctr">
              <a:noFill/>
              <a:round/>
              <a:headEnd/>
              <a:tailEnd/>
            </a:ln>
          </p:spPr>
          <p:txBody>
            <a:bodyPr/>
            <a:lstStyle/>
            <a:p>
              <a:pPr algn="ctr" eaLnBrk="0" hangingPunct="0"/>
              <a:endParaRPr lang="en-US"/>
            </a:p>
          </p:txBody>
        </p:sp>
        <p:cxnSp>
          <p:nvCxnSpPr>
            <p:cNvPr id="108549" name="Straight Connector 34"/>
            <p:cNvCxnSpPr>
              <a:cxnSpLocks noChangeShapeType="1"/>
            </p:cNvCxnSpPr>
            <p:nvPr/>
          </p:nvCxnSpPr>
          <p:spPr bwMode="auto">
            <a:xfrm rot="5400000">
              <a:off x="708991" y="6261652"/>
              <a:ext cx="728870" cy="1588"/>
            </a:xfrm>
            <a:prstGeom prst="line">
              <a:avLst/>
            </a:prstGeom>
            <a:noFill/>
            <a:ln w="9525" algn="ctr">
              <a:solidFill>
                <a:schemeClr val="tx1"/>
              </a:solidFill>
              <a:round/>
              <a:headEnd/>
              <a:tailEnd/>
            </a:ln>
          </p:spPr>
        </p:cxnSp>
        <p:sp>
          <p:nvSpPr>
            <p:cNvPr id="36" name="TextBox 35"/>
            <p:cNvSpPr txBox="1"/>
            <p:nvPr/>
          </p:nvSpPr>
          <p:spPr>
            <a:xfrm>
              <a:off x="238539"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sp>
          <p:nvSpPr>
            <p:cNvPr id="37" name="TextBox 36"/>
            <p:cNvSpPr txBox="1"/>
            <p:nvPr/>
          </p:nvSpPr>
          <p:spPr>
            <a:xfrm>
              <a:off x="1268813"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38" name="TextBox 37"/>
            <p:cNvSpPr txBox="1"/>
            <p:nvPr/>
          </p:nvSpPr>
          <p:spPr>
            <a:xfrm>
              <a:off x="2283211"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39" name="TextBox 38"/>
            <p:cNvSpPr txBox="1"/>
            <p:nvPr/>
          </p:nvSpPr>
          <p:spPr>
            <a:xfrm>
              <a:off x="3299197"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40" name="TextBox 39"/>
            <p:cNvSpPr txBox="1"/>
            <p:nvPr/>
          </p:nvSpPr>
          <p:spPr>
            <a:xfrm>
              <a:off x="4316771"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41" name="TextBox 40"/>
            <p:cNvSpPr txBox="1"/>
            <p:nvPr/>
          </p:nvSpPr>
          <p:spPr>
            <a:xfrm>
              <a:off x="5324819"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42" name="TextBox 41"/>
            <p:cNvSpPr txBox="1"/>
            <p:nvPr/>
          </p:nvSpPr>
          <p:spPr>
            <a:xfrm>
              <a:off x="6355093" y="6294523"/>
              <a:ext cx="754052"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43" name="TextBox 42"/>
            <p:cNvSpPr txBox="1"/>
            <p:nvPr/>
          </p:nvSpPr>
          <p:spPr>
            <a:xfrm>
              <a:off x="7367904"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sp>
          <p:nvSpPr>
            <p:cNvPr id="108558" name="TextBox 43"/>
            <p:cNvSpPr txBox="1">
              <a:spLocks noChangeArrowheads="1"/>
            </p:cNvSpPr>
            <p:nvPr/>
          </p:nvSpPr>
          <p:spPr bwMode="auto">
            <a:xfrm>
              <a:off x="1033671" y="5832197"/>
              <a:ext cx="3855158" cy="307777"/>
            </a:xfrm>
            <a:prstGeom prst="rect">
              <a:avLst/>
            </a:prstGeom>
            <a:noFill/>
            <a:ln w="9525">
              <a:noFill/>
              <a:miter lim="800000"/>
              <a:headEnd/>
              <a:tailEnd/>
            </a:ln>
          </p:spPr>
          <p:txBody>
            <a:bodyPr wrap="none">
              <a:spAutoFit/>
            </a:bodyPr>
            <a:lstStyle/>
            <a:p>
              <a:pPr algn="ctr" eaLnBrk="0" hangingPunct="0"/>
              <a:r>
                <a:rPr lang="en-US" sz="1400">
                  <a:latin typeface="Helvetica" pitchFamily="34" charset="0"/>
                </a:rPr>
                <a:t>George Yount plants first vineyards in 1838-39</a:t>
              </a:r>
            </a:p>
          </p:txBody>
        </p:sp>
      </p:gr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a:srcRect/>
          <a:stretch>
            <a:fillRect/>
          </a:stretch>
        </p:blipFill>
        <p:spPr bwMode="auto">
          <a:xfrm>
            <a:off x="993775" y="1358153"/>
            <a:ext cx="7129463" cy="3911437"/>
          </a:xfrm>
          <a:prstGeom prst="rect">
            <a:avLst/>
          </a:prstGeom>
          <a:noFill/>
          <a:ln w="9525">
            <a:noFill/>
            <a:miter lim="800000"/>
            <a:headEnd/>
            <a:tailEnd/>
          </a:ln>
        </p:spPr>
      </p:pic>
      <p:sp>
        <p:nvSpPr>
          <p:cNvPr id="110594"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The 1860s</a:t>
            </a:r>
            <a:br>
              <a:rPr lang="en-US" sz="3000" b="0" smtClean="0">
                <a:solidFill>
                  <a:srgbClr val="404040"/>
                </a:solidFill>
                <a:latin typeface="Arial" charset="0"/>
                <a:cs typeface="Arial" charset="0"/>
              </a:rPr>
            </a:br>
            <a:r>
              <a:rPr lang="en-US" b="0" smtClean="0">
                <a:solidFill>
                  <a:srgbClr val="404040"/>
                </a:solidFill>
                <a:latin typeface="Arial" charset="0"/>
                <a:cs typeface="Arial" charset="0"/>
              </a:rPr>
              <a:t>The wild, wild west finds wine</a:t>
            </a:r>
          </a:p>
        </p:txBody>
      </p:sp>
      <p:grpSp>
        <p:nvGrpSpPr>
          <p:cNvPr id="110595" name="Group 31"/>
          <p:cNvGrpSpPr>
            <a:grpSpLocks/>
          </p:cNvGrpSpPr>
          <p:nvPr/>
        </p:nvGrpSpPr>
        <p:grpSpPr bwMode="auto">
          <a:xfrm>
            <a:off x="238125" y="5399088"/>
            <a:ext cx="7885113" cy="871537"/>
            <a:chOff x="238539" y="5822672"/>
            <a:chExt cx="7885005" cy="872216"/>
          </a:xfrm>
        </p:grpSpPr>
        <p:sp>
          <p:nvSpPr>
            <p:cNvPr id="110596" name="Rectangle 21"/>
            <p:cNvSpPr>
              <a:spLocks noChangeArrowheads="1"/>
            </p:cNvSpPr>
            <p:nvPr/>
          </p:nvSpPr>
          <p:spPr bwMode="auto">
            <a:xfrm>
              <a:off x="265043" y="6347791"/>
              <a:ext cx="37735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0598" name="Straight Connector 20"/>
            <p:cNvCxnSpPr>
              <a:cxnSpLocks noChangeShapeType="1"/>
            </p:cNvCxnSpPr>
            <p:nvPr/>
          </p:nvCxnSpPr>
          <p:spPr bwMode="auto">
            <a:xfrm rot="5400000">
              <a:off x="36712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sp>
          <p:nvSpPr>
            <p:cNvPr id="110606" name="TextBox 30"/>
            <p:cNvSpPr txBox="1">
              <a:spLocks noChangeArrowheads="1"/>
            </p:cNvSpPr>
            <p:nvPr/>
          </p:nvSpPr>
          <p:spPr bwMode="auto">
            <a:xfrm>
              <a:off x="3995946" y="5822672"/>
              <a:ext cx="3077702" cy="523220"/>
            </a:xfrm>
            <a:prstGeom prst="rect">
              <a:avLst/>
            </a:prstGeom>
            <a:noFill/>
            <a:ln w="9525">
              <a:noFill/>
              <a:miter lim="800000"/>
              <a:headEnd/>
              <a:tailEnd/>
            </a:ln>
          </p:spPr>
          <p:txBody>
            <a:bodyPr wrap="none">
              <a:spAutoFit/>
            </a:bodyPr>
            <a:lstStyle/>
            <a:p>
              <a:pPr eaLnBrk="0" hangingPunct="0"/>
              <a:r>
                <a:rPr lang="en-US" sz="1400">
                  <a:latin typeface="Helvetica" pitchFamily="34" charset="0"/>
                </a:rPr>
                <a:t>Jacob Schram, Charles Krug and </a:t>
              </a:r>
              <a:br>
                <a:rPr lang="en-US" sz="1400">
                  <a:latin typeface="Helvetica" pitchFamily="34" charset="0"/>
                </a:rPr>
              </a:br>
              <a:r>
                <a:rPr lang="en-US" sz="1400">
                  <a:latin typeface="Helvetica" pitchFamily="34" charset="0"/>
                </a:rPr>
                <a:t>Jacob Beringer arrive in Napa Valley</a:t>
              </a:r>
            </a:p>
          </p:txBody>
        </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srcRect/>
          <a:stretch>
            <a:fillRect/>
          </a:stretch>
        </p:blipFill>
        <p:spPr bwMode="auto">
          <a:xfrm>
            <a:off x="2312988" y="954088"/>
            <a:ext cx="4521200" cy="4959350"/>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291539" y="474663"/>
            <a:ext cx="4194672" cy="56388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grpSp>
        <p:nvGrpSpPr>
          <p:cNvPr id="2" name="Group 15"/>
          <p:cNvGrpSpPr>
            <a:grpSpLocks/>
          </p:cNvGrpSpPr>
          <p:nvPr/>
        </p:nvGrpSpPr>
        <p:grpSpPr bwMode="auto">
          <a:xfrm>
            <a:off x="347663" y="3041650"/>
            <a:ext cx="2533650" cy="590550"/>
            <a:chOff x="348428" y="2816087"/>
            <a:chExt cx="2533073" cy="590351"/>
          </a:xfrm>
        </p:grpSpPr>
        <p:pic>
          <p:nvPicPr>
            <p:cNvPr id="20494" name="Picture 12" descr="DOTTED_ARROW.wmf"/>
            <p:cNvPicPr>
              <a:picLocks noChangeAspect="1"/>
            </p:cNvPicPr>
            <p:nvPr/>
          </p:nvPicPr>
          <p:blipFill>
            <a:blip r:embed="rId5"/>
            <a:srcRect/>
            <a:stretch>
              <a:fillRect/>
            </a:stretch>
          </p:blipFill>
          <p:spPr bwMode="auto">
            <a:xfrm>
              <a:off x="1349811" y="3174171"/>
              <a:ext cx="215900" cy="165100"/>
            </a:xfrm>
            <a:prstGeom prst="rect">
              <a:avLst/>
            </a:prstGeom>
            <a:noFill/>
            <a:ln w="9525">
              <a:noFill/>
              <a:miter lim="800000"/>
              <a:headEnd/>
              <a:tailEnd/>
            </a:ln>
          </p:spPr>
        </p:pic>
        <p:sp>
          <p:nvSpPr>
            <p:cNvPr id="14" name="TextBox 13"/>
            <p:cNvSpPr txBox="1"/>
            <p:nvPr/>
          </p:nvSpPr>
          <p:spPr>
            <a:xfrm>
              <a:off x="348428" y="2816087"/>
              <a:ext cx="2533073" cy="338024"/>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Pacific Ocean</a:t>
              </a:r>
            </a:p>
          </p:txBody>
        </p:sp>
        <p:sp>
          <p:nvSpPr>
            <p:cNvPr id="15" name="TextBox 14"/>
            <p:cNvSpPr txBox="1"/>
            <p:nvPr/>
          </p:nvSpPr>
          <p:spPr>
            <a:xfrm>
              <a:off x="1578460" y="3068415"/>
              <a:ext cx="1303041" cy="338023"/>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58km</a:t>
              </a:r>
              <a:endParaRPr lang="en-US" sz="1600" dirty="0">
                <a:solidFill>
                  <a:schemeClr val="tx1">
                    <a:lumMod val="65000"/>
                    <a:lumOff val="35000"/>
                  </a:schemeClr>
                </a:solidFill>
                <a:latin typeface="Helvetica" pitchFamily="50" charset="0"/>
                <a:cs typeface="+mn-cs"/>
              </a:endParaRPr>
            </a:p>
          </p:txBody>
        </p:sp>
      </p:grpSp>
      <p:grpSp>
        <p:nvGrpSpPr>
          <p:cNvPr id="3" name="Group 16"/>
          <p:cNvGrpSpPr>
            <a:grpSpLocks/>
          </p:cNvGrpSpPr>
          <p:nvPr/>
        </p:nvGrpSpPr>
        <p:grpSpPr bwMode="auto">
          <a:xfrm>
            <a:off x="1187450" y="4319588"/>
            <a:ext cx="2578100" cy="590550"/>
            <a:chOff x="303550" y="2816087"/>
            <a:chExt cx="2577951" cy="590351"/>
          </a:xfrm>
        </p:grpSpPr>
        <p:sp>
          <p:nvSpPr>
            <p:cNvPr id="19" name="TextBox 18"/>
            <p:cNvSpPr txBox="1"/>
            <p:nvPr/>
          </p:nvSpPr>
          <p:spPr>
            <a:xfrm>
              <a:off x="303550" y="2816087"/>
              <a:ext cx="2577951" cy="338023"/>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San Francisco</a:t>
              </a:r>
            </a:p>
          </p:txBody>
        </p:sp>
        <p:sp>
          <p:nvSpPr>
            <p:cNvPr id="20" name="TextBox 19"/>
            <p:cNvSpPr txBox="1"/>
            <p:nvPr/>
          </p:nvSpPr>
          <p:spPr>
            <a:xfrm>
              <a:off x="1578239" y="3068414"/>
              <a:ext cx="1303262"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48mi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77km</a:t>
              </a:r>
              <a:endParaRPr lang="en-US" sz="1600" dirty="0">
                <a:solidFill>
                  <a:schemeClr val="tx1">
                    <a:lumMod val="65000"/>
                    <a:lumOff val="35000"/>
                  </a:schemeClr>
                </a:solidFill>
                <a:latin typeface="Helvetica" pitchFamily="50" charset="0"/>
                <a:cs typeface="+mn-cs"/>
              </a:endParaRPr>
            </a:p>
          </p:txBody>
        </p:sp>
      </p:grpSp>
      <p:grpSp>
        <p:nvGrpSpPr>
          <p:cNvPr id="4" name="Group 20"/>
          <p:cNvGrpSpPr>
            <a:grpSpLocks/>
          </p:cNvGrpSpPr>
          <p:nvPr/>
        </p:nvGrpSpPr>
        <p:grpSpPr bwMode="auto">
          <a:xfrm>
            <a:off x="5927725" y="5008563"/>
            <a:ext cx="2382838" cy="590550"/>
            <a:chOff x="497522" y="2816087"/>
            <a:chExt cx="2383986" cy="590351"/>
          </a:xfrm>
        </p:grpSpPr>
        <p:pic>
          <p:nvPicPr>
            <p:cNvPr id="20488" name="Picture 21" descr="DOTTED_ARROW.wmf"/>
            <p:cNvPicPr>
              <a:picLocks noChangeAspect="1"/>
            </p:cNvPicPr>
            <p:nvPr/>
          </p:nvPicPr>
          <p:blipFill>
            <a:blip r:embed="rId5"/>
            <a:srcRect/>
            <a:stretch>
              <a:fillRect/>
            </a:stretch>
          </p:blipFill>
          <p:spPr bwMode="auto">
            <a:xfrm rot="-5400000">
              <a:off x="1192632" y="3169408"/>
              <a:ext cx="215900" cy="165100"/>
            </a:xfrm>
            <a:prstGeom prst="rect">
              <a:avLst/>
            </a:prstGeom>
            <a:noFill/>
            <a:ln w="9525">
              <a:noFill/>
              <a:miter lim="800000"/>
              <a:headEnd/>
              <a:tailEnd/>
            </a:ln>
          </p:spPr>
        </p:pic>
        <p:sp>
          <p:nvSpPr>
            <p:cNvPr id="23" name="TextBox 22"/>
            <p:cNvSpPr txBox="1"/>
            <p:nvPr/>
          </p:nvSpPr>
          <p:spPr>
            <a:xfrm>
              <a:off x="497522" y="2816087"/>
              <a:ext cx="2383986" cy="338023"/>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Los Angeles</a:t>
              </a:r>
            </a:p>
          </p:txBody>
        </p:sp>
        <p:sp>
          <p:nvSpPr>
            <p:cNvPr id="24" name="TextBox 23"/>
            <p:cNvSpPr txBox="1"/>
            <p:nvPr/>
          </p:nvSpPr>
          <p:spPr>
            <a:xfrm>
              <a:off x="1350421" y="3068414"/>
              <a:ext cx="1531087"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360mi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579km</a:t>
              </a:r>
              <a:endParaRPr lang="en-US" sz="1600" dirty="0">
                <a:solidFill>
                  <a:schemeClr val="tx1">
                    <a:lumMod val="65000"/>
                    <a:lumOff val="35000"/>
                  </a:schemeClr>
                </a:solidFill>
                <a:latin typeface="Helvetica" pitchFamily="50" charset="0"/>
                <a:cs typeface="+mn-cs"/>
              </a:endParaRPr>
            </a:p>
          </p:txBody>
        </p:sp>
      </p:gr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pic>
        <p:nvPicPr>
          <p:cNvPr id="18" name="Picture 21" descr="DOTTED_ARROW.wmf"/>
          <p:cNvPicPr>
            <a:picLocks noChangeAspect="1"/>
          </p:cNvPicPr>
          <p:nvPr/>
        </p:nvPicPr>
        <p:blipFill>
          <a:blip r:embed="rId5"/>
          <a:srcRect/>
          <a:stretch>
            <a:fillRect/>
          </a:stretch>
        </p:blipFill>
        <p:spPr bwMode="auto">
          <a:xfrm rot="16200000">
            <a:off x="2289830" y="4672984"/>
            <a:ext cx="215973" cy="16502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53" presetClass="entr" presetSubtype="0" fill="hold" nodeType="withEffect">
                                  <p:stCondLst>
                                    <p:cond delay="2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Effect transition="in" filter="fade">
                                      <p:cBhvr>
                                        <p:cTn id="16" dur="2000"/>
                                        <p:tgtEl>
                                          <p:spTgt spid="8"/>
                                        </p:tgtEl>
                                      </p:cBhvr>
                                    </p:animEffect>
                                  </p:childTnLst>
                                </p:cTn>
                              </p:par>
                              <p:par>
                                <p:cTn id="17" presetID="35" presetClass="path" presetSubtype="0" accel="50000" decel="50000" fill="hold" nodeType="withEffect">
                                  <p:stCondLst>
                                    <p:cond delay="200"/>
                                  </p:stCondLst>
                                  <p:childTnLst>
                                    <p:animMotion origin="layout" path="M 0 2.53469E-6 L -0.14045 -0.03331 " pathEditMode="relative" rAng="0" ptsTypes="AA">
                                      <p:cBhvr>
                                        <p:cTn id="18" dur="2000" spd="-100000" fill="hold"/>
                                        <p:tgtEl>
                                          <p:spTgt spid="8"/>
                                        </p:tgtEl>
                                        <p:attrNameLst>
                                          <p:attrName>ppt_x</p:attrName>
                                          <p:attrName>ppt_y</p:attrName>
                                        </p:attrNameLst>
                                      </p:cBhvr>
                                      <p:rCtr x="-7000" y="-1700"/>
                                    </p:animMotion>
                                  </p:childTnLst>
                                </p:cTn>
                              </p:par>
                              <p:par>
                                <p:cTn id="19" presetID="10" presetClass="exit" presetSubtype="0" fill="hold" grpId="0" nodeType="withEffect">
                                  <p:stCondLst>
                                    <p:cond delay="20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par>
                          <p:cTn id="22" fill="hold">
                            <p:stCondLst>
                              <p:cond delay="22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childTnLst>
                          </p:cTn>
                        </p:par>
                        <p:par>
                          <p:cTn id="33" fill="hold">
                            <p:stCondLst>
                              <p:cond delay="42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1861-1880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First wineries established</a:t>
            </a:r>
          </a:p>
        </p:txBody>
      </p:sp>
      <p:grpSp>
        <p:nvGrpSpPr>
          <p:cNvPr id="112643" name="Group 31"/>
          <p:cNvGrpSpPr>
            <a:grpSpLocks/>
          </p:cNvGrpSpPr>
          <p:nvPr/>
        </p:nvGrpSpPr>
        <p:grpSpPr bwMode="auto">
          <a:xfrm>
            <a:off x="238125" y="5399088"/>
            <a:ext cx="7885113" cy="871537"/>
            <a:chOff x="238539" y="5822672"/>
            <a:chExt cx="7885005" cy="872216"/>
          </a:xfrm>
        </p:grpSpPr>
        <p:sp>
          <p:nvSpPr>
            <p:cNvPr id="112645" name="TextBox 30"/>
            <p:cNvSpPr txBox="1">
              <a:spLocks noChangeArrowheads="1"/>
            </p:cNvSpPr>
            <p:nvPr/>
          </p:nvSpPr>
          <p:spPr bwMode="auto">
            <a:xfrm>
              <a:off x="1753781" y="5822672"/>
              <a:ext cx="3633944" cy="523220"/>
            </a:xfrm>
            <a:prstGeom prst="rect">
              <a:avLst/>
            </a:prstGeom>
            <a:noFill/>
            <a:ln w="9525">
              <a:noFill/>
              <a:miter lim="800000"/>
              <a:headEnd/>
              <a:tailEnd/>
            </a:ln>
          </p:spPr>
          <p:txBody>
            <a:bodyPr wrap="none">
              <a:spAutoFit/>
            </a:bodyPr>
            <a:lstStyle/>
            <a:p>
              <a:pPr algn="r" eaLnBrk="0" hangingPunct="0"/>
              <a:r>
                <a:rPr lang="en-US" sz="1400">
                  <a:latin typeface="Helvetica" pitchFamily="34" charset="0"/>
                </a:rPr>
                <a:t>Charles Krug, first commercial winery, 1861</a:t>
              </a:r>
              <a:br>
                <a:rPr lang="en-US" sz="1400">
                  <a:latin typeface="Helvetica" pitchFamily="34" charset="0"/>
                </a:rPr>
              </a:br>
              <a:r>
                <a:rPr lang="en-US" sz="1400">
                  <a:latin typeface="Helvetica" pitchFamily="34" charset="0"/>
                </a:rPr>
                <a:t>Inglenook, first chateau-style winery, 1879</a:t>
              </a:r>
            </a:p>
          </p:txBody>
        </p:sp>
        <p:sp>
          <p:nvSpPr>
            <p:cNvPr id="112646" name="Rectangle 21"/>
            <p:cNvSpPr>
              <a:spLocks noChangeArrowheads="1"/>
            </p:cNvSpPr>
            <p:nvPr/>
          </p:nvSpPr>
          <p:spPr bwMode="auto">
            <a:xfrm>
              <a:off x="265043" y="6347791"/>
              <a:ext cx="51070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50047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17" name="Picture 16" descr="Old Chateau Photo.jpg"/>
          <p:cNvPicPr>
            <a:picLocks noChangeAspect="1"/>
          </p:cNvPicPr>
          <p:nvPr/>
        </p:nvPicPr>
        <p:blipFill>
          <a:blip r:embed="rId4"/>
          <a:stretch>
            <a:fillRect/>
          </a:stretch>
        </p:blipFill>
        <p:spPr>
          <a:xfrm>
            <a:off x="2282825" y="1451782"/>
            <a:ext cx="4642644" cy="3711023"/>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Late 1800’s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Chinese contract labor</a:t>
            </a:r>
          </a:p>
        </p:txBody>
      </p:sp>
      <p:grpSp>
        <p:nvGrpSpPr>
          <p:cNvPr id="112643" name="Group 31"/>
          <p:cNvGrpSpPr>
            <a:grpSpLocks/>
          </p:cNvGrpSpPr>
          <p:nvPr/>
        </p:nvGrpSpPr>
        <p:grpSpPr bwMode="auto">
          <a:xfrm>
            <a:off x="238125" y="5400577"/>
            <a:ext cx="7885113" cy="870047"/>
            <a:chOff x="238539" y="5824163"/>
            <a:chExt cx="7885005" cy="870725"/>
          </a:xfrm>
        </p:grpSpPr>
        <p:sp>
          <p:nvSpPr>
            <p:cNvPr id="112645" name="TextBox 30"/>
            <p:cNvSpPr txBox="1">
              <a:spLocks noChangeArrowheads="1"/>
            </p:cNvSpPr>
            <p:nvPr/>
          </p:nvSpPr>
          <p:spPr bwMode="auto">
            <a:xfrm>
              <a:off x="710888" y="5824163"/>
              <a:ext cx="6530866" cy="523628"/>
            </a:xfrm>
            <a:prstGeom prst="rect">
              <a:avLst/>
            </a:prstGeom>
            <a:noFill/>
            <a:ln w="9525">
              <a:noFill/>
              <a:miter lim="800000"/>
              <a:headEnd/>
              <a:tailEnd/>
            </a:ln>
          </p:spPr>
          <p:txBody>
            <a:bodyPr wrap="none">
              <a:spAutoFit/>
            </a:bodyPr>
            <a:lstStyle/>
            <a:p>
              <a:pPr algn="r" eaLnBrk="0" hangingPunct="0"/>
              <a:r>
                <a:rPr lang="en-US" sz="1400" dirty="0" smtClean="0">
                  <a:latin typeface="Helvetica" pitchFamily="34" charset="0"/>
                </a:rPr>
                <a:t>First immigrant labor force for grape harvest, 1870’s</a:t>
              </a:r>
              <a:r>
                <a:rPr lang="en-US" sz="1400" dirty="0">
                  <a:latin typeface="Helvetica" pitchFamily="34" charset="0"/>
                </a:rPr>
                <a:t/>
              </a:r>
              <a:br>
                <a:rPr lang="en-US" sz="1400" dirty="0">
                  <a:latin typeface="Helvetica" pitchFamily="34" charset="0"/>
                </a:rPr>
              </a:br>
              <a:r>
                <a:rPr lang="en-US" sz="1400" dirty="0" smtClean="0">
                  <a:latin typeface="Helvetica" pitchFamily="34" charset="0"/>
                </a:rPr>
                <a:t>Experience in building railroad translates to underground wine cave construction</a:t>
              </a:r>
              <a:endParaRPr lang="en-US" sz="1400" dirty="0">
                <a:latin typeface="Helvetica" pitchFamily="34" charset="0"/>
              </a:endParaRPr>
            </a:p>
          </p:txBody>
        </p:sp>
        <p:sp>
          <p:nvSpPr>
            <p:cNvPr id="112646" name="Rectangle 21"/>
            <p:cNvSpPr>
              <a:spLocks noChangeArrowheads="1"/>
            </p:cNvSpPr>
            <p:nvPr/>
          </p:nvSpPr>
          <p:spPr bwMode="auto">
            <a:xfrm>
              <a:off x="265043" y="6347791"/>
              <a:ext cx="7009030"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6908843" y="6248026"/>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02" y="1415005"/>
            <a:ext cx="5773205" cy="3790352"/>
          </a:xfrm>
          <a:prstGeom prst="rect">
            <a:avLst/>
          </a:prstGeom>
        </p:spPr>
      </p:pic>
    </p:spTree>
    <p:extLst>
      <p:ext uri="{BB962C8B-B14F-4D97-AF65-F5344CB8AC3E}">
        <p14:creationId xmlns:p14="http://schemas.microsoft.com/office/powerpoint/2010/main" val="390209133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2024063" y="1519996"/>
            <a:ext cx="5216186" cy="3589406"/>
          </a:xfrm>
          <a:prstGeom prst="rect">
            <a:avLst/>
          </a:prstGeom>
          <a:ln>
            <a:solidFill>
              <a:schemeClr val="accent4">
                <a:lumMod val="65000"/>
                <a:lumOff val="35000"/>
              </a:schemeClr>
            </a:solidFill>
          </a:ln>
        </p:spPr>
      </p:pic>
      <p:grpSp>
        <p:nvGrpSpPr>
          <p:cNvPr id="114691" name="Group 31"/>
          <p:cNvGrpSpPr>
            <a:grpSpLocks/>
          </p:cNvGrpSpPr>
          <p:nvPr/>
        </p:nvGrpSpPr>
        <p:grpSpPr bwMode="auto">
          <a:xfrm>
            <a:off x="238125" y="5399088"/>
            <a:ext cx="7885113" cy="871537"/>
            <a:chOff x="238539" y="5822672"/>
            <a:chExt cx="7885005" cy="872216"/>
          </a:xfrm>
        </p:grpSpPr>
        <p:sp>
          <p:nvSpPr>
            <p:cNvPr id="114693" name="TextBox 30"/>
            <p:cNvSpPr txBox="1">
              <a:spLocks noChangeArrowheads="1"/>
            </p:cNvSpPr>
            <p:nvPr/>
          </p:nvSpPr>
          <p:spPr bwMode="auto">
            <a:xfrm>
              <a:off x="2581275" y="5822672"/>
              <a:ext cx="3835151" cy="307777"/>
            </a:xfrm>
            <a:prstGeom prst="rect">
              <a:avLst/>
            </a:prstGeom>
            <a:noFill/>
            <a:ln w="9525">
              <a:noFill/>
              <a:miter lim="800000"/>
              <a:headEnd/>
              <a:tailEnd/>
            </a:ln>
          </p:spPr>
          <p:txBody>
            <a:bodyPr>
              <a:spAutoFit/>
            </a:bodyPr>
            <a:lstStyle/>
            <a:p>
              <a:pPr algn="r" eaLnBrk="0" hangingPunct="0"/>
              <a:r>
                <a:rPr lang="en-US" sz="1400">
                  <a:latin typeface="Helvetica" pitchFamily="34" charset="0"/>
                </a:rPr>
                <a:t>By 1889, Napa had more than 140 wineries</a:t>
              </a:r>
            </a:p>
          </p:txBody>
        </p:sp>
        <p:sp>
          <p:nvSpPr>
            <p:cNvPr id="114694" name="Rectangle 21"/>
            <p:cNvSpPr>
              <a:spLocks noChangeArrowheads="1"/>
            </p:cNvSpPr>
            <p:nvPr/>
          </p:nvSpPr>
          <p:spPr bwMode="auto">
            <a:xfrm>
              <a:off x="265043" y="6347791"/>
              <a:ext cx="61357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4696" name="Straight Connector 20"/>
            <p:cNvCxnSpPr>
              <a:cxnSpLocks noChangeShapeType="1"/>
            </p:cNvCxnSpPr>
            <p:nvPr/>
          </p:nvCxnSpPr>
          <p:spPr bwMode="auto">
            <a:xfrm rot="5400000">
              <a:off x="60334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14692" name="Title 17"/>
          <p:cNvSpPr>
            <a:spLocks noGrp="1"/>
          </p:cNvSpPr>
          <p:nvPr>
            <p:ph type="title" idx="4294967295"/>
          </p:nvPr>
        </p:nvSpPr>
        <p:spPr>
          <a:xfrm>
            <a:off x="365760" y="320040"/>
            <a:ext cx="6321425" cy="873125"/>
          </a:xfrm>
        </p:spPr>
        <p:txBody>
          <a:bodyPr/>
          <a:lstStyle/>
          <a:p>
            <a:r>
              <a:rPr lang="en-US" sz="3000" b="0" dirty="0" smtClean="0">
                <a:solidFill>
                  <a:srgbClr val="404040"/>
                </a:solidFill>
                <a:latin typeface="Arial" charset="0"/>
                <a:cs typeface="Arial" charset="0"/>
              </a:rPr>
              <a:t>Late </a:t>
            </a:r>
            <a:r>
              <a:rPr lang="en-US" sz="3000" b="0" dirty="0" err="1" smtClean="0">
                <a:solidFill>
                  <a:srgbClr val="404040"/>
                </a:solidFill>
                <a:latin typeface="Arial" charset="0"/>
                <a:cs typeface="Arial" charset="0"/>
              </a:rPr>
              <a:t>1800’s</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Napa Valley’s first boom</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116738" name="Group 31"/>
          <p:cNvGrpSpPr>
            <a:grpSpLocks/>
          </p:cNvGrpSpPr>
          <p:nvPr/>
        </p:nvGrpSpPr>
        <p:grpSpPr bwMode="auto">
          <a:xfrm>
            <a:off x="238125" y="5399088"/>
            <a:ext cx="7885113" cy="871537"/>
            <a:chOff x="238539" y="5822672"/>
            <a:chExt cx="7885005" cy="872216"/>
          </a:xfrm>
        </p:grpSpPr>
        <p:sp>
          <p:nvSpPr>
            <p:cNvPr id="116741" name="TextBox 30"/>
            <p:cNvSpPr txBox="1">
              <a:spLocks noChangeArrowheads="1"/>
            </p:cNvSpPr>
            <p:nvPr/>
          </p:nvSpPr>
          <p:spPr bwMode="auto">
            <a:xfrm>
              <a:off x="1661779" y="5822672"/>
              <a:ext cx="5746317" cy="308017"/>
            </a:xfrm>
            <a:prstGeom prst="rect">
              <a:avLst/>
            </a:prstGeom>
            <a:noFill/>
            <a:ln w="9525">
              <a:noFill/>
              <a:miter lim="800000"/>
              <a:headEnd/>
              <a:tailEnd/>
            </a:ln>
          </p:spPr>
          <p:txBody>
            <a:bodyPr>
              <a:spAutoFit/>
            </a:bodyPr>
            <a:lstStyle/>
            <a:p>
              <a:pPr algn="r" eaLnBrk="0" hangingPunct="0"/>
              <a:r>
                <a:rPr lang="en-US" sz="1400">
                  <a:latin typeface="Helvetica" pitchFamily="34" charset="0"/>
                </a:rPr>
                <a:t>Grapevine acreage decreases from 15,807 to 2,000 in just 12 years</a:t>
              </a:r>
            </a:p>
          </p:txBody>
        </p:sp>
        <p:sp>
          <p:nvSpPr>
            <p:cNvPr id="116742" name="Rectangle 21"/>
            <p:cNvSpPr>
              <a:spLocks noChangeArrowheads="1"/>
            </p:cNvSpPr>
            <p:nvPr/>
          </p:nvSpPr>
          <p:spPr bwMode="auto">
            <a:xfrm>
              <a:off x="265043" y="6347791"/>
              <a:ext cx="7126673"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6744" name="Straight Connector 20"/>
            <p:cNvCxnSpPr>
              <a:cxnSpLocks noChangeShapeType="1"/>
            </p:cNvCxnSpPr>
            <p:nvPr/>
          </p:nvCxnSpPr>
          <p:spPr bwMode="auto">
            <a:xfrm rot="5400000">
              <a:off x="7025135"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8" name="Title 17"/>
          <p:cNvSpPr>
            <a:spLocks noGrp="1"/>
          </p:cNvSpPr>
          <p:nvPr>
            <p:ph type="title" idx="4294967295"/>
          </p:nvPr>
        </p:nvSpPr>
        <p:spPr>
          <a:xfrm>
            <a:off x="363538" y="328613"/>
            <a:ext cx="6321425" cy="873125"/>
          </a:xfrm>
        </p:spPr>
        <p:txBody>
          <a:bodyPr/>
          <a:lstStyle/>
          <a:p>
            <a:pPr>
              <a:defRPr/>
            </a:pPr>
            <a:r>
              <a:rPr lang="en-US" sz="3000" b="0" dirty="0" smtClean="0">
                <a:solidFill>
                  <a:schemeClr val="bg2">
                    <a:lumMod val="50000"/>
                  </a:schemeClr>
                </a:solidFill>
              </a:rPr>
              <a:t>Weathering Storms</a:t>
            </a:r>
            <a:br>
              <a:rPr lang="en-US" sz="3000" b="0" dirty="0" smtClean="0">
                <a:solidFill>
                  <a:schemeClr val="bg2">
                    <a:lumMod val="50000"/>
                  </a:schemeClr>
                </a:solidFill>
              </a:rPr>
            </a:br>
            <a:r>
              <a:rPr lang="en-US" b="0" dirty="0" err="1" smtClean="0">
                <a:solidFill>
                  <a:schemeClr val="bg2">
                    <a:lumMod val="50000"/>
                  </a:schemeClr>
                </a:solidFill>
              </a:rPr>
              <a:t>Phylloxera</a:t>
            </a:r>
            <a:endParaRPr lang="en-US" sz="3000" b="0" dirty="0" smtClean="0">
              <a:solidFill>
                <a:srgbClr val="404040"/>
              </a:solidFill>
              <a:latin typeface="Arial" charset="0"/>
              <a:cs typeface="Arial" charset="0"/>
            </a:endParaRPr>
          </a:p>
        </p:txBody>
      </p:sp>
      <p:pic>
        <p:nvPicPr>
          <p:cNvPr id="17" name="Picture 16" descr="Tinacci_060322_6039.jpg"/>
          <p:cNvPicPr>
            <a:picLocks noChangeAspect="1"/>
          </p:cNvPicPr>
          <p:nvPr/>
        </p:nvPicPr>
        <p:blipFill>
          <a:blip r:embed="rId4" cstate="email">
            <a:duotone>
              <a:prstClr val="black"/>
              <a:srgbClr val="D9C3A5">
                <a:tint val="50000"/>
                <a:satMod val="180000"/>
              </a:srgbClr>
            </a:duotone>
            <a:lum contrast="20000"/>
          </a:blip>
          <a:srcRect/>
          <a:stretch>
            <a:fillRect/>
          </a:stretch>
        </p:blipFill>
        <p:spPr>
          <a:xfrm>
            <a:off x="1896008" y="1539700"/>
            <a:ext cx="5324995" cy="35499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Weathering Storms</a:t>
            </a:r>
            <a:br>
              <a:rPr lang="en-US" sz="3000" b="0" dirty="0" smtClean="0">
                <a:solidFill>
                  <a:schemeClr val="bg2">
                    <a:lumMod val="50000"/>
                  </a:schemeClr>
                </a:solidFill>
              </a:rPr>
            </a:br>
            <a:r>
              <a:rPr lang="en-US" b="0" dirty="0" smtClean="0">
                <a:solidFill>
                  <a:schemeClr val="bg2">
                    <a:lumMod val="50000"/>
                  </a:schemeClr>
                </a:solidFill>
              </a:rPr>
              <a:t> Prohibition, Great Depression, World War</a:t>
            </a:r>
            <a:endParaRPr lang="en-US" b="0" dirty="0">
              <a:solidFill>
                <a:schemeClr val="bg2">
                  <a:lumMod val="50000"/>
                </a:schemeClr>
              </a:solidFill>
            </a:endParaRPr>
          </a:p>
        </p:txBody>
      </p:sp>
      <p:grpSp>
        <p:nvGrpSpPr>
          <p:cNvPr id="118787" name="Group 31"/>
          <p:cNvGrpSpPr>
            <a:grpSpLocks/>
          </p:cNvGrpSpPr>
          <p:nvPr/>
        </p:nvGrpSpPr>
        <p:grpSpPr bwMode="auto">
          <a:xfrm>
            <a:off x="238125" y="5870575"/>
            <a:ext cx="7885113" cy="400050"/>
            <a:chOff x="238539" y="6294778"/>
            <a:chExt cx="7885005" cy="400170"/>
          </a:xfrm>
        </p:grpSpPr>
        <p:sp>
          <p:nvSpPr>
            <p:cNvPr id="118791"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24" name="TextBox 23"/>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25" name="TextBox 24"/>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6" name="TextBox 25"/>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7" name="TextBox 26"/>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8" name="TextBox 27"/>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9" name="TextBox 28"/>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0" name="TextBox 29"/>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18788" name="TextBox 30"/>
          <p:cNvSpPr txBox="1">
            <a:spLocks noChangeArrowheads="1"/>
          </p:cNvSpPr>
          <p:nvPr/>
        </p:nvSpPr>
        <p:spPr bwMode="auto">
          <a:xfrm>
            <a:off x="954088" y="5399088"/>
            <a:ext cx="3251200" cy="523220"/>
          </a:xfrm>
          <a:prstGeom prst="rect">
            <a:avLst/>
          </a:prstGeom>
          <a:noFill/>
          <a:ln w="9525">
            <a:noFill/>
            <a:miter lim="800000"/>
            <a:headEnd/>
            <a:tailEnd/>
          </a:ln>
        </p:spPr>
        <p:txBody>
          <a:bodyPr>
            <a:spAutoFit/>
          </a:bodyPr>
          <a:lstStyle/>
          <a:p>
            <a:pPr algn="r" eaLnBrk="0" hangingPunct="0"/>
            <a:r>
              <a:rPr lang="en-US" sz="1400" dirty="0" smtClean="0">
                <a:latin typeface="Helvetica" pitchFamily="34" charset="0"/>
              </a:rPr>
              <a:t>A series of unfortunate events plagues the Napa Valley wine industry</a:t>
            </a:r>
            <a:endParaRPr lang="en-US" sz="1400" dirty="0">
              <a:latin typeface="Helvetica" pitchFamily="34" charset="0"/>
            </a:endParaRPr>
          </a:p>
        </p:txBody>
      </p:sp>
      <p:cxnSp>
        <p:nvCxnSpPr>
          <p:cNvPr id="118789" name="Straight Connector 20"/>
          <p:cNvCxnSpPr>
            <a:cxnSpLocks noChangeShapeType="1"/>
          </p:cNvCxnSpPr>
          <p:nvPr/>
        </p:nvCxnSpPr>
        <p:spPr bwMode="auto">
          <a:xfrm rot="5400000">
            <a:off x="3821112" y="5837238"/>
            <a:ext cx="728663" cy="1588"/>
          </a:xfrm>
          <a:prstGeom prst="line">
            <a:avLst/>
          </a:prstGeom>
          <a:noFill/>
          <a:ln w="9525" algn="ctr">
            <a:solidFill>
              <a:schemeClr val="tx1"/>
            </a:solidFill>
            <a:round/>
            <a:headEnd/>
            <a:tailEnd/>
          </a:ln>
        </p:spPr>
      </p:cxnSp>
      <p:pic>
        <p:nvPicPr>
          <p:cNvPr id="19" name="Picture 18" descr="MD_0003-0703-1414-0730_91L54142K8910161C.jpg"/>
          <p:cNvPicPr>
            <a:picLocks noChangeAspect="1"/>
          </p:cNvPicPr>
          <p:nvPr/>
        </p:nvPicPr>
        <p:blipFill>
          <a:blip r:embed="rId4"/>
          <a:stretch>
            <a:fillRect/>
          </a:stretch>
        </p:blipFill>
        <p:spPr>
          <a:xfrm>
            <a:off x="2272506" y="1454300"/>
            <a:ext cx="4572000" cy="37207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0834"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Recovery</a:t>
            </a:r>
            <a:br>
              <a:rPr lang="en-US" sz="3000" b="0" smtClean="0">
                <a:solidFill>
                  <a:srgbClr val="404040"/>
                </a:solidFill>
                <a:latin typeface="Arial" charset="0"/>
                <a:cs typeface="Arial" charset="0"/>
              </a:rPr>
            </a:br>
            <a:r>
              <a:rPr lang="en-US" b="0" smtClean="0">
                <a:solidFill>
                  <a:srgbClr val="404040"/>
                </a:solidFill>
                <a:latin typeface="Arial" charset="0"/>
                <a:cs typeface="Arial" charset="0"/>
              </a:rPr>
              <a:t>Prohibition ends</a:t>
            </a:r>
          </a:p>
        </p:txBody>
      </p:sp>
      <p:pic>
        <p:nvPicPr>
          <p:cNvPr id="7170" name="Picture 2"/>
          <p:cNvPicPr>
            <a:picLocks noChangeAspect="1" noChangeArrowheads="1"/>
          </p:cNvPicPr>
          <p:nvPr/>
        </p:nvPicPr>
        <p:blipFill>
          <a:blip r:embed="rId4"/>
          <a:srcRect/>
          <a:stretch>
            <a:fillRect/>
          </a:stretch>
        </p:blipFill>
        <p:spPr bwMode="auto">
          <a:xfrm>
            <a:off x="1882762" y="1518477"/>
            <a:ext cx="5351488" cy="3592445"/>
          </a:xfrm>
          <a:prstGeom prst="rect">
            <a:avLst/>
          </a:prstGeom>
          <a:ln>
            <a:solidFill>
              <a:schemeClr val="accent4">
                <a:lumMod val="65000"/>
                <a:lumOff val="35000"/>
              </a:schemeClr>
            </a:solidFill>
          </a:ln>
        </p:spPr>
      </p:pic>
      <p:grpSp>
        <p:nvGrpSpPr>
          <p:cNvPr id="120836" name="Group 31"/>
          <p:cNvGrpSpPr>
            <a:grpSpLocks/>
          </p:cNvGrpSpPr>
          <p:nvPr/>
        </p:nvGrpSpPr>
        <p:grpSpPr bwMode="auto">
          <a:xfrm>
            <a:off x="238125" y="5870575"/>
            <a:ext cx="7885113" cy="400050"/>
            <a:chOff x="238539" y="6294778"/>
            <a:chExt cx="7885005" cy="400170"/>
          </a:xfrm>
        </p:grpSpPr>
        <p:sp>
          <p:nvSpPr>
            <p:cNvPr id="120839" name="Rectangle 21"/>
            <p:cNvSpPr>
              <a:spLocks noChangeArrowheads="1"/>
            </p:cNvSpPr>
            <p:nvPr/>
          </p:nvSpPr>
          <p:spPr bwMode="auto">
            <a:xfrm>
              <a:off x="265043" y="6347791"/>
              <a:ext cx="2850007"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20837" name="TextBox 30"/>
          <p:cNvSpPr txBox="1">
            <a:spLocks noChangeArrowheads="1"/>
          </p:cNvSpPr>
          <p:nvPr/>
        </p:nvSpPr>
        <p:spPr bwMode="auto">
          <a:xfrm>
            <a:off x="-122238" y="5399088"/>
            <a:ext cx="3251201" cy="307975"/>
          </a:xfrm>
          <a:prstGeom prst="rect">
            <a:avLst/>
          </a:prstGeom>
          <a:noFill/>
          <a:ln w="9525">
            <a:noFill/>
            <a:miter lim="800000"/>
            <a:headEnd/>
            <a:tailEnd/>
          </a:ln>
        </p:spPr>
        <p:txBody>
          <a:bodyPr>
            <a:spAutoFit/>
          </a:bodyPr>
          <a:lstStyle/>
          <a:p>
            <a:pPr algn="r" eaLnBrk="0" hangingPunct="0"/>
            <a:r>
              <a:rPr lang="en-US" sz="1400">
                <a:latin typeface="Helvetica" pitchFamily="34" charset="0"/>
              </a:rPr>
              <a:t>Prohibition repealed in 1933</a:t>
            </a:r>
          </a:p>
        </p:txBody>
      </p:sp>
      <p:cxnSp>
        <p:nvCxnSpPr>
          <p:cNvPr id="120838" name="Straight Connector 20"/>
          <p:cNvCxnSpPr>
            <a:cxnSpLocks noChangeShapeType="1"/>
          </p:cNvCxnSpPr>
          <p:nvPr/>
        </p:nvCxnSpPr>
        <p:spPr bwMode="auto">
          <a:xfrm rot="5400000">
            <a:off x="2744787" y="5837238"/>
            <a:ext cx="728663" cy="1588"/>
          </a:xfrm>
          <a:prstGeom prst="line">
            <a:avLst/>
          </a:prstGeom>
          <a:noFill/>
          <a:ln w="9525" algn="ctr">
            <a:solidFill>
              <a:schemeClr val="tx1"/>
            </a:solidFill>
            <a:round/>
            <a:headEnd/>
            <a:tailEnd/>
          </a:ln>
        </p:spPr>
      </p:cxn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srcRect/>
          <a:stretch>
            <a:fillRect/>
          </a:stretch>
        </p:blipFill>
        <p:spPr bwMode="auto">
          <a:xfrm>
            <a:off x="954740" y="1352576"/>
            <a:ext cx="7180731" cy="3911600"/>
          </a:xfrm>
          <a:prstGeom prst="rect">
            <a:avLst/>
          </a:prstGeom>
          <a:noFill/>
          <a:ln w="9525">
            <a:noFill/>
            <a:miter lim="800000"/>
            <a:headEnd/>
            <a:tailEnd/>
          </a:ln>
        </p:spPr>
      </p:pic>
      <p:sp>
        <p:nvSpPr>
          <p:cNvPr id="12288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Rebirth</a:t>
            </a:r>
            <a:br>
              <a:rPr lang="en-US" sz="3000" b="0" dirty="0" smtClean="0">
                <a:solidFill>
                  <a:srgbClr val="404040"/>
                </a:solidFill>
                <a:latin typeface="Arial" charset="0"/>
                <a:cs typeface="Arial" charset="0"/>
              </a:rPr>
            </a:br>
            <a:r>
              <a:rPr lang="en-US" b="0" dirty="0">
                <a:solidFill>
                  <a:srgbClr val="404040"/>
                </a:solidFill>
                <a:latin typeface="Arial" charset="0"/>
                <a:cs typeface="Arial" charset="0"/>
              </a:rPr>
              <a:t>Napa Valley’s Renaissance</a:t>
            </a:r>
            <a:endParaRPr lang="en-US" b="0" dirty="0" smtClean="0">
              <a:solidFill>
                <a:srgbClr val="404040"/>
              </a:solidFill>
              <a:latin typeface="Arial" charset="0"/>
              <a:cs typeface="Arial" charset="0"/>
            </a:endParaRPr>
          </a:p>
        </p:txBody>
      </p:sp>
      <p:grpSp>
        <p:nvGrpSpPr>
          <p:cNvPr id="122883" name="Group 31"/>
          <p:cNvGrpSpPr>
            <a:grpSpLocks/>
          </p:cNvGrpSpPr>
          <p:nvPr/>
        </p:nvGrpSpPr>
        <p:grpSpPr bwMode="auto">
          <a:xfrm>
            <a:off x="238125" y="5870575"/>
            <a:ext cx="7885113" cy="400050"/>
            <a:chOff x="238539" y="6294778"/>
            <a:chExt cx="7885005" cy="400170"/>
          </a:xfrm>
        </p:grpSpPr>
        <p:sp>
          <p:nvSpPr>
            <p:cNvPr id="122886" name="Rectangle 21"/>
            <p:cNvSpPr>
              <a:spLocks noChangeArrowheads="1"/>
            </p:cNvSpPr>
            <p:nvPr/>
          </p:nvSpPr>
          <p:spPr bwMode="auto">
            <a:xfrm>
              <a:off x="265043" y="6347791"/>
              <a:ext cx="5974164" cy="291548"/>
            </a:xfrm>
            <a:prstGeom prst="rect">
              <a:avLst/>
            </a:prstGeom>
            <a:solidFill>
              <a:srgbClr val="D2D37B"/>
            </a:solidFill>
            <a:ln w="9525" algn="ctr">
              <a:noFill/>
              <a:round/>
              <a:headEnd/>
              <a:tailEnd/>
            </a:ln>
          </p:spPr>
          <p:txBody>
            <a:bodyPr/>
            <a:lstStyle/>
            <a:p>
              <a:pPr algn="ctr" eaLnBrk="0" hangingPunct="0"/>
              <a:endParaRPr lang="en-US"/>
            </a:p>
          </p:txBody>
        </p:sp>
        <p:sp>
          <p:nvSpPr>
            <p:cNvPr id="16" name="TextBox 15"/>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7" name="TextBox 16"/>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8" name="TextBox 17"/>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9" name="TextBox 18"/>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0" name="TextBox 19"/>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1" name="TextBox 20"/>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2" name="TextBox 21"/>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1" name="TextBox 30"/>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2884" name="Straight Connector 20"/>
          <p:cNvCxnSpPr>
            <a:cxnSpLocks noChangeShapeType="1"/>
          </p:cNvCxnSpPr>
          <p:nvPr/>
        </p:nvCxnSpPr>
        <p:spPr bwMode="auto">
          <a:xfrm rot="5400000">
            <a:off x="5865812" y="5837238"/>
            <a:ext cx="728663" cy="1588"/>
          </a:xfrm>
          <a:prstGeom prst="line">
            <a:avLst/>
          </a:prstGeom>
          <a:noFill/>
          <a:ln w="9525" algn="ctr">
            <a:solidFill>
              <a:schemeClr val="tx1"/>
            </a:solidFill>
            <a:round/>
            <a:headEnd/>
            <a:tailEnd/>
          </a:ln>
        </p:spPr>
      </p:cxnSp>
      <p:sp>
        <p:nvSpPr>
          <p:cNvPr id="122885" name="TextBox 30"/>
          <p:cNvSpPr txBox="1">
            <a:spLocks noChangeArrowheads="1"/>
          </p:cNvSpPr>
          <p:nvPr/>
        </p:nvSpPr>
        <p:spPr bwMode="auto">
          <a:xfrm>
            <a:off x="0" y="5399088"/>
            <a:ext cx="6229350" cy="523220"/>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John Daniel, Jr. inherits Inglenook in 1939 </a:t>
            </a:r>
            <a:br>
              <a:rPr lang="en-US" sz="1400" dirty="0">
                <a:latin typeface="Helvetica" pitchFamily="34" charset="0"/>
              </a:rPr>
            </a:br>
            <a:r>
              <a:rPr lang="en-US" sz="1400" dirty="0">
                <a:latin typeface="Helvetica" pitchFamily="34" charset="0"/>
              </a:rPr>
              <a:t>Robert Mondavi builds </a:t>
            </a:r>
            <a:r>
              <a:rPr lang="en-US" sz="1400" dirty="0" smtClean="0">
                <a:latin typeface="Helvetica" pitchFamily="34" charset="0"/>
              </a:rPr>
              <a:t>his winery in 1966</a:t>
            </a:r>
            <a:endParaRPr lang="en-US" sz="1400" dirty="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Banding Together</a:t>
            </a:r>
            <a:br>
              <a:rPr lang="en-US" sz="3000" b="0" smtClean="0">
                <a:solidFill>
                  <a:srgbClr val="404040"/>
                </a:solidFill>
                <a:latin typeface="Arial" charset="0"/>
                <a:cs typeface="Arial" charset="0"/>
              </a:rPr>
            </a:br>
            <a:r>
              <a:rPr lang="en-US" b="0" smtClean="0">
                <a:solidFill>
                  <a:srgbClr val="404040"/>
                </a:solidFill>
                <a:latin typeface="Arial" charset="0"/>
                <a:cs typeface="Arial" charset="0"/>
              </a:rPr>
              <a:t>Napa Valley Vintners</a:t>
            </a:r>
          </a:p>
        </p:txBody>
      </p:sp>
      <p:pic>
        <p:nvPicPr>
          <p:cNvPr id="9218" name="Picture 2"/>
          <p:cNvPicPr>
            <a:picLocks noChangeAspect="1" noChangeArrowheads="1"/>
          </p:cNvPicPr>
          <p:nvPr/>
        </p:nvPicPr>
        <p:blipFill>
          <a:blip r:embed="rId4"/>
          <a:srcRect/>
          <a:stretch>
            <a:fillRect/>
          </a:stretch>
        </p:blipFill>
        <p:spPr bwMode="auto">
          <a:xfrm>
            <a:off x="2096841" y="1460027"/>
            <a:ext cx="4923331" cy="3695232"/>
          </a:xfrm>
          <a:prstGeom prst="rect">
            <a:avLst/>
          </a:prstGeom>
          <a:ln>
            <a:solidFill>
              <a:schemeClr val="accent4">
                <a:lumMod val="65000"/>
                <a:lumOff val="35000"/>
              </a:schemeClr>
            </a:solidFill>
          </a:ln>
        </p:spPr>
      </p:pic>
      <p:grpSp>
        <p:nvGrpSpPr>
          <p:cNvPr id="124932" name="Group 31"/>
          <p:cNvGrpSpPr>
            <a:grpSpLocks/>
          </p:cNvGrpSpPr>
          <p:nvPr/>
        </p:nvGrpSpPr>
        <p:grpSpPr bwMode="auto">
          <a:xfrm>
            <a:off x="238125" y="5870575"/>
            <a:ext cx="7885113" cy="400050"/>
            <a:chOff x="238539" y="6294778"/>
            <a:chExt cx="7885005" cy="400170"/>
          </a:xfrm>
        </p:grpSpPr>
        <p:sp>
          <p:nvSpPr>
            <p:cNvPr id="124935"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817937" y="5837238"/>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676275" y="5399088"/>
            <a:ext cx="3505200" cy="307975"/>
          </a:xfrm>
          <a:prstGeom prst="rect">
            <a:avLst/>
          </a:prstGeom>
          <a:noFill/>
          <a:ln w="9525">
            <a:noFill/>
            <a:miter lim="800000"/>
            <a:headEnd/>
            <a:tailEnd/>
          </a:ln>
        </p:spPr>
        <p:txBody>
          <a:bodyPr>
            <a:spAutoFit/>
          </a:bodyPr>
          <a:lstStyle/>
          <a:p>
            <a:pPr algn="r" eaLnBrk="0" hangingPunct="0"/>
            <a:r>
              <a:rPr lang="en-US" sz="1400">
                <a:latin typeface="Helvetica" pitchFamily="34" charset="0"/>
              </a:rPr>
              <a:t>Agreement of association signed in 1944</a:t>
            </a:r>
          </a:p>
        </p:txBody>
      </p:sp>
    </p:spTree>
    <p:extLst>
      <p:ext uri="{BB962C8B-B14F-4D97-AF65-F5344CB8AC3E}">
        <p14:creationId xmlns:p14="http://schemas.microsoft.com/office/powerpoint/2010/main" val="171331092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570155"/>
            <a:ext cx="8110537" cy="618883"/>
          </a:xfrm>
        </p:spPr>
        <p:txBody>
          <a:bodyPr/>
          <a:lstStyle/>
          <a:p>
            <a:r>
              <a:rPr lang="en-US" sz="3000" b="0" dirty="0" smtClean="0">
                <a:solidFill>
                  <a:srgbClr val="404040"/>
                </a:solidFill>
                <a:latin typeface="Arial" charset="0"/>
                <a:cs typeface="Arial" charset="0"/>
              </a:rPr>
              <a:t>Hispanic Heritage</a:t>
            </a:r>
            <a:br>
              <a:rPr lang="en-US" sz="3000" b="0" dirty="0" smtClean="0">
                <a:solidFill>
                  <a:srgbClr val="404040"/>
                </a:solidFill>
                <a:latin typeface="Arial" charset="0"/>
                <a:cs typeface="Arial" charset="0"/>
              </a:rPr>
            </a:br>
            <a:endParaRPr lang="en-US" b="0" dirty="0" smtClean="0">
              <a:solidFill>
                <a:srgbClr val="404040"/>
              </a:solidFill>
              <a:latin typeface="Arial" charset="0"/>
              <a:cs typeface="Arial" charset="0"/>
            </a:endParaRPr>
          </a:p>
        </p:txBody>
      </p:sp>
      <p:grpSp>
        <p:nvGrpSpPr>
          <p:cNvPr id="124932" name="Group 31"/>
          <p:cNvGrpSpPr>
            <a:grpSpLocks/>
          </p:cNvGrpSpPr>
          <p:nvPr/>
        </p:nvGrpSpPr>
        <p:grpSpPr bwMode="auto">
          <a:xfrm>
            <a:off x="238125" y="5838032"/>
            <a:ext cx="7885113" cy="432593"/>
            <a:chOff x="238539" y="6294778"/>
            <a:chExt cx="7885005" cy="400170"/>
          </a:xfrm>
        </p:grpSpPr>
        <p:sp>
          <p:nvSpPr>
            <p:cNvPr id="124935" name="Rectangle 21"/>
            <p:cNvSpPr>
              <a:spLocks noChangeArrowheads="1"/>
            </p:cNvSpPr>
            <p:nvPr/>
          </p:nvSpPr>
          <p:spPr bwMode="auto">
            <a:xfrm>
              <a:off x="265043" y="6347791"/>
              <a:ext cx="3789794"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690937" y="5837239"/>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530225" y="5399088"/>
            <a:ext cx="3505200" cy="307777"/>
          </a:xfrm>
          <a:prstGeom prst="rect">
            <a:avLst/>
          </a:prstGeom>
          <a:noFill/>
          <a:ln w="9525">
            <a:noFill/>
            <a:miter lim="800000"/>
            <a:headEnd/>
            <a:tailEnd/>
          </a:ln>
        </p:spPr>
        <p:txBody>
          <a:bodyPr>
            <a:spAutoFit/>
          </a:bodyPr>
          <a:lstStyle/>
          <a:p>
            <a:pPr algn="r" eaLnBrk="0" hangingPunct="0"/>
            <a:r>
              <a:rPr lang="en-US" sz="1400" dirty="0" smtClean="0">
                <a:latin typeface="Helvetica" pitchFamily="34" charset="0"/>
              </a:rPr>
              <a:t>US and Mexico create “Bracero” program </a:t>
            </a:r>
            <a:endParaRPr lang="en-US" sz="1400" dirty="0">
              <a:latin typeface="Helvetica"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2142" y="1497123"/>
            <a:ext cx="5452727" cy="3635151"/>
          </a:xfrm>
          <a:prstGeom prst="rect">
            <a:avLst/>
          </a:prstGeom>
          <a:ln>
            <a:solidFill>
              <a:schemeClr val="tx1"/>
            </a:solidFill>
          </a:ln>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126978" name="Group 31"/>
          <p:cNvGrpSpPr>
            <a:grpSpLocks/>
          </p:cNvGrpSpPr>
          <p:nvPr/>
        </p:nvGrpSpPr>
        <p:grpSpPr bwMode="auto">
          <a:xfrm>
            <a:off x="238125" y="5870575"/>
            <a:ext cx="7885113" cy="400050"/>
            <a:chOff x="238539" y="6294778"/>
            <a:chExt cx="7885005" cy="400170"/>
          </a:xfrm>
        </p:grpSpPr>
        <p:sp>
          <p:nvSpPr>
            <p:cNvPr id="126983" name="Rectangle 21"/>
            <p:cNvSpPr>
              <a:spLocks noChangeArrowheads="1"/>
            </p:cNvSpPr>
            <p:nvPr/>
          </p:nvSpPr>
          <p:spPr bwMode="auto">
            <a:xfrm>
              <a:off x="265043" y="6347791"/>
              <a:ext cx="7021900" cy="291548"/>
            </a:xfrm>
            <a:prstGeom prst="rect">
              <a:avLst/>
            </a:prstGeom>
            <a:solidFill>
              <a:srgbClr val="D2D37B"/>
            </a:solidFill>
            <a:ln w="9525" algn="ctr">
              <a:noFill/>
              <a:round/>
              <a:headEnd/>
              <a:tailEnd/>
            </a:ln>
          </p:spPr>
          <p:txBody>
            <a:bodyPr/>
            <a:lstStyle/>
            <a:p>
              <a:pPr algn="ctr" eaLnBrk="0" hangingPunct="0"/>
              <a:endParaRPr lang="en-US"/>
            </a:p>
          </p:txBody>
        </p:sp>
        <p:sp>
          <p:nvSpPr>
            <p:cNvPr id="9" name="TextBox 8"/>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0" name="TextBox 9"/>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1" name="TextBox 10"/>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2" name="TextBox 11"/>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13" name="TextBox 12"/>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14" name="TextBox 13"/>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15" name="TextBox 14"/>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16" name="TextBox 15"/>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26979" name="TextBox 30"/>
          <p:cNvSpPr txBox="1">
            <a:spLocks noChangeArrowheads="1"/>
          </p:cNvSpPr>
          <p:nvPr/>
        </p:nvSpPr>
        <p:spPr bwMode="auto">
          <a:xfrm>
            <a:off x="239713" y="5399088"/>
            <a:ext cx="7027862" cy="307975"/>
          </a:xfrm>
          <a:prstGeom prst="rect">
            <a:avLst/>
          </a:prstGeom>
          <a:noFill/>
          <a:ln w="9525">
            <a:noFill/>
            <a:miter lim="800000"/>
            <a:headEnd/>
            <a:tailEnd/>
          </a:ln>
        </p:spPr>
        <p:txBody>
          <a:bodyPr>
            <a:spAutoFit/>
          </a:bodyPr>
          <a:lstStyle/>
          <a:p>
            <a:pPr algn="r" eaLnBrk="0" hangingPunct="0"/>
            <a:r>
              <a:rPr lang="en-US" sz="1400">
                <a:latin typeface="Helvetica" pitchFamily="34" charset="0"/>
              </a:rPr>
              <a:t>Napa Valley Chardonnay and Cabernet Sauvignon win blind tasting</a:t>
            </a:r>
          </a:p>
        </p:txBody>
      </p:sp>
      <p:cxnSp>
        <p:nvCxnSpPr>
          <p:cNvPr id="126980" name="Straight Connector 20"/>
          <p:cNvCxnSpPr>
            <a:cxnSpLocks noChangeShapeType="1"/>
          </p:cNvCxnSpPr>
          <p:nvPr/>
        </p:nvCxnSpPr>
        <p:spPr bwMode="auto">
          <a:xfrm rot="5400000">
            <a:off x="6926262" y="5837238"/>
            <a:ext cx="728663" cy="1588"/>
          </a:xfrm>
          <a:prstGeom prst="line">
            <a:avLst/>
          </a:prstGeom>
          <a:noFill/>
          <a:ln w="9525" algn="ctr">
            <a:solidFill>
              <a:schemeClr val="tx1"/>
            </a:solidFill>
            <a:round/>
            <a:headEnd/>
            <a:tailEnd/>
          </a:ln>
        </p:spPr>
      </p:cxnSp>
      <p:sp>
        <p:nvSpPr>
          <p:cNvPr id="126981"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Judgment of Paris</a:t>
            </a:r>
            <a:endParaRPr lang="en-US" b="0" dirty="0" smtClean="0">
              <a:solidFill>
                <a:srgbClr val="404040"/>
              </a:solidFill>
              <a:latin typeface="Arial" charset="0"/>
              <a:cs typeface="Arial" charset="0"/>
            </a:endParaRPr>
          </a:p>
        </p:txBody>
      </p:sp>
      <p:pic>
        <p:nvPicPr>
          <p:cNvPr id="5" name="Picture 4" descr="paris.jpg"/>
          <p:cNvPicPr>
            <a:picLocks noChangeAspect="1"/>
          </p:cNvPicPr>
          <p:nvPr/>
        </p:nvPicPr>
        <p:blipFill>
          <a:blip r:embed="rId4"/>
          <a:srcRect/>
          <a:stretch>
            <a:fillRect/>
          </a:stretch>
        </p:blipFill>
        <p:spPr>
          <a:xfrm>
            <a:off x="1878013" y="1479485"/>
            <a:ext cx="5360988" cy="3653894"/>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vava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15802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transitionNVR.jpg"/>
          <p:cNvPicPr>
            <a:picLocks noChangeAspect="1"/>
          </p:cNvPicPr>
          <p:nvPr/>
        </p:nvPicPr>
        <p:blipFill>
          <a:blip r:embed="rId3"/>
          <a:srcRect l="525"/>
          <a:stretch>
            <a:fillRect/>
          </a:stretch>
        </p:blipFill>
        <p:spPr bwMode="auto">
          <a:xfrm>
            <a:off x="0" y="-23813"/>
            <a:ext cx="9144000" cy="6897688"/>
          </a:xfrm>
          <a:prstGeom prst="rect">
            <a:avLst/>
          </a:prstGeom>
          <a:noFill/>
          <a:ln w="9525">
            <a:noFill/>
            <a:miter lim="800000"/>
            <a:headEnd/>
            <a:tailEnd/>
          </a:ln>
        </p:spPr>
      </p:pic>
      <p:pic>
        <p:nvPicPr>
          <p:cNvPr id="10" name="Picture 9" descr="vintners_segue.png"/>
          <p:cNvPicPr>
            <a:picLocks noChangeAspect="1"/>
          </p:cNvPicPr>
          <p:nvPr/>
        </p:nvPicPr>
        <p:blipFill>
          <a:blip r:embed="rId4"/>
          <a:srcRect t="13287" b="19177"/>
          <a:stretch>
            <a:fillRect/>
          </a:stretch>
        </p:blipFill>
        <p:spPr>
          <a:xfrm>
            <a:off x="0" y="887506"/>
            <a:ext cx="9144000" cy="4652682"/>
          </a:xfrm>
          <a:prstGeom prst="rect">
            <a:avLst/>
          </a:prstGeom>
        </p:spPr>
      </p:pic>
      <p:sp>
        <p:nvSpPr>
          <p:cNvPr id="6" name="TextBox 5"/>
          <p:cNvSpPr txBox="1"/>
          <p:nvPr/>
        </p:nvSpPr>
        <p:spPr>
          <a:xfrm>
            <a:off x="6250267" y="4456299"/>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402667" y="4703949"/>
            <a:ext cx="2000250"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VINTNERS</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Helvetica" pitchFamily="34" charset="0"/>
                <a:cs typeface="Arial" charset="0"/>
              </a:rPr>
              <a:t>The Mission of the Napa Valley Vintners:</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sz="2600" b="0" dirty="0" smtClean="0">
                <a:solidFill>
                  <a:srgbClr val="404040"/>
                </a:solidFill>
                <a:latin typeface="Helvetica" pitchFamily="34" charset="0"/>
                <a:cs typeface="Arial" charset="0"/>
              </a:rPr>
              <a:t>To promote, protect and enhance the Napa Valley    appellation, our wines, vintners and community</a:t>
            </a:r>
          </a:p>
        </p:txBody>
      </p:sp>
      <p:grpSp>
        <p:nvGrpSpPr>
          <p:cNvPr id="178179" name="Group 4"/>
          <p:cNvGrpSpPr>
            <a:grpSpLocks/>
          </p:cNvGrpSpPr>
          <p:nvPr/>
        </p:nvGrpSpPr>
        <p:grpSpPr bwMode="auto">
          <a:xfrm>
            <a:off x="1223963" y="1918952"/>
            <a:ext cx="6681787" cy="3308686"/>
            <a:chOff x="1223493" y="1918952"/>
            <a:chExt cx="6682257" cy="3308686"/>
          </a:xfrm>
        </p:grpSpPr>
        <p:pic>
          <p:nvPicPr>
            <p:cNvPr id="178180" name="Picture 2"/>
            <p:cNvPicPr>
              <a:picLocks noChangeAspect="1" noChangeArrowheads="1"/>
            </p:cNvPicPr>
            <p:nvPr/>
          </p:nvPicPr>
          <p:blipFill>
            <a:blip r:embed="rId3"/>
            <a:srcRect t="301"/>
            <a:stretch>
              <a:fillRect/>
            </a:stretch>
          </p:blipFill>
          <p:spPr bwMode="auto">
            <a:xfrm>
              <a:off x="1238250" y="1922929"/>
              <a:ext cx="6667500" cy="3304709"/>
            </a:xfrm>
            <a:prstGeom prst="rect">
              <a:avLst/>
            </a:prstGeom>
            <a:noFill/>
            <a:ln w="9525">
              <a:noFill/>
              <a:miter lim="800000"/>
              <a:headEnd/>
              <a:tailEnd/>
            </a:ln>
          </p:spPr>
        </p:pic>
        <p:pic>
          <p:nvPicPr>
            <p:cNvPr id="178181" name="Picture 2"/>
            <p:cNvPicPr>
              <a:picLocks noChangeAspect="1" noChangeArrowheads="1"/>
            </p:cNvPicPr>
            <p:nvPr/>
          </p:nvPicPr>
          <p:blipFill>
            <a:blip r:embed="rId4"/>
            <a:srcRect/>
            <a:stretch>
              <a:fillRect/>
            </a:stretch>
          </p:blipFill>
          <p:spPr bwMode="auto">
            <a:xfrm>
              <a:off x="1223493" y="1918952"/>
              <a:ext cx="2240924" cy="3306394"/>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4572000" cy="6858000"/>
          </a:xfrm>
          <a:prstGeom prst="rect">
            <a:avLst/>
          </a:prstGeom>
        </p:spPr>
      </p:pic>
      <p:sp>
        <p:nvSpPr>
          <p:cNvPr id="4" name="TextBox 10"/>
          <p:cNvSpPr txBox="1">
            <a:spLocks noChangeArrowheads="1"/>
          </p:cNvSpPr>
          <p:nvPr/>
        </p:nvSpPr>
        <p:spPr bwMode="auto">
          <a:xfrm>
            <a:off x="5473700" y="1491780"/>
            <a:ext cx="3194050" cy="4745915"/>
          </a:xfrm>
          <a:prstGeom prst="rect">
            <a:avLst/>
          </a:prstGeom>
          <a:noFill/>
          <a:ln w="9525">
            <a:noFill/>
            <a:miter lim="800000"/>
            <a:headEnd/>
            <a:tailEnd/>
          </a:ln>
        </p:spPr>
        <p:txBody>
          <a:bodyPr>
            <a:spAutoFit/>
          </a:bodyPr>
          <a:lstStyle/>
          <a:p>
            <a:pPr eaLnBrk="0" hangingPunct="0">
              <a:lnSpc>
                <a:spcPct val="110000"/>
              </a:lnSpc>
              <a:spcBef>
                <a:spcPts val="0"/>
              </a:spcBef>
            </a:pPr>
            <a:r>
              <a:rPr lang="en-US" dirty="0" smtClean="0">
                <a:solidFill>
                  <a:srgbClr val="595959"/>
                </a:solidFill>
                <a:latin typeface="Helvetica" pitchFamily="34" charset="0"/>
              </a:rPr>
              <a:t>Auction Napa Valley</a:t>
            </a:r>
          </a:p>
          <a:p>
            <a:pPr eaLnBrk="0" hangingPunct="0">
              <a:lnSpc>
                <a:spcPct val="90000"/>
              </a:lnSpc>
              <a:spcBef>
                <a:spcPts val="1200"/>
              </a:spcBef>
            </a:pPr>
            <a:r>
              <a:rPr lang="en-US" dirty="0" smtClean="0">
                <a:solidFill>
                  <a:srgbClr val="595959"/>
                </a:solidFill>
                <a:latin typeface="Helvetica" pitchFamily="34" charset="0"/>
              </a:rPr>
              <a:t>Premiere Napa Valley</a:t>
            </a:r>
          </a:p>
          <a:p>
            <a:pPr eaLnBrk="0" hangingPunct="0">
              <a:lnSpc>
                <a:spcPct val="90000"/>
              </a:lnSpc>
              <a:spcBef>
                <a:spcPts val="1200"/>
              </a:spcBef>
            </a:pPr>
            <a:r>
              <a:rPr lang="en-US" dirty="0" smtClean="0">
                <a:solidFill>
                  <a:srgbClr val="595959"/>
                </a:solidFill>
                <a:latin typeface="Helvetica" pitchFamily="34" charset="0"/>
              </a:rPr>
              <a:t>Taste Napa Valley</a:t>
            </a:r>
          </a:p>
          <a:p>
            <a:pPr eaLnBrk="0" hangingPunct="0">
              <a:lnSpc>
                <a:spcPct val="90000"/>
              </a:lnSpc>
              <a:spcBef>
                <a:spcPts val="1200"/>
              </a:spcBef>
            </a:pPr>
            <a:r>
              <a:rPr lang="en-US" dirty="0" smtClean="0">
                <a:solidFill>
                  <a:srgbClr val="595959"/>
                </a:solidFill>
                <a:latin typeface="Helvetica" pitchFamily="34" charset="0"/>
              </a:rPr>
              <a:t>Master Napa Valley</a:t>
            </a:r>
          </a:p>
          <a:p>
            <a:pPr eaLnBrk="0" hangingPunct="0">
              <a:lnSpc>
                <a:spcPct val="90000"/>
              </a:lnSpc>
              <a:spcBef>
                <a:spcPts val="1200"/>
              </a:spcBef>
            </a:pPr>
            <a:r>
              <a:rPr lang="en-US" dirty="0" smtClean="0">
                <a:solidFill>
                  <a:srgbClr val="595959"/>
                </a:solidFill>
                <a:latin typeface="Helvetica" pitchFamily="34" charset="0"/>
              </a:rPr>
              <a:t>Symposium for Professional Wine Writers</a:t>
            </a:r>
          </a:p>
          <a:p>
            <a:pPr eaLnBrk="0" hangingPunct="0">
              <a:lnSpc>
                <a:spcPct val="90000"/>
              </a:lnSpc>
              <a:spcBef>
                <a:spcPts val="1200"/>
              </a:spcBef>
            </a:pPr>
            <a:r>
              <a:rPr lang="en-US" dirty="0" smtClean="0">
                <a:solidFill>
                  <a:srgbClr val="595959"/>
                </a:solidFill>
                <a:latin typeface="Helvetica" pitchFamily="34" charset="0"/>
              </a:rPr>
              <a:t>Wine Educators Academy</a:t>
            </a:r>
          </a:p>
          <a:p>
            <a:pPr eaLnBrk="0" hangingPunct="0">
              <a:lnSpc>
                <a:spcPct val="90000"/>
              </a:lnSpc>
              <a:spcBef>
                <a:spcPts val="1200"/>
              </a:spcBef>
            </a:pPr>
            <a:r>
              <a:rPr lang="en-US" dirty="0" smtClean="0">
                <a:solidFill>
                  <a:srgbClr val="595959"/>
                </a:solidFill>
                <a:latin typeface="Helvetica" pitchFamily="34" charset="0"/>
              </a:rPr>
              <a:t>Experience Napa Valley</a:t>
            </a:r>
          </a:p>
        </p:txBody>
      </p:sp>
      <p:sp>
        <p:nvSpPr>
          <p:cNvPr id="5" name="Text Box 25"/>
          <p:cNvSpPr txBox="1">
            <a:spLocks noChangeArrowheads="1"/>
          </p:cNvSpPr>
          <p:nvPr/>
        </p:nvSpPr>
        <p:spPr bwMode="auto">
          <a:xfrm>
            <a:off x="5473146" y="268941"/>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Promoting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apavintners.smugmug.com/Auction-Napa-Valley/2008/Saturday-Auction-at-Meadowood/Tinacci0806072507/742520252_JrHVJ-XL.jpg">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5473700" y="1491781"/>
            <a:ext cx="3194050" cy="3528145"/>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Auction</a:t>
            </a:r>
            <a:br>
              <a:rPr lang="en-US" dirty="0" smtClean="0">
                <a:solidFill>
                  <a:srgbClr val="595959"/>
                </a:solidFill>
                <a:latin typeface="Helvetica" pitchFamily="34" charset="0"/>
              </a:rPr>
            </a:br>
            <a:r>
              <a:rPr lang="en-US" dirty="0" smtClean="0">
                <a:solidFill>
                  <a:srgbClr val="595959"/>
                </a:solidFill>
                <a:latin typeface="Helvetica" pitchFamily="34" charset="0"/>
              </a:rPr>
              <a:t>Napa Valley:</a:t>
            </a:r>
            <a:endParaRPr lang="en-US" dirty="0">
              <a:solidFill>
                <a:srgbClr val="595959"/>
              </a:solidFill>
              <a:latin typeface="Helvetica" pitchFamily="34" charset="0"/>
            </a:endParaRPr>
          </a:p>
          <a:p>
            <a:pPr eaLnBrk="0" hangingPunct="0">
              <a:lnSpc>
                <a:spcPct val="95000"/>
              </a:lnSpc>
            </a:pPr>
            <a:endParaRPr lang="en-US" sz="2000" dirty="0">
              <a:solidFill>
                <a:srgbClr val="595959"/>
              </a:solidFill>
              <a:latin typeface="Helvetica" pitchFamily="34" charset="0"/>
            </a:endParaRPr>
          </a:p>
          <a:p>
            <a:pPr eaLnBrk="0" hangingPunct="0">
              <a:lnSpc>
                <a:spcPct val="110000"/>
              </a:lnSpc>
              <a:spcBef>
                <a:spcPts val="800"/>
              </a:spcBef>
            </a:pPr>
            <a:r>
              <a:rPr lang="en-US" sz="2000" dirty="0" smtClean="0">
                <a:solidFill>
                  <a:srgbClr val="595959"/>
                </a:solidFill>
                <a:latin typeface="Helvetica" pitchFamily="34" charset="0"/>
              </a:rPr>
              <a:t>The world’s most successful charity </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wine event</a:t>
            </a:r>
          </a:p>
          <a:p>
            <a:pPr eaLnBrk="0" hangingPunct="0">
              <a:lnSpc>
                <a:spcPct val="110000"/>
              </a:lnSpc>
              <a:spcBef>
                <a:spcPts val="800"/>
              </a:spcBef>
            </a:pPr>
            <a:r>
              <a:rPr lang="en-US" sz="2000" dirty="0" smtClean="0">
                <a:solidFill>
                  <a:srgbClr val="595959"/>
                </a:solidFill>
                <a:latin typeface="Helvetica" pitchFamily="34" charset="0"/>
              </a:rPr>
              <a:t>The best of Napa Valley</a:t>
            </a:r>
          </a:p>
          <a:p>
            <a:pPr eaLnBrk="0" hangingPunct="0">
              <a:lnSpc>
                <a:spcPct val="110000"/>
              </a:lnSpc>
              <a:spcBef>
                <a:spcPts val="800"/>
              </a:spcBef>
            </a:pPr>
            <a:r>
              <a:rPr lang="en-US" sz="2000" dirty="0" smtClean="0">
                <a:solidFill>
                  <a:srgbClr val="595959"/>
                </a:solidFill>
                <a:latin typeface="Helvetica" pitchFamily="34" charset="0"/>
              </a:rPr>
              <a:t>First weekend in June</a:t>
            </a:r>
          </a:p>
          <a:p>
            <a:pPr eaLnBrk="0" hangingPunct="0">
              <a:lnSpc>
                <a:spcPct val="110000"/>
              </a:lnSpc>
              <a:spcBef>
                <a:spcPts val="800"/>
              </a:spcBef>
            </a:pPr>
            <a:endParaRPr lang="en-US" sz="2000" dirty="0" smtClean="0">
              <a:solidFill>
                <a:srgbClr val="595959"/>
              </a:solidFill>
              <a:latin typeface="Helvetica" pitchFamily="34" charset="0"/>
            </a:endParaRPr>
          </a:p>
        </p:txBody>
      </p:sp>
      <p:sp>
        <p:nvSpPr>
          <p:cNvPr id="8" name="Text Box 25"/>
          <p:cNvSpPr txBox="1">
            <a:spLocks noChangeArrowheads="1"/>
          </p:cNvSpPr>
          <p:nvPr/>
        </p:nvSpPr>
        <p:spPr bwMode="auto">
          <a:xfrm>
            <a:off x="5473699" y="204396"/>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Promoting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Tree>
    <p:extLst>
      <p:ext uri="{BB962C8B-B14F-4D97-AF65-F5344CB8AC3E}">
        <p14:creationId xmlns:p14="http://schemas.microsoft.com/office/powerpoint/2010/main" val="3349462491"/>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srcRect l="5489" t="5988" r="6450" b="5452"/>
          <a:stretch>
            <a:fillRect/>
          </a:stretch>
        </p:blipFill>
        <p:spPr bwMode="auto">
          <a:xfrm>
            <a:off x="0" y="0"/>
            <a:ext cx="4571999" cy="6858000"/>
          </a:xfrm>
          <a:prstGeom prst="rect">
            <a:avLst/>
          </a:prstGeom>
          <a:noFill/>
          <a:ln w="9525">
            <a:noFill/>
            <a:miter lim="800000"/>
            <a:headEnd/>
            <a:tailEnd/>
          </a:ln>
        </p:spPr>
      </p:pic>
      <p:sp>
        <p:nvSpPr>
          <p:cNvPr id="7" name="TextBox 10"/>
          <p:cNvSpPr txBox="1">
            <a:spLocks noChangeArrowheads="1"/>
          </p:cNvSpPr>
          <p:nvPr/>
        </p:nvSpPr>
        <p:spPr bwMode="auto">
          <a:xfrm>
            <a:off x="4916245" y="1491781"/>
            <a:ext cx="3751505" cy="3764107"/>
          </a:xfrm>
          <a:prstGeom prst="rect">
            <a:avLst/>
          </a:prstGeom>
          <a:noFill/>
          <a:ln w="9525">
            <a:noFill/>
            <a:miter lim="800000"/>
            <a:headEnd/>
            <a:tailEnd/>
          </a:ln>
        </p:spPr>
        <p:txBody>
          <a:bodyPr wrap="square">
            <a:spAutoFit/>
          </a:bodyPr>
          <a:lstStyle/>
          <a:p>
            <a:pPr eaLnBrk="0" hangingPunct="0">
              <a:lnSpc>
                <a:spcPct val="95000"/>
              </a:lnSpc>
            </a:pPr>
            <a:r>
              <a:rPr lang="en-US" dirty="0" smtClean="0">
                <a:solidFill>
                  <a:srgbClr val="595959"/>
                </a:solidFill>
                <a:latin typeface="Helvetica" pitchFamily="34" charset="0"/>
              </a:rPr>
              <a:t>Premiere</a:t>
            </a:r>
            <a:br>
              <a:rPr lang="en-US" dirty="0" smtClean="0">
                <a:solidFill>
                  <a:srgbClr val="595959"/>
                </a:solidFill>
                <a:latin typeface="Helvetica" pitchFamily="34" charset="0"/>
              </a:rPr>
            </a:br>
            <a:r>
              <a:rPr lang="en-US" dirty="0" smtClean="0">
                <a:solidFill>
                  <a:srgbClr val="595959"/>
                </a:solidFill>
                <a:latin typeface="Helvetica" pitchFamily="34" charset="0"/>
              </a:rPr>
              <a:t>Napa Valley:</a:t>
            </a:r>
            <a:endParaRPr lang="en-US" dirty="0">
              <a:solidFill>
                <a:srgbClr val="595959"/>
              </a:solidFill>
              <a:latin typeface="Helvetica" pitchFamily="34" charset="0"/>
            </a:endParaRPr>
          </a:p>
          <a:p>
            <a:pPr eaLnBrk="0" hangingPunct="0">
              <a:lnSpc>
                <a:spcPct val="95000"/>
              </a:lnSpc>
            </a:pPr>
            <a:endParaRPr lang="en-US" sz="2000" dirty="0">
              <a:solidFill>
                <a:srgbClr val="595959"/>
              </a:solidFill>
              <a:latin typeface="Helvetica" pitchFamily="34" charset="0"/>
            </a:endParaRPr>
          </a:p>
          <a:p>
            <a:pPr eaLnBrk="0" hangingPunct="0">
              <a:lnSpc>
                <a:spcPct val="110000"/>
              </a:lnSpc>
              <a:spcBef>
                <a:spcPts val="800"/>
              </a:spcBef>
            </a:pPr>
            <a:r>
              <a:rPr lang="en-US" sz="2000" dirty="0" smtClean="0">
                <a:solidFill>
                  <a:srgbClr val="595959"/>
                </a:solidFill>
                <a:latin typeface="Helvetica" pitchFamily="34" charset="0"/>
              </a:rPr>
              <a:t>Mid-winter barrel auction for the trade</a:t>
            </a:r>
          </a:p>
          <a:p>
            <a:pPr eaLnBrk="0" hangingPunct="0">
              <a:lnSpc>
                <a:spcPct val="110000"/>
              </a:lnSpc>
              <a:spcBef>
                <a:spcPts val="800"/>
              </a:spcBef>
            </a:pPr>
            <a:r>
              <a:rPr lang="en-US" sz="2000" dirty="0" smtClean="0">
                <a:solidFill>
                  <a:srgbClr val="595959"/>
                </a:solidFill>
                <a:latin typeface="Helvetica" pitchFamily="34" charset="0"/>
              </a:rPr>
              <a:t>60-240 bottles per lot – some of the rarest wines in the world</a:t>
            </a:r>
          </a:p>
          <a:p>
            <a:pPr eaLnBrk="0" hangingPunct="0">
              <a:lnSpc>
                <a:spcPct val="110000"/>
              </a:lnSpc>
              <a:spcBef>
                <a:spcPts val="800"/>
              </a:spcBef>
            </a:pPr>
            <a:r>
              <a:rPr lang="en-US" sz="2000" dirty="0" smtClean="0">
                <a:solidFill>
                  <a:srgbClr val="595959"/>
                </a:solidFill>
                <a:latin typeface="Helvetica" pitchFamily="34" charset="0"/>
              </a:rPr>
              <a:t>Visit </a:t>
            </a:r>
            <a:r>
              <a:rPr lang="en-US" sz="2000" dirty="0" smtClean="0">
                <a:solidFill>
                  <a:schemeClr val="tx1">
                    <a:lumMod val="65000"/>
                    <a:lumOff val="35000"/>
                  </a:schemeClr>
                </a:solidFill>
                <a:latin typeface="Helvetica" pitchFamily="34" charset="0"/>
              </a:rPr>
              <a:t>www.PremiereNapaWines.com </a:t>
            </a:r>
            <a:r>
              <a:rPr lang="en-US" sz="2000" dirty="0" smtClean="0">
                <a:solidFill>
                  <a:srgbClr val="595959"/>
                </a:solidFill>
                <a:latin typeface="Helvetica" pitchFamily="34" charset="0"/>
              </a:rPr>
              <a:t>for more info</a:t>
            </a:r>
          </a:p>
        </p:txBody>
      </p:sp>
      <p:sp>
        <p:nvSpPr>
          <p:cNvPr id="8" name="Text Box 25"/>
          <p:cNvSpPr txBox="1">
            <a:spLocks noChangeArrowheads="1"/>
          </p:cNvSpPr>
          <p:nvPr/>
        </p:nvSpPr>
        <p:spPr bwMode="auto">
          <a:xfrm>
            <a:off x="5473147" y="172122"/>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Promoting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Tree>
    <p:extLst>
      <p:ext uri="{BB962C8B-B14F-4D97-AF65-F5344CB8AC3E}">
        <p14:creationId xmlns:p14="http://schemas.microsoft.com/office/powerpoint/2010/main" val="82589485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napavintners.smugmug.com/Marketing-Programs-and-Events/Wine-Educators-Academy/2010/Tinacci1008236315/984443849_qbp4P-L.jpg">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5473700" y="1491781"/>
            <a:ext cx="3194050" cy="4207306"/>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Education and immersion programs in Napa Valley:</a:t>
            </a:r>
            <a:endParaRPr lang="en-US" dirty="0">
              <a:solidFill>
                <a:srgbClr val="595959"/>
              </a:solidFill>
              <a:latin typeface="Helvetica" pitchFamily="34" charset="0"/>
            </a:endParaRPr>
          </a:p>
          <a:p>
            <a:pPr eaLnBrk="0" hangingPunct="0">
              <a:lnSpc>
                <a:spcPct val="95000"/>
              </a:lnSpc>
            </a:pPr>
            <a:endParaRPr lang="en-US" sz="2000" dirty="0">
              <a:solidFill>
                <a:srgbClr val="595959"/>
              </a:solidFill>
              <a:latin typeface="Helvetica" pitchFamily="34" charset="0"/>
            </a:endParaRPr>
          </a:p>
          <a:p>
            <a:r>
              <a:rPr lang="en-US" sz="2000" dirty="0" smtClean="0">
                <a:solidFill>
                  <a:srgbClr val="595959"/>
                </a:solidFill>
                <a:latin typeface="Helvetica" pitchFamily="34" charset="0"/>
              </a:rPr>
              <a:t>Wine Educators Academy</a:t>
            </a:r>
          </a:p>
          <a:p>
            <a:endParaRPr lang="en-US" sz="2000" dirty="0" smtClean="0">
              <a:solidFill>
                <a:srgbClr val="595959"/>
              </a:solidFill>
              <a:latin typeface="Helvetica" pitchFamily="34" charset="0"/>
            </a:endParaRPr>
          </a:p>
          <a:p>
            <a:r>
              <a:rPr lang="en-US" sz="2000" dirty="0" smtClean="0">
                <a:solidFill>
                  <a:srgbClr val="595959"/>
                </a:solidFill>
                <a:latin typeface="Helvetica" pitchFamily="34" charset="0"/>
              </a:rPr>
              <a:t>Master Napa Valley</a:t>
            </a:r>
          </a:p>
          <a:p>
            <a:endParaRPr lang="en-US" sz="2000" dirty="0" smtClean="0">
              <a:solidFill>
                <a:srgbClr val="595959"/>
              </a:solidFill>
              <a:latin typeface="Helvetica" pitchFamily="34" charset="0"/>
            </a:endParaRPr>
          </a:p>
          <a:p>
            <a:r>
              <a:rPr lang="en-US" sz="2000" dirty="0" smtClean="0">
                <a:solidFill>
                  <a:srgbClr val="595959"/>
                </a:solidFill>
                <a:latin typeface="Helvetica" pitchFamily="34" charset="0"/>
              </a:rPr>
              <a:t>Wine Writers Symposium</a:t>
            </a:r>
          </a:p>
          <a:p>
            <a:endParaRPr lang="en-US" sz="2000" dirty="0">
              <a:solidFill>
                <a:srgbClr val="595959"/>
              </a:solidFill>
              <a:latin typeface="Helvetica" pitchFamily="34" charset="0"/>
            </a:endParaRPr>
          </a:p>
          <a:p>
            <a:r>
              <a:rPr lang="en-US" sz="2000" dirty="0" smtClean="0">
                <a:solidFill>
                  <a:srgbClr val="595959"/>
                </a:solidFill>
                <a:latin typeface="Helvetica" pitchFamily="34" charset="0"/>
              </a:rPr>
              <a:t>Trade Boot Camps</a:t>
            </a:r>
          </a:p>
          <a:p>
            <a:endParaRPr lang="en-US" sz="2000" dirty="0">
              <a:solidFill>
                <a:srgbClr val="595959"/>
              </a:solidFill>
              <a:latin typeface="Helvetica" pitchFamily="34" charset="0"/>
            </a:endParaRPr>
          </a:p>
          <a:p>
            <a:r>
              <a:rPr lang="en-US" sz="2000" dirty="0" smtClean="0">
                <a:solidFill>
                  <a:srgbClr val="595959"/>
                </a:solidFill>
                <a:latin typeface="Helvetica" pitchFamily="34" charset="0"/>
              </a:rPr>
              <a:t>Experience Napa Valley</a:t>
            </a:r>
            <a:endParaRPr lang="en-US" sz="2000" dirty="0">
              <a:solidFill>
                <a:srgbClr val="595959"/>
              </a:solidFill>
              <a:latin typeface="Helvetica" pitchFamily="34" charset="0"/>
            </a:endParaRPr>
          </a:p>
        </p:txBody>
      </p:sp>
      <p:sp>
        <p:nvSpPr>
          <p:cNvPr id="7" name="Text Box 25"/>
          <p:cNvSpPr txBox="1">
            <a:spLocks noChangeArrowheads="1"/>
          </p:cNvSpPr>
          <p:nvPr/>
        </p:nvSpPr>
        <p:spPr bwMode="auto">
          <a:xfrm>
            <a:off x="5471205" y="182880"/>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Promoting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Tree>
    <p:extLst>
      <p:ext uri="{BB962C8B-B14F-4D97-AF65-F5344CB8AC3E}">
        <p14:creationId xmlns:p14="http://schemas.microsoft.com/office/powerpoint/2010/main" val="3775496878"/>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49241" y="344245"/>
            <a:ext cx="3665667" cy="553998"/>
          </a:xfrm>
          <a:prstGeom prst="rect">
            <a:avLst/>
          </a:prstGeom>
          <a:noFill/>
        </p:spPr>
        <p:txBody>
          <a:bodyPr wrap="square" rtlCol="0">
            <a:spAutoFit/>
          </a:bodyPr>
          <a:lstStyle/>
          <a:p>
            <a:r>
              <a:rPr lang="en-US" sz="3000" dirty="0">
                <a:latin typeface="Helvetica" pitchFamily="34" charset="0"/>
              </a:rPr>
              <a:t>Global Partnerships</a:t>
            </a:r>
            <a:endParaRPr lang="en-US" sz="3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93" y="898243"/>
            <a:ext cx="7148457" cy="5523808"/>
          </a:xfrm>
          <a:prstGeom prst="rect">
            <a:avLst/>
          </a:prstGeom>
        </p:spPr>
      </p:pic>
    </p:spTree>
    <p:extLst>
      <p:ext uri="{BB962C8B-B14F-4D97-AF65-F5344CB8AC3E}">
        <p14:creationId xmlns:p14="http://schemas.microsoft.com/office/powerpoint/2010/main" val="264876466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4410529.jpg"/>
          <p:cNvPicPr>
            <a:picLocks noChangeAspect="1"/>
          </p:cNvPicPr>
          <p:nvPr/>
        </p:nvPicPr>
        <p:blipFill>
          <a:blip r:embed="rId3"/>
          <a:srcRect/>
          <a:stretch>
            <a:fillRect/>
          </a:stretch>
        </p:blipFill>
        <p:spPr>
          <a:xfrm>
            <a:off x="0" y="0"/>
            <a:ext cx="4570223" cy="6858000"/>
          </a:xfrm>
          <a:prstGeom prst="rect">
            <a:avLst/>
          </a:prstGeom>
        </p:spPr>
      </p:pic>
      <p:pic>
        <p:nvPicPr>
          <p:cNvPr id="135171" name="Picture 2"/>
          <p:cNvPicPr>
            <a:picLocks noChangeAspect="1" noChangeArrowheads="1"/>
          </p:cNvPicPr>
          <p:nvPr/>
        </p:nvPicPr>
        <p:blipFill>
          <a:blip r:embed="rId4"/>
          <a:srcRect/>
          <a:stretch>
            <a:fillRect/>
          </a:stretch>
        </p:blipFill>
        <p:spPr bwMode="auto">
          <a:xfrm>
            <a:off x="246904" y="2466358"/>
            <a:ext cx="4329112" cy="1914525"/>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6" name="TextBox 10"/>
          <p:cNvSpPr txBox="1">
            <a:spLocks noChangeArrowheads="1"/>
          </p:cNvSpPr>
          <p:nvPr/>
        </p:nvSpPr>
        <p:spPr bwMode="auto">
          <a:xfrm>
            <a:off x="5339230" y="2053871"/>
            <a:ext cx="3387912" cy="1949252"/>
          </a:xfrm>
          <a:prstGeom prst="rect">
            <a:avLst/>
          </a:prstGeom>
          <a:noFill/>
          <a:ln w="9525">
            <a:noFill/>
            <a:miter lim="800000"/>
            <a:headEnd/>
            <a:tailEnd/>
          </a:ln>
        </p:spPr>
        <p:txBody>
          <a:bodyPr wrap="square">
            <a:spAutoFit/>
          </a:bodyPr>
          <a:lstStyle/>
          <a:p>
            <a:pPr eaLnBrk="0" hangingPunct="0">
              <a:lnSpc>
                <a:spcPct val="95000"/>
              </a:lnSpc>
              <a:spcBef>
                <a:spcPts val="800"/>
              </a:spcBef>
            </a:pPr>
            <a:r>
              <a:rPr lang="en-US" dirty="0" smtClean="0">
                <a:solidFill>
                  <a:srgbClr val="595959"/>
                </a:solidFill>
                <a:latin typeface="Helvetica" pitchFamily="34" charset="0"/>
              </a:rPr>
              <a:t/>
            </a:r>
            <a:br>
              <a:rPr lang="en-US" dirty="0" smtClean="0">
                <a:solidFill>
                  <a:srgbClr val="595959"/>
                </a:solidFill>
                <a:latin typeface="Helvetica" pitchFamily="34" charset="0"/>
              </a:rPr>
            </a:br>
            <a:r>
              <a:rPr lang="en-US" dirty="0" smtClean="0">
                <a:solidFill>
                  <a:srgbClr val="595959"/>
                </a:solidFill>
                <a:latin typeface="Helvetica" pitchFamily="34" charset="0"/>
              </a:rPr>
              <a:t>San Francisco/</a:t>
            </a:r>
            <a:br>
              <a:rPr lang="en-US" dirty="0" smtClean="0">
                <a:solidFill>
                  <a:srgbClr val="595959"/>
                </a:solidFill>
                <a:latin typeface="Helvetica" pitchFamily="34" charset="0"/>
              </a:rPr>
            </a:br>
            <a:r>
              <a:rPr lang="en-US" dirty="0" smtClean="0">
                <a:solidFill>
                  <a:srgbClr val="595959"/>
                </a:solidFill>
                <a:latin typeface="Helvetica" pitchFamily="34" charset="0"/>
              </a:rPr>
              <a:t>Napa Valley: </a:t>
            </a:r>
          </a:p>
          <a:p>
            <a:pPr eaLnBrk="0" hangingPunct="0">
              <a:lnSpc>
                <a:spcPct val="95000"/>
              </a:lnSpc>
              <a:spcBef>
                <a:spcPts val="800"/>
              </a:spcBef>
            </a:pPr>
            <a:r>
              <a:rPr lang="en-US" dirty="0" smtClean="0">
                <a:solidFill>
                  <a:srgbClr val="595959"/>
                </a:solidFill>
                <a:latin typeface="Helvetica" pitchFamily="34" charset="0"/>
              </a:rPr>
              <a:t>North America’s Great Wine Capital</a:t>
            </a:r>
            <a:endParaRPr lang="en-US" sz="2000" dirty="0" smtClean="0">
              <a:solidFill>
                <a:srgbClr val="595959"/>
              </a:solidFill>
              <a:latin typeface="Helvetica" pitchFamily="34" charset="0"/>
            </a:endParaRPr>
          </a:p>
        </p:txBody>
      </p:sp>
      <p:sp>
        <p:nvSpPr>
          <p:cNvPr id="2" name="TextBox 1"/>
          <p:cNvSpPr txBox="1"/>
          <p:nvPr/>
        </p:nvSpPr>
        <p:spPr>
          <a:xfrm>
            <a:off x="5349241" y="344245"/>
            <a:ext cx="3665667" cy="553998"/>
          </a:xfrm>
          <a:prstGeom prst="rect">
            <a:avLst/>
          </a:prstGeom>
          <a:noFill/>
        </p:spPr>
        <p:txBody>
          <a:bodyPr wrap="square" rtlCol="0">
            <a:spAutoFit/>
          </a:bodyPr>
          <a:lstStyle/>
          <a:p>
            <a:r>
              <a:rPr lang="en-US" sz="3000" dirty="0">
                <a:latin typeface="Helvetica" pitchFamily="34" charset="0"/>
              </a:rPr>
              <a:t>Global Partnerships</a:t>
            </a:r>
            <a:endParaRPr lang="en-US" sz="3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wipe(right)">
                                      <p:cBhvr>
                                        <p:cTn id="7" dur="500"/>
                                        <p:tgtEl>
                                          <p:spTgt spid="135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ick to download a hi-res version of this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4567428"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1313" name="Picture 2"/>
          <p:cNvPicPr>
            <a:picLocks noChangeAspect="1" noChangeArrowheads="1"/>
          </p:cNvPicPr>
          <p:nvPr/>
        </p:nvPicPr>
        <p:blipFill>
          <a:blip r:embed="rId5"/>
          <a:srcRect/>
          <a:stretch>
            <a:fillRect/>
          </a:stretch>
        </p:blipFill>
        <p:spPr bwMode="auto">
          <a:xfrm>
            <a:off x="581262" y="2166243"/>
            <a:ext cx="3990738" cy="2540229"/>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9" name="TextBox 10"/>
          <p:cNvSpPr txBox="1">
            <a:spLocks noChangeArrowheads="1"/>
          </p:cNvSpPr>
          <p:nvPr/>
        </p:nvSpPr>
        <p:spPr bwMode="auto">
          <a:xfrm>
            <a:off x="5339230" y="2863382"/>
            <a:ext cx="3387912" cy="794064"/>
          </a:xfrm>
          <a:prstGeom prst="rect">
            <a:avLst/>
          </a:prstGeom>
          <a:noFill/>
          <a:ln w="9525">
            <a:noFill/>
            <a:miter lim="800000"/>
            <a:headEnd/>
            <a:tailEnd/>
          </a:ln>
        </p:spPr>
        <p:txBody>
          <a:bodyPr wrap="square">
            <a:spAutoFit/>
          </a:bodyPr>
          <a:lstStyle/>
          <a:p>
            <a:pPr eaLnBrk="0" hangingPunct="0">
              <a:lnSpc>
                <a:spcPct val="95000"/>
              </a:lnSpc>
            </a:pPr>
            <a:r>
              <a:rPr lang="en-US" dirty="0" smtClean="0">
                <a:solidFill>
                  <a:srgbClr val="595959"/>
                </a:solidFill>
                <a:latin typeface="Helvetica" pitchFamily="34" charset="0"/>
              </a:rPr>
              <a:t>Place is important </a:t>
            </a:r>
            <a:br>
              <a:rPr lang="en-US" dirty="0" smtClean="0">
                <a:solidFill>
                  <a:srgbClr val="595959"/>
                </a:solidFill>
                <a:latin typeface="Helvetica" pitchFamily="34" charset="0"/>
              </a:rPr>
            </a:br>
            <a:r>
              <a:rPr lang="en-US" dirty="0" smtClean="0">
                <a:solidFill>
                  <a:srgbClr val="595959"/>
                </a:solidFill>
                <a:latin typeface="Helvetica" pitchFamily="34" charset="0"/>
              </a:rPr>
              <a:t>to wine</a:t>
            </a:r>
            <a:endParaRPr lang="en-US" sz="2000" dirty="0" smtClean="0">
              <a:solidFill>
                <a:srgbClr val="595959"/>
              </a:solidFill>
              <a:latin typeface="Helvetica" pitchFamily="34" charset="0"/>
            </a:endParaRPr>
          </a:p>
        </p:txBody>
      </p:sp>
      <p:sp>
        <p:nvSpPr>
          <p:cNvPr id="5" name="TextBox 4"/>
          <p:cNvSpPr txBox="1"/>
          <p:nvPr/>
        </p:nvSpPr>
        <p:spPr>
          <a:xfrm>
            <a:off x="5349241" y="344245"/>
            <a:ext cx="3665667" cy="553998"/>
          </a:xfrm>
          <a:prstGeom prst="rect">
            <a:avLst/>
          </a:prstGeom>
          <a:noFill/>
        </p:spPr>
        <p:txBody>
          <a:bodyPr wrap="square" rtlCol="0">
            <a:spAutoFit/>
          </a:bodyPr>
          <a:lstStyle/>
          <a:p>
            <a:r>
              <a:rPr lang="en-US" sz="3000" dirty="0">
                <a:latin typeface="Helvetica" pitchFamily="34" charset="0"/>
              </a:rPr>
              <a:t>Global Partnerships</a:t>
            </a:r>
            <a:endParaRPr lang="en-US" sz="3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41313"/>
                                        </p:tgtEl>
                                        <p:attrNameLst>
                                          <p:attrName>style.visibility</p:attrName>
                                        </p:attrNameLst>
                                      </p:cBhvr>
                                      <p:to>
                                        <p:strVal val="visible"/>
                                      </p:to>
                                    </p:set>
                                    <p:animEffect transition="in" filter="wipe(right)">
                                      <p:cBhvr>
                                        <p:cTn id="7" dur="500"/>
                                        <p:tgtEl>
                                          <p:spTgt spid="141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5480020" y="247426"/>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Protecting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8" name="TextBox 10"/>
          <p:cNvSpPr txBox="1">
            <a:spLocks noChangeArrowheads="1"/>
          </p:cNvSpPr>
          <p:nvPr/>
        </p:nvSpPr>
        <p:spPr bwMode="auto">
          <a:xfrm>
            <a:off x="5473700" y="1739207"/>
            <a:ext cx="3194050" cy="2674578"/>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Conjunctive Labeling:</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If the nested AVA is</a:t>
            </a:r>
          </a:p>
          <a:p>
            <a:pPr>
              <a:lnSpc>
                <a:spcPct val="90000"/>
              </a:lnSpc>
              <a:spcBef>
                <a:spcPts val="0"/>
              </a:spcBef>
            </a:pPr>
            <a:r>
              <a:rPr lang="en-US" sz="2000" dirty="0" smtClean="0">
                <a:solidFill>
                  <a:srgbClr val="595959"/>
                </a:solidFill>
                <a:latin typeface="Helvetica" pitchFamily="34" charset="0"/>
              </a:rPr>
              <a:t>listed, Napa Valley must</a:t>
            </a:r>
          </a:p>
          <a:p>
            <a:pPr>
              <a:lnSpc>
                <a:spcPct val="90000"/>
              </a:lnSpc>
              <a:spcBef>
                <a:spcPts val="0"/>
              </a:spcBef>
            </a:pPr>
            <a:r>
              <a:rPr lang="en-US" sz="2000" dirty="0" smtClean="0">
                <a:solidFill>
                  <a:srgbClr val="595959"/>
                </a:solidFill>
                <a:latin typeface="Helvetica" pitchFamily="34" charset="0"/>
              </a:rPr>
              <a:t>also be listed</a:t>
            </a:r>
          </a:p>
          <a:p>
            <a:pPr>
              <a:lnSpc>
                <a:spcPct val="90000"/>
              </a:lnSpc>
              <a:spcBef>
                <a:spcPts val="0"/>
              </a:spcBef>
            </a:pPr>
            <a:endParaRPr lang="en-US" sz="2000" dirty="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1989 CA state law</a:t>
            </a:r>
          </a:p>
          <a:p>
            <a:pPr>
              <a:lnSpc>
                <a:spcPct val="90000"/>
              </a:lnSpc>
              <a:spcBef>
                <a:spcPts val="0"/>
              </a:spcBef>
            </a:pPr>
            <a:r>
              <a:rPr lang="en-US" sz="2000" dirty="0" smtClean="0">
                <a:solidFill>
                  <a:srgbClr val="595959"/>
                </a:solidFill>
                <a:latin typeface="Helvetica" pitchFamily="34" charset="0"/>
              </a:rPr>
              <a:t>sponsored by Napa Valley</a:t>
            </a:r>
          </a:p>
          <a:p>
            <a:pPr>
              <a:lnSpc>
                <a:spcPct val="90000"/>
              </a:lnSpc>
              <a:spcBef>
                <a:spcPts val="0"/>
              </a:spcBef>
            </a:pPr>
            <a:r>
              <a:rPr lang="en-US" sz="2000" dirty="0" smtClean="0">
                <a:solidFill>
                  <a:srgbClr val="595959"/>
                </a:solidFill>
                <a:latin typeface="Helvetica" pitchFamily="34" charset="0"/>
              </a:rPr>
              <a:t>Vintners</a:t>
            </a:r>
          </a:p>
        </p:txBody>
      </p:sp>
    </p:spTree>
    <p:extLst>
      <p:ext uri="{BB962C8B-B14F-4D97-AF65-F5344CB8AC3E}">
        <p14:creationId xmlns:p14="http://schemas.microsoft.com/office/powerpoint/2010/main" val="128776528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73958210.jpg"/>
          <p:cNvPicPr>
            <a:picLocks noChangeAspect="1"/>
          </p:cNvPicPr>
          <p:nvPr/>
        </p:nvPicPr>
        <p:blipFill>
          <a:blip r:embed="rId3"/>
          <a:srcRect/>
          <a:stretch>
            <a:fillRect/>
          </a:stretch>
        </p:blipFill>
        <p:spPr>
          <a:xfrm>
            <a:off x="0" y="0"/>
            <a:ext cx="4572000" cy="6858000"/>
          </a:xfrm>
          <a:prstGeom prst="rect">
            <a:avLst/>
          </a:prstGeom>
        </p:spPr>
      </p:pic>
      <p:pic>
        <p:nvPicPr>
          <p:cNvPr id="24578" name="Picture 7" descr="GRN_CIRCLE.png"/>
          <p:cNvPicPr>
            <a:picLocks noChangeAspect="1"/>
          </p:cNvPicPr>
          <p:nvPr/>
        </p:nvPicPr>
        <p:blipFill>
          <a:blip r:embed="rId4">
            <a:lum bright="-2000"/>
          </a:blip>
          <a:srcRect/>
          <a:stretch>
            <a:fillRect/>
          </a:stretch>
        </p:blipFill>
        <p:spPr bwMode="auto">
          <a:xfrm>
            <a:off x="425450" y="2870200"/>
            <a:ext cx="3548063" cy="3600450"/>
          </a:xfrm>
          <a:prstGeom prst="rect">
            <a:avLst/>
          </a:prstGeom>
          <a:noFill/>
          <a:ln w="9525">
            <a:noFill/>
            <a:miter lim="800000"/>
            <a:headEnd/>
            <a:tailEnd/>
          </a:ln>
        </p:spPr>
      </p:pic>
      <p:pic>
        <p:nvPicPr>
          <p:cNvPr id="24579" name="Picture 3"/>
          <p:cNvPicPr>
            <a:picLocks noChangeAspect="1" noChangeArrowheads="1"/>
          </p:cNvPicPr>
          <p:nvPr/>
        </p:nvPicPr>
        <p:blipFill>
          <a:blip r:embed="rId5">
            <a:lum contrast="-30000"/>
          </a:blip>
          <a:srcRect/>
          <a:stretch>
            <a:fillRect/>
          </a:stretch>
        </p:blipFill>
        <p:spPr bwMode="auto">
          <a:xfrm>
            <a:off x="5432425" y="1711325"/>
            <a:ext cx="1858963" cy="2327275"/>
          </a:xfrm>
          <a:prstGeom prst="rect">
            <a:avLst/>
          </a:prstGeom>
          <a:noFill/>
          <a:ln w="9525">
            <a:noFill/>
            <a:miter lim="800000"/>
            <a:headEnd/>
            <a:tailEnd/>
          </a:ln>
        </p:spPr>
      </p:pic>
      <p:sp>
        <p:nvSpPr>
          <p:cNvPr id="14" name="TextBox 13"/>
          <p:cNvSpPr txBox="1"/>
          <p:nvPr/>
        </p:nvSpPr>
        <p:spPr>
          <a:xfrm>
            <a:off x="6638925" y="2073275"/>
            <a:ext cx="1698625" cy="338138"/>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sp>
        <p:nvSpPr>
          <p:cNvPr id="24581" name="TextBox 15"/>
          <p:cNvSpPr txBox="1">
            <a:spLocks noChangeArrowheads="1"/>
          </p:cNvSpPr>
          <p:nvPr/>
        </p:nvSpPr>
        <p:spPr bwMode="auto">
          <a:xfrm>
            <a:off x="134896" y="3429000"/>
            <a:ext cx="3296159" cy="2800767"/>
          </a:xfrm>
          <a:prstGeom prst="rect">
            <a:avLst/>
          </a:prstGeom>
          <a:noFill/>
          <a:ln w="9525">
            <a:noFill/>
            <a:miter lim="800000"/>
            <a:headEnd/>
            <a:tailEnd/>
          </a:ln>
        </p:spPr>
        <p:txBody>
          <a:bodyPr wrap="none">
            <a:spAutoFit/>
          </a:bodyPr>
          <a:lstStyle/>
          <a:p>
            <a:pPr algn="r" eaLnBrk="0" hangingPunct="0"/>
            <a:r>
              <a:rPr lang="en-US" dirty="0">
                <a:solidFill>
                  <a:schemeClr val="bg1"/>
                </a:solidFill>
                <a:latin typeface="Helvetica" pitchFamily="34" charset="0"/>
              </a:rPr>
              <a:t>NAPA VALLEY</a:t>
            </a:r>
          </a:p>
          <a:p>
            <a:pPr algn="r" eaLnBrk="0" hangingPunct="0"/>
            <a:endParaRPr lang="en-US" dirty="0">
              <a:solidFill>
                <a:schemeClr val="bg1"/>
              </a:solidFill>
              <a:latin typeface="Helvetica" pitchFamily="34" charset="0"/>
            </a:endParaRPr>
          </a:p>
          <a:p>
            <a:pPr algn="r" eaLnBrk="0" hangingPunct="0"/>
            <a:r>
              <a:rPr lang="en-US" sz="1600" dirty="0">
                <a:solidFill>
                  <a:schemeClr val="bg1"/>
                </a:solidFill>
                <a:latin typeface="Helvetica" pitchFamily="34" charset="0"/>
              </a:rPr>
              <a:t>                                Small in size. </a:t>
            </a:r>
          </a:p>
          <a:p>
            <a:pPr algn="r" eaLnBrk="0" hangingPunct="0"/>
            <a:r>
              <a:rPr lang="en-US" sz="1600" dirty="0">
                <a:solidFill>
                  <a:schemeClr val="bg1"/>
                </a:solidFill>
                <a:latin typeface="Helvetica" pitchFamily="34" charset="0"/>
              </a:rPr>
              <a:t>Big in quality and </a:t>
            </a:r>
            <a:r>
              <a:rPr lang="en-US" sz="1600" dirty="0" smtClean="0">
                <a:solidFill>
                  <a:schemeClr val="bg1"/>
                </a:solidFill>
                <a:latin typeface="Helvetica" pitchFamily="34" charset="0"/>
              </a:rPr>
              <a:t>diversity</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endParaRPr lang="en-US" sz="16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a:t>
            </a:r>
            <a:r>
              <a:rPr lang="en-US" sz="1600" dirty="0">
                <a:solidFill>
                  <a:schemeClr val="bg1"/>
                </a:solidFill>
                <a:latin typeface="Helvetica" pitchFamily="34" charset="0"/>
              </a:rPr>
              <a:t>% of California </a:t>
            </a:r>
            <a:r>
              <a:rPr lang="en-US" sz="1600" dirty="0" smtClean="0">
                <a:solidFill>
                  <a:schemeClr val="bg1"/>
                </a:solidFill>
                <a:latin typeface="Helvetica" pitchFamily="34" charset="0"/>
              </a:rPr>
              <a:t>wine</a:t>
            </a:r>
          </a:p>
          <a:p>
            <a:pPr algn="r" eaLnBrk="0" hangingPunct="0"/>
            <a:endParaRPr lang="en-US" sz="16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4/10ths of 1% of the </a:t>
            </a:r>
          </a:p>
          <a:p>
            <a:pPr algn="r" eaLnBrk="0" hangingPunct="0"/>
            <a:r>
              <a:rPr lang="en-US" sz="1600" dirty="0" smtClean="0">
                <a:solidFill>
                  <a:schemeClr val="bg1"/>
                </a:solidFill>
                <a:latin typeface="Helvetica" pitchFamily="34" charset="0"/>
              </a:rPr>
              <a:t>world’s wine</a:t>
            </a:r>
            <a:endParaRPr lang="en-US" sz="1600" dirty="0">
              <a:solidFill>
                <a:schemeClr val="bg1"/>
              </a:solidFill>
              <a:latin typeface="Helvetica" pitchFamily="34" charset="0"/>
            </a:endParaRPr>
          </a:p>
          <a:p>
            <a:pPr algn="r" eaLnBrk="0" hangingPunct="0"/>
            <a:endParaRPr lang="en-US" sz="16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5"/>
          <p:cNvSpPr txBox="1">
            <a:spLocks noChangeArrowheads="1"/>
          </p:cNvSpPr>
          <p:nvPr/>
        </p:nvSpPr>
        <p:spPr bwMode="auto">
          <a:xfrm>
            <a:off x="5282005" y="215153"/>
            <a:ext cx="3536555" cy="1015663"/>
          </a:xfrm>
          <a:prstGeom prst="rect">
            <a:avLst/>
          </a:prstGeom>
          <a:noFill/>
          <a:ln w="9525">
            <a:noFill/>
            <a:miter lim="800000"/>
            <a:headEnd/>
            <a:tailEnd/>
          </a:ln>
        </p:spPr>
        <p:txBody>
          <a:bodyPr wrap="square">
            <a:noAutofit/>
          </a:bodyPr>
          <a:lstStyle/>
          <a:p>
            <a:pPr>
              <a:spcBef>
                <a:spcPct val="50000"/>
              </a:spcBef>
            </a:pPr>
            <a:r>
              <a:rPr lang="en-US" sz="3000" dirty="0" smtClean="0">
                <a:latin typeface="Helvetica" pitchFamily="34" charset="0"/>
              </a:rPr>
              <a:t>Protecting </a:t>
            </a:r>
            <a:r>
              <a:rPr lang="en-US" sz="3000" dirty="0">
                <a:latin typeface="Helvetica" pitchFamily="34" charset="0"/>
              </a:rPr>
              <a:t/>
            </a:r>
            <a:br>
              <a:rPr lang="en-US" sz="3000" dirty="0">
                <a:latin typeface="Helvetica" pitchFamily="34" charset="0"/>
              </a:rPr>
            </a:br>
            <a:r>
              <a:rPr lang="en-US" sz="3000" dirty="0" smtClean="0">
                <a:latin typeface="Helvetica" pitchFamily="34" charset="0"/>
              </a:rPr>
              <a:t>Napa </a:t>
            </a:r>
            <a:r>
              <a:rPr lang="en-US" sz="3000" dirty="0">
                <a:latin typeface="Helvetica" pitchFamily="34" charset="0"/>
              </a:rPr>
              <a:t>Valley</a:t>
            </a:r>
          </a:p>
        </p:txBody>
      </p:sp>
      <p:sp>
        <p:nvSpPr>
          <p:cNvPr id="3" name="AutoShape 2" descr="data:image/jpeg;base64,/9j/4AAQSkZJRgABAQAAAQABAAD/2wCEAAkGBhIPEBAQEhIQFA8QEg8QEBIPGBoOExAQFhAVFBcQFBIYJyYhGBkkGxkVHzAhIykpODgsFR8xNTAqNSYrMCkBCQoKDgwOGQ8PGTUlHyItNDU1LTQwNS8tLDUwNDIsLC8tKiw0KTQsLCw1KSwtLiwqLC0vKS8pLCwsLywvLCwsLP/AABEIALkBEAMBIgACEQEDEQH/xAAcAAEBAAMAAwEAAAAAAAAAAAAABwQGCAEDBQL/xABBEAABAwICBAoIBgAFBQAAAAABAAIDBBESIQUHMdMGExcYNUFTVJKTIlFhc3SBsrQUIzJCcaEVM1KR8BYkQ2LR/8QAGwEBAAIDAQEAAAAAAAAAAAAAAAMFAQQGAgf/xAAxEQABAgIGCAcBAAMAAAAAAAAAAQIDEQQFEhMhMRQVMjNBUXGhBlJhgZGx0SJC8PH/2gAMAwEAAhEDEQA/AKxwp4TR6NpzUytkcwOYy0QaXXcbDJxAt81pvLxQ9hW+GLeLN119FP8Af0/1rn1W1CokOLDtO5kER6tWSF15eKHsK3wxbxOXih7Ct8MW8UKRbmr4PLue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FtvBDhfFpSF88LJWNZIYiJg0OLgxj7jCXC1nD+1y6rrqG6PqPi3/bwLUplEhwodpucz2x6qslM3XX0U/39P8AWufV0Frr6Kf7+n+tc+rZq3dL1/DzF2giIrIiCIiAIiIAiIgCIiAIiIAiIgCL6PBzRn4urp6faJJWB1jY8WDieb9Xohy9vC3RIo62ogGTWPJjBN/ynDGzO/8ApIHyWrpUPSNHn/Vm17TkZsrZtHyURFtGAiIgCIiAIiIAiIgCIiAIiIArrqG6PqPi3/bwKFK66huj6j4t/wBvAq6sdz7kkLaM3XX0U/39P9a59XQWuvop/v6f61z6sVbul6/hmLtBERWREEREAREQBERAEREB5stpq+CGDRENcAeMdM7Ha5tA44GZZj9Tb3y/zLHqt7uAHDSppZY6Zg46GWRrGwuJGBz3H0o3Z4czc5EZE5bVcXSWvbNwF7Dadtj87FcH4hr+lVdSIcNIaSnOdraTJUVJYZ+qcjcgQWvaqzOXyF+oZixzXtyc1zXNJAdZwNwbHI5+tfe4XcNKjSLwJQGRRuJZC3MMdaxLnHNztov7SAFry7OjuiRISLGajXLmk5y98DUciIuBb9WmnRXRPc+nhZNA5jDLExsbZMTTstm11toGXpDZew/esjTwoYWPFPFJLMXRMlla17YiBizBzdkXEDZlmeoyeHhXNFR/g4vy43Oe+Z7CRJMSRYF37WgACw25322Xh3CqZ9GaKS0kQMToS8nFTlhOTSP1NLS5tjsvlssuGXwq/WGlSS7tbE12ec+uNnKXwbmkpYs8ZZny6qodK90jiC57i5xADRc+oCwA9gXqARfe4KcMajR0l4jijefzIXXLX7BcAbH2FgflYjJdzHWJDhKsBqKqJgk5J0nLA02yVcTN0PwS4/RVbV4fzInsMRzvxcYvMLDqIeDmP/HttdaqWrp6CQuY0uGF5a0ubfFhcRctxZXscrqK6xeGdRUzzUh/Lp4ZHMMYNzKWPOGR5+QIbs/k5ji/D9f0qsKVFhXaSnOdrZTBJJgs8vlTbjQWsaizNKREXemmEREAREQBERAEREAV11DdH1Hxb/t4FClddQ3R9R8W/wC3gVdWO59ySFtGbrr6Kf7+n+tc+roLXX0U/wB/T/WufVird0vX8MxdoIiKyIgiIgCIiAIizNE6PFRK2IyxQ48g+fEGYrgBpLQbXvtOXtXh72w2q92SBMVkY0MDnnC1pc6zjZoubNaXE29QAJP8L8Kw8BtWslDUmonfA8CN7YxHiJa91gXHE0W9HEMj+4rW9NaqJKcSzGppI6ZpeWGUvacFyWtsGm7rdQv81zkLxPQIlJdBSIkkRJLj/SrOaJ0w+SdaO9GzkahoXSzqSZlQxrHSR48GMYg15YWh9usgm49oWRBwpqmVJqxPJx5PpOJuHNxYuLc3Zg/9dnqsvkor19FgxHK57EVVSSz5Zy6YkKOVMlMnSVbx80s2FrDK90hay+FrnG7sN8wL3Nuq9upYyIp2NRjUamSGMwiIvQC99DU8VLFKWtfxb2SYH/pfhcHYXew2t816EXlzUciovEH1a/hVVz1AqnzPE7f0OjPFiMWsRG0ZNBG313zuvVpzTLqyYzvaxsr2sEhYMIe9rcPGYeokAXA6wT12Hz0WvDokCErXMYiWUkkkyTl0wMq5VzC9k9O6M4XtLXFrHWdkcLmh7XfwWkEewrddCaq5KpkczKqkfTuIxGMyYsIdZzcJaLOtfI2W3cO9XD66aKWB8MeCLiniXEAQ03Zhwg9RI6tgVFH8T0GDSWwFekltWlx/lUyReuJM2jvVs5EYRZumNGimldEJoZsP6nwEuZizu0OIFyOu3/1YS6SHEbEaj25KQKksAiIvYCIiAIiIArrqG6PqPi3/AG8ChSuuobo+o+Lf9vAq6sdz7kkLaM3XX0U/39P9a59XQWuvop/v6f61z6sVbul6/hmLtBERWREEREAREQBERAV7g7wug0Vo2lFQ+WSaUGRsLPTfHE4jALONmMwYSNl7kgbV8DWrWNqvwlXBK6SmkbJGLE4WTMdc3Yf0PLXdeZDfUM9BLr/1tz6rD+rJiOzqNifaRex/s/7lcxRfDsGj0zTWuW2quVeSo7gicJcO+eE7qQrm2JYHhERdOQBERAEREAREQBERAbzqsqmU8tTVTTGKmhja1/pENkleTgaWA+mQ1slhY5nqtntGmeGEGl9H1cNO6SOobGZOJk9B8kUZa94bhJDgW3GEG/sso8i5qmeHYNKpemOcttFbZ5JZ4KnGfFfgnbHVrbHAIiLpSAIiIAiIgCIiAK66huj6j4t/28ChSuuobo+o+Lf9vAq6sdz7kkLaM3XX0U/39P8AWufV0Frr6Kf7+n+tc+rFW7pev4Zi7QREVkRBERAEREAX2OCegDX1cVPcta7G57htaxrCS7r68Iz6yF86iqGxyMe6NkjWm7o5L4XjrBLbEfyFbtX8FBLEaukpuJebwyBxLi1wDXOaHEkEZtzAHyXOeIa2fVtGc5rFVVSSOSUmquU8Z+qYKTwIaRHZkOqIHRvcx4s9jnMcPU5pII/3C9arGsb/AA6jcSaNktZUXlBcXsjzcQ6RxaRc3/aLXJzIupOT/wAC3aprLWNHSPdq1F5yx5ykq4dZHiJDu3SmERFbEYREQBERAEREAREQBfqOMuIa0Xc4hrR63E2A/wB7L8g/8Kqerg0Fa8f9kyKsp8MwfGZDGcLxZ7buOAg4fRcT7L2Nqqtax1fAWOsNXInKWHKc1TDpMkhw7xZTNG4X8Hv8Pq3093OaGxvY51rua5ozNsv1Yh8l8VXjh9S0McP4yrp+PdGGxRgFwJLnEhhLTZovfM/2bAxDSFU2WRz2RRxNP6Y4sRa0fy4kk+s/0Ni0PD1bvrKjNc5izRJK5ZSVUzljP1XCR7jwkhuzMZERdIQBERAEREAV11DdH1Hxb/t4FClddQ3R9R8W/wC3gVdWO59ySFtGbrr6Kf7+n+tc+roLXX0U/wB/T/WufVird0vX8MxdoIiKyIgiIgCIiABbT/17NDRQUVKXQtYCZZW5SSSOc5zg3bgbc7RmbdWxasi1aRRINJs3zbSNWaIuU8suOfE9NcrcjZOEXDF2kKeBk7B+Jge/85tmtkic3NrmDY64ZmMsjsvnraWRZo1GhUZl3BSTc5cEnjhyT0MOcrlmoREWyYCIiAIiIAiIgCIiALY+DPC92joZxCwfipy1vGvs5scTWm2Fm0uxEnM2ybkc1riELWpNGhUll3FSbcMOCyxx5p6GWuVqzQ2mPh7LJRz0dVinjka4xyON5YpQQ5hLnXxNDhs2gE2OwLViiLFHocGjWrltm0s1RMp85cPYOcrswiItowEREAREQBXXUN0fUfFv+3gUKV11DdH1Hxb/ALeBV1Y7n3JIW0Zuuvop/v6f61z6ugtdfRT/AH9P9a59WKt3S9fwzF2giIrIiCIiAIiIAsvRei5KqQQxAOkd+lpc2PFsyBeQCc9m1Yi8tNresbLdRXh6OVq2FkvCeKfE0+0CSniUzgDq6qIqoy1cIbE2KUNBdHIHveOLIIa4/sc/aFrtfqyr4nS2hBhjL7SGWJoMbSbSHE4EZZ5gfJUXgxwmFJoymnr5/SlvxReLyOiuGtyHpP8ARs4uzydtOV9a1w6Qkd+GwTB1FOxzmtjLSx8sb83lwzdk5tuoEetfOaDWdaxa1dDdZRHfzOy6wtiarZxTHFZ4m8+HDSHP/uJNERF9JNEIiIAiIgCIiAIiIDaKHVrXzcWRE3ipC38xssT2hhNi8YXG4Aucr7FtWsHV5PNURSUcIcziI4n2exmEx+g3J5BPoYRe5/T7AsLVBXTCWcGUtooYjJK19uLa8nIhzsmfvcSCL4Re/Vt+n+FjanR1VNo+oBlhaHOLQWyMY1zS9wY8XHo39K3zyXzasqyrSFWrGNsqjMJydZS8yt4rjgi4Kb0OHDWGs/8AZciL6W0RLSSmGZobKACWhzZLA7LlhIB9iw15c4kknMkkknMknaSesrwvo0NHo1LapPjLBPZJr9qaPQIiL2AiIgCIiAK66huj6j4t/wBvAoUrrqG6PqPi3/bwKurHc+5JC2jN119FP9/T/WufV0Frr6Kf7+n+tc+rFW7pev4Zi7QREVkRBERAEREAREQHsnqXyYcb3OwNaxuMl2FjRYMbfYAABYLy6qeWCIvcY2uL2sJOFrjkXBuwE+tepF5sNkiSyGIWdJoeRtMyrIHEySvhaevG1odf2g+kLi+bCvt8D9HaNqSIap9RDOScLw9jYX7Thu5pwG1hmcz1jYq1PwHpn0LaA8ZxEZDg4FokDg8uLy61rm7gbjrK5Wt/EsOrozITmO2scP8AHHFq8eBswqOr0VZnPiLYeFlLo6FwjonzyuB9OV7muitYeizC0Fx9t7Zdd8teXSUaOlIhpERqoi8FSS/BA5tlZBFkaOoXVE0ULP1yvZG3rzc4C59g2/JfvSujnU080Ds3QyPjJGQdhOTgD1EWPzXu9ZeXU/6lOXplM8ywmYiIvvcFaeglk4utdPHiPoSxuaIxs9F4LXEdfpXt67bV4pEdIENYioqy4Ik1+DLUtLIwINCyPpZqsW4qCSKJ98iXSXtb129G/vB7bYC6DouBNNHQyULeMME2JznFwLyXWIcHAWys22XV15qVcNdEaNoyYKeSolqQbPJex0UVnWcxxDQS/Iiw2dfqPM1T4mhVhHfBa1V/rCSf4yTF3LGfY2IlHVjUU1VtQ4MdGHOEbi1zmAkNc5t8Jc3YSLm38rzTVb4iXRvcxxa5hLCWktcLOaSOo9YXqRdYrGqipLM1sQiIvQCIiAIiIAiIgCuuobo+o+Lf9vAoUrrqG6PqPi3/AG8Crqx3PuSQtozddfRT/f0/1rn1dBa6+in+/p/rXPqxVu6Xr+GYu0ERFZEQREQBERAEREAREQH0+DckTKuCSd2GGJ4lebYieL/MDAM7lxaG29vVtW+w65b1TscA/BOs0AZytGL/ADXdTstrPZkfXL0VPTqmotPfbpCTk2SenGaeuWPoSMiuYkmmZpiOJtRMIXB8HGOMLhkDGTiaLECxAIByGYKxY3AEXBLbi4Bwki+YBsbfzYr8orRjLLEYqzkkp8VI5zK9q/4NaMmeyspn1JlgILop3NJie5rmguAaL/usQer5L2awuDujWOfWVT52yygNbHA5oMz2MtZrS02yABJNtnWc9Q4NcNGaMo3NhaJKyokc55eCGQsb6LAcgXk+mbA2GLM3uE4QcOBpKgEU4w1cEkb43MBwTC2B1x+x1iXdY9HK118+dVVY600hIj7pFszn/Vn42bXHOWPqb15Du5SSfY1Coc0vcWBzWEnC1zuMcG9QLwBc+2w/hfugiY+WJkjgyJz2NkecwyMuAc429QuV6EX0JWzbZReBolPn1yYKhjYYB+BZZpDhhmcBcYmZ4W9VmkdWZF8tI4WzQyVk01O7FDORMMi0sc/N8bmnYQ/F68iDfNfHRVVBqWi0GJeUdFRZSXHa4zX19SR8Zz0k4IiK4IwiIgCIiAIiIAiIgCuuobo+o+Lf9vAoUrrqG6PqPi3/AG8Crqx3PuSQtozddfRT/f0/1rn1dBa6+in+/p/rXPqxVu6Xr+GYu0ERFZEQREQBERAEREAREQBERAEREAREQBERAEREAREQBERAEREAREQBERAFddQ3R9R8W/7eBQpXXUN0fUfFv+3gVdWO59ySFtG1cOOCx0nSGlEoiu+N+Mt439BvbDcbf5U95v7u/N8g7xWEryFSw6TFhJZYskNhWIuZHeb87vzfIO8Tm/O783yDvFYkUmnR/N9Hm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FvfAHgcdE08kBmEvGTGbEGcVa8bGYbXd/ove/WtnRRxKVFipZeuBlGImKH//Z"/>
          <p:cNvSpPr>
            <a:spLocks noChangeAspect="1" noChangeArrowheads="1"/>
          </p:cNvSpPr>
          <p:nvPr/>
        </p:nvSpPr>
        <p:spPr bwMode="auto">
          <a:xfrm>
            <a:off x="63500" y="-15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t3.gstatic.com/images?q=tbn:ANd9GcRn1xvSD8GVpuCA0gXOc4YmdbLPiuWP0c-6Q5sIWTiEQT0REN0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06879"/>
            <a:ext cx="2324100" cy="1580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0.gstatic.com/images?q=tbn:ANd9GcRrMjfIc0USGSGeboEKKzdz-VUVG-pcVzi21wLvtIN8yPDtSbiIH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81000"/>
            <a:ext cx="2209799" cy="13258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0.gstatic.com/images?q=tbn:ANd9GcSROBi1BasH_aXDQJ4kONCJV6AqwV1u-A71aN-lNY7PSQ44NV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3297134"/>
            <a:ext cx="2319335" cy="1699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3.gstatic.com/images?q=tbn:ANd9GcTthfxcpVxhHe3z_lWAtYrL65cN5kndApz6Av_3o7-jXtdHajvp2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525" y="5006326"/>
            <a:ext cx="2300284" cy="16405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p:cNvSpPr txBox="1">
            <a:spLocks noChangeArrowheads="1"/>
          </p:cNvSpPr>
          <p:nvPr/>
        </p:nvSpPr>
        <p:spPr bwMode="auto">
          <a:xfrm>
            <a:off x="5034580" y="1398725"/>
            <a:ext cx="3632616" cy="4247317"/>
          </a:xfrm>
          <a:prstGeom prst="rect">
            <a:avLst/>
          </a:prstGeom>
          <a:noFill/>
          <a:ln w="9525">
            <a:noFill/>
            <a:miter lim="800000"/>
            <a:headEnd/>
            <a:tailEnd/>
          </a:ln>
        </p:spPr>
        <p:txBody>
          <a:bodyPr wrap="square">
            <a:spAutoFit/>
          </a:bodyPr>
          <a:lstStyle/>
          <a:p>
            <a:pPr>
              <a:lnSpc>
                <a:spcPct val="90000"/>
              </a:lnSpc>
              <a:spcBef>
                <a:spcPts val="0"/>
              </a:spcBef>
            </a:pPr>
            <a:r>
              <a:rPr lang="en-US" sz="2000" dirty="0" smtClean="0">
                <a:solidFill>
                  <a:srgbClr val="595959"/>
                </a:solidFill>
                <a:latin typeface="Helvetica" pitchFamily="34" charset="0"/>
              </a:rPr>
              <a:t>Napa Name Law</a:t>
            </a:r>
          </a:p>
          <a:p>
            <a:pPr>
              <a:lnSpc>
                <a:spcPct val="90000"/>
              </a:lnSpc>
              <a:spcBef>
                <a:spcPts val="0"/>
              </a:spcBef>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First wine region to obtain Geographic Indication (GI) status in China</a:t>
            </a:r>
          </a:p>
          <a:p>
            <a:pPr>
              <a:lnSpc>
                <a:spcPct val="90000"/>
              </a:lnSpc>
              <a:spcBef>
                <a:spcPts val="0"/>
              </a:spcBef>
            </a:pPr>
            <a:endParaRPr lang="en-US" sz="2000" dirty="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First non-European wine region to obtain GI</a:t>
            </a:r>
            <a:r>
              <a:rPr lang="en-US" sz="2000" dirty="0">
                <a:solidFill>
                  <a:srgbClr val="595959"/>
                </a:solidFill>
                <a:latin typeface="Helvetica" pitchFamily="34" charset="0"/>
              </a:rPr>
              <a:t> </a:t>
            </a:r>
            <a:r>
              <a:rPr lang="en-US" sz="2000" dirty="0" smtClean="0">
                <a:solidFill>
                  <a:srgbClr val="595959"/>
                </a:solidFill>
                <a:latin typeface="Helvetica" pitchFamily="34" charset="0"/>
              </a:rPr>
              <a:t>Status in European Union</a:t>
            </a:r>
          </a:p>
          <a:p>
            <a:pPr>
              <a:lnSpc>
                <a:spcPct val="90000"/>
              </a:lnSpc>
              <a:spcBef>
                <a:spcPts val="0"/>
              </a:spcBef>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GI status obtained in Brazil, Canada, India and Thailand</a:t>
            </a:r>
          </a:p>
          <a:p>
            <a:pPr>
              <a:lnSpc>
                <a:spcPct val="90000"/>
              </a:lnSpc>
              <a:spcBef>
                <a:spcPts val="0"/>
              </a:spcBef>
            </a:pPr>
            <a:endParaRPr lang="en-US" sz="2000" dirty="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Ongoing trademark </a:t>
            </a:r>
          </a:p>
          <a:p>
            <a:pPr>
              <a:lnSpc>
                <a:spcPct val="90000"/>
              </a:lnSpc>
              <a:spcBef>
                <a:spcPts val="0"/>
              </a:spcBef>
            </a:pPr>
            <a:r>
              <a:rPr lang="en-US" sz="2000" dirty="0" smtClean="0">
                <a:solidFill>
                  <a:srgbClr val="595959"/>
                </a:solidFill>
                <a:latin typeface="Helvetica" pitchFamily="34" charset="0"/>
              </a:rPr>
              <a:t>monitoring</a:t>
            </a:r>
          </a:p>
        </p:txBody>
      </p:sp>
    </p:spTree>
    <p:extLst>
      <p:ext uri="{BB962C8B-B14F-4D97-AF65-F5344CB8AC3E}">
        <p14:creationId xmlns:p14="http://schemas.microsoft.com/office/powerpoint/2010/main" val="204879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1" name="Picture 5" descr="river_ranch_2"/>
          <p:cNvPicPr>
            <a:picLocks noChangeAspect="1" noChangeArrowheads="1"/>
          </p:cNvPicPr>
          <p:nvPr/>
        </p:nvPicPr>
        <p:blipFill>
          <a:blip r:embed="rId3"/>
          <a:srcRect/>
          <a:stretch>
            <a:fillRect/>
          </a:stretch>
        </p:blipFill>
        <p:spPr bwMode="auto">
          <a:xfrm>
            <a:off x="0" y="0"/>
            <a:ext cx="4558553" cy="6858000"/>
          </a:xfrm>
          <a:prstGeom prst="rect">
            <a:avLst/>
          </a:prstGeom>
          <a:noFill/>
        </p:spPr>
      </p:pic>
      <p:sp>
        <p:nvSpPr>
          <p:cNvPr id="5" name="Text Box 25"/>
          <p:cNvSpPr txBox="1">
            <a:spLocks noChangeArrowheads="1"/>
          </p:cNvSpPr>
          <p:nvPr/>
        </p:nvSpPr>
        <p:spPr bwMode="auto">
          <a:xfrm>
            <a:off x="5471205" y="225910"/>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Protecting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6" name="TextBox 10"/>
          <p:cNvSpPr txBox="1">
            <a:spLocks noChangeArrowheads="1"/>
          </p:cNvSpPr>
          <p:nvPr/>
        </p:nvSpPr>
        <p:spPr bwMode="auto">
          <a:xfrm>
            <a:off x="5473700" y="1823945"/>
            <a:ext cx="3194050" cy="3210110"/>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Working Together </a:t>
            </a:r>
            <a:br>
              <a:rPr lang="en-US" dirty="0" smtClean="0">
                <a:solidFill>
                  <a:srgbClr val="595959"/>
                </a:solidFill>
                <a:latin typeface="Helvetica" pitchFamily="34" charset="0"/>
              </a:rPr>
            </a:br>
            <a:r>
              <a:rPr lang="en-US" dirty="0" smtClean="0">
                <a:solidFill>
                  <a:srgbClr val="595959"/>
                </a:solidFill>
                <a:latin typeface="Helvetica" pitchFamily="34" charset="0"/>
              </a:rPr>
              <a:t>for the Industry:</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Monitoring ordinances that may affect the wine industry</a:t>
            </a:r>
          </a:p>
          <a:p>
            <a:pPr>
              <a:lnSpc>
                <a:spcPct val="90000"/>
              </a:lnSpc>
              <a:spcBef>
                <a:spcPts val="1200"/>
              </a:spcBef>
            </a:pPr>
            <a:r>
              <a:rPr lang="en-US" sz="2000" dirty="0" smtClean="0">
                <a:solidFill>
                  <a:srgbClr val="595959"/>
                </a:solidFill>
                <a:latin typeface="Helvetica" pitchFamily="34" charset="0"/>
              </a:rPr>
              <a:t>Self taxation</a:t>
            </a:r>
          </a:p>
          <a:p>
            <a:pPr>
              <a:lnSpc>
                <a:spcPct val="90000"/>
              </a:lnSpc>
              <a:spcBef>
                <a:spcPts val="1200"/>
              </a:spcBef>
            </a:pPr>
            <a:r>
              <a:rPr lang="en-US" sz="2000" dirty="0" smtClean="0">
                <a:solidFill>
                  <a:srgbClr val="595959"/>
                </a:solidFill>
                <a:latin typeface="Helvetica" pitchFamily="34" charset="0"/>
              </a:rPr>
              <a:t>Pests and diseases</a:t>
            </a:r>
          </a:p>
          <a:p>
            <a:pPr>
              <a:lnSpc>
                <a:spcPct val="90000"/>
              </a:lnSpc>
              <a:spcBef>
                <a:spcPts val="1200"/>
              </a:spcBef>
            </a:pPr>
            <a:r>
              <a:rPr lang="en-US" sz="2000" dirty="0" err="1" smtClean="0">
                <a:solidFill>
                  <a:srgbClr val="595959"/>
                </a:solidFill>
                <a:latin typeface="Helvetica" pitchFamily="34" charset="0"/>
              </a:rPr>
              <a:t>Farmworker</a:t>
            </a:r>
            <a:r>
              <a:rPr lang="en-US" sz="2000" dirty="0" smtClean="0">
                <a:solidFill>
                  <a:srgbClr val="595959"/>
                </a:solidFill>
                <a:latin typeface="Helvetica" pitchFamily="34" charset="0"/>
              </a:rPr>
              <a:t> housing</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45311" y="949886"/>
            <a:ext cx="3306763" cy="523875"/>
            <a:chOff x="3225800" y="654050"/>
            <a:chExt cx="3306763" cy="523875"/>
          </a:xfrm>
        </p:grpSpPr>
        <p:sp>
          <p:nvSpPr>
            <p:cNvPr id="143362" name="TextBox 6"/>
            <p:cNvSpPr txBox="1">
              <a:spLocks noChangeArrowheads="1"/>
            </p:cNvSpPr>
            <p:nvPr/>
          </p:nvSpPr>
          <p:spPr bwMode="auto">
            <a:xfrm>
              <a:off x="3225800" y="654050"/>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1944</a:t>
              </a:r>
            </a:p>
          </p:txBody>
        </p:sp>
        <p:sp>
          <p:nvSpPr>
            <p:cNvPr id="18" name="TextBox 17"/>
            <p:cNvSpPr txBox="1"/>
            <p:nvPr/>
          </p:nvSpPr>
          <p:spPr>
            <a:xfrm>
              <a:off x="4135438" y="762000"/>
              <a:ext cx="2397125"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Valley Vintners Forms</a:t>
              </a:r>
            </a:p>
          </p:txBody>
        </p:sp>
      </p:grpSp>
      <p:grpSp>
        <p:nvGrpSpPr>
          <p:cNvPr id="30" name="Group 29"/>
          <p:cNvGrpSpPr/>
          <p:nvPr/>
        </p:nvGrpSpPr>
        <p:grpSpPr>
          <a:xfrm>
            <a:off x="4745311" y="1432747"/>
            <a:ext cx="2755900" cy="523875"/>
            <a:chOff x="3225800" y="1166813"/>
            <a:chExt cx="2755900" cy="523875"/>
          </a:xfrm>
        </p:grpSpPr>
        <p:sp>
          <p:nvSpPr>
            <p:cNvPr id="143363" name="TextBox 7"/>
            <p:cNvSpPr txBox="1">
              <a:spLocks noChangeArrowheads="1"/>
            </p:cNvSpPr>
            <p:nvPr/>
          </p:nvSpPr>
          <p:spPr bwMode="auto">
            <a:xfrm>
              <a:off x="3225800" y="11668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1968</a:t>
              </a:r>
            </a:p>
          </p:txBody>
        </p:sp>
        <p:sp>
          <p:nvSpPr>
            <p:cNvPr id="19" name="TextBox 18"/>
            <p:cNvSpPr txBox="1"/>
            <p:nvPr/>
          </p:nvSpPr>
          <p:spPr>
            <a:xfrm>
              <a:off x="4135438" y="1275556"/>
              <a:ext cx="1846262" cy="306388"/>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Agricultural Preserve</a:t>
              </a:r>
            </a:p>
          </p:txBody>
        </p:sp>
      </p:grpSp>
      <p:grpSp>
        <p:nvGrpSpPr>
          <p:cNvPr id="31" name="Group 30"/>
          <p:cNvGrpSpPr/>
          <p:nvPr/>
        </p:nvGrpSpPr>
        <p:grpSpPr>
          <a:xfrm>
            <a:off x="4745311" y="1915608"/>
            <a:ext cx="3094038" cy="523875"/>
            <a:chOff x="4059514" y="1679575"/>
            <a:chExt cx="3094038" cy="523875"/>
          </a:xfrm>
        </p:grpSpPr>
        <p:sp>
          <p:nvSpPr>
            <p:cNvPr id="143364" name="TextBox 8"/>
            <p:cNvSpPr txBox="1">
              <a:spLocks noChangeArrowheads="1"/>
            </p:cNvSpPr>
            <p:nvPr/>
          </p:nvSpPr>
          <p:spPr bwMode="auto">
            <a:xfrm>
              <a:off x="4059514" y="16795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1976</a:t>
              </a:r>
            </a:p>
          </p:txBody>
        </p:sp>
        <p:sp>
          <p:nvSpPr>
            <p:cNvPr id="20" name="TextBox 19"/>
            <p:cNvSpPr txBox="1"/>
            <p:nvPr/>
          </p:nvSpPr>
          <p:spPr>
            <a:xfrm>
              <a:off x="4969152" y="1787525"/>
              <a:ext cx="218440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Conservation Easements</a:t>
              </a:r>
            </a:p>
          </p:txBody>
        </p:sp>
      </p:grpSp>
      <p:grpSp>
        <p:nvGrpSpPr>
          <p:cNvPr id="32" name="Group 31"/>
          <p:cNvGrpSpPr/>
          <p:nvPr/>
        </p:nvGrpSpPr>
        <p:grpSpPr>
          <a:xfrm>
            <a:off x="4745311" y="2398469"/>
            <a:ext cx="3411538" cy="522287"/>
            <a:chOff x="4059514" y="2192338"/>
            <a:chExt cx="3411538" cy="522287"/>
          </a:xfrm>
        </p:grpSpPr>
        <p:sp>
          <p:nvSpPr>
            <p:cNvPr id="143365" name="TextBox 9"/>
            <p:cNvSpPr txBox="1">
              <a:spLocks noChangeArrowheads="1"/>
            </p:cNvSpPr>
            <p:nvPr/>
          </p:nvSpPr>
          <p:spPr bwMode="auto">
            <a:xfrm>
              <a:off x="4059514" y="2192338"/>
              <a:ext cx="987425" cy="522287"/>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1" name="TextBox 20"/>
            <p:cNvSpPr txBox="1"/>
            <p:nvPr/>
          </p:nvSpPr>
          <p:spPr>
            <a:xfrm>
              <a:off x="4969152" y="2299494"/>
              <a:ext cx="250190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Growth Management System</a:t>
              </a:r>
            </a:p>
          </p:txBody>
        </p:sp>
      </p:grpSp>
      <p:grpSp>
        <p:nvGrpSpPr>
          <p:cNvPr id="33" name="Group 32"/>
          <p:cNvGrpSpPr/>
          <p:nvPr/>
        </p:nvGrpSpPr>
        <p:grpSpPr>
          <a:xfrm>
            <a:off x="4745311" y="2879742"/>
            <a:ext cx="3324225" cy="523875"/>
            <a:chOff x="4059514" y="2703513"/>
            <a:chExt cx="3324225" cy="523875"/>
          </a:xfrm>
        </p:grpSpPr>
        <p:sp>
          <p:nvSpPr>
            <p:cNvPr id="143366" name="TextBox 10"/>
            <p:cNvSpPr txBox="1">
              <a:spLocks noChangeArrowheads="1"/>
            </p:cNvSpPr>
            <p:nvPr/>
          </p:nvSpPr>
          <p:spPr bwMode="auto">
            <a:xfrm>
              <a:off x="4059514" y="27035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2" name="TextBox 21"/>
            <p:cNvSpPr txBox="1"/>
            <p:nvPr/>
          </p:nvSpPr>
          <p:spPr>
            <a:xfrm>
              <a:off x="4969152" y="2811463"/>
              <a:ext cx="2414587"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Winery Definition Ordinance</a:t>
              </a:r>
            </a:p>
          </p:txBody>
        </p:sp>
      </p:grpSp>
      <p:grpSp>
        <p:nvGrpSpPr>
          <p:cNvPr id="34" name="Group 33"/>
          <p:cNvGrpSpPr/>
          <p:nvPr/>
        </p:nvGrpSpPr>
        <p:grpSpPr>
          <a:xfrm>
            <a:off x="4745311" y="3364191"/>
            <a:ext cx="4247218" cy="523875"/>
            <a:chOff x="4059514" y="3214688"/>
            <a:chExt cx="4247218" cy="523875"/>
          </a:xfrm>
        </p:grpSpPr>
        <p:sp>
          <p:nvSpPr>
            <p:cNvPr id="143367" name="TextBox 11"/>
            <p:cNvSpPr txBox="1">
              <a:spLocks noChangeArrowheads="1"/>
            </p:cNvSpPr>
            <p:nvPr/>
          </p:nvSpPr>
          <p:spPr bwMode="auto">
            <a:xfrm>
              <a:off x="4059514" y="321468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1991</a:t>
              </a:r>
            </a:p>
          </p:txBody>
        </p:sp>
        <p:sp>
          <p:nvSpPr>
            <p:cNvPr id="23" name="TextBox 22"/>
            <p:cNvSpPr txBox="1"/>
            <p:nvPr/>
          </p:nvSpPr>
          <p:spPr>
            <a:xfrm>
              <a:off x="4969152" y="3215015"/>
              <a:ext cx="3337580"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Hillside Planting and Stream Setback </a:t>
              </a:r>
              <a:r>
                <a:rPr lang="en-US" sz="1400" dirty="0" smtClean="0">
                  <a:solidFill>
                    <a:schemeClr val="tx1">
                      <a:lumMod val="65000"/>
                      <a:lumOff val="35000"/>
                    </a:schemeClr>
                  </a:solidFill>
                  <a:latin typeface="Helvetica" pitchFamily="50" charset="0"/>
                  <a:cs typeface="+mn-cs"/>
                </a:rPr>
                <a:t/>
              </a:r>
              <a:br>
                <a:rPr lang="en-US" sz="1400" dirty="0" smtClean="0">
                  <a:solidFill>
                    <a:schemeClr val="tx1">
                      <a:lumMod val="65000"/>
                      <a:lumOff val="35000"/>
                    </a:schemeClr>
                  </a:solidFill>
                  <a:latin typeface="Helvetica" pitchFamily="50" charset="0"/>
                  <a:cs typeface="+mn-cs"/>
                </a:rPr>
              </a:br>
              <a:r>
                <a:rPr lang="en-US" sz="1400" dirty="0" smtClean="0">
                  <a:solidFill>
                    <a:schemeClr val="tx1">
                      <a:lumMod val="65000"/>
                      <a:lumOff val="35000"/>
                    </a:schemeClr>
                  </a:solidFill>
                  <a:latin typeface="Helvetica" pitchFamily="50" charset="0"/>
                  <a:cs typeface="+mn-cs"/>
                </a:rPr>
                <a:t>Ordinance and </a:t>
              </a:r>
              <a:r>
                <a:rPr lang="en-US" sz="1400" dirty="0">
                  <a:solidFill>
                    <a:schemeClr val="tx1">
                      <a:lumMod val="65000"/>
                      <a:lumOff val="35000"/>
                    </a:schemeClr>
                  </a:solidFill>
                  <a:latin typeface="Helvetica" pitchFamily="50" charset="0"/>
                  <a:cs typeface="+mn-cs"/>
                </a:rPr>
                <a:t>Zoning Agricultural Land</a:t>
              </a:r>
            </a:p>
          </p:txBody>
        </p:sp>
      </p:grpSp>
      <p:grpSp>
        <p:nvGrpSpPr>
          <p:cNvPr id="35" name="Group 34"/>
          <p:cNvGrpSpPr/>
          <p:nvPr/>
        </p:nvGrpSpPr>
        <p:grpSpPr>
          <a:xfrm>
            <a:off x="4745311" y="3848639"/>
            <a:ext cx="3113088" cy="523875"/>
            <a:chOff x="4059514" y="3729038"/>
            <a:chExt cx="3113088" cy="523875"/>
          </a:xfrm>
        </p:grpSpPr>
        <p:sp>
          <p:nvSpPr>
            <p:cNvPr id="143368" name="TextBox 12"/>
            <p:cNvSpPr txBox="1">
              <a:spLocks noChangeArrowheads="1"/>
            </p:cNvSpPr>
            <p:nvPr/>
          </p:nvSpPr>
          <p:spPr bwMode="auto">
            <a:xfrm>
              <a:off x="4059514" y="37290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1998</a:t>
              </a:r>
            </a:p>
          </p:txBody>
        </p:sp>
        <p:sp>
          <p:nvSpPr>
            <p:cNvPr id="24" name="TextBox 23"/>
            <p:cNvSpPr txBox="1"/>
            <p:nvPr/>
          </p:nvSpPr>
          <p:spPr>
            <a:xfrm>
              <a:off x="4969152" y="3837782"/>
              <a:ext cx="2203450" cy="306387"/>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River Flood Control</a:t>
              </a:r>
            </a:p>
          </p:txBody>
        </p:sp>
      </p:grpSp>
      <p:grpSp>
        <p:nvGrpSpPr>
          <p:cNvPr id="36" name="Group 35"/>
          <p:cNvGrpSpPr/>
          <p:nvPr/>
        </p:nvGrpSpPr>
        <p:grpSpPr>
          <a:xfrm>
            <a:off x="4745311" y="4331500"/>
            <a:ext cx="4127500" cy="522288"/>
            <a:chOff x="4059514" y="4241800"/>
            <a:chExt cx="4127500" cy="522288"/>
          </a:xfrm>
        </p:grpSpPr>
        <p:sp>
          <p:nvSpPr>
            <p:cNvPr id="143369" name="TextBox 13"/>
            <p:cNvSpPr txBox="1">
              <a:spLocks noChangeArrowheads="1"/>
            </p:cNvSpPr>
            <p:nvPr/>
          </p:nvSpPr>
          <p:spPr bwMode="auto">
            <a:xfrm>
              <a:off x="4059514" y="42418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2001</a:t>
              </a:r>
            </a:p>
          </p:txBody>
        </p:sp>
        <p:sp>
          <p:nvSpPr>
            <p:cNvPr id="25" name="TextBox 24"/>
            <p:cNvSpPr txBox="1"/>
            <p:nvPr/>
          </p:nvSpPr>
          <p:spPr>
            <a:xfrm>
              <a:off x="4969152" y="4349751"/>
              <a:ext cx="3217862" cy="306387"/>
            </a:xfrm>
            <a:prstGeom prst="rect">
              <a:avLst/>
            </a:prstGeom>
            <a:noFill/>
          </p:spPr>
          <p:txBody>
            <a:bodyPr wrap="none">
              <a:spAutoFit/>
            </a:bodyPr>
            <a:lstStyle/>
            <a:p>
              <a:pPr eaLnBrk="0" hangingPunct="0">
                <a:defRPr/>
              </a:pPr>
              <a:r>
                <a:rPr lang="en-US" sz="1400" dirty="0" err="1">
                  <a:solidFill>
                    <a:schemeClr val="tx1">
                      <a:lumMod val="65000"/>
                      <a:lumOff val="35000"/>
                    </a:schemeClr>
                  </a:solidFill>
                  <a:latin typeface="Helvetica" pitchFamily="50" charset="0"/>
                  <a:cs typeface="+mn-cs"/>
                </a:rPr>
                <a:t>WICC</a:t>
              </a:r>
              <a:r>
                <a:rPr lang="en-US" sz="1400" dirty="0">
                  <a:solidFill>
                    <a:schemeClr val="tx1">
                      <a:lumMod val="65000"/>
                      <a:lumOff val="35000"/>
                    </a:schemeClr>
                  </a:solidFill>
                  <a:latin typeface="Helvetica" pitchFamily="50" charset="0"/>
                  <a:cs typeface="+mn-cs"/>
                </a:rPr>
                <a:t> Board and </a:t>
              </a:r>
              <a:r>
                <a:rPr lang="en-US" sz="1400" dirty="0" err="1">
                  <a:solidFill>
                    <a:schemeClr val="tx1">
                      <a:lumMod val="65000"/>
                      <a:lumOff val="35000"/>
                    </a:schemeClr>
                  </a:solidFill>
                  <a:latin typeface="Helvetica" pitchFamily="50" charset="0"/>
                  <a:cs typeface="+mn-cs"/>
                </a:rPr>
                <a:t>Viewshed</a:t>
              </a:r>
              <a:r>
                <a:rPr lang="en-US" sz="1400" dirty="0">
                  <a:solidFill>
                    <a:schemeClr val="tx1">
                      <a:lumMod val="65000"/>
                      <a:lumOff val="35000"/>
                    </a:schemeClr>
                  </a:solidFill>
                  <a:latin typeface="Helvetica" pitchFamily="50" charset="0"/>
                  <a:cs typeface="+mn-cs"/>
                </a:rPr>
                <a:t> Protection</a:t>
              </a:r>
            </a:p>
          </p:txBody>
        </p:sp>
      </p:grpSp>
      <p:grpSp>
        <p:nvGrpSpPr>
          <p:cNvPr id="37" name="Group 36"/>
          <p:cNvGrpSpPr/>
          <p:nvPr/>
        </p:nvGrpSpPr>
        <p:grpSpPr>
          <a:xfrm>
            <a:off x="4745311" y="4812774"/>
            <a:ext cx="3770313" cy="523875"/>
            <a:chOff x="4059514" y="4752975"/>
            <a:chExt cx="3770313" cy="523875"/>
          </a:xfrm>
        </p:grpSpPr>
        <p:sp>
          <p:nvSpPr>
            <p:cNvPr id="143370" name="TextBox 14"/>
            <p:cNvSpPr txBox="1">
              <a:spLocks noChangeArrowheads="1"/>
            </p:cNvSpPr>
            <p:nvPr/>
          </p:nvSpPr>
          <p:spPr bwMode="auto">
            <a:xfrm>
              <a:off x="4059514" y="47529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2002</a:t>
              </a:r>
            </a:p>
          </p:txBody>
        </p:sp>
        <p:sp>
          <p:nvSpPr>
            <p:cNvPr id="26" name="TextBox 25"/>
            <p:cNvSpPr txBox="1"/>
            <p:nvPr/>
          </p:nvSpPr>
          <p:spPr>
            <a:xfrm>
              <a:off x="4969152" y="4860925"/>
              <a:ext cx="2860675" cy="307975"/>
            </a:xfrm>
            <a:prstGeom prst="rect">
              <a:avLst/>
            </a:prstGeom>
            <a:noFill/>
          </p:spPr>
          <p:txBody>
            <a:bodyPr wrap="none">
              <a:spAutoFit/>
            </a:bodyPr>
            <a:lstStyle/>
            <a:p>
              <a:pPr eaLnBrk="0" hangingPunct="0">
                <a:defRPr/>
              </a:pPr>
              <a:r>
                <a:rPr lang="en-US" sz="1400" dirty="0" err="1">
                  <a:solidFill>
                    <a:schemeClr val="tx1">
                      <a:lumMod val="65000"/>
                      <a:lumOff val="35000"/>
                    </a:schemeClr>
                  </a:solidFill>
                  <a:latin typeface="Helvetica" pitchFamily="50" charset="0"/>
                  <a:cs typeface="+mn-cs"/>
                </a:rPr>
                <a:t>Farmworker</a:t>
              </a:r>
              <a:r>
                <a:rPr lang="en-US" sz="1400" dirty="0">
                  <a:solidFill>
                    <a:schemeClr val="tx1">
                      <a:lumMod val="65000"/>
                      <a:lumOff val="35000"/>
                    </a:schemeClr>
                  </a:solidFill>
                  <a:latin typeface="Helvetica" pitchFamily="50" charset="0"/>
                  <a:cs typeface="+mn-cs"/>
                </a:rPr>
                <a:t> Housing Assessment</a:t>
              </a:r>
            </a:p>
          </p:txBody>
        </p:sp>
      </p:grpSp>
      <p:grpSp>
        <p:nvGrpSpPr>
          <p:cNvPr id="38" name="Group 37"/>
          <p:cNvGrpSpPr/>
          <p:nvPr/>
        </p:nvGrpSpPr>
        <p:grpSpPr>
          <a:xfrm>
            <a:off x="4745311" y="5309082"/>
            <a:ext cx="3232150" cy="523875"/>
            <a:chOff x="4059514" y="5265738"/>
            <a:chExt cx="3232150" cy="523875"/>
          </a:xfrm>
        </p:grpSpPr>
        <p:sp>
          <p:nvSpPr>
            <p:cNvPr id="143371" name="TextBox 15"/>
            <p:cNvSpPr txBox="1">
              <a:spLocks noChangeArrowheads="1"/>
            </p:cNvSpPr>
            <p:nvPr/>
          </p:nvSpPr>
          <p:spPr bwMode="auto">
            <a:xfrm>
              <a:off x="4059514" y="52657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2003</a:t>
              </a:r>
            </a:p>
          </p:txBody>
        </p:sp>
        <p:sp>
          <p:nvSpPr>
            <p:cNvPr id="27" name="TextBox 26"/>
            <p:cNvSpPr txBox="1"/>
            <p:nvPr/>
          </p:nvSpPr>
          <p:spPr>
            <a:xfrm>
              <a:off x="4969152" y="5373688"/>
              <a:ext cx="2322512"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Land</a:t>
              </a:r>
            </a:p>
          </p:txBody>
        </p:sp>
      </p:grpSp>
      <p:grpSp>
        <p:nvGrpSpPr>
          <p:cNvPr id="39" name="Group 38"/>
          <p:cNvGrpSpPr/>
          <p:nvPr/>
        </p:nvGrpSpPr>
        <p:grpSpPr>
          <a:xfrm>
            <a:off x="4745311" y="5778500"/>
            <a:ext cx="3392488" cy="522288"/>
            <a:chOff x="4059514" y="5778500"/>
            <a:chExt cx="3392488" cy="522288"/>
          </a:xfrm>
        </p:grpSpPr>
        <p:sp>
          <p:nvSpPr>
            <p:cNvPr id="143372" name="TextBox 16"/>
            <p:cNvSpPr txBox="1">
              <a:spLocks noChangeArrowheads="1"/>
            </p:cNvSpPr>
            <p:nvPr/>
          </p:nvSpPr>
          <p:spPr bwMode="auto">
            <a:xfrm>
              <a:off x="4059514" y="57785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2008</a:t>
              </a:r>
            </a:p>
          </p:txBody>
        </p:sp>
        <p:sp>
          <p:nvSpPr>
            <p:cNvPr id="28" name="TextBox 27"/>
            <p:cNvSpPr txBox="1"/>
            <p:nvPr/>
          </p:nvSpPr>
          <p:spPr>
            <a:xfrm>
              <a:off x="4969152" y="5885657"/>
              <a:ext cx="248285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Winery</a:t>
              </a:r>
            </a:p>
          </p:txBody>
        </p:sp>
      </p:grpSp>
      <p:sp>
        <p:nvSpPr>
          <p:cNvPr id="143384" name="Text Box 25"/>
          <p:cNvSpPr txBox="1">
            <a:spLocks noChangeArrowheads="1"/>
          </p:cNvSpPr>
          <p:nvPr/>
        </p:nvSpPr>
        <p:spPr bwMode="auto">
          <a:xfrm>
            <a:off x="4734992" y="236669"/>
            <a:ext cx="5532438" cy="523220"/>
          </a:xfrm>
          <a:prstGeom prst="rect">
            <a:avLst/>
          </a:prstGeom>
          <a:noFill/>
          <a:ln w="9525">
            <a:noFill/>
            <a:miter lim="800000"/>
            <a:headEnd/>
            <a:tailEnd/>
          </a:ln>
        </p:spPr>
        <p:txBody>
          <a:bodyPr>
            <a:spAutoFit/>
          </a:bodyPr>
          <a:lstStyle/>
          <a:p>
            <a:pPr>
              <a:spcBef>
                <a:spcPct val="50000"/>
              </a:spcBef>
            </a:pPr>
            <a:r>
              <a:rPr lang="en-US" sz="2800" dirty="0">
                <a:latin typeface="Helvetica" pitchFamily="34" charset="0"/>
              </a:rPr>
              <a:t>Environmental </a:t>
            </a:r>
            <a:r>
              <a:rPr lang="en-US" sz="2800" dirty="0" smtClean="0">
                <a:latin typeface="Helvetica" pitchFamily="34" charset="0"/>
              </a:rPr>
              <a:t>Leadership</a:t>
            </a:r>
            <a:endParaRPr lang="en-US" sz="2800" dirty="0">
              <a:latin typeface="Helvetica" pitchFamily="34" charset="0"/>
            </a:endParaRPr>
          </a:p>
        </p:txBody>
      </p:sp>
      <p:pic>
        <p:nvPicPr>
          <p:cNvPr id="40" name="Picture 39" descr="90130718.jpg"/>
          <p:cNvPicPr>
            <a:picLocks noChangeAspect="1"/>
          </p:cNvPicPr>
          <p:nvPr/>
        </p:nvPicPr>
        <p:blipFill>
          <a:blip r:embed="rId3"/>
          <a:srcRect r="2379" b="2475"/>
          <a:stretch>
            <a:fillRect/>
          </a:stretch>
        </p:blipFill>
        <p:spPr>
          <a:xfrm>
            <a:off x="0" y="0"/>
            <a:ext cx="457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1000"/>
                                        <p:tgtEl>
                                          <p:spTgt spid="38"/>
                                        </p:tgtEl>
                                      </p:cBhvr>
                                    </p:animEffect>
                                    <p:anim calcmode="lin" valueType="num">
                                      <p:cBhvr>
                                        <p:cTn id="62" dur="1000" fill="hold"/>
                                        <p:tgtEl>
                                          <p:spTgt spid="38"/>
                                        </p:tgtEl>
                                        <p:attrNameLst>
                                          <p:attrName>ppt_x</p:attrName>
                                        </p:attrNameLst>
                                      </p:cBhvr>
                                      <p:tavLst>
                                        <p:tav tm="0">
                                          <p:val>
                                            <p:strVal val="#ppt_x"/>
                                          </p:val>
                                        </p:tav>
                                        <p:tav tm="100000">
                                          <p:val>
                                            <p:strVal val="#ppt_x"/>
                                          </p:val>
                                        </p:tav>
                                      </p:tavLst>
                                    </p:anim>
                                    <p:anim calcmode="lin" valueType="num">
                                      <p:cBhvr>
                                        <p:cTn id="63" dur="1000" fill="hold"/>
                                        <p:tgtEl>
                                          <p:spTgt spid="38"/>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1000"/>
                                        <p:tgtEl>
                                          <p:spTgt spid="39"/>
                                        </p:tgtEl>
                                      </p:cBhvr>
                                    </p:animEffect>
                                    <p:anim calcmode="lin" valueType="num">
                                      <p:cBhvr>
                                        <p:cTn id="68" dur="1000" fill="hold"/>
                                        <p:tgtEl>
                                          <p:spTgt spid="39"/>
                                        </p:tgtEl>
                                        <p:attrNameLst>
                                          <p:attrName>ppt_x</p:attrName>
                                        </p:attrNameLst>
                                      </p:cBhvr>
                                      <p:tavLst>
                                        <p:tav tm="0">
                                          <p:val>
                                            <p:strVal val="#ppt_x"/>
                                          </p:val>
                                        </p:tav>
                                        <p:tav tm="100000">
                                          <p:val>
                                            <p:strVal val="#ppt_x"/>
                                          </p:val>
                                        </p:tav>
                                      </p:tavLst>
                                    </p:anim>
                                    <p:anim calcmode="lin" valueType="num">
                                      <p:cBhvr>
                                        <p:cTn id="6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Napa Valley Agricultural Preserve</a:t>
            </a:r>
            <a:r>
              <a:rPr lang="en-US" sz="2800" b="0" smtClean="0">
                <a:solidFill>
                  <a:srgbClr val="404040"/>
                </a:solidFill>
                <a:latin typeface="Arial" charset="0"/>
                <a:cs typeface="Arial" charset="0"/>
              </a:rPr>
              <a:t/>
            </a:r>
            <a:br>
              <a:rPr lang="en-US" sz="2800" b="0" smtClean="0">
                <a:solidFill>
                  <a:srgbClr val="404040"/>
                </a:solidFill>
                <a:latin typeface="Arial" charset="0"/>
                <a:cs typeface="Arial" charset="0"/>
              </a:rPr>
            </a:br>
            <a:r>
              <a:rPr lang="en-US" sz="2600" b="0" smtClean="0">
                <a:solidFill>
                  <a:srgbClr val="404040"/>
                </a:solidFill>
                <a:latin typeface="Arial" charset="0"/>
                <a:cs typeface="Arial" charset="0"/>
              </a:rPr>
              <a:t>First in the U.S. – founded in 1968</a:t>
            </a:r>
          </a:p>
        </p:txBody>
      </p:sp>
      <p:pic>
        <p:nvPicPr>
          <p:cNvPr id="145410" name="Picture 2"/>
          <p:cNvPicPr>
            <a:picLocks noChangeAspect="1" noChangeArrowheads="1"/>
          </p:cNvPicPr>
          <p:nvPr/>
        </p:nvPicPr>
        <p:blipFill>
          <a:blip r:embed="rId3"/>
          <a:srcRect/>
          <a:stretch>
            <a:fillRect/>
          </a:stretch>
        </p:blipFill>
        <p:spPr bwMode="auto">
          <a:xfrm>
            <a:off x="1843088" y="1584792"/>
            <a:ext cx="5457825" cy="43910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Napa Valley Agricultural Preserve</a:t>
            </a:r>
            <a:r>
              <a:rPr lang="en-US" sz="2800" b="0" smtClean="0">
                <a:solidFill>
                  <a:srgbClr val="404040"/>
                </a:solidFill>
                <a:latin typeface="Arial" charset="0"/>
                <a:cs typeface="Arial" charset="0"/>
              </a:rPr>
              <a:t/>
            </a:r>
            <a:br>
              <a:rPr lang="en-US" sz="2800" b="0" smtClean="0">
                <a:solidFill>
                  <a:srgbClr val="404040"/>
                </a:solidFill>
                <a:latin typeface="Arial" charset="0"/>
                <a:cs typeface="Arial" charset="0"/>
              </a:rPr>
            </a:br>
            <a:r>
              <a:rPr lang="en-US" sz="2600" b="0" smtClean="0">
                <a:solidFill>
                  <a:srgbClr val="404040"/>
                </a:solidFill>
                <a:latin typeface="Arial" charset="0"/>
                <a:cs typeface="Arial" charset="0"/>
              </a:rPr>
              <a:t>Highest and best use of the land</a:t>
            </a:r>
          </a:p>
        </p:txBody>
      </p:sp>
      <p:grpSp>
        <p:nvGrpSpPr>
          <p:cNvPr id="11" name="Group 10"/>
          <p:cNvGrpSpPr/>
          <p:nvPr/>
        </p:nvGrpSpPr>
        <p:grpSpPr>
          <a:xfrm>
            <a:off x="744538" y="1603375"/>
            <a:ext cx="3741747" cy="4043363"/>
            <a:chOff x="744538" y="1603375"/>
            <a:chExt cx="3741747" cy="4043363"/>
          </a:xfrm>
        </p:grpSpPr>
        <p:pic>
          <p:nvPicPr>
            <p:cNvPr id="147461"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grpSp>
        <p:nvGrpSpPr>
          <p:cNvPr id="10" name="Group 9"/>
          <p:cNvGrpSpPr/>
          <p:nvPr/>
        </p:nvGrpSpPr>
        <p:grpSpPr>
          <a:xfrm>
            <a:off x="4529138" y="1603710"/>
            <a:ext cx="3725862" cy="4043028"/>
            <a:chOff x="4529138" y="1603710"/>
            <a:chExt cx="3725862" cy="4043028"/>
          </a:xfrm>
        </p:grpSpPr>
        <p:pic>
          <p:nvPicPr>
            <p:cNvPr id="147462"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5" name="Group 14"/>
          <p:cNvGrpSpPr/>
          <p:nvPr/>
        </p:nvGrpSpPr>
        <p:grpSpPr>
          <a:xfrm>
            <a:off x="2099703" y="1366144"/>
            <a:ext cx="4639698" cy="5034655"/>
            <a:chOff x="4529138" y="1603710"/>
            <a:chExt cx="3725862" cy="4043028"/>
          </a:xfrm>
        </p:grpSpPr>
        <p:pic>
          <p:nvPicPr>
            <p:cNvPr id="16"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17" name="Rectangle 16"/>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2" name="Group 11"/>
          <p:cNvGrpSpPr/>
          <p:nvPr/>
        </p:nvGrpSpPr>
        <p:grpSpPr>
          <a:xfrm>
            <a:off x="2065347" y="1373402"/>
            <a:ext cx="4640254" cy="5014298"/>
            <a:chOff x="744538" y="1603375"/>
            <a:chExt cx="3741747" cy="4043363"/>
          </a:xfrm>
        </p:grpSpPr>
        <p:pic>
          <p:nvPicPr>
            <p:cNvPr id="13"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14" name="Rectangle 13"/>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35" presetClass="path" presetSubtype="0" accel="50000" decel="50000" fill="hold" nodeType="afterEffect">
                                  <p:stCondLst>
                                    <p:cond delay="500"/>
                                  </p:stCondLst>
                                  <p:childTnLst>
                                    <p:animMotion origin="layout" path="M 0 0  L -0.25 0  E" pathEditMode="relative" ptsTypes="">
                                      <p:cBhvr>
                                        <p:cTn id="12" dur="1000" fill="hold"/>
                                        <p:tgtEl>
                                          <p:spTgt spid="12"/>
                                        </p:tgtEl>
                                        <p:attrNameLst>
                                          <p:attrName>ppt_x</p:attrName>
                                          <p:attrName>ppt_y</p:attrName>
                                        </p:attrNameLst>
                                      </p:cBhvr>
                                    </p:animMotion>
                                  </p:childTnLst>
                                </p:cTn>
                              </p:par>
                              <p:par>
                                <p:cTn id="13" presetID="23" presetClass="exit" presetSubtype="288" fill="hold" nodeType="withEffect">
                                  <p:stCondLst>
                                    <p:cond delay="500"/>
                                  </p:stCondLst>
                                  <p:childTnLst>
                                    <p:anim calcmode="lin" valueType="num">
                                      <p:cBhvr>
                                        <p:cTn id="14" dur="1000"/>
                                        <p:tgtEl>
                                          <p:spTgt spid="12"/>
                                        </p:tgtEl>
                                        <p:attrNameLst>
                                          <p:attrName>ppt_w</p:attrName>
                                        </p:attrNameLst>
                                      </p:cBhvr>
                                      <p:tavLst>
                                        <p:tav tm="0">
                                          <p:val>
                                            <p:strVal val="ppt_w"/>
                                          </p:val>
                                        </p:tav>
                                        <p:tav tm="100000">
                                          <p:val>
                                            <p:strVal val="2/3*ppt_w"/>
                                          </p:val>
                                        </p:tav>
                                      </p:tavLst>
                                    </p:anim>
                                    <p:anim calcmode="lin" valueType="num">
                                      <p:cBhvr>
                                        <p:cTn id="15" dur="1000"/>
                                        <p:tgtEl>
                                          <p:spTgt spid="12"/>
                                        </p:tgtEl>
                                        <p:attrNameLst>
                                          <p:attrName>ppt_h</p:attrName>
                                        </p:attrNameLst>
                                      </p:cBhvr>
                                      <p:tavLst>
                                        <p:tav tm="0">
                                          <p:val>
                                            <p:strVal val="ppt_h"/>
                                          </p:val>
                                        </p:tav>
                                        <p:tav tm="100000">
                                          <p:val>
                                            <p:strVal val="2/3*ppt_h"/>
                                          </p:val>
                                        </p:tav>
                                      </p:tavLst>
                                    </p:anim>
                                    <p:set>
                                      <p:cBhvr>
                                        <p:cTn id="16" dur="1" fill="hold">
                                          <p:stCondLst>
                                            <p:cond delay="999"/>
                                          </p:stCondLst>
                                        </p:cTn>
                                        <p:tgtEl>
                                          <p:spTgt spid="12"/>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par>
                          <p:cTn id="23" fill="hold">
                            <p:stCondLst>
                              <p:cond delay="2500"/>
                            </p:stCondLst>
                            <p:childTnLst>
                              <p:par>
                                <p:cTn id="24" presetID="53" presetClass="entr" presetSubtype="0"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par>
                          <p:cTn id="29" fill="hold">
                            <p:stCondLst>
                              <p:cond delay="4000"/>
                            </p:stCondLst>
                            <p:childTnLst>
                              <p:par>
                                <p:cTn id="30" presetID="63" presetClass="path" presetSubtype="0" accel="50000" decel="50000" fill="hold" nodeType="afterEffect">
                                  <p:stCondLst>
                                    <p:cond delay="500"/>
                                  </p:stCondLst>
                                  <p:childTnLst>
                                    <p:animMotion origin="layout" path="M 0 0  L 0.25 0  E" pathEditMode="relative" ptsTypes="">
                                      <p:cBhvr>
                                        <p:cTn id="31" dur="1000" fill="hold"/>
                                        <p:tgtEl>
                                          <p:spTgt spid="15"/>
                                        </p:tgtEl>
                                        <p:attrNameLst>
                                          <p:attrName>ppt_x</p:attrName>
                                          <p:attrName>ppt_y</p:attrName>
                                        </p:attrNameLst>
                                      </p:cBhvr>
                                    </p:animMotion>
                                  </p:childTnLst>
                                </p:cTn>
                              </p:par>
                              <p:par>
                                <p:cTn id="32" presetID="23" presetClass="exit" presetSubtype="288" fill="hold" nodeType="withEffect">
                                  <p:stCondLst>
                                    <p:cond delay="500"/>
                                  </p:stCondLst>
                                  <p:childTnLst>
                                    <p:anim calcmode="lin" valueType="num">
                                      <p:cBhvr>
                                        <p:cTn id="33" dur="1000"/>
                                        <p:tgtEl>
                                          <p:spTgt spid="15"/>
                                        </p:tgtEl>
                                        <p:attrNameLst>
                                          <p:attrName>ppt_w</p:attrName>
                                        </p:attrNameLst>
                                      </p:cBhvr>
                                      <p:tavLst>
                                        <p:tav tm="0">
                                          <p:val>
                                            <p:strVal val="ppt_w"/>
                                          </p:val>
                                        </p:tav>
                                        <p:tav tm="100000">
                                          <p:val>
                                            <p:strVal val="2/3*ppt_w"/>
                                          </p:val>
                                        </p:tav>
                                      </p:tavLst>
                                    </p:anim>
                                    <p:anim calcmode="lin" valueType="num">
                                      <p:cBhvr>
                                        <p:cTn id="34" dur="1000"/>
                                        <p:tgtEl>
                                          <p:spTgt spid="15"/>
                                        </p:tgtEl>
                                        <p:attrNameLst>
                                          <p:attrName>ppt_h</p:attrName>
                                        </p:attrNameLst>
                                      </p:cBhvr>
                                      <p:tavLst>
                                        <p:tav tm="0">
                                          <p:val>
                                            <p:strVal val="ppt_h"/>
                                          </p:val>
                                        </p:tav>
                                        <p:tav tm="100000">
                                          <p:val>
                                            <p:strVal val="2/3*ppt_h"/>
                                          </p:val>
                                        </p:tav>
                                      </p:tavLst>
                                    </p:anim>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Napa Valley Agricultural Preserve</a:t>
            </a:r>
            <a:r>
              <a:rPr lang="en-US" sz="2800" b="0" smtClean="0">
                <a:solidFill>
                  <a:srgbClr val="404040"/>
                </a:solidFill>
                <a:latin typeface="Arial" charset="0"/>
                <a:cs typeface="Arial" charset="0"/>
              </a:rPr>
              <a:t/>
            </a:r>
            <a:br>
              <a:rPr lang="en-US" sz="2800" b="0" smtClean="0">
                <a:solidFill>
                  <a:srgbClr val="404040"/>
                </a:solidFill>
                <a:latin typeface="Arial" charset="0"/>
                <a:cs typeface="Arial" charset="0"/>
              </a:rPr>
            </a:br>
            <a:r>
              <a:rPr lang="en-US" sz="2600" b="0" smtClean="0">
                <a:solidFill>
                  <a:srgbClr val="404040"/>
                </a:solidFill>
                <a:latin typeface="Arial" charset="0"/>
                <a:cs typeface="Arial" charset="0"/>
              </a:rPr>
              <a:t>Protects roughly 38,000 acres of farmland</a:t>
            </a:r>
          </a:p>
        </p:txBody>
      </p:sp>
      <p:pic>
        <p:nvPicPr>
          <p:cNvPr id="149505" name="Picture 2"/>
          <p:cNvPicPr>
            <a:picLocks noChangeAspect="1" noChangeArrowheads="1"/>
          </p:cNvPicPr>
          <p:nvPr/>
        </p:nvPicPr>
        <p:blipFill>
          <a:blip r:embed="rId3">
            <a:clrChange>
              <a:clrFrom>
                <a:srgbClr val="F5F5F5"/>
              </a:clrFrom>
              <a:clrTo>
                <a:srgbClr val="F5F5F5">
                  <a:alpha val="0"/>
                </a:srgbClr>
              </a:clrTo>
            </a:clrChange>
          </a:blip>
          <a:srcRect/>
          <a:stretch>
            <a:fillRect/>
          </a:stretch>
        </p:blipFill>
        <p:spPr bwMode="auto">
          <a:xfrm>
            <a:off x="846138" y="1593850"/>
            <a:ext cx="7415212" cy="3660775"/>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2005</a:t>
            </a:r>
          </a:p>
        </p:txBody>
      </p:sp>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2005</a:t>
            </a:r>
          </a:p>
        </p:txBody>
      </p:sp>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utterstock_31643752.jpg"/>
          <p:cNvPicPr>
            <a:picLocks noChangeAspect="1"/>
          </p:cNvPicPr>
          <p:nvPr/>
        </p:nvPicPr>
        <p:blipFill>
          <a:blip r:embed="rId3" cstate="print"/>
          <a:srcRect l="5258" r="28075"/>
          <a:stretch>
            <a:fillRect/>
          </a:stretch>
        </p:blipFill>
        <p:spPr>
          <a:xfrm>
            <a:off x="0" y="0"/>
            <a:ext cx="4572000" cy="6858000"/>
          </a:xfrm>
          <a:prstGeom prst="rect">
            <a:avLst/>
          </a:prstGeom>
        </p:spPr>
      </p:pic>
      <p:pic>
        <p:nvPicPr>
          <p:cNvPr id="151554" name="Picture 3"/>
          <p:cNvPicPr>
            <a:picLocks noChangeAspect="1" noChangeArrowheads="1"/>
          </p:cNvPicPr>
          <p:nvPr/>
        </p:nvPicPr>
        <p:blipFill>
          <a:blip r:embed="rId4"/>
          <a:srcRect/>
          <a:stretch>
            <a:fillRect/>
          </a:stretch>
        </p:blipFill>
        <p:spPr bwMode="auto">
          <a:xfrm>
            <a:off x="2689412" y="3541713"/>
            <a:ext cx="1933482" cy="3316287"/>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7" name="Text Box 25"/>
          <p:cNvSpPr txBox="1">
            <a:spLocks noChangeArrowheads="1"/>
          </p:cNvSpPr>
          <p:nvPr/>
        </p:nvSpPr>
        <p:spPr bwMode="auto">
          <a:xfrm>
            <a:off x="5473146" y="247426"/>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8" name="TextBox 10"/>
          <p:cNvSpPr txBox="1">
            <a:spLocks noChangeArrowheads="1"/>
          </p:cNvSpPr>
          <p:nvPr/>
        </p:nvSpPr>
        <p:spPr bwMode="auto">
          <a:xfrm>
            <a:off x="5473146" y="2076322"/>
            <a:ext cx="3194050" cy="2822311"/>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Napa Green Land</a:t>
            </a:r>
            <a:endParaRPr lang="en-US" dirty="0">
              <a:solidFill>
                <a:srgbClr val="595959"/>
              </a:solidFill>
              <a:latin typeface="Helvetica" pitchFamily="34" charset="0"/>
            </a:endParaRPr>
          </a:p>
          <a:p>
            <a:pPr eaLnBrk="0" hangingPunct="0">
              <a:lnSpc>
                <a:spcPct val="95000"/>
              </a:lnSpc>
            </a:pPr>
            <a:endParaRPr lang="en-US" sz="28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Wine industry’s most rigorous land-use program</a:t>
            </a:r>
          </a:p>
          <a:p>
            <a:pPr>
              <a:lnSpc>
                <a:spcPct val="90000"/>
              </a:lnSpc>
              <a:spcBef>
                <a:spcPts val="1200"/>
              </a:spcBef>
            </a:pPr>
            <a:r>
              <a:rPr lang="en-US" sz="2000" dirty="0" smtClean="0">
                <a:solidFill>
                  <a:srgbClr val="595959"/>
                </a:solidFill>
                <a:latin typeface="Helvetica" pitchFamily="34" charset="0"/>
              </a:rPr>
              <a:t>Tailored to the Napa Valley watershed</a:t>
            </a:r>
          </a:p>
          <a:p>
            <a:pPr>
              <a:lnSpc>
                <a:spcPct val="90000"/>
              </a:lnSpc>
              <a:spcBef>
                <a:spcPts val="1200"/>
              </a:spcBef>
            </a:pPr>
            <a:r>
              <a:rPr lang="en-US" sz="2000" dirty="0" smtClean="0">
                <a:solidFill>
                  <a:srgbClr val="595959"/>
                </a:solidFill>
                <a:latin typeface="Helvetica" pitchFamily="34" charset="0"/>
              </a:rPr>
              <a:t>55,000 acres enrolled and 32,000 acres certified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51554"/>
                                        </p:tgtEl>
                                        <p:attrNameLst>
                                          <p:attrName>style.visibility</p:attrName>
                                        </p:attrNameLst>
                                      </p:cBhvr>
                                      <p:to>
                                        <p:strVal val="visible"/>
                                      </p:to>
                                    </p:set>
                                    <p:animEffect transition="in" filter="wipe(right)">
                                      <p:cBhvr>
                                        <p:cTn id="7" dur="5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ck to download a hi-res version of this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501"/>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5"/>
          <p:cNvSpPr txBox="1">
            <a:spLocks noChangeArrowheads="1"/>
          </p:cNvSpPr>
          <p:nvPr/>
        </p:nvSpPr>
        <p:spPr bwMode="auto">
          <a:xfrm>
            <a:off x="5473146" y="225910"/>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7" name="TextBox 10"/>
          <p:cNvSpPr txBox="1">
            <a:spLocks noChangeArrowheads="1"/>
          </p:cNvSpPr>
          <p:nvPr/>
        </p:nvSpPr>
        <p:spPr bwMode="auto">
          <a:xfrm>
            <a:off x="5473146" y="1857541"/>
            <a:ext cx="3194050" cy="2859244"/>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Napa Green Winery</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Reduces </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greenhouse gasses</a:t>
            </a:r>
          </a:p>
          <a:p>
            <a:pPr>
              <a:lnSpc>
                <a:spcPct val="90000"/>
              </a:lnSpc>
              <a:spcBef>
                <a:spcPts val="1200"/>
              </a:spcBef>
            </a:pPr>
            <a:r>
              <a:rPr lang="en-US" sz="2000" dirty="0" smtClean="0">
                <a:solidFill>
                  <a:srgbClr val="595959"/>
                </a:solidFill>
                <a:latin typeface="Helvetica" pitchFamily="34" charset="0"/>
              </a:rPr>
              <a:t>Independently certified by government regulators</a:t>
            </a:r>
          </a:p>
          <a:p>
            <a:pPr>
              <a:lnSpc>
                <a:spcPct val="90000"/>
              </a:lnSpc>
              <a:spcBef>
                <a:spcPts val="1200"/>
              </a:spcBef>
            </a:pPr>
            <a:r>
              <a:rPr lang="en-US" sz="2000" dirty="0" smtClean="0">
                <a:solidFill>
                  <a:srgbClr val="595959"/>
                </a:solidFill>
                <a:latin typeface="Helvetica" pitchFamily="34" charset="0"/>
              </a:rPr>
              <a:t>35 wineries certified and many more in process</a:t>
            </a:r>
          </a:p>
        </p:txBody>
      </p:sp>
      <p:pic>
        <p:nvPicPr>
          <p:cNvPr id="153604" name="Picture 2"/>
          <p:cNvPicPr>
            <a:picLocks noChangeAspect="1" noChangeArrowheads="1"/>
          </p:cNvPicPr>
          <p:nvPr/>
        </p:nvPicPr>
        <p:blipFill>
          <a:blip r:embed="rId5"/>
          <a:srcRect r="904"/>
          <a:stretch>
            <a:fillRect/>
          </a:stretch>
        </p:blipFill>
        <p:spPr bwMode="auto">
          <a:xfrm>
            <a:off x="2675965" y="3541059"/>
            <a:ext cx="1896035" cy="3316941"/>
          </a:xfrm>
          <a:prstGeom prst="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53604"/>
                                        </p:tgtEl>
                                        <p:attrNameLst>
                                          <p:attrName>style.visibility</p:attrName>
                                        </p:attrNameLst>
                                      </p:cBhvr>
                                      <p:to>
                                        <p:strVal val="visible"/>
                                      </p:to>
                                    </p:set>
                                    <p:animEffect transition="in" filter="wipe(right)">
                                      <p:cBhvr>
                                        <p:cTn id="7" dur="5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ouinard.jpg"/>
          <p:cNvPicPr>
            <a:picLocks noChangeAspect="1"/>
          </p:cNvPicPr>
          <p:nvPr/>
        </p:nvPicPr>
        <p:blipFill>
          <a:blip r:embed="rId3" cstate="print"/>
          <a:stretch>
            <a:fillRect/>
          </a:stretch>
        </p:blipFill>
        <p:spPr>
          <a:xfrm>
            <a:off x="510268" y="425003"/>
            <a:ext cx="4499614" cy="5969490"/>
          </a:xfrm>
          <a:prstGeom prst="rect">
            <a:avLst/>
          </a:prstGeom>
          <a:effectLst>
            <a:outerShdw blurRad="50800" dist="38100" dir="8100000" algn="tr" rotWithShape="0">
              <a:prstClr val="black">
                <a:alpha val="40000"/>
              </a:prstClr>
            </a:outerShdw>
          </a:effectLst>
          <a:scene3d>
            <a:camera prst="perspectiveRight"/>
            <a:lightRig rig="threePt" dir="t"/>
          </a:scene3d>
        </p:spPr>
      </p:pic>
      <p:sp>
        <p:nvSpPr>
          <p:cNvPr id="155650" name="Freeform 8"/>
          <p:cNvSpPr>
            <a:spLocks noEditPoints="1"/>
          </p:cNvSpPr>
          <p:nvPr/>
        </p:nvSpPr>
        <p:spPr bwMode="auto">
          <a:xfrm>
            <a:off x="4950604" y="3321149"/>
            <a:ext cx="469900" cy="409575"/>
          </a:xfrm>
          <a:custGeom>
            <a:avLst/>
            <a:gdLst>
              <a:gd name="T0" fmla="*/ 2147483647 w 296"/>
              <a:gd name="T1" fmla="*/ 2147483647 h 258"/>
              <a:gd name="T2" fmla="*/ 2147483647 w 296"/>
              <a:gd name="T3" fmla="*/ 2147483647 h 258"/>
              <a:gd name="T4" fmla="*/ 2147483647 w 296"/>
              <a:gd name="T5" fmla="*/ 2147483647 h 258"/>
              <a:gd name="T6" fmla="*/ 2147483647 w 296"/>
              <a:gd name="T7" fmla="*/ 2147483647 h 258"/>
              <a:gd name="T8" fmla="*/ 2147483647 w 296"/>
              <a:gd name="T9" fmla="*/ 2147483647 h 258"/>
              <a:gd name="T10" fmla="*/ 2147483647 w 296"/>
              <a:gd name="T11" fmla="*/ 2147483647 h 258"/>
              <a:gd name="T12" fmla="*/ 2147483647 w 296"/>
              <a:gd name="T13" fmla="*/ 2147483647 h 258"/>
              <a:gd name="T14" fmla="*/ 2147483647 w 296"/>
              <a:gd name="T15" fmla="*/ 2147483647 h 258"/>
              <a:gd name="T16" fmla="*/ 2147483647 w 296"/>
              <a:gd name="T17" fmla="*/ 2147483647 h 258"/>
              <a:gd name="T18" fmla="*/ 2147483647 w 296"/>
              <a:gd name="T19" fmla="*/ 2147483647 h 258"/>
              <a:gd name="T20" fmla="*/ 2147483647 w 296"/>
              <a:gd name="T21" fmla="*/ 2147483647 h 258"/>
              <a:gd name="T22" fmla="*/ 2147483647 w 296"/>
              <a:gd name="T23" fmla="*/ 2147483647 h 258"/>
              <a:gd name="T24" fmla="*/ 0 w 296"/>
              <a:gd name="T25" fmla="*/ 2147483647 h 258"/>
              <a:gd name="T26" fmla="*/ 0 w 296"/>
              <a:gd name="T27" fmla="*/ 2147483647 h 258"/>
              <a:gd name="T28" fmla="*/ 0 w 296"/>
              <a:gd name="T29" fmla="*/ 2147483647 h 258"/>
              <a:gd name="T30" fmla="*/ 0 w 296"/>
              <a:gd name="T31" fmla="*/ 2147483647 h 258"/>
              <a:gd name="T32" fmla="*/ 2147483647 w 296"/>
              <a:gd name="T33" fmla="*/ 2147483647 h 258"/>
              <a:gd name="T34" fmla="*/ 2147483647 w 296"/>
              <a:gd name="T35" fmla="*/ 2147483647 h 258"/>
              <a:gd name="T36" fmla="*/ 2147483647 w 296"/>
              <a:gd name="T37" fmla="*/ 2147483647 h 258"/>
              <a:gd name="T38" fmla="*/ 2147483647 w 296"/>
              <a:gd name="T39" fmla="*/ 2147483647 h 258"/>
              <a:gd name="T40" fmla="*/ 2147483647 w 296"/>
              <a:gd name="T41" fmla="*/ 2147483647 h 258"/>
              <a:gd name="T42" fmla="*/ 2147483647 w 296"/>
              <a:gd name="T43" fmla="*/ 2147483647 h 258"/>
              <a:gd name="T44" fmla="*/ 2147483647 w 296"/>
              <a:gd name="T45" fmla="*/ 2147483647 h 258"/>
              <a:gd name="T46" fmla="*/ 2147483647 w 296"/>
              <a:gd name="T47" fmla="*/ 0 h 258"/>
              <a:gd name="T48" fmla="*/ 2147483647 w 296"/>
              <a:gd name="T49" fmla="*/ 2147483647 h 258"/>
              <a:gd name="T50" fmla="*/ 2147483647 w 296"/>
              <a:gd name="T51" fmla="*/ 2147483647 h 258"/>
              <a:gd name="T52" fmla="*/ 2147483647 w 296"/>
              <a:gd name="T53" fmla="*/ 2147483647 h 258"/>
              <a:gd name="T54" fmla="*/ 2147483647 w 296"/>
              <a:gd name="T55" fmla="*/ 2147483647 h 258"/>
              <a:gd name="T56" fmla="*/ 2147483647 w 296"/>
              <a:gd name="T57" fmla="*/ 2147483647 h 258"/>
              <a:gd name="T58" fmla="*/ 2147483647 w 296"/>
              <a:gd name="T59" fmla="*/ 2147483647 h 258"/>
              <a:gd name="T60" fmla="*/ 2147483647 w 296"/>
              <a:gd name="T61" fmla="*/ 2147483647 h 258"/>
              <a:gd name="T62" fmla="*/ 2147483647 w 296"/>
              <a:gd name="T63" fmla="*/ 2147483647 h 258"/>
              <a:gd name="T64" fmla="*/ 2147483647 w 296"/>
              <a:gd name="T65" fmla="*/ 2147483647 h 258"/>
              <a:gd name="T66" fmla="*/ 2147483647 w 296"/>
              <a:gd name="T67" fmla="*/ 2147483647 h 258"/>
              <a:gd name="T68" fmla="*/ 2147483647 w 296"/>
              <a:gd name="T69" fmla="*/ 2147483647 h 258"/>
              <a:gd name="T70" fmla="*/ 2147483647 w 296"/>
              <a:gd name="T71" fmla="*/ 2147483647 h 258"/>
              <a:gd name="T72" fmla="*/ 2147483647 w 296"/>
              <a:gd name="T73" fmla="*/ 2147483647 h 258"/>
              <a:gd name="T74" fmla="*/ 2147483647 w 296"/>
              <a:gd name="T75" fmla="*/ 2147483647 h 258"/>
              <a:gd name="T76" fmla="*/ 2147483647 w 296"/>
              <a:gd name="T77" fmla="*/ 2147483647 h 258"/>
              <a:gd name="T78" fmla="*/ 2147483647 w 296"/>
              <a:gd name="T79" fmla="*/ 2147483647 h 258"/>
              <a:gd name="T80" fmla="*/ 2147483647 w 296"/>
              <a:gd name="T81" fmla="*/ 2147483647 h 258"/>
              <a:gd name="T82" fmla="*/ 2147483647 w 296"/>
              <a:gd name="T83" fmla="*/ 2147483647 h 258"/>
              <a:gd name="T84" fmla="*/ 2147483647 w 296"/>
              <a:gd name="T85" fmla="*/ 2147483647 h 258"/>
              <a:gd name="T86" fmla="*/ 2147483647 w 296"/>
              <a:gd name="T87" fmla="*/ 2147483647 h 258"/>
              <a:gd name="T88" fmla="*/ 2147483647 w 296"/>
              <a:gd name="T89" fmla="*/ 2147483647 h 258"/>
              <a:gd name="T90" fmla="*/ 2147483647 w 296"/>
              <a:gd name="T91" fmla="*/ 2147483647 h 258"/>
              <a:gd name="T92" fmla="*/ 2147483647 w 296"/>
              <a:gd name="T93" fmla="*/ 2147483647 h 258"/>
              <a:gd name="T94" fmla="*/ 2147483647 w 296"/>
              <a:gd name="T95" fmla="*/ 2147483647 h 258"/>
              <a:gd name="T96" fmla="*/ 2147483647 w 296"/>
              <a:gd name="T97" fmla="*/ 0 h 258"/>
              <a:gd name="T98" fmla="*/ 2147483647 w 296"/>
              <a:gd name="T99" fmla="*/ 2147483647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14" y="52"/>
                </a:moveTo>
                <a:lnTo>
                  <a:pt x="114" y="52"/>
                </a:lnTo>
                <a:lnTo>
                  <a:pt x="100" y="58"/>
                </a:lnTo>
                <a:lnTo>
                  <a:pt x="90" y="64"/>
                </a:lnTo>
                <a:lnTo>
                  <a:pt x="80" y="74"/>
                </a:lnTo>
                <a:lnTo>
                  <a:pt x="72" y="84"/>
                </a:lnTo>
                <a:lnTo>
                  <a:pt x="66" y="94"/>
                </a:lnTo>
                <a:lnTo>
                  <a:pt x="62" y="106"/>
                </a:lnTo>
                <a:lnTo>
                  <a:pt x="58" y="120"/>
                </a:lnTo>
                <a:lnTo>
                  <a:pt x="58" y="134"/>
                </a:lnTo>
                <a:lnTo>
                  <a:pt x="114" y="134"/>
                </a:lnTo>
                <a:lnTo>
                  <a:pt x="114" y="258"/>
                </a:lnTo>
                <a:lnTo>
                  <a:pt x="0" y="258"/>
                </a:lnTo>
                <a:lnTo>
                  <a:pt x="0" y="134"/>
                </a:lnTo>
                <a:lnTo>
                  <a:pt x="0" y="122"/>
                </a:lnTo>
                <a:lnTo>
                  <a:pt x="2" y="108"/>
                </a:lnTo>
                <a:lnTo>
                  <a:pt x="8" y="86"/>
                </a:lnTo>
                <a:lnTo>
                  <a:pt x="20" y="66"/>
                </a:lnTo>
                <a:lnTo>
                  <a:pt x="34" y="48"/>
                </a:lnTo>
                <a:lnTo>
                  <a:pt x="50" y="32"/>
                </a:lnTo>
                <a:lnTo>
                  <a:pt x="70" y="18"/>
                </a:lnTo>
                <a:lnTo>
                  <a:pt x="90" y="8"/>
                </a:lnTo>
                <a:lnTo>
                  <a:pt x="114" y="0"/>
                </a:lnTo>
                <a:lnTo>
                  <a:pt x="114" y="52"/>
                </a:lnTo>
                <a:close/>
                <a:moveTo>
                  <a:pt x="296" y="52"/>
                </a:moveTo>
                <a:lnTo>
                  <a:pt x="296" y="52"/>
                </a:lnTo>
                <a:lnTo>
                  <a:pt x="284" y="58"/>
                </a:lnTo>
                <a:lnTo>
                  <a:pt x="272" y="64"/>
                </a:lnTo>
                <a:lnTo>
                  <a:pt x="262" y="74"/>
                </a:lnTo>
                <a:lnTo>
                  <a:pt x="254" y="84"/>
                </a:lnTo>
                <a:lnTo>
                  <a:pt x="248" y="94"/>
                </a:lnTo>
                <a:lnTo>
                  <a:pt x="244" y="106"/>
                </a:lnTo>
                <a:lnTo>
                  <a:pt x="242" y="120"/>
                </a:lnTo>
                <a:lnTo>
                  <a:pt x="240" y="134"/>
                </a:lnTo>
                <a:lnTo>
                  <a:pt x="296" y="134"/>
                </a:lnTo>
                <a:lnTo>
                  <a:pt x="296" y="258"/>
                </a:lnTo>
                <a:lnTo>
                  <a:pt x="182" y="258"/>
                </a:lnTo>
                <a:lnTo>
                  <a:pt x="182" y="134"/>
                </a:lnTo>
                <a:lnTo>
                  <a:pt x="182" y="122"/>
                </a:lnTo>
                <a:lnTo>
                  <a:pt x="184" y="108"/>
                </a:lnTo>
                <a:lnTo>
                  <a:pt x="190" y="86"/>
                </a:lnTo>
                <a:lnTo>
                  <a:pt x="202" y="66"/>
                </a:lnTo>
                <a:lnTo>
                  <a:pt x="216" y="48"/>
                </a:lnTo>
                <a:lnTo>
                  <a:pt x="232" y="32"/>
                </a:lnTo>
                <a:lnTo>
                  <a:pt x="252" y="18"/>
                </a:lnTo>
                <a:lnTo>
                  <a:pt x="272" y="8"/>
                </a:lnTo>
                <a:lnTo>
                  <a:pt x="296" y="0"/>
                </a:lnTo>
                <a:lnTo>
                  <a:pt x="296" y="52"/>
                </a:lnTo>
                <a:close/>
              </a:path>
            </a:pathLst>
          </a:custGeom>
          <a:solidFill>
            <a:srgbClr val="7692CB"/>
          </a:solidFill>
          <a:ln w="9525">
            <a:noFill/>
            <a:round/>
            <a:headEnd/>
            <a:tailEnd/>
          </a:ln>
        </p:spPr>
        <p:txBody>
          <a:bodyPr/>
          <a:lstStyle/>
          <a:p>
            <a:endParaRPr lang="en-US"/>
          </a:p>
        </p:txBody>
      </p:sp>
      <p:sp>
        <p:nvSpPr>
          <p:cNvPr id="155651" name="Freeform 9"/>
          <p:cNvSpPr>
            <a:spLocks noEditPoints="1"/>
          </p:cNvSpPr>
          <p:nvPr/>
        </p:nvSpPr>
        <p:spPr bwMode="auto">
          <a:xfrm>
            <a:off x="8471383" y="4316747"/>
            <a:ext cx="469900" cy="409575"/>
          </a:xfrm>
          <a:custGeom>
            <a:avLst/>
            <a:gdLst>
              <a:gd name="T0" fmla="*/ 2147483647 w 296"/>
              <a:gd name="T1" fmla="*/ 2147483647 h 258"/>
              <a:gd name="T2" fmla="*/ 2147483647 w 296"/>
              <a:gd name="T3" fmla="*/ 2147483647 h 258"/>
              <a:gd name="T4" fmla="*/ 2147483647 w 296"/>
              <a:gd name="T5" fmla="*/ 2147483647 h 258"/>
              <a:gd name="T6" fmla="*/ 2147483647 w 296"/>
              <a:gd name="T7" fmla="*/ 2147483647 h 258"/>
              <a:gd name="T8" fmla="*/ 2147483647 w 296"/>
              <a:gd name="T9" fmla="*/ 2147483647 h 258"/>
              <a:gd name="T10" fmla="*/ 2147483647 w 296"/>
              <a:gd name="T11" fmla="*/ 2147483647 h 258"/>
              <a:gd name="T12" fmla="*/ 2147483647 w 296"/>
              <a:gd name="T13" fmla="*/ 2147483647 h 258"/>
              <a:gd name="T14" fmla="*/ 2147483647 w 296"/>
              <a:gd name="T15" fmla="*/ 2147483647 h 258"/>
              <a:gd name="T16" fmla="*/ 2147483647 w 296"/>
              <a:gd name="T17" fmla="*/ 2147483647 h 258"/>
              <a:gd name="T18" fmla="*/ 2147483647 w 296"/>
              <a:gd name="T19" fmla="*/ 2147483647 h 258"/>
              <a:gd name="T20" fmla="*/ 2147483647 w 296"/>
              <a:gd name="T21" fmla="*/ 2147483647 h 258"/>
              <a:gd name="T22" fmla="*/ 2147483647 w 296"/>
              <a:gd name="T23" fmla="*/ 0 h 258"/>
              <a:gd name="T24" fmla="*/ 2147483647 w 296"/>
              <a:gd name="T25" fmla="*/ 0 h 258"/>
              <a:gd name="T26" fmla="*/ 2147483647 w 296"/>
              <a:gd name="T27" fmla="*/ 2147483647 h 258"/>
              <a:gd name="T28" fmla="*/ 2147483647 w 296"/>
              <a:gd name="T29" fmla="*/ 2147483647 h 258"/>
              <a:gd name="T30" fmla="*/ 2147483647 w 296"/>
              <a:gd name="T31" fmla="*/ 2147483647 h 258"/>
              <a:gd name="T32" fmla="*/ 2147483647 w 296"/>
              <a:gd name="T33" fmla="*/ 2147483647 h 258"/>
              <a:gd name="T34" fmla="*/ 2147483647 w 296"/>
              <a:gd name="T35" fmla="*/ 2147483647 h 258"/>
              <a:gd name="T36" fmla="*/ 2147483647 w 296"/>
              <a:gd name="T37" fmla="*/ 2147483647 h 258"/>
              <a:gd name="T38" fmla="*/ 2147483647 w 296"/>
              <a:gd name="T39" fmla="*/ 2147483647 h 258"/>
              <a:gd name="T40" fmla="*/ 2147483647 w 296"/>
              <a:gd name="T41" fmla="*/ 2147483647 h 258"/>
              <a:gd name="T42" fmla="*/ 2147483647 w 296"/>
              <a:gd name="T43" fmla="*/ 2147483647 h 258"/>
              <a:gd name="T44" fmla="*/ 2147483647 w 296"/>
              <a:gd name="T45" fmla="*/ 2147483647 h 258"/>
              <a:gd name="T46" fmla="*/ 2147483647 w 296"/>
              <a:gd name="T47" fmla="*/ 2147483647 h 258"/>
              <a:gd name="T48" fmla="*/ 2147483647 w 296"/>
              <a:gd name="T49" fmla="*/ 2147483647 h 258"/>
              <a:gd name="T50" fmla="*/ 0 w 296"/>
              <a:gd name="T51" fmla="*/ 2147483647 h 258"/>
              <a:gd name="T52" fmla="*/ 0 w 296"/>
              <a:gd name="T53" fmla="*/ 2147483647 h 258"/>
              <a:gd name="T54" fmla="*/ 2147483647 w 296"/>
              <a:gd name="T55" fmla="*/ 2147483647 h 258"/>
              <a:gd name="T56" fmla="*/ 2147483647 w 296"/>
              <a:gd name="T57" fmla="*/ 2147483647 h 258"/>
              <a:gd name="T58" fmla="*/ 2147483647 w 296"/>
              <a:gd name="T59" fmla="*/ 2147483647 h 258"/>
              <a:gd name="T60" fmla="*/ 2147483647 w 296"/>
              <a:gd name="T61" fmla="*/ 2147483647 h 258"/>
              <a:gd name="T62" fmla="*/ 2147483647 w 296"/>
              <a:gd name="T63" fmla="*/ 2147483647 h 258"/>
              <a:gd name="T64" fmla="*/ 2147483647 w 296"/>
              <a:gd name="T65" fmla="*/ 2147483647 h 258"/>
              <a:gd name="T66" fmla="*/ 2147483647 w 296"/>
              <a:gd name="T67" fmla="*/ 2147483647 h 258"/>
              <a:gd name="T68" fmla="*/ 2147483647 w 296"/>
              <a:gd name="T69" fmla="*/ 2147483647 h 258"/>
              <a:gd name="T70" fmla="*/ 0 w 296"/>
              <a:gd name="T71" fmla="*/ 2147483647 h 258"/>
              <a:gd name="T72" fmla="*/ 0 w 296"/>
              <a:gd name="T73" fmla="*/ 0 h 258"/>
              <a:gd name="T74" fmla="*/ 2147483647 w 296"/>
              <a:gd name="T75" fmla="*/ 0 h 258"/>
              <a:gd name="T76" fmla="*/ 2147483647 w 296"/>
              <a:gd name="T77" fmla="*/ 2147483647 h 258"/>
              <a:gd name="T78" fmla="*/ 2147483647 w 296"/>
              <a:gd name="T79" fmla="*/ 2147483647 h 258"/>
              <a:gd name="T80" fmla="*/ 2147483647 w 296"/>
              <a:gd name="T81" fmla="*/ 2147483647 h 258"/>
              <a:gd name="T82" fmla="*/ 2147483647 w 296"/>
              <a:gd name="T83" fmla="*/ 2147483647 h 258"/>
              <a:gd name="T84" fmla="*/ 2147483647 w 296"/>
              <a:gd name="T85" fmla="*/ 2147483647 h 258"/>
              <a:gd name="T86" fmla="*/ 2147483647 w 296"/>
              <a:gd name="T87" fmla="*/ 2147483647 h 258"/>
              <a:gd name="T88" fmla="*/ 2147483647 w 296"/>
              <a:gd name="T89" fmla="*/ 2147483647 h 258"/>
              <a:gd name="T90" fmla="*/ 2147483647 w 296"/>
              <a:gd name="T91" fmla="*/ 2147483647 h 258"/>
              <a:gd name="T92" fmla="*/ 2147483647 w 296"/>
              <a:gd name="T93" fmla="*/ 2147483647 h 258"/>
              <a:gd name="T94" fmla="*/ 2147483647 w 296"/>
              <a:gd name="T95" fmla="*/ 2147483647 h 258"/>
              <a:gd name="T96" fmla="*/ 0 w 296"/>
              <a:gd name="T97" fmla="*/ 2147483647 h 258"/>
              <a:gd name="T98" fmla="*/ 0 w 296"/>
              <a:gd name="T99" fmla="*/ 2147483647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6"/>
              <a:gd name="T151" fmla="*/ 0 h 258"/>
              <a:gd name="T152" fmla="*/ 296 w 296"/>
              <a:gd name="T153" fmla="*/ 258 h 2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6" h="258">
                <a:moveTo>
                  <a:pt x="182" y="204"/>
                </a:moveTo>
                <a:lnTo>
                  <a:pt x="182" y="204"/>
                </a:lnTo>
                <a:lnTo>
                  <a:pt x="194" y="200"/>
                </a:lnTo>
                <a:lnTo>
                  <a:pt x="206" y="192"/>
                </a:lnTo>
                <a:lnTo>
                  <a:pt x="216" y="184"/>
                </a:lnTo>
                <a:lnTo>
                  <a:pt x="224" y="174"/>
                </a:lnTo>
                <a:lnTo>
                  <a:pt x="230" y="164"/>
                </a:lnTo>
                <a:lnTo>
                  <a:pt x="234" y="152"/>
                </a:lnTo>
                <a:lnTo>
                  <a:pt x="236" y="138"/>
                </a:lnTo>
                <a:lnTo>
                  <a:pt x="238" y="124"/>
                </a:lnTo>
                <a:lnTo>
                  <a:pt x="182" y="124"/>
                </a:lnTo>
                <a:lnTo>
                  <a:pt x="182" y="0"/>
                </a:lnTo>
                <a:lnTo>
                  <a:pt x="296" y="0"/>
                </a:lnTo>
                <a:lnTo>
                  <a:pt x="296" y="124"/>
                </a:lnTo>
                <a:lnTo>
                  <a:pt x="296" y="136"/>
                </a:lnTo>
                <a:lnTo>
                  <a:pt x="294" y="148"/>
                </a:lnTo>
                <a:lnTo>
                  <a:pt x="288" y="172"/>
                </a:lnTo>
                <a:lnTo>
                  <a:pt x="276" y="192"/>
                </a:lnTo>
                <a:lnTo>
                  <a:pt x="262" y="210"/>
                </a:lnTo>
                <a:lnTo>
                  <a:pt x="246" y="226"/>
                </a:lnTo>
                <a:lnTo>
                  <a:pt x="226" y="240"/>
                </a:lnTo>
                <a:lnTo>
                  <a:pt x="204" y="250"/>
                </a:lnTo>
                <a:lnTo>
                  <a:pt x="182" y="258"/>
                </a:lnTo>
                <a:lnTo>
                  <a:pt x="182" y="204"/>
                </a:lnTo>
                <a:close/>
                <a:moveTo>
                  <a:pt x="0" y="204"/>
                </a:moveTo>
                <a:lnTo>
                  <a:pt x="0" y="204"/>
                </a:lnTo>
                <a:lnTo>
                  <a:pt x="12" y="200"/>
                </a:lnTo>
                <a:lnTo>
                  <a:pt x="24" y="192"/>
                </a:lnTo>
                <a:lnTo>
                  <a:pt x="34" y="184"/>
                </a:lnTo>
                <a:lnTo>
                  <a:pt x="42" y="174"/>
                </a:lnTo>
                <a:lnTo>
                  <a:pt x="48" y="164"/>
                </a:lnTo>
                <a:lnTo>
                  <a:pt x="52" y="152"/>
                </a:lnTo>
                <a:lnTo>
                  <a:pt x="54" y="138"/>
                </a:lnTo>
                <a:lnTo>
                  <a:pt x="56" y="124"/>
                </a:lnTo>
                <a:lnTo>
                  <a:pt x="0" y="124"/>
                </a:lnTo>
                <a:lnTo>
                  <a:pt x="0" y="0"/>
                </a:lnTo>
                <a:lnTo>
                  <a:pt x="114" y="0"/>
                </a:lnTo>
                <a:lnTo>
                  <a:pt x="114" y="124"/>
                </a:lnTo>
                <a:lnTo>
                  <a:pt x="114" y="136"/>
                </a:lnTo>
                <a:lnTo>
                  <a:pt x="112" y="148"/>
                </a:lnTo>
                <a:lnTo>
                  <a:pt x="106" y="172"/>
                </a:lnTo>
                <a:lnTo>
                  <a:pt x="94" y="192"/>
                </a:lnTo>
                <a:lnTo>
                  <a:pt x="80" y="210"/>
                </a:lnTo>
                <a:lnTo>
                  <a:pt x="64" y="226"/>
                </a:lnTo>
                <a:lnTo>
                  <a:pt x="44" y="240"/>
                </a:lnTo>
                <a:lnTo>
                  <a:pt x="22" y="250"/>
                </a:lnTo>
                <a:lnTo>
                  <a:pt x="0" y="258"/>
                </a:lnTo>
                <a:lnTo>
                  <a:pt x="0" y="204"/>
                </a:lnTo>
                <a:close/>
              </a:path>
            </a:pathLst>
          </a:custGeom>
          <a:solidFill>
            <a:srgbClr val="7692CB"/>
          </a:solidFill>
          <a:ln w="9525">
            <a:noFill/>
            <a:round/>
            <a:headEnd/>
            <a:tailEnd/>
          </a:ln>
        </p:spPr>
        <p:txBody>
          <a:bodyPr/>
          <a:lstStyle/>
          <a:p>
            <a:endParaRPr lang="en-US"/>
          </a:p>
        </p:txBody>
      </p:sp>
      <p:sp>
        <p:nvSpPr>
          <p:cNvPr id="155652" name="Rectangle 6"/>
          <p:cNvSpPr>
            <a:spLocks noChangeArrowheads="1"/>
          </p:cNvSpPr>
          <p:nvPr/>
        </p:nvSpPr>
        <p:spPr bwMode="auto">
          <a:xfrm>
            <a:off x="5393530" y="4995528"/>
            <a:ext cx="3316287" cy="363176"/>
          </a:xfrm>
          <a:prstGeom prst="rect">
            <a:avLst/>
          </a:prstGeom>
          <a:noFill/>
          <a:ln w="9525">
            <a:noFill/>
            <a:miter lim="800000"/>
            <a:headEnd/>
            <a:tailEnd/>
          </a:ln>
        </p:spPr>
        <p:txBody>
          <a:bodyPr>
            <a:spAutoFit/>
          </a:bodyPr>
          <a:lstStyle/>
          <a:p>
            <a:pPr eaLnBrk="0" hangingPunct="0">
              <a:lnSpc>
                <a:spcPct val="110000"/>
              </a:lnSpc>
            </a:pPr>
            <a:r>
              <a:rPr lang="en-US" sz="1600" i="1" dirty="0" smtClean="0">
                <a:solidFill>
                  <a:srgbClr val="404040"/>
                </a:solidFill>
                <a:latin typeface="Helvetica" pitchFamily="34" charset="0"/>
              </a:rPr>
              <a:t>As quoted in Wine </a:t>
            </a:r>
            <a:r>
              <a:rPr lang="en-US" sz="1600" i="1" dirty="0">
                <a:solidFill>
                  <a:srgbClr val="404040"/>
                </a:solidFill>
                <a:latin typeface="Helvetica" pitchFamily="34" charset="0"/>
              </a:rPr>
              <a:t>Spectator</a:t>
            </a:r>
            <a:endParaRPr lang="en-US" sz="1400" i="1" dirty="0">
              <a:solidFill>
                <a:srgbClr val="404040"/>
              </a:solidFill>
              <a:latin typeface="Helvetica" pitchFamily="34" charset="0"/>
            </a:endParaRPr>
          </a:p>
        </p:txBody>
      </p:sp>
      <p:sp>
        <p:nvSpPr>
          <p:cNvPr id="9" name="Text Box 25"/>
          <p:cNvSpPr txBox="1">
            <a:spLocks noChangeArrowheads="1"/>
          </p:cNvSpPr>
          <p:nvPr/>
        </p:nvSpPr>
        <p:spPr bwMode="auto">
          <a:xfrm>
            <a:off x="5473147" y="182880"/>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10" name="TextBox 10"/>
          <p:cNvSpPr txBox="1">
            <a:spLocks noChangeArrowheads="1"/>
          </p:cNvSpPr>
          <p:nvPr/>
        </p:nvSpPr>
        <p:spPr bwMode="auto">
          <a:xfrm>
            <a:off x="5473700" y="1491781"/>
            <a:ext cx="3194050" cy="3228576"/>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Napa Green Program</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0"/>
              </a:spcBef>
            </a:pPr>
            <a:r>
              <a:rPr lang="en-US" sz="2000" dirty="0" err="1" smtClean="0">
                <a:solidFill>
                  <a:srgbClr val="595959"/>
                </a:solidFill>
                <a:latin typeface="Helvetica" pitchFamily="34" charset="0"/>
              </a:rPr>
              <a:t>Yvon</a:t>
            </a:r>
            <a:r>
              <a:rPr lang="en-US" sz="2000" dirty="0" smtClean="0">
                <a:solidFill>
                  <a:srgbClr val="595959"/>
                </a:solidFill>
                <a:latin typeface="Helvetica" pitchFamily="34" charset="0"/>
              </a:rPr>
              <a:t> </a:t>
            </a:r>
            <a:r>
              <a:rPr lang="en-US" sz="2000" dirty="0" err="1" smtClean="0">
                <a:solidFill>
                  <a:srgbClr val="595959"/>
                </a:solidFill>
                <a:latin typeface="Helvetica" pitchFamily="34" charset="0"/>
              </a:rPr>
              <a:t>Chouinard</a:t>
            </a:r>
            <a:r>
              <a:rPr lang="en-US" sz="2000" dirty="0" smtClean="0">
                <a:solidFill>
                  <a:srgbClr val="595959"/>
                </a:solidFill>
                <a:latin typeface="Helvetica" pitchFamily="34" charset="0"/>
              </a:rPr>
              <a:t>, Patagonia ® founder and noted environmentalist</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on Napa Green:</a:t>
            </a:r>
          </a:p>
          <a:p>
            <a:pPr>
              <a:lnSpc>
                <a:spcPct val="90000"/>
              </a:lnSpc>
              <a:spcBef>
                <a:spcPts val="0"/>
              </a:spcBef>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I’ve been at this for 30 years and this is the best, most well thought out program I’ve ever seen.</a:t>
            </a: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p:cNvPicPr>
            <a:picLocks noChangeAspect="1" noChangeArrowheads="1"/>
          </p:cNvPicPr>
          <p:nvPr/>
        </p:nvPicPr>
        <p:blipFill>
          <a:blip r:embed="rId3"/>
          <a:srcRect/>
          <a:stretch>
            <a:fillRect/>
          </a:stretch>
        </p:blipFill>
        <p:spPr bwMode="auto">
          <a:xfrm>
            <a:off x="0" y="0"/>
            <a:ext cx="4558553" cy="6858000"/>
          </a:xfrm>
          <a:prstGeom prst="rect">
            <a:avLst/>
          </a:prstGeom>
          <a:noFill/>
          <a:ln w="9525">
            <a:noFill/>
            <a:miter lim="800000"/>
            <a:headEnd/>
            <a:tailEnd/>
          </a:ln>
        </p:spPr>
      </p:pic>
      <p:sp>
        <p:nvSpPr>
          <p:cNvPr id="5" name="Text Box 25"/>
          <p:cNvSpPr txBox="1">
            <a:spLocks noChangeArrowheads="1"/>
          </p:cNvSpPr>
          <p:nvPr/>
        </p:nvSpPr>
        <p:spPr bwMode="auto">
          <a:xfrm>
            <a:off x="5473699" y="258183"/>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6" name="TextBox 10"/>
          <p:cNvSpPr txBox="1">
            <a:spLocks noChangeArrowheads="1"/>
          </p:cNvSpPr>
          <p:nvPr/>
        </p:nvSpPr>
        <p:spPr bwMode="auto">
          <a:xfrm>
            <a:off x="5473700" y="1491781"/>
            <a:ext cx="3194050" cy="3856440"/>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Caring for </a:t>
            </a:r>
            <a:br>
              <a:rPr lang="en-US" dirty="0" smtClean="0">
                <a:solidFill>
                  <a:srgbClr val="595959"/>
                </a:solidFill>
                <a:latin typeface="Helvetica" pitchFamily="34" charset="0"/>
              </a:rPr>
            </a:br>
            <a:r>
              <a:rPr lang="en-US" dirty="0" smtClean="0">
                <a:solidFill>
                  <a:srgbClr val="595959"/>
                </a:solidFill>
                <a:latin typeface="Helvetica" pitchFamily="34" charset="0"/>
              </a:rPr>
              <a:t>the Community</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Community outreach programs like </a:t>
            </a:r>
          </a:p>
          <a:p>
            <a:pPr>
              <a:lnSpc>
                <a:spcPct val="90000"/>
              </a:lnSpc>
              <a:spcBef>
                <a:spcPts val="0"/>
              </a:spcBef>
            </a:pPr>
            <a:r>
              <a:rPr lang="en-US" sz="2000" dirty="0" smtClean="0">
                <a:solidFill>
                  <a:srgbClr val="595959"/>
                </a:solidFill>
                <a:latin typeface="Helvetica" pitchFamily="34" charset="0"/>
              </a:rPr>
              <a:t>Adopt-a-School and Afternoon in the Vineyards help vintners support and stay connected to their community</a:t>
            </a:r>
          </a:p>
          <a:p>
            <a:pPr>
              <a:lnSpc>
                <a:spcPct val="90000"/>
              </a:lnSpc>
              <a:spcBef>
                <a:spcPts val="0"/>
              </a:spcBef>
            </a:pPr>
            <a:endParaRPr lang="en-US" sz="2000" dirty="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Partnering with others to build Vine Trail </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73958210.jpg"/>
          <p:cNvPicPr>
            <a:picLocks noChangeAspect="1"/>
          </p:cNvPicPr>
          <p:nvPr/>
        </p:nvPicPr>
        <p:blipFill>
          <a:blip r:embed="rId3"/>
          <a:srcRect/>
          <a:stretch>
            <a:fillRect/>
          </a:stretch>
        </p:blipFill>
        <p:spPr>
          <a:xfrm>
            <a:off x="0" y="0"/>
            <a:ext cx="4572000" cy="6858000"/>
          </a:xfrm>
          <a:prstGeom prst="rect">
            <a:avLst/>
          </a:prstGeom>
        </p:spPr>
      </p:pic>
      <p:pic>
        <p:nvPicPr>
          <p:cNvPr id="26625" name="Picture 3"/>
          <p:cNvPicPr>
            <a:picLocks noChangeAspect="1" noChangeArrowheads="1"/>
          </p:cNvPicPr>
          <p:nvPr/>
        </p:nvPicPr>
        <p:blipFill>
          <a:blip r:embed="rId4">
            <a:lum contrast="-30000"/>
          </a:blip>
          <a:srcRect/>
          <a:stretch>
            <a:fillRect/>
          </a:stretch>
        </p:blipFill>
        <p:spPr bwMode="auto">
          <a:xfrm>
            <a:off x="6089650" y="539750"/>
            <a:ext cx="1858963" cy="2327275"/>
          </a:xfrm>
          <a:prstGeom prst="rect">
            <a:avLst/>
          </a:prstGeom>
          <a:noFill/>
          <a:ln w="9525">
            <a:noFill/>
            <a:miter lim="800000"/>
            <a:headEnd/>
            <a:tailEnd/>
          </a:ln>
        </p:spPr>
      </p:pic>
      <p:sp>
        <p:nvSpPr>
          <p:cNvPr id="26627" name="Oval 8"/>
          <p:cNvSpPr>
            <a:spLocks noChangeArrowheads="1"/>
          </p:cNvSpPr>
          <p:nvPr/>
        </p:nvSpPr>
        <p:spPr bwMode="auto">
          <a:xfrm>
            <a:off x="471488" y="2957513"/>
            <a:ext cx="3460750" cy="3460750"/>
          </a:xfrm>
          <a:prstGeom prst="ellipse">
            <a:avLst/>
          </a:prstGeom>
          <a:solidFill>
            <a:srgbClr val="5A412D"/>
          </a:solidFill>
          <a:ln w="9525" algn="ctr">
            <a:noFill/>
            <a:round/>
            <a:headEnd/>
            <a:tailEnd/>
          </a:ln>
        </p:spPr>
        <p:txBody>
          <a:bodyPr/>
          <a:lstStyle/>
          <a:p>
            <a:pPr algn="ctr" eaLnBrk="0" hangingPunct="0"/>
            <a:endParaRPr lang="en-US"/>
          </a:p>
        </p:txBody>
      </p:sp>
      <p:sp>
        <p:nvSpPr>
          <p:cNvPr id="8" name="TextBox 7"/>
          <p:cNvSpPr txBox="1"/>
          <p:nvPr/>
        </p:nvSpPr>
        <p:spPr>
          <a:xfrm>
            <a:off x="7258050" y="893763"/>
            <a:ext cx="1698625" cy="338137"/>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pic>
        <p:nvPicPr>
          <p:cNvPr id="26629" name="Picture 2"/>
          <p:cNvPicPr>
            <a:picLocks noChangeAspect="1" noChangeArrowheads="1"/>
          </p:cNvPicPr>
          <p:nvPr/>
        </p:nvPicPr>
        <p:blipFill>
          <a:blip r:embed="rId5"/>
          <a:srcRect/>
          <a:stretch>
            <a:fillRect/>
          </a:stretch>
        </p:blipFill>
        <p:spPr bwMode="auto">
          <a:xfrm>
            <a:off x="4768850" y="1960563"/>
            <a:ext cx="3381375" cy="3762375"/>
          </a:xfrm>
          <a:prstGeom prst="rect">
            <a:avLst/>
          </a:prstGeom>
          <a:noFill/>
          <a:ln w="9525">
            <a:noFill/>
            <a:miter lim="800000"/>
            <a:headEnd/>
            <a:tailEnd/>
          </a:ln>
        </p:spPr>
      </p:pic>
      <p:sp>
        <p:nvSpPr>
          <p:cNvPr id="26630" name="TextBox 13"/>
          <p:cNvSpPr txBox="1">
            <a:spLocks noChangeArrowheads="1"/>
          </p:cNvSpPr>
          <p:nvPr/>
        </p:nvSpPr>
        <p:spPr bwMode="auto">
          <a:xfrm>
            <a:off x="5986463" y="4579938"/>
            <a:ext cx="1392237" cy="338137"/>
          </a:xfrm>
          <a:prstGeom prst="rect">
            <a:avLst/>
          </a:prstGeom>
          <a:noFill/>
          <a:ln w="9525">
            <a:noFill/>
            <a:miter lim="800000"/>
            <a:headEnd/>
            <a:tailEnd/>
          </a:ln>
        </p:spPr>
        <p:txBody>
          <a:bodyPr wrap="none">
            <a:spAutoFit/>
          </a:bodyPr>
          <a:lstStyle/>
          <a:p>
            <a:pPr algn="r" eaLnBrk="0" hangingPunct="0"/>
            <a:r>
              <a:rPr lang="en-US" sz="1600">
                <a:solidFill>
                  <a:schemeClr val="bg1"/>
                </a:solidFill>
                <a:latin typeface="Helvetica" pitchFamily="34" charset="0"/>
              </a:rPr>
              <a:t>Bordeaux AC</a:t>
            </a:r>
          </a:p>
        </p:txBody>
      </p:sp>
      <p:sp>
        <p:nvSpPr>
          <p:cNvPr id="26631" name="TextBox 15"/>
          <p:cNvSpPr txBox="1">
            <a:spLocks noChangeArrowheads="1"/>
          </p:cNvSpPr>
          <p:nvPr/>
        </p:nvSpPr>
        <p:spPr bwMode="auto">
          <a:xfrm>
            <a:off x="212725" y="3451225"/>
            <a:ext cx="3254375" cy="2432050"/>
          </a:xfrm>
          <a:prstGeom prst="rect">
            <a:avLst/>
          </a:prstGeom>
          <a:noFill/>
          <a:ln w="9525">
            <a:noFill/>
            <a:miter lim="800000"/>
            <a:headEnd/>
            <a:tailEnd/>
          </a:ln>
        </p:spPr>
        <p:txBody>
          <a:bodyPr wrap="none"/>
          <a:lstStyle/>
          <a:p>
            <a:pPr algn="r" eaLnBrk="0" hangingPunct="0"/>
            <a:r>
              <a:rPr lang="en-US" sz="2000" dirty="0">
                <a:solidFill>
                  <a:schemeClr val="bg1"/>
                </a:solidFill>
                <a:latin typeface="Helvetica" pitchFamily="34" charset="0"/>
              </a:rPr>
              <a:t>NAPA VALLEY AVA</a:t>
            </a:r>
          </a:p>
          <a:p>
            <a:pPr algn="r" eaLnBrk="0" hangingPunct="0"/>
            <a:r>
              <a:rPr lang="en-US" sz="1600" dirty="0">
                <a:solidFill>
                  <a:schemeClr val="bg1"/>
                </a:solidFill>
                <a:latin typeface="Helvetica" pitchFamily="34" charset="0"/>
              </a:rPr>
              <a:t>45,000 acres </a:t>
            </a:r>
            <a:br>
              <a:rPr lang="en-US" sz="1600" dirty="0">
                <a:solidFill>
                  <a:schemeClr val="bg1"/>
                </a:solidFill>
                <a:latin typeface="Helvetica" pitchFamily="34" charset="0"/>
              </a:rPr>
            </a:br>
            <a:r>
              <a:rPr lang="en-US" sz="1600" dirty="0">
                <a:solidFill>
                  <a:schemeClr val="bg1"/>
                </a:solidFill>
                <a:latin typeface="Helvetica" pitchFamily="34" charset="0"/>
              </a:rPr>
              <a:t>(18, 250 ha) under </a:t>
            </a:r>
            <a:r>
              <a:rPr lang="en-US" sz="1600" dirty="0" smtClean="0">
                <a:solidFill>
                  <a:schemeClr val="bg1"/>
                </a:solidFill>
                <a:latin typeface="Helvetica" pitchFamily="34" charset="0"/>
              </a:rPr>
              <a:t>vine</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p>
          <a:p>
            <a:pPr algn="r" eaLnBrk="0" hangingPunct="0"/>
            <a:r>
              <a:rPr lang="en-US" sz="2000" dirty="0">
                <a:solidFill>
                  <a:srgbClr val="FFFFFF"/>
                </a:solidFill>
                <a:latin typeface="Helvetica" pitchFamily="34" charset="0"/>
              </a:rPr>
              <a:t>Bordeaux AC</a:t>
            </a:r>
            <a:endParaRPr lang="en-US" sz="14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r>
              <a:rPr lang="en-US" sz="1600" dirty="0" smtClean="0">
                <a:solidFill>
                  <a:schemeClr val="bg1"/>
                </a:solidFill>
                <a:latin typeface="Helvetica" pitchFamily="34" charset="0"/>
              </a:rPr>
              <a:t>290,000 </a:t>
            </a:r>
            <a:r>
              <a:rPr lang="en-US" sz="1600" dirty="0">
                <a:solidFill>
                  <a:schemeClr val="bg1"/>
                </a:solidFill>
                <a:latin typeface="Helvetica" pitchFamily="34" charset="0"/>
              </a:rPr>
              <a:t>acres </a:t>
            </a:r>
            <a:br>
              <a:rPr lang="en-US" sz="1600" dirty="0">
                <a:solidFill>
                  <a:schemeClr val="bg1"/>
                </a:solidFill>
                <a:latin typeface="Helvetica" pitchFamily="34" charset="0"/>
              </a:rPr>
            </a:br>
            <a:r>
              <a:rPr lang="en-US" sz="1600" dirty="0">
                <a:solidFill>
                  <a:schemeClr val="bg1"/>
                </a:solidFill>
                <a:latin typeface="Helvetica" pitchFamily="34" charset="0"/>
              </a:rPr>
              <a:t>(</a:t>
            </a:r>
            <a:r>
              <a:rPr lang="en-US" sz="1600" dirty="0" smtClean="0">
                <a:solidFill>
                  <a:schemeClr val="bg1"/>
                </a:solidFill>
                <a:latin typeface="Helvetica" pitchFamily="34" charset="0"/>
              </a:rPr>
              <a:t>117,500 </a:t>
            </a:r>
            <a:r>
              <a:rPr lang="en-US" sz="1600" dirty="0">
                <a:solidFill>
                  <a:schemeClr val="bg1"/>
                </a:solidFill>
                <a:latin typeface="Helvetica" pitchFamily="34" charset="0"/>
              </a:rPr>
              <a:t>ha) under vine.</a:t>
            </a:r>
          </a:p>
          <a:p>
            <a:pPr algn="r" eaLnBrk="0" hangingPunct="0"/>
            <a:r>
              <a:rPr lang="en-US" sz="1600" dirty="0">
                <a:solidFill>
                  <a:schemeClr val="bg1"/>
                </a:solidFill>
                <a:latin typeface="Helvetica" pitchFamily="34" charset="0"/>
              </a:rPr>
              <a:t>NAPA VALLEY is 1/8 </a:t>
            </a:r>
            <a:br>
              <a:rPr lang="en-US" sz="1600" dirty="0">
                <a:solidFill>
                  <a:schemeClr val="bg1"/>
                </a:solidFill>
                <a:latin typeface="Helvetica" pitchFamily="34" charset="0"/>
              </a:rPr>
            </a:br>
            <a:r>
              <a:rPr lang="en-US" sz="1600" dirty="0">
                <a:solidFill>
                  <a:schemeClr val="bg1"/>
                </a:solidFill>
                <a:latin typeface="Helvetica" pitchFamily="34" charset="0"/>
              </a:rPr>
              <a:t>the size of </a:t>
            </a:r>
            <a:r>
              <a:rPr lang="en-US" sz="1600" dirty="0" smtClean="0">
                <a:solidFill>
                  <a:schemeClr val="bg1"/>
                </a:solidFill>
                <a:latin typeface="Helvetica" pitchFamily="34" charset="0"/>
              </a:rPr>
              <a:t>Bordeaux</a:t>
            </a:r>
            <a:endParaRPr lang="en-US" sz="16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5"/>
          <p:cNvSpPr txBox="1">
            <a:spLocks noChangeArrowheads="1"/>
          </p:cNvSpPr>
          <p:nvPr/>
        </p:nvSpPr>
        <p:spPr bwMode="auto">
          <a:xfrm>
            <a:off x="5473145" y="236668"/>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7" name="TextBox 10"/>
          <p:cNvSpPr txBox="1">
            <a:spLocks noChangeArrowheads="1"/>
          </p:cNvSpPr>
          <p:nvPr/>
        </p:nvSpPr>
        <p:spPr bwMode="auto">
          <a:xfrm>
            <a:off x="5473145" y="1922087"/>
            <a:ext cx="3194050" cy="2440668"/>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Caring for </a:t>
            </a:r>
            <a:br>
              <a:rPr lang="en-US" dirty="0" smtClean="0">
                <a:solidFill>
                  <a:srgbClr val="595959"/>
                </a:solidFill>
                <a:latin typeface="Helvetica" pitchFamily="34" charset="0"/>
              </a:rPr>
            </a:br>
            <a:r>
              <a:rPr lang="en-US" dirty="0" smtClean="0">
                <a:solidFill>
                  <a:srgbClr val="595959"/>
                </a:solidFill>
                <a:latin typeface="Helvetica" pitchFamily="34" charset="0"/>
              </a:rPr>
              <a:t>the Community</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eaLnBrk="0" hangingPunct="0">
              <a:lnSpc>
                <a:spcPct val="110000"/>
              </a:lnSpc>
            </a:pPr>
            <a:r>
              <a:rPr lang="en-US" sz="2000" dirty="0" smtClean="0">
                <a:solidFill>
                  <a:srgbClr val="595959"/>
                </a:solidFill>
                <a:latin typeface="Helvetica" pitchFamily="34" charset="0"/>
              </a:rPr>
              <a:t>Through Auction Napa Valley, the NVV has given </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more than $</a:t>
            </a:r>
            <a:r>
              <a:rPr lang="en-US" sz="2000" dirty="0" smtClean="0">
                <a:solidFill>
                  <a:srgbClr val="595959"/>
                </a:solidFill>
                <a:latin typeface="Helvetica" pitchFamily="34" charset="0"/>
              </a:rPr>
              <a:t>110 </a:t>
            </a:r>
            <a:r>
              <a:rPr lang="en-US" sz="2000" dirty="0" smtClean="0">
                <a:solidFill>
                  <a:srgbClr val="595959"/>
                </a:solidFill>
                <a:latin typeface="Helvetica" pitchFamily="34" charset="0"/>
              </a:rPr>
              <a:t>million to the community since 1981</a:t>
            </a:r>
            <a:endParaRPr lang="en-US" sz="2000" dirty="0">
              <a:solidFill>
                <a:srgbClr val="595959"/>
              </a:solidFill>
              <a:latin typeface="Helvetic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11849" cy="6858000"/>
          </a:xfrm>
          <a:prstGeom prst="rect">
            <a:avLst/>
          </a:prstGeom>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8383" y="3980280"/>
            <a:ext cx="8347231" cy="3071610"/>
          </a:xfrm>
          <a:prstGeom prst="rect">
            <a:avLst/>
          </a:prstGeom>
          <a:noFill/>
        </p:spPr>
        <p:txBody>
          <a:bodyPr wrap="square">
            <a:spAutoFit/>
          </a:bodyPr>
          <a:lstStyle/>
          <a:p>
            <a:pPr eaLnBrk="0" hangingPunct="0">
              <a:lnSpc>
                <a:spcPct val="110000"/>
              </a:lnSpc>
            </a:pPr>
            <a:r>
              <a:rPr lang="en-US" sz="3200" dirty="0">
                <a:solidFill>
                  <a:srgbClr val="595959"/>
                </a:solidFill>
                <a:latin typeface="Helvetica" pitchFamily="34" charset="0"/>
              </a:rPr>
              <a:t>Napa </a:t>
            </a:r>
            <a:r>
              <a:rPr lang="en-US" sz="3200" dirty="0" smtClean="0">
                <a:solidFill>
                  <a:srgbClr val="595959"/>
                </a:solidFill>
                <a:latin typeface="Helvetica" pitchFamily="34" charset="0"/>
              </a:rPr>
              <a:t>Valley: Legendary American Wines</a:t>
            </a:r>
            <a:endParaRPr lang="en-US" dirty="0">
              <a:solidFill>
                <a:srgbClr val="595959"/>
              </a:solidFill>
              <a:latin typeface="Helvetica" pitchFamily="34" charset="0"/>
            </a:endParaRPr>
          </a:p>
          <a:p>
            <a:pPr eaLnBrk="0" hangingPunct="0">
              <a:lnSpc>
                <a:spcPct val="110000"/>
              </a:lnSpc>
            </a:pPr>
            <a:endParaRPr lang="en-US" dirty="0" smtClean="0">
              <a:solidFill>
                <a:srgbClr val="595959"/>
              </a:solidFill>
              <a:latin typeface="Helvetica" pitchFamily="34" charset="0"/>
            </a:endParaRPr>
          </a:p>
          <a:p>
            <a:pPr eaLnBrk="0" hangingPunct="0">
              <a:lnSpc>
                <a:spcPct val="110000"/>
              </a:lnSpc>
            </a:pPr>
            <a:r>
              <a:rPr lang="en-US" dirty="0" smtClean="0">
                <a:solidFill>
                  <a:srgbClr val="595959"/>
                </a:solidFill>
                <a:latin typeface="Helvetica" pitchFamily="34" charset="0"/>
                <a:cs typeface="Helvetica" pitchFamily="34" charset="0"/>
              </a:rPr>
              <a:t>Learn more: NapaVintners.com</a:t>
            </a:r>
          </a:p>
          <a:p>
            <a:pPr eaLnBrk="0" hangingPunct="0">
              <a:lnSpc>
                <a:spcPct val="110000"/>
              </a:lnSpc>
            </a:pPr>
            <a:r>
              <a:rPr lang="en-US" dirty="0">
                <a:solidFill>
                  <a:schemeClr val="tx1">
                    <a:lumMod val="65000"/>
                    <a:lumOff val="35000"/>
                  </a:schemeClr>
                </a:solidFill>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      Become </a:t>
            </a:r>
            <a:r>
              <a:rPr lang="en-US" dirty="0">
                <a:solidFill>
                  <a:schemeClr val="tx1">
                    <a:lumMod val="65000"/>
                    <a:lumOff val="35000"/>
                  </a:schemeClr>
                </a:solidFill>
                <a:latin typeface="Helvetica" pitchFamily="34" charset="0"/>
                <a:cs typeface="Helvetica" pitchFamily="34" charset="0"/>
              </a:rPr>
              <a:t>a fan: </a:t>
            </a:r>
            <a:r>
              <a:rPr lang="en-US" dirty="0">
                <a:latin typeface="Helvetica" pitchFamily="34" charset="0"/>
                <a:cs typeface="Helvetica" pitchFamily="34" charset="0"/>
                <a:hlinkClick r:id="rId3"/>
              </a:rPr>
              <a:t>Facebook.com/</a:t>
            </a:r>
            <a:r>
              <a:rPr lang="en-US" dirty="0" err="1">
                <a:latin typeface="Helvetica" pitchFamily="34" charset="0"/>
                <a:cs typeface="Helvetica" pitchFamily="34" charset="0"/>
                <a:hlinkClick r:id="rId3"/>
              </a:rPr>
              <a:t>NapaVintners</a:t>
            </a:r>
            <a:r>
              <a:rPr lang="en-US" dirty="0">
                <a:latin typeface="Helvetica" pitchFamily="34" charset="0"/>
                <a:cs typeface="Helvetica" pitchFamily="34" charset="0"/>
                <a:hlinkClick r:id="rId3"/>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a:latin typeface="Helvetica" pitchFamily="34" charset="0"/>
                <a:cs typeface="Helvetica" pitchFamily="34" charset="0"/>
              </a:rPr>
              <a:t> </a:t>
            </a: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Follow </a:t>
            </a:r>
            <a:r>
              <a:rPr lang="en-US" dirty="0">
                <a:solidFill>
                  <a:schemeClr val="tx1">
                    <a:lumMod val="65000"/>
                    <a:lumOff val="35000"/>
                  </a:schemeClr>
                </a:solidFill>
                <a:latin typeface="Helvetica" pitchFamily="34" charset="0"/>
                <a:cs typeface="Helvetica" pitchFamily="34" charset="0"/>
              </a:rPr>
              <a:t>us on Twitter: </a:t>
            </a:r>
            <a:r>
              <a:rPr lang="en-US" dirty="0">
                <a:latin typeface="Helvetica" pitchFamily="34" charset="0"/>
                <a:cs typeface="Helvetica" pitchFamily="34" charset="0"/>
                <a:hlinkClick r:id="rId4"/>
              </a:rPr>
              <a:t>@</a:t>
            </a:r>
            <a:r>
              <a:rPr lang="en-US" dirty="0" err="1">
                <a:latin typeface="Helvetica" pitchFamily="34" charset="0"/>
                <a:cs typeface="Helvetica" pitchFamily="34" charset="0"/>
                <a:hlinkClick r:id="rId4"/>
              </a:rPr>
              <a:t>NapaVintners</a:t>
            </a:r>
            <a:r>
              <a:rPr lang="en-US" dirty="0">
                <a:latin typeface="Helvetica" pitchFamily="34" charset="0"/>
                <a:cs typeface="Helvetica" pitchFamily="34" charset="0"/>
                <a:hlinkClick r:id="rId4"/>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Read </a:t>
            </a:r>
            <a:r>
              <a:rPr lang="en-US" dirty="0">
                <a:solidFill>
                  <a:schemeClr val="tx1">
                    <a:lumMod val="65000"/>
                    <a:lumOff val="35000"/>
                  </a:schemeClr>
                </a:solidFill>
                <a:latin typeface="Helvetica" pitchFamily="34" charset="0"/>
                <a:cs typeface="Helvetica" pitchFamily="34" charset="0"/>
              </a:rPr>
              <a:t>our blog: </a:t>
            </a:r>
            <a:r>
              <a:rPr lang="en-US" dirty="0">
                <a:latin typeface="Helvetica" pitchFamily="34" charset="0"/>
                <a:cs typeface="Helvetica" pitchFamily="34" charset="0"/>
                <a:hlinkClick r:id="rId5"/>
              </a:rPr>
              <a:t>NapaVintners.com/blog </a:t>
            </a:r>
            <a:endParaRPr lang="en-US" dirty="0">
              <a:latin typeface="Helvetica" pitchFamily="34" charset="0"/>
              <a:cs typeface="Helvetica" pitchFamily="34" charset="0"/>
            </a:endParaRPr>
          </a:p>
          <a:p>
            <a:pPr eaLnBrk="0" hangingPunct="0">
              <a:lnSpc>
                <a:spcPct val="110000"/>
              </a:lnSpc>
            </a:pPr>
            <a:endParaRPr lang="en-US" dirty="0">
              <a:solidFill>
                <a:srgbClr val="595959"/>
              </a:solidFill>
              <a:latin typeface="Helvetica" pitchFamily="34" charset="0"/>
            </a:endParaRPr>
          </a:p>
        </p:txBody>
      </p:sp>
      <p:pic>
        <p:nvPicPr>
          <p:cNvPr id="182276" name="Picture 6" descr="Tinacci_080824_4059.jpg"/>
          <p:cNvPicPr>
            <a:picLocks noChangeAspect="1"/>
          </p:cNvPicPr>
          <p:nvPr/>
        </p:nvPicPr>
        <p:blipFill>
          <a:blip r:embed="rId6" cstate="screen"/>
          <a:srcRect/>
          <a:stretch>
            <a:fillRect/>
          </a:stretch>
        </p:blipFill>
        <p:spPr bwMode="auto">
          <a:xfrm>
            <a:off x="0" y="0"/>
            <a:ext cx="9144000" cy="3670300"/>
          </a:xfrm>
          <a:prstGeom prst="rect">
            <a:avLst/>
          </a:prstGeom>
          <a:noFill/>
          <a:ln w="9525">
            <a:noFill/>
            <a:miter lim="800000"/>
            <a:headEnd/>
            <a:tailEnd/>
          </a:ln>
        </p:spPr>
      </p:pic>
      <p:grpSp>
        <p:nvGrpSpPr>
          <p:cNvPr id="12" name="Group 11"/>
          <p:cNvGrpSpPr/>
          <p:nvPr/>
        </p:nvGrpSpPr>
        <p:grpSpPr>
          <a:xfrm>
            <a:off x="545539" y="5405716"/>
            <a:ext cx="382308" cy="1117663"/>
            <a:chOff x="814481" y="3876207"/>
            <a:chExt cx="799166" cy="2336334"/>
          </a:xfrm>
        </p:grpSpPr>
        <p:pic>
          <p:nvPicPr>
            <p:cNvPr id="5122" name="Picture 2" descr="http://t1.gstatic.com/images?q=tbn:ANd9GcQh3ARY9vW_6uQRFJmYxkgZB0sohaGvaYyH1YAIiR404FihQ3klTQ"/>
            <p:cNvPicPr>
              <a:picLocks noChangeAspect="1" noChangeArrowheads="1"/>
            </p:cNvPicPr>
            <p:nvPr/>
          </p:nvPicPr>
          <p:blipFill>
            <a:blip r:embed="rId7"/>
            <a:srcRect/>
            <a:stretch>
              <a:fillRect/>
            </a:stretch>
          </p:blipFill>
          <p:spPr bwMode="auto">
            <a:xfrm>
              <a:off x="814481" y="3876207"/>
              <a:ext cx="781050" cy="781051"/>
            </a:xfrm>
            <a:prstGeom prst="rect">
              <a:avLst/>
            </a:prstGeom>
            <a:noFill/>
          </p:spPr>
        </p:pic>
        <p:pic>
          <p:nvPicPr>
            <p:cNvPr id="5124" name="Picture 4" descr="http://t1.gstatic.com/images?q=tbn:ANd9GcSSo1HKZjqFzJ4lWWf7RimZdZmihGsx5F4BZANymhXYDxotKlAv"/>
            <p:cNvPicPr>
              <a:picLocks noChangeAspect="1" noChangeArrowheads="1"/>
            </p:cNvPicPr>
            <p:nvPr/>
          </p:nvPicPr>
          <p:blipFill>
            <a:blip r:embed="rId8" cstate="screen"/>
            <a:srcRect/>
            <a:stretch>
              <a:fillRect/>
            </a:stretch>
          </p:blipFill>
          <p:spPr bwMode="auto">
            <a:xfrm>
              <a:off x="827928" y="4651842"/>
              <a:ext cx="785719" cy="785719"/>
            </a:xfrm>
            <a:prstGeom prst="rect">
              <a:avLst/>
            </a:prstGeom>
            <a:noFill/>
          </p:spPr>
        </p:pic>
        <p:pic>
          <p:nvPicPr>
            <p:cNvPr id="5126" name="Picture 6" descr="http://t0.gstatic.com/images?q=tbn:ANd9GcQZxeIYkh77ehsELSf0SQOIEnEu4Qhe84397VxwtWu3Jx1Q3JY2"/>
            <p:cNvPicPr>
              <a:picLocks noChangeAspect="1" noChangeArrowheads="1"/>
            </p:cNvPicPr>
            <p:nvPr/>
          </p:nvPicPr>
          <p:blipFill>
            <a:blip r:embed="rId9" cstate="screen"/>
            <a:srcRect/>
            <a:stretch>
              <a:fillRect/>
            </a:stretch>
          </p:blipFill>
          <p:spPr bwMode="auto">
            <a:xfrm>
              <a:off x="841377" y="5459505"/>
              <a:ext cx="756398" cy="753036"/>
            </a:xfrm>
            <a:prstGeom prst="rect">
              <a:avLst/>
            </a:prstGeom>
            <a:noFill/>
          </p:spPr>
        </p:pic>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0" descr="84763294.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4098" name="Picture 2"/>
          <p:cNvPicPr>
            <a:picLocks noChangeAspect="1" noChangeArrowheads="1"/>
          </p:cNvPicPr>
          <p:nvPr/>
        </p:nvPicPr>
        <p:blipFill>
          <a:blip r:embed="rId4" cstate="email">
            <a:clrChange>
              <a:clrFrom>
                <a:srgbClr val="FFFFFF"/>
              </a:clrFrom>
              <a:clrTo>
                <a:srgbClr val="FFFFFF">
                  <a:alpha val="0"/>
                </a:srgbClr>
              </a:clrTo>
            </a:clrChange>
            <a:duotone>
              <a:prstClr val="black"/>
              <a:srgbClr val="D2D37B">
                <a:tint val="45000"/>
                <a:satMod val="400000"/>
              </a:srgbClr>
            </a:duotone>
            <a:lum bright="20000" contrast="10000"/>
          </a:blip>
          <a:srcRect/>
          <a:stretch>
            <a:fillRect/>
          </a:stretch>
        </p:blipFill>
        <p:spPr bwMode="auto">
          <a:xfrm>
            <a:off x="5482875" y="575198"/>
            <a:ext cx="1304925" cy="1371600"/>
          </a:xfrm>
          <a:prstGeom prst="rect">
            <a:avLst/>
          </a:prstGeom>
          <a:noFill/>
          <a:ln w="9525">
            <a:noFill/>
            <a:miter lim="800000"/>
            <a:headEnd/>
            <a:tailEnd/>
          </a:ln>
        </p:spPr>
      </p:pic>
      <p:sp>
        <p:nvSpPr>
          <p:cNvPr id="12" name="TextBox 11"/>
          <p:cNvSpPr txBox="1"/>
          <p:nvPr/>
        </p:nvSpPr>
        <p:spPr>
          <a:xfrm>
            <a:off x="6832600" y="1039813"/>
            <a:ext cx="1725613" cy="1016000"/>
          </a:xfrm>
          <a:prstGeom prst="rect">
            <a:avLst/>
          </a:prstGeom>
          <a:noFill/>
        </p:spPr>
        <p:txBody>
          <a:bodyPr wrap="none"/>
          <a:lstStyle/>
          <a:p>
            <a:pPr algn="r" eaLnBrk="0" hangingPunct="0">
              <a:defRPr/>
            </a:pPr>
            <a:r>
              <a:rPr lang="en-US" sz="6600" dirty="0" smtClean="0">
                <a:solidFill>
                  <a:schemeClr val="tx1">
                    <a:lumMod val="65000"/>
                    <a:lumOff val="35000"/>
                  </a:schemeClr>
                </a:solidFill>
                <a:latin typeface="Arial" pitchFamily="34" charset="0"/>
                <a:cs typeface="Arial" pitchFamily="34" charset="0"/>
              </a:rPr>
              <a:t>77%</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473700" y="2411413"/>
            <a:ext cx="3095625" cy="3309937"/>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Small producers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77% </a:t>
            </a:r>
            <a:r>
              <a:rPr lang="en-US" dirty="0">
                <a:solidFill>
                  <a:schemeClr val="tx1">
                    <a:lumMod val="65000"/>
                    <a:lumOff val="35000"/>
                  </a:schemeClr>
                </a:solidFill>
                <a:latin typeface="Helvetica" pitchFamily="50" charset="0"/>
                <a:cs typeface="+mn-cs"/>
              </a:rPr>
              <a:t>of NVV members make less than 10,000 cases of a wine a year</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63% </a:t>
            </a:r>
            <a:r>
              <a:rPr lang="en-US" dirty="0">
                <a:solidFill>
                  <a:schemeClr val="tx1">
                    <a:lumMod val="65000"/>
                    <a:lumOff val="35000"/>
                  </a:schemeClr>
                </a:solidFill>
                <a:latin typeface="Helvetica" pitchFamily="50" charset="0"/>
                <a:cs typeface="+mn-cs"/>
              </a:rPr>
              <a:t>produce less than 5,000 cases</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20951</TotalTime>
  <Words>7307</Words>
  <Application>Microsoft Office PowerPoint</Application>
  <PresentationFormat>Letter Paper (8.5x11 in)</PresentationFormat>
  <Paragraphs>899</Paragraphs>
  <Slides>81</Slides>
  <Notes>81</Notes>
  <HiddenSlides>0</HiddenSlides>
  <MMClips>2</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Valley Sequence and The Franciscan Formation</vt:lpstr>
      <vt:lpstr>The San Andreas Fault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TERROIR Putting it all together</vt:lpstr>
      <vt:lpstr>PowerPoint Presentation</vt:lpstr>
      <vt:lpstr>PowerPoint Presentation</vt:lpstr>
      <vt:lpstr>PowerPoint Presentation</vt:lpstr>
      <vt:lpstr>PowerPoint Presentation</vt:lpstr>
      <vt:lpstr>PowerPoint Presentation</vt:lpstr>
      <vt:lpstr>PowerPoint Presentation</vt:lpstr>
      <vt:lpstr>Napa Vineyards  Intentionally farmed to produce low yields</vt:lpstr>
      <vt:lpstr>Science, Street Smarts and Academia From NASA to UC Davis</vt:lpstr>
      <vt:lpstr>Climate Study You’re not tasting climate change in the glass</vt:lpstr>
      <vt:lpstr>Winemaking Practices Gentle handling is the norm</vt:lpstr>
      <vt:lpstr>PowerPoint Presentation</vt:lpstr>
      <vt:lpstr>PowerPoint Presentation</vt:lpstr>
      <vt:lpstr>PowerPoint Presentation</vt:lpstr>
      <vt:lpstr>PowerPoint Presentation</vt:lpstr>
      <vt:lpstr>NAPA VALLEY Experimenters, innovators, leaders</vt:lpstr>
      <vt:lpstr>The 1860s The wild, wild west finds wine</vt:lpstr>
      <vt:lpstr>1861-1880  First wineries established</vt:lpstr>
      <vt:lpstr>Late 1800’s  Chinese contract labor</vt:lpstr>
      <vt:lpstr>Late 1800’s Napa Valley’s first boom</vt:lpstr>
      <vt:lpstr>Weathering Storms Phylloxera</vt:lpstr>
      <vt:lpstr>Weathering Storms  Prohibition, Great Depression, World War</vt:lpstr>
      <vt:lpstr>Recovery Prohibition ends</vt:lpstr>
      <vt:lpstr>Rebirth Napa Valley’s Renaissance</vt:lpstr>
      <vt:lpstr>Banding Together Napa Valley Vintners</vt:lpstr>
      <vt:lpstr>Hispanic Heritage </vt:lpstr>
      <vt:lpstr>Judgment of Paris</vt:lpstr>
      <vt:lpstr>PowerPoint Presentation</vt:lpstr>
      <vt:lpstr>The Mission of the Napa Valley Vintners: To promote, protect and enhance the Napa Valley    appellation, our wines, vintners and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Napa Valley Agricultural Preserve First in the U.S. – founded in 1968</vt:lpstr>
      <vt:lpstr>Napa Valley Agricultural Preserve Highest and best use of the land</vt:lpstr>
      <vt:lpstr>Napa Valley Agricultural Preserve Protects roughly 38,000 acres of farmland</vt:lpstr>
      <vt:lpstr>PowerPoint Presentation</vt:lpstr>
      <vt:lpstr>PowerPoint Presentation</vt:lpstr>
      <vt:lpstr>PowerPoint Presentation</vt:lpstr>
      <vt:lpstr>PowerPoint Presentation</vt:lpstr>
      <vt:lpstr>PowerPoint Presentation</vt:lpstr>
      <vt:lpstr>PowerPoint Presentation</vt:lpstr>
    </vt:vector>
  </TitlesOfParts>
  <Company>鞠]皤逄掘뿿_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Patsy McGaughy</cp:lastModifiedBy>
  <cp:revision>2747</cp:revision>
  <cp:lastPrinted>2009-02-11T02:47:54Z</cp:lastPrinted>
  <dcterms:created xsi:type="dcterms:W3CDTF">2008-12-24T15:32:27Z</dcterms:created>
  <dcterms:modified xsi:type="dcterms:W3CDTF">2013-09-20T22:50:58Z</dcterms:modified>
</cp:coreProperties>
</file>