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7"/>
  </p:notesMasterIdLst>
  <p:handoutMasterIdLst>
    <p:handoutMasterId r:id="rId48"/>
  </p:handoutMasterIdLst>
  <p:sldIdLst>
    <p:sldId id="439" r:id="rId2"/>
    <p:sldId id="440" r:id="rId3"/>
    <p:sldId id="441" r:id="rId4"/>
    <p:sldId id="442" r:id="rId5"/>
    <p:sldId id="492" r:id="rId6"/>
    <p:sldId id="502" r:id="rId7"/>
    <p:sldId id="476" r:id="rId8"/>
    <p:sldId id="477" r:id="rId9"/>
    <p:sldId id="528" r:id="rId10"/>
    <p:sldId id="511" r:id="rId11"/>
    <p:sldId id="482" r:id="rId12"/>
    <p:sldId id="484" r:id="rId13"/>
    <p:sldId id="485" r:id="rId14"/>
    <p:sldId id="499" r:id="rId15"/>
    <p:sldId id="487" r:id="rId16"/>
    <p:sldId id="490" r:id="rId17"/>
    <p:sldId id="514" r:id="rId18"/>
    <p:sldId id="515" r:id="rId19"/>
    <p:sldId id="518" r:id="rId20"/>
    <p:sldId id="579" r:id="rId21"/>
    <p:sldId id="521" r:id="rId22"/>
    <p:sldId id="522" r:id="rId23"/>
    <p:sldId id="581" r:id="rId24"/>
    <p:sldId id="524" r:id="rId25"/>
    <p:sldId id="571" r:id="rId26"/>
    <p:sldId id="570" r:id="rId27"/>
    <p:sldId id="584" r:id="rId28"/>
    <p:sldId id="537" r:id="rId29"/>
    <p:sldId id="539" r:id="rId30"/>
    <p:sldId id="541" r:id="rId31"/>
    <p:sldId id="542" r:id="rId32"/>
    <p:sldId id="544" r:id="rId33"/>
    <p:sldId id="545" r:id="rId34"/>
    <p:sldId id="546" r:id="rId35"/>
    <p:sldId id="547" r:id="rId36"/>
    <p:sldId id="585" r:id="rId37"/>
    <p:sldId id="549" r:id="rId38"/>
    <p:sldId id="594" r:id="rId39"/>
    <p:sldId id="598" r:id="rId40"/>
    <p:sldId id="556" r:id="rId41"/>
    <p:sldId id="557" r:id="rId42"/>
    <p:sldId id="597" r:id="rId43"/>
    <p:sldId id="586" r:id="rId44"/>
    <p:sldId id="599" r:id="rId45"/>
    <p:sldId id="587" r:id="rId46"/>
  </p:sldIdLst>
  <p:sldSz cx="9906000" cy="6858000" type="A4"/>
  <p:notesSz cx="9296400" cy="7010400"/>
  <p:defaultTextStyle>
    <a:defPPr>
      <a:defRPr lang="en-U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6C349"/>
    <a:srgbClr val="CACA5E"/>
    <a:srgbClr val="969632"/>
    <a:srgbClr val="D2D37B"/>
    <a:srgbClr val="5A412D"/>
    <a:srgbClr val="F0EBE8"/>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1" autoAdjust="0"/>
    <p:restoredTop sz="77341" autoAdjust="0"/>
  </p:normalViewPr>
  <p:slideViewPr>
    <p:cSldViewPr snapToGrid="0">
      <p:cViewPr>
        <p:scale>
          <a:sx n="71" d="100"/>
          <a:sy n="71" d="100"/>
        </p:scale>
        <p:origin x="-2268" y="-384"/>
      </p:cViewPr>
      <p:guideLst>
        <p:guide orient="horz" pos="2168"/>
        <p:guide pos="310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09"/>
    </p:cViewPr>
  </p:sorterViewPr>
  <p:notesViewPr>
    <p:cSldViewPr snapToGrid="0">
      <p:cViewPr varScale="1">
        <p:scale>
          <a:sx n="75" d="100"/>
          <a:sy n="75" d="100"/>
        </p:scale>
        <p:origin x="-811" y="-82"/>
      </p:cViewPr>
      <p:guideLst>
        <p:guide orient="horz" pos="2208"/>
        <p:guide pos="292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0"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230403" name="Rectangle 3"/>
          <p:cNvSpPr>
            <a:spLocks noGrp="1" noChangeArrowheads="1"/>
          </p:cNvSpPr>
          <p:nvPr>
            <p:ph type="dt" sz="quarter" idx="1"/>
          </p:nvPr>
        </p:nvSpPr>
        <p:spPr bwMode="auto">
          <a:xfrm>
            <a:off x="5267325"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AA133DB5-A45E-4919-8191-873547021337}" type="datetime1">
              <a:rPr lang="en-US"/>
              <a:pPr>
                <a:defRPr/>
              </a:pPr>
              <a:t>11/30/2012</a:t>
            </a:fld>
            <a:endParaRPr lang="en-US"/>
          </a:p>
        </p:txBody>
      </p:sp>
      <p:sp>
        <p:nvSpPr>
          <p:cNvPr id="230404" name="Rectangle 4"/>
          <p:cNvSpPr>
            <a:spLocks noGrp="1" noChangeArrowheads="1"/>
          </p:cNvSpPr>
          <p:nvPr>
            <p:ph type="ftr" sz="quarter" idx="2"/>
          </p:nvPr>
        </p:nvSpPr>
        <p:spPr bwMode="auto">
          <a:xfrm>
            <a:off x="0"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230405" name="Rectangle 5"/>
          <p:cNvSpPr>
            <a:spLocks noGrp="1" noChangeArrowheads="1"/>
          </p:cNvSpPr>
          <p:nvPr>
            <p:ph type="sldNum" sz="quarter" idx="3"/>
          </p:nvPr>
        </p:nvSpPr>
        <p:spPr bwMode="auto">
          <a:xfrm>
            <a:off x="5267325"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7F4EFBA3-01D4-4F19-924E-675317D9AA9D}" type="slidenum">
              <a:rPr lang="en-US"/>
              <a:pPr>
                <a:defRPr/>
              </a:pPr>
              <a:t>‹#›</a:t>
            </a:fld>
            <a:endParaRPr lang="en-US"/>
          </a:p>
        </p:txBody>
      </p:sp>
    </p:spTree>
    <p:extLst>
      <p:ext uri="{BB962C8B-B14F-4D97-AF65-F5344CB8AC3E}">
        <p14:creationId xmlns:p14="http://schemas.microsoft.com/office/powerpoint/2010/main" val="1421105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7171" name="Rectangle 3"/>
          <p:cNvSpPr>
            <a:spLocks noGrp="1" noChangeArrowheads="1"/>
          </p:cNvSpPr>
          <p:nvPr>
            <p:ph type="dt" idx="1"/>
          </p:nvPr>
        </p:nvSpPr>
        <p:spPr bwMode="auto">
          <a:xfrm>
            <a:off x="5267325"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5F7EA960-8607-4C0B-A09E-9B4D934E4F90}" type="datetime1">
              <a:rPr lang="en-US"/>
              <a:pPr>
                <a:defRPr/>
              </a:pPr>
              <a:t>11/30/2012</a:t>
            </a:fld>
            <a:endParaRPr lang="en-US"/>
          </a:p>
        </p:txBody>
      </p:sp>
      <p:sp>
        <p:nvSpPr>
          <p:cNvPr id="10244" name="Rectangle 4"/>
          <p:cNvSpPr>
            <a:spLocks noGrp="1" noRot="1" noChangeAspect="1" noChangeArrowheads="1" noTextEdit="1"/>
          </p:cNvSpPr>
          <p:nvPr>
            <p:ph type="sldImg" idx="2"/>
          </p:nvPr>
        </p:nvSpPr>
        <p:spPr bwMode="auto">
          <a:xfrm>
            <a:off x="2749550" y="525463"/>
            <a:ext cx="3797300" cy="26289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239838" y="3330575"/>
            <a:ext cx="6816725" cy="3154363"/>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7175" name="Rectangle 7"/>
          <p:cNvSpPr>
            <a:spLocks noGrp="1" noChangeArrowheads="1"/>
          </p:cNvSpPr>
          <p:nvPr>
            <p:ph type="sldNum" sz="quarter" idx="5"/>
          </p:nvPr>
        </p:nvSpPr>
        <p:spPr bwMode="auto">
          <a:xfrm>
            <a:off x="5267325"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EC94EFF5-FE39-419D-8970-6C77FA5BD061}" type="slidenum">
              <a:rPr lang="en-US"/>
              <a:pPr>
                <a:defRPr/>
              </a:pPr>
              <a:t>‹#›</a:t>
            </a:fld>
            <a:endParaRPr lang="en-US"/>
          </a:p>
        </p:txBody>
      </p:sp>
    </p:spTree>
    <p:extLst>
      <p:ext uri="{BB962C8B-B14F-4D97-AF65-F5344CB8AC3E}">
        <p14:creationId xmlns:p14="http://schemas.microsoft.com/office/powerpoint/2010/main" val="216911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p>
            <a:fld id="{330293A7-020F-4665-B398-CE514F1EBB57}" type="slidenum">
              <a:rPr lang="en-US" smtClean="0"/>
              <a:pPr/>
              <a:t>1</a:t>
            </a:fld>
            <a:endParaRPr lang="en-US" dirty="0" smtClean="0"/>
          </a:p>
        </p:txBody>
      </p:sp>
      <p:sp>
        <p:nvSpPr>
          <p:cNvPr id="13314" name="Rectangle 2"/>
          <p:cNvSpPr>
            <a:spLocks noGrp="1" noRot="1" noChangeAspect="1" noChangeArrowheads="1" noTextEdit="1"/>
          </p:cNvSpPr>
          <p:nvPr>
            <p:ph type="sldImg"/>
          </p:nvPr>
        </p:nvSpPr>
        <p:spPr>
          <a:xfrm>
            <a:off x="2749550" y="525463"/>
            <a:ext cx="3797300" cy="2628900"/>
          </a:xfrm>
          <a:ln/>
        </p:spPr>
      </p:sp>
      <p:sp>
        <p:nvSpPr>
          <p:cNvPr id="13315"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Thank you for being here and welcome to “Napa Valley Rocks”</a:t>
            </a:r>
          </a:p>
          <a:p>
            <a:pPr marL="171450" indent="-171450">
              <a:buFont typeface="Arial" pitchFamily="34" charset="0"/>
              <a:buChar char="•"/>
            </a:pPr>
            <a:r>
              <a:rPr lang="en-US" dirty="0" smtClean="0">
                <a:latin typeface="Arial" charset="0"/>
                <a:cs typeface="Arial" charset="0"/>
              </a:rPr>
              <a:t>(INTRODUCE YOURSELF, INCLUDING YOUR TITLE AND YOUR WINERY NAME)</a:t>
            </a:r>
          </a:p>
          <a:p>
            <a:pPr marL="171450" indent="-171450">
              <a:buFont typeface="Arial" pitchFamily="34" charset="0"/>
              <a:buChar char="•"/>
            </a:pPr>
            <a:r>
              <a:rPr lang="en-US" dirty="0" smtClean="0">
                <a:latin typeface="Arial" charset="0"/>
                <a:cs typeface="Arial" charset="0"/>
              </a:rPr>
              <a:t>We’re proud members of the Napa Valley Vintners or N-V-V, the non-profit trade organization dedicated to the promotion, protection, and enhancement of the Napa Valley. </a:t>
            </a:r>
          </a:p>
          <a:p>
            <a:pPr marL="171450" indent="-171450">
              <a:buFont typeface="Arial" pitchFamily="34" charset="0"/>
              <a:buChar char="•"/>
            </a:pPr>
            <a:r>
              <a:rPr lang="en-US" dirty="0" smtClean="0">
                <a:latin typeface="Arial" charset="0"/>
                <a:cs typeface="Arial" charset="0"/>
              </a:rPr>
              <a:t>During this presentation, I’ll share with you</a:t>
            </a:r>
            <a:r>
              <a:rPr lang="en-US" baseline="0" dirty="0" smtClean="0">
                <a:latin typeface="Arial" charset="0"/>
                <a:cs typeface="Arial" charset="0"/>
              </a:rPr>
              <a:t> </a:t>
            </a:r>
            <a:r>
              <a:rPr lang="en-US" dirty="0" smtClean="0">
                <a:latin typeface="Arial" charset="0"/>
                <a:cs typeface="Arial" charset="0"/>
              </a:rPr>
              <a:t>scientific data, fun facts, history, and examples of specific attributes which make the Napa Valley unique in the world of wine. </a:t>
            </a:r>
          </a:p>
          <a:p>
            <a:pPr marL="171450" indent="-171450">
              <a:buFont typeface="Arial" pitchFamily="34" charset="0"/>
              <a:buChar char="•"/>
            </a:pPr>
            <a:r>
              <a:rPr lang="en-US" dirty="0" smtClean="0">
                <a:latin typeface="Arial" charset="0"/>
                <a:cs typeface="Arial" charset="0"/>
              </a:rPr>
              <a:t>We’ll also talk about the leadership of vintners past and present and how the combination of diverse geology, ideal climate, and dedicated</a:t>
            </a:r>
            <a:r>
              <a:rPr lang="en-US" baseline="0" dirty="0" smtClean="0">
                <a:latin typeface="Arial" charset="0"/>
                <a:cs typeface="Arial" charset="0"/>
              </a:rPr>
              <a:t> </a:t>
            </a:r>
            <a:r>
              <a:rPr lang="en-US" dirty="0" smtClean="0">
                <a:latin typeface="Arial" charset="0"/>
                <a:cs typeface="Arial" charset="0"/>
              </a:rPr>
              <a:t>people make the Napa Valley what it is today.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40EAD70-4A88-48AE-839E-2F43DBDB9EC5}" type="slidenum">
              <a:rPr lang="en-US" sz="1200"/>
              <a:pPr algn="r" defTabSz="931863" eaLnBrk="0" hangingPunct="0"/>
              <a:t>10</a:t>
            </a:fld>
            <a:endParaRPr lang="en-US" sz="1200"/>
          </a:p>
        </p:txBody>
      </p:sp>
      <p:sp>
        <p:nvSpPr>
          <p:cNvPr id="399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50660C1-21E0-44A8-B5EF-5B8254BE75FF}" type="slidenum">
              <a:rPr lang="en-US" sz="1200"/>
              <a:pPr algn="r" defTabSz="931863" eaLnBrk="0" hangingPunct="0"/>
              <a:t>10</a:t>
            </a:fld>
            <a:endParaRPr lang="en-US" sz="1200"/>
          </a:p>
        </p:txBody>
      </p:sp>
      <p:sp>
        <p:nvSpPr>
          <p:cNvPr id="39939" name="Rectangle 2"/>
          <p:cNvSpPr>
            <a:spLocks noGrp="1" noRot="1" noChangeAspect="1" noChangeArrowheads="1" noTextEdit="1"/>
          </p:cNvSpPr>
          <p:nvPr>
            <p:ph type="sldImg"/>
          </p:nvPr>
        </p:nvSpPr>
        <p:spPr>
          <a:xfrm>
            <a:off x="2749550" y="525463"/>
            <a:ext cx="3797300" cy="2628900"/>
          </a:xfrm>
          <a:ln/>
        </p:spPr>
      </p:sp>
      <p:sp>
        <p:nvSpPr>
          <p:cNvPr id="39940" name="Rectangle 3"/>
          <p:cNvSpPr>
            <a:spLocks noGrp="1" noChangeArrowheads="1"/>
          </p:cNvSpPr>
          <p:nvPr>
            <p:ph type="body" idx="1"/>
          </p:nvPr>
        </p:nvSpPr>
        <p:spPr>
          <a:noFill/>
          <a:ln/>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latin typeface="Arial" charset="0"/>
              </a:rPr>
              <a:t>Although the place and the industry are relatively small, Napa Valley is one of the most diverse wine growing regions in the world.</a:t>
            </a:r>
          </a:p>
          <a:p>
            <a:pPr marL="171450" indent="-171450">
              <a:buFont typeface="Arial" pitchFamily="34" charset="0"/>
              <a:buChar char="•"/>
            </a:pPr>
            <a:r>
              <a:rPr lang="en-US" dirty="0" smtClean="0">
                <a:latin typeface="Arial" charset="0"/>
              </a:rPr>
              <a:t>It’s one thing to say a place is special, but it’s another to prove it. </a:t>
            </a:r>
          </a:p>
          <a:p>
            <a:pPr marL="171450" indent="-171450">
              <a:buFont typeface="Arial" pitchFamily="34" charset="0"/>
              <a:buChar char="•"/>
            </a:pPr>
            <a:r>
              <a:rPr lang="en-US" dirty="0" smtClean="0">
                <a:latin typeface="Arial" charset="0"/>
              </a:rPr>
              <a:t>Between 2001 and 2003, the Napa Valley Vintners trade organization commissioned three major studies to verify that the Napa Valley’s AVAs unique geology, soils, climate, weather, and topography all work together to nurture the </a:t>
            </a:r>
            <a:r>
              <a:rPr lang="en-US" dirty="0" err="1" smtClean="0">
                <a:latin typeface="Arial" charset="0"/>
              </a:rPr>
              <a:t>winegrapes</a:t>
            </a:r>
            <a:r>
              <a:rPr lang="en-US" dirty="0" smtClean="0">
                <a:latin typeface="Arial" charset="0"/>
              </a:rPr>
              <a:t>. </a:t>
            </a:r>
          </a:p>
          <a:p>
            <a:pPr marL="171450" indent="-171450">
              <a:buFont typeface="Arial" pitchFamily="34" charset="0"/>
              <a:buChar char="•"/>
            </a:pPr>
            <a:r>
              <a:rPr lang="en-US" dirty="0" smtClean="0">
                <a:latin typeface="Arial" charset="0"/>
              </a:rPr>
              <a:t>The next part of this presentation will explain</a:t>
            </a:r>
            <a:r>
              <a:rPr lang="en-US" baseline="0" dirty="0" smtClean="0">
                <a:latin typeface="Arial" charset="0"/>
              </a:rPr>
              <a:t> more.</a:t>
            </a:r>
            <a:endParaRPr lang="en-US" dirty="0" smtClean="0">
              <a:latin typeface="Arial" charset="0"/>
            </a:endParaRPr>
          </a:p>
          <a:p>
            <a:endParaRPr lang="en-US" dirty="0" smtClean="0">
              <a:latin typeface="Arial" charset="0"/>
            </a:endParaRPr>
          </a:p>
          <a:p>
            <a:r>
              <a:rPr lang="en-US" i="1" dirty="0" smtClean="0">
                <a:latin typeface="Arial" charset="0"/>
              </a:rPr>
              <a:t>(The scientists who conducted the studies were Jonathan </a:t>
            </a:r>
            <a:r>
              <a:rPr lang="en-US" i="1" dirty="0" err="1" smtClean="0">
                <a:latin typeface="Arial" charset="0"/>
              </a:rPr>
              <a:t>Swinchatt</a:t>
            </a:r>
            <a:r>
              <a:rPr lang="en-US" i="1" dirty="0" smtClean="0">
                <a:latin typeface="Arial" charset="0"/>
              </a:rPr>
              <a:t> of </a:t>
            </a:r>
            <a:r>
              <a:rPr lang="en-US" i="1" dirty="0" err="1" smtClean="0">
                <a:latin typeface="Arial" charset="0"/>
              </a:rPr>
              <a:t>EarthVision</a:t>
            </a:r>
            <a:r>
              <a:rPr lang="en-US" i="1" dirty="0" smtClean="0">
                <a:latin typeface="Arial" charset="0"/>
              </a:rPr>
              <a:t> and Paul W. Skinner, PhD. Of Terra </a:t>
            </a:r>
            <a:r>
              <a:rPr lang="en-US" i="1" dirty="0" err="1" smtClean="0">
                <a:latin typeface="Arial" charset="0"/>
              </a:rPr>
              <a:t>Spase</a:t>
            </a:r>
            <a:r>
              <a:rPr lang="en-US" i="1" dirty="0" smtClean="0">
                <a:latin typeface="Arial" charset="0"/>
              </a:rPr>
              <a:t>.) </a:t>
            </a:r>
          </a:p>
          <a:p>
            <a:pPr eaLnBrk="1" hangingPunct="1"/>
            <a:endParaRPr lang="en-US" dirty="0"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C2A41ACA-3CB8-49B4-8EFE-52F0EEDAA45A}" type="slidenum">
              <a:rPr lang="en-US" smtClean="0"/>
              <a:pPr/>
              <a:t>11</a:t>
            </a:fld>
            <a:endParaRPr lang="en-US" smtClean="0"/>
          </a:p>
        </p:txBody>
      </p:sp>
      <p:sp>
        <p:nvSpPr>
          <p:cNvPr id="41986" name="Rectangle 2"/>
          <p:cNvSpPr>
            <a:spLocks noGrp="1" noRot="1" noChangeAspect="1" noChangeArrowheads="1" noTextEdit="1"/>
          </p:cNvSpPr>
          <p:nvPr>
            <p:ph type="sldImg"/>
          </p:nvPr>
        </p:nvSpPr>
        <p:spPr>
          <a:xfrm>
            <a:off x="2749550" y="525463"/>
            <a:ext cx="3797300" cy="2628900"/>
          </a:xfrm>
          <a:ln/>
        </p:spPr>
      </p:sp>
      <p:sp>
        <p:nvSpPr>
          <p:cNvPr id="41987"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We’ll start from the ground</a:t>
            </a:r>
            <a:r>
              <a:rPr lang="en-US" baseline="0" dirty="0" smtClean="0">
                <a:latin typeface="Arial" charset="0"/>
                <a:cs typeface="Arial" charset="0"/>
              </a:rPr>
              <a:t> up - </a:t>
            </a:r>
            <a:r>
              <a:rPr lang="en-US" dirty="0" smtClean="0">
                <a:latin typeface="Arial" charset="0"/>
                <a:cs typeface="Arial" charset="0"/>
              </a:rPr>
              <a:t>with soil.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B69AA714-3607-45B0-8186-933DF4EC46ED}" type="slidenum">
              <a:rPr lang="en-US" smtClean="0"/>
              <a:pPr/>
              <a:t>12</a:t>
            </a:fld>
            <a:endParaRPr lang="en-US" smtClean="0"/>
          </a:p>
        </p:txBody>
      </p:sp>
      <p:sp>
        <p:nvSpPr>
          <p:cNvPr id="4403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A15EEFC-6138-41BA-81A4-B0990F6B8E27}" type="slidenum">
              <a:rPr lang="en-US" sz="1200"/>
              <a:pPr algn="r" defTabSz="931863" eaLnBrk="0" hangingPunct="0"/>
              <a:t>12</a:t>
            </a:fld>
            <a:endParaRPr lang="en-US" sz="1200"/>
          </a:p>
        </p:txBody>
      </p:sp>
      <p:sp>
        <p:nvSpPr>
          <p:cNvPr id="44035" name="Rectangle 2"/>
          <p:cNvSpPr>
            <a:spLocks noGrp="1" noRot="1" noChangeAspect="1" noChangeArrowheads="1" noTextEdit="1"/>
          </p:cNvSpPr>
          <p:nvPr>
            <p:ph type="sldImg"/>
          </p:nvPr>
        </p:nvSpPr>
        <p:spPr>
          <a:xfrm>
            <a:off x="2749550" y="525463"/>
            <a:ext cx="3797300" cy="2628900"/>
          </a:xfrm>
          <a:ln/>
        </p:spPr>
      </p:sp>
      <p:sp>
        <p:nvSpPr>
          <p:cNvPr id="4403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About 150 million years ago, a series of geologic events caused the shifting, sliding, and lifting of land masses in the area that we know of today</a:t>
            </a:r>
            <a:r>
              <a:rPr lang="en-US" baseline="0" dirty="0" smtClean="0">
                <a:latin typeface="Arial" charset="0"/>
                <a:cs typeface="Arial" charset="0"/>
              </a:rPr>
              <a:t> as California.</a:t>
            </a:r>
          </a:p>
          <a:p>
            <a:pPr marL="171450" indent="-171450" eaLnBrk="1" hangingPunct="1">
              <a:buFont typeface="Arial" pitchFamily="34" charset="0"/>
              <a:buChar char="•"/>
            </a:pPr>
            <a:r>
              <a:rPr lang="en-US" dirty="0" smtClean="0">
                <a:latin typeface="Arial" charset="0"/>
                <a:cs typeface="Arial" charset="0"/>
              </a:rPr>
              <a:t>That plastered material onto the edge of North America and formed it into its present, yet ever-changing configuration. </a:t>
            </a:r>
          </a:p>
          <a:p>
            <a:pPr marL="171450" indent="-171450" eaLnBrk="1" hangingPunct="1">
              <a:buFont typeface="Arial" pitchFamily="34" charset="0"/>
              <a:buChar char="•"/>
            </a:pPr>
            <a:r>
              <a:rPr lang="en-US" dirty="0" smtClean="0">
                <a:latin typeface="Arial" charset="0"/>
                <a:cs typeface="Arial" charset="0"/>
              </a:rPr>
              <a:t>This</a:t>
            </a:r>
            <a:r>
              <a:rPr lang="en-US" baseline="0" dirty="0" smtClean="0">
                <a:latin typeface="Arial" charset="0"/>
                <a:cs typeface="Arial" charset="0"/>
              </a:rPr>
              <a:t> is the </a:t>
            </a:r>
            <a:r>
              <a:rPr lang="en-US" dirty="0" smtClean="0">
                <a:latin typeface="Arial" charset="0"/>
                <a:cs typeface="Arial" charset="0"/>
              </a:rPr>
              <a:t>process that created the Napa Valley.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E3A66AAA-91C6-4570-B255-248E96CB934F}" type="slidenum">
              <a:rPr lang="en-US" smtClean="0"/>
              <a:pPr/>
              <a:t>13</a:t>
            </a:fld>
            <a:endParaRPr lang="en-US" smtClean="0"/>
          </a:p>
        </p:txBody>
      </p:sp>
      <p:sp>
        <p:nvSpPr>
          <p:cNvPr id="460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B9D69E-87A3-460E-A4D3-6C9C028798FB}" type="slidenum">
              <a:rPr lang="en-US" sz="1200"/>
              <a:pPr algn="r" defTabSz="931863" eaLnBrk="0" hangingPunct="0"/>
              <a:t>13</a:t>
            </a:fld>
            <a:endParaRPr lang="en-US" sz="1200"/>
          </a:p>
        </p:txBody>
      </p:sp>
      <p:sp>
        <p:nvSpPr>
          <p:cNvPr id="46083" name="Rectangle 2"/>
          <p:cNvSpPr>
            <a:spLocks noGrp="1" noRot="1" noChangeAspect="1" noChangeArrowheads="1" noTextEdit="1"/>
          </p:cNvSpPr>
          <p:nvPr>
            <p:ph type="sldImg"/>
          </p:nvPr>
        </p:nvSpPr>
        <p:spPr>
          <a:xfrm>
            <a:off x="2749550" y="525463"/>
            <a:ext cx="3797300" cy="2628900"/>
          </a:xfrm>
          <a:ln/>
        </p:spPr>
      </p:sp>
      <p:sp>
        <p:nvSpPr>
          <p:cNvPr id="4608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Over time the mountains eroded and reformed, helping to create California. </a:t>
            </a:r>
          </a:p>
          <a:p>
            <a:pPr marL="171450" indent="-171450" eaLnBrk="1" hangingPunct="1">
              <a:buFont typeface="Arial" pitchFamily="34" charset="0"/>
              <a:buChar char="•"/>
            </a:pPr>
            <a:r>
              <a:rPr lang="en-US" dirty="0" smtClean="0">
                <a:latin typeface="Arial" charset="0"/>
                <a:cs typeface="Arial" charset="0"/>
              </a:rPr>
              <a:t>Geologists call this the Great Valley Sequence, the remains of which are generally found on the east side of the Napa Valley. </a:t>
            </a:r>
          </a:p>
          <a:p>
            <a:pPr marL="171450" indent="-171450" eaLnBrk="1" hangingPunct="1">
              <a:buFont typeface="Arial" pitchFamily="34" charset="0"/>
              <a:buChar char="•"/>
            </a:pPr>
            <a:r>
              <a:rPr lang="en-US" dirty="0" smtClean="0">
                <a:latin typeface="Arial" charset="0"/>
                <a:cs typeface="Arial" charset="0"/>
              </a:rPr>
              <a:t>As volcanoes were forming inland, the surface of the ocean floor was being sheered off as it met the coastline, literally plastering all sorts of marine sediment on top of the newly forming landmass, extending California westward. </a:t>
            </a:r>
          </a:p>
          <a:p>
            <a:pPr marL="171450" indent="-171450" eaLnBrk="1" hangingPunct="1">
              <a:buFont typeface="Arial" pitchFamily="34" charset="0"/>
              <a:buChar char="•"/>
            </a:pPr>
            <a:r>
              <a:rPr lang="en-US" dirty="0" smtClean="0">
                <a:latin typeface="Arial" charset="0"/>
                <a:cs typeface="Arial" charset="0"/>
              </a:rPr>
              <a:t>Geologists call this the Franciscan Formation, the remains of which are generally found on the west side of present day Napa Valley.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F4BFFF61-F42C-4C9A-8ECA-743FD478066D}" type="slidenum">
              <a:rPr lang="en-US" smtClean="0"/>
              <a:pPr/>
              <a:t>14</a:t>
            </a:fld>
            <a:endParaRPr lang="en-US" smtClean="0"/>
          </a:p>
        </p:txBody>
      </p:sp>
      <p:sp>
        <p:nvSpPr>
          <p:cNvPr id="481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3C5BB50-8E41-4124-93DA-572821E20732}" type="slidenum">
              <a:rPr lang="en-US" sz="1200"/>
              <a:pPr algn="r" defTabSz="931863" eaLnBrk="0" hangingPunct="0"/>
              <a:t>14</a:t>
            </a:fld>
            <a:endParaRPr lang="en-US" sz="1200"/>
          </a:p>
        </p:txBody>
      </p:sp>
      <p:sp>
        <p:nvSpPr>
          <p:cNvPr id="48131" name="Rectangle 2"/>
          <p:cNvSpPr>
            <a:spLocks noGrp="1" noRot="1" noChangeAspect="1" noChangeArrowheads="1" noTextEdit="1"/>
          </p:cNvSpPr>
          <p:nvPr>
            <p:ph type="sldImg"/>
          </p:nvPr>
        </p:nvSpPr>
        <p:spPr>
          <a:xfrm>
            <a:off x="2749550" y="525463"/>
            <a:ext cx="3797300" cy="2628900"/>
          </a:xfrm>
          <a:ln/>
        </p:spPr>
      </p:sp>
      <p:sp>
        <p:nvSpPr>
          <p:cNvPr id="4813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About 24 million years ago the San Andreas Fault system took shape with the joining of three tectonic plates – the </a:t>
            </a:r>
            <a:r>
              <a:rPr lang="en-US" dirty="0" err="1" smtClean="0">
                <a:latin typeface="Arial" charset="0"/>
                <a:cs typeface="Arial" charset="0"/>
              </a:rPr>
              <a:t>Farallon</a:t>
            </a:r>
            <a:r>
              <a:rPr lang="en-US" dirty="0" smtClean="0">
                <a:latin typeface="Arial" charset="0"/>
                <a:cs typeface="Arial" charset="0"/>
              </a:rPr>
              <a:t>, the Pacific, and the North American. </a:t>
            </a:r>
          </a:p>
          <a:p>
            <a:pPr marL="171450" indent="-171450" eaLnBrk="1" hangingPunct="1">
              <a:buFont typeface="Arial" pitchFamily="34" charset="0"/>
              <a:buChar char="•"/>
            </a:pPr>
            <a:r>
              <a:rPr lang="en-US" dirty="0" smtClean="0">
                <a:latin typeface="Arial" charset="0"/>
                <a:cs typeface="Arial" charset="0"/>
              </a:rPr>
              <a:t>These plates started to move laterally south to north, moving this volcanic and sedimentary bedrock in all directions. </a:t>
            </a:r>
          </a:p>
          <a:p>
            <a:pPr marL="171450" indent="-171450" eaLnBrk="1" hangingPunct="1">
              <a:buFont typeface="Arial" pitchFamily="34" charset="0"/>
              <a:buChar char="•"/>
            </a:pPr>
            <a:r>
              <a:rPr lang="en-US" dirty="0" smtClean="0">
                <a:latin typeface="Arial" charset="0"/>
                <a:cs typeface="Arial" charset="0"/>
              </a:rPr>
              <a:t>As this “triple junction” slowly moved north, dragging the San Andreas fault along, tremendous compression forces pushed up wrinkles in the earth’s crust that eventually became the Coast Range and the </a:t>
            </a:r>
            <a:r>
              <a:rPr lang="en-US" dirty="0" err="1" smtClean="0">
                <a:latin typeface="Arial" charset="0"/>
                <a:cs typeface="Arial" charset="0"/>
              </a:rPr>
              <a:t>Mayacamas</a:t>
            </a:r>
            <a:r>
              <a:rPr lang="en-US" dirty="0" smtClean="0">
                <a:latin typeface="Arial" charset="0"/>
                <a:cs typeface="Arial" charset="0"/>
              </a:rPr>
              <a:t> Mountains.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D35F744D-E6C0-4828-8DAB-903562F1B628}" type="slidenum">
              <a:rPr lang="en-US" smtClean="0"/>
              <a:pPr/>
              <a:t>15</a:t>
            </a:fld>
            <a:endParaRPr lang="en-US" smtClean="0"/>
          </a:p>
        </p:txBody>
      </p:sp>
      <p:sp>
        <p:nvSpPr>
          <p:cNvPr id="501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72AF6F-07FD-4DCC-883E-7B1E7B152AF1}" type="slidenum">
              <a:rPr lang="en-US" sz="1200"/>
              <a:pPr algn="r" defTabSz="931863" eaLnBrk="0" hangingPunct="0"/>
              <a:t>15</a:t>
            </a:fld>
            <a:endParaRPr lang="en-US" sz="1200"/>
          </a:p>
        </p:txBody>
      </p:sp>
      <p:sp>
        <p:nvSpPr>
          <p:cNvPr id="50179" name="Rectangle 2"/>
          <p:cNvSpPr>
            <a:spLocks noGrp="1" noRot="1" noChangeAspect="1" noChangeArrowheads="1" noTextEdit="1"/>
          </p:cNvSpPr>
          <p:nvPr>
            <p:ph type="sldImg"/>
          </p:nvPr>
        </p:nvSpPr>
        <p:spPr>
          <a:xfrm>
            <a:off x="2749550" y="525463"/>
            <a:ext cx="3797300" cy="2628900"/>
          </a:xfrm>
          <a:ln/>
        </p:spPr>
      </p:sp>
      <p:sp>
        <p:nvSpPr>
          <p:cNvPr id="5018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Around 3 million years ago plate motion shifted direction again, this time folding the land over on top of itself, creating the </a:t>
            </a:r>
            <a:r>
              <a:rPr lang="en-US" dirty="0" err="1" smtClean="0">
                <a:latin typeface="Arial" charset="0"/>
                <a:cs typeface="Arial" charset="0"/>
              </a:rPr>
              <a:t>Mayacamas</a:t>
            </a:r>
            <a:r>
              <a:rPr lang="en-US" dirty="0" smtClean="0">
                <a:latin typeface="Arial" charset="0"/>
                <a:cs typeface="Arial" charset="0"/>
              </a:rPr>
              <a:t> Mountains, the </a:t>
            </a:r>
            <a:r>
              <a:rPr lang="en-US" dirty="0" err="1" smtClean="0">
                <a:latin typeface="Arial" charset="0"/>
                <a:cs typeface="Arial" charset="0"/>
              </a:rPr>
              <a:t>Vaca</a:t>
            </a:r>
            <a:r>
              <a:rPr lang="en-US" dirty="0" smtClean="0">
                <a:latin typeface="Arial" charset="0"/>
                <a:cs typeface="Arial" charset="0"/>
              </a:rPr>
              <a:t> Range, and Napa Valley in-between. </a:t>
            </a:r>
          </a:p>
          <a:p>
            <a:pPr marL="171450" indent="-171450" eaLnBrk="1" hangingPunct="1">
              <a:buFont typeface="Arial" pitchFamily="34" charset="0"/>
              <a:buChar char="•"/>
            </a:pPr>
            <a:r>
              <a:rPr lang="en-US" dirty="0" smtClean="0">
                <a:latin typeface="Arial" charset="0"/>
                <a:cs typeface="Arial" charset="0"/>
              </a:rPr>
              <a:t>The multiple bedrock sources that would make up Napa Valley’s distinct soils were now in place.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0C605A32-1177-4EAF-AE9D-073AF881F8A1}" type="slidenum">
              <a:rPr lang="en-US" smtClean="0"/>
              <a:pPr/>
              <a:t>16</a:t>
            </a:fld>
            <a:endParaRPr lang="en-US" smtClean="0"/>
          </a:p>
        </p:txBody>
      </p:sp>
      <p:sp>
        <p:nvSpPr>
          <p:cNvPr id="5632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88886EE-FA52-4BDF-A90F-5C5A9C3D2C6D}" type="slidenum">
              <a:rPr lang="en-US" sz="1200"/>
              <a:pPr algn="r" defTabSz="931863" eaLnBrk="0" hangingPunct="0"/>
              <a:t>16</a:t>
            </a:fld>
            <a:endParaRPr lang="en-US" sz="1200"/>
          </a:p>
        </p:txBody>
      </p:sp>
      <p:sp>
        <p:nvSpPr>
          <p:cNvPr id="56323" name="Rectangle 2"/>
          <p:cNvSpPr>
            <a:spLocks noGrp="1" noRot="1" noChangeAspect="1" noChangeArrowheads="1" noTextEdit="1"/>
          </p:cNvSpPr>
          <p:nvPr>
            <p:ph type="sldImg"/>
          </p:nvPr>
        </p:nvSpPr>
        <p:spPr>
          <a:xfrm>
            <a:off x="2749550" y="525463"/>
            <a:ext cx="3797300" cy="2628900"/>
          </a:xfrm>
          <a:ln/>
        </p:spPr>
      </p:sp>
      <p:sp>
        <p:nvSpPr>
          <p:cNvPr id="5632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Napa Valley contains more than 100 soil variations, 33 soil series, and half the soil orders found in the world. </a:t>
            </a:r>
          </a:p>
          <a:p>
            <a:pPr marL="171450" indent="-171450" eaLnBrk="1" hangingPunct="1">
              <a:buFont typeface="Arial" pitchFamily="34" charset="0"/>
              <a:buChar char="•"/>
            </a:pPr>
            <a:r>
              <a:rPr lang="en-US" dirty="0" smtClean="0">
                <a:latin typeface="Arial" charset="0"/>
                <a:cs typeface="Arial" charset="0"/>
              </a:rPr>
              <a:t>This picture shows how, literally, you can have different kinds of soil in the same vineyard in Napa Valley. </a:t>
            </a:r>
          </a:p>
          <a:p>
            <a:pPr marL="171450" indent="-171450" eaLnBrk="1" hangingPunct="1">
              <a:buFont typeface="Arial" pitchFamily="34" charset="0"/>
              <a:buChar char="•"/>
            </a:pPr>
            <a:r>
              <a:rPr lang="en-US" dirty="0" smtClean="0">
                <a:latin typeface="Arial" charset="0"/>
                <a:cs typeface="Arial" charset="0"/>
              </a:rPr>
              <a:t>This diversity allows vintners to grow and produce – and to produce well – a great number of different wine varieties in the Napa Valley. </a:t>
            </a:r>
          </a:p>
          <a:p>
            <a:pPr marL="171450" indent="-171450" eaLnBrk="1" hangingPunct="1">
              <a:buFont typeface="Arial" pitchFamily="34" charset="0"/>
              <a:buChar char="•"/>
            </a:pPr>
            <a:r>
              <a:rPr lang="en-US" dirty="0" smtClean="0">
                <a:latin typeface="Arial" charset="0"/>
                <a:cs typeface="Arial" charset="0"/>
              </a:rPr>
              <a:t>One of the secrets of great winegrowing is in the soil</a:t>
            </a:r>
            <a:r>
              <a:rPr lang="en-US" baseline="0" dirty="0" smtClean="0">
                <a:latin typeface="Arial" charset="0"/>
                <a:cs typeface="Arial" charset="0"/>
              </a:rPr>
              <a:t> and Napa Valley has some of the greatest soil diversity found in winegrowing regions around the world.</a:t>
            </a:r>
            <a:endParaRPr lang="en-US" dirty="0" smtClean="0">
              <a:latin typeface="Arial" charset="0"/>
              <a:cs typeface="Arial" charset="0"/>
            </a:endParaRPr>
          </a:p>
          <a:p>
            <a:pPr eaLnBrk="1" hangingPunct="1"/>
            <a:endParaRPr lang="en-US" i="1" dirty="0" smtClean="0">
              <a:latin typeface="Arial" charset="0"/>
              <a:cs typeface="Arial" charset="0"/>
            </a:endParaRPr>
          </a:p>
          <a:p>
            <a:pPr eaLnBrk="1" hangingPunct="1"/>
            <a:r>
              <a:rPr lang="en-US" i="1" dirty="0" smtClean="0">
                <a:latin typeface="Arial" charset="0"/>
                <a:cs typeface="Arial" charset="0"/>
              </a:rPr>
              <a:t>(Note difference between a soil order, series and variation: soil orders are based largely on soil forming processes. Soil series is of a similar evolution or formation, chemistry, and physical property. Soil variations take into account vegetative material, climate, and topography differences and/or make-up).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B6275FC-83AA-40F7-B697-08BA6987333F}" type="slidenum">
              <a:rPr lang="en-US" sz="1200"/>
              <a:pPr algn="r" defTabSz="931863" eaLnBrk="0" hangingPunct="0"/>
              <a:t>17</a:t>
            </a:fld>
            <a:endParaRPr lang="en-US" sz="1200"/>
          </a:p>
        </p:txBody>
      </p:sp>
      <p:sp>
        <p:nvSpPr>
          <p:cNvPr id="62466" name="Rectangle 2"/>
          <p:cNvSpPr>
            <a:spLocks noGrp="1" noRot="1" noChangeAspect="1" noChangeArrowheads="1" noTextEdit="1"/>
          </p:cNvSpPr>
          <p:nvPr>
            <p:ph type="sldImg"/>
          </p:nvPr>
        </p:nvSpPr>
        <p:spPr>
          <a:xfrm>
            <a:off x="2749550" y="525463"/>
            <a:ext cx="3797300" cy="2628900"/>
          </a:xfrm>
          <a:ln/>
        </p:spPr>
      </p:sp>
      <p:sp>
        <p:nvSpPr>
          <p:cNvPr id="62467"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Verdana" pitchFamily="34" charset="0"/>
              </a:rPr>
              <a:t>Climate also has a significant impact on the flavor of the grapes.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AED3689-80E8-415B-8C84-C9E09AC77755}" type="slidenum">
              <a:rPr lang="en-US" sz="1200"/>
              <a:pPr algn="r" defTabSz="931863" eaLnBrk="0" hangingPunct="0"/>
              <a:t>18</a:t>
            </a:fld>
            <a:endParaRPr lang="en-US" sz="1200"/>
          </a:p>
        </p:txBody>
      </p:sp>
      <p:sp>
        <p:nvSpPr>
          <p:cNvPr id="645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5ED7E09-A59F-49AC-8B45-CB0B7BB80F1B}" type="slidenum">
              <a:rPr lang="en-US" sz="1200"/>
              <a:pPr algn="r" defTabSz="931863" eaLnBrk="0" hangingPunct="0"/>
              <a:t>18</a:t>
            </a:fld>
            <a:endParaRPr lang="en-US" sz="1200"/>
          </a:p>
        </p:txBody>
      </p:sp>
      <p:sp>
        <p:nvSpPr>
          <p:cNvPr id="64515" name="Rectangle 2"/>
          <p:cNvSpPr>
            <a:spLocks noGrp="1" noRot="1" noChangeAspect="1" noChangeArrowheads="1" noTextEdit="1"/>
          </p:cNvSpPr>
          <p:nvPr>
            <p:ph type="sldImg"/>
          </p:nvPr>
        </p:nvSpPr>
        <p:spPr>
          <a:xfrm>
            <a:off x="2749550" y="525463"/>
            <a:ext cx="3797300" cy="2628900"/>
          </a:xfrm>
          <a:ln/>
        </p:spPr>
      </p:sp>
      <p:sp>
        <p:nvSpPr>
          <p:cNvPr id="6451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Valley is located within the rare Mediterranean climate zone, which encompasses just 2% of the earth’s surface. </a:t>
            </a:r>
          </a:p>
          <a:p>
            <a:pPr marL="171450" indent="-171450" eaLnBrk="1" hangingPunct="1">
              <a:buFont typeface="Arial" pitchFamily="34" charset="0"/>
              <a:buChar char="•"/>
            </a:pPr>
            <a:r>
              <a:rPr lang="en-US" dirty="0" smtClean="0">
                <a:latin typeface="Arial" charset="0"/>
              </a:rPr>
              <a:t>The long growing season is marked by warm summer days and cool evenings – ideal for wine grapes to ripen slowly and evenly, with great balance between sugar and acid development. </a:t>
            </a:r>
          </a:p>
          <a:p>
            <a:pPr marL="171450" indent="-171450" eaLnBrk="1" hangingPunct="1">
              <a:buFont typeface="Arial" pitchFamily="34" charset="0"/>
              <a:buChar char="•"/>
            </a:pPr>
            <a:r>
              <a:rPr lang="en-US" dirty="0" smtClean="0">
                <a:latin typeface="Arial" charset="0"/>
              </a:rPr>
              <a:t>Lack of summer rainfall helps to contribute to consistency of vintages and reduces the risk of vineyard diseases. </a:t>
            </a:r>
          </a:p>
          <a:p>
            <a:pPr marL="171450" indent="-171450" eaLnBrk="1" hangingPunct="1">
              <a:buFont typeface="Arial" pitchFamily="34" charset="0"/>
              <a:buChar char="•"/>
            </a:pPr>
            <a:r>
              <a:rPr lang="en-US" dirty="0" smtClean="0">
                <a:latin typeface="Arial" charset="0"/>
              </a:rPr>
              <a:t>Most areas of the appellation can dry farm or tightly manage their irrigation practices. </a:t>
            </a:r>
          </a:p>
          <a:p>
            <a:pPr marL="171450" indent="-171450" eaLnBrk="1" hangingPunct="1">
              <a:buFont typeface="Arial" pitchFamily="34" charset="0"/>
              <a:buChar char="•"/>
            </a:pPr>
            <a:r>
              <a:rPr lang="en-US" dirty="0" smtClean="0">
                <a:latin typeface="Arial" charset="0"/>
              </a:rPr>
              <a:t>Compared to most growing regions in the world, Napa Valley is unique in this regard. </a:t>
            </a:r>
          </a:p>
          <a:p>
            <a:pPr eaLnBrk="1" hangingPunct="1"/>
            <a:endParaRPr lang="en-US" dirty="0" smtClean="0">
              <a:latin typeface="Arial" charset="0"/>
            </a:endParaRPr>
          </a:p>
          <a:p>
            <a:pPr eaLnBrk="1" hangingPunct="1"/>
            <a:endParaRPr lang="en-US" dirty="0" smtClean="0">
              <a:latin typeface="Verdana" pitchFamily="34" charset="0"/>
            </a:endParaRPr>
          </a:p>
          <a:p>
            <a:pPr eaLnBrk="1" hangingPunct="1"/>
            <a:endParaRPr lang="en-US" dirty="0" smtClean="0">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858CE26-22B1-4AF6-8700-6F5BE47C6335}" type="slidenum">
              <a:rPr lang="en-US" sz="1200"/>
              <a:pPr algn="r" defTabSz="931863" eaLnBrk="0" hangingPunct="0"/>
              <a:t>19</a:t>
            </a:fld>
            <a:endParaRPr lang="en-US" sz="1200"/>
          </a:p>
        </p:txBody>
      </p:sp>
      <p:sp>
        <p:nvSpPr>
          <p:cNvPr id="686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8CE35C07-B0CF-4226-ACF0-2B20C86A74A1}" type="slidenum">
              <a:rPr lang="en-US" sz="1200"/>
              <a:pPr algn="r" defTabSz="931863"/>
              <a:t>19</a:t>
            </a:fld>
            <a:endParaRPr lang="en-US" sz="1200"/>
          </a:p>
        </p:txBody>
      </p:sp>
      <p:sp>
        <p:nvSpPr>
          <p:cNvPr id="68611" name="Rectangle 2"/>
          <p:cNvSpPr>
            <a:spLocks noGrp="1" noRot="1" noChangeAspect="1" noChangeArrowheads="1" noTextEdit="1"/>
          </p:cNvSpPr>
          <p:nvPr>
            <p:ph type="sldImg"/>
          </p:nvPr>
        </p:nvSpPr>
        <p:spPr>
          <a:xfrm>
            <a:off x="2749550" y="525463"/>
            <a:ext cx="3797300" cy="2628900"/>
          </a:xfrm>
          <a:ln/>
        </p:spPr>
      </p:sp>
      <p:sp>
        <p:nvSpPr>
          <p:cNvPr id="6861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During the summer growing season, conditions exist for creating a recurring pattern of marine fog from the Pacific Ocean. </a:t>
            </a:r>
          </a:p>
          <a:p>
            <a:pPr marL="171450" indent="-171450" eaLnBrk="1" hangingPunct="1">
              <a:buFont typeface="Arial" pitchFamily="34" charset="0"/>
              <a:buChar char="•"/>
            </a:pPr>
            <a:r>
              <a:rPr lang="en-US" dirty="0" smtClean="0">
                <a:latin typeface="Arial" charset="0"/>
              </a:rPr>
              <a:t>As hot air in California’s interior valley rises, it creates a vacuum effect which draws in moist, cool air from the Pacific Ocean, forming fog. </a:t>
            </a:r>
          </a:p>
          <a:p>
            <a:pPr marL="171450" indent="-171450" eaLnBrk="1" hangingPunct="1">
              <a:buFont typeface="Arial" pitchFamily="34" charset="0"/>
              <a:buChar char="•"/>
            </a:pPr>
            <a:r>
              <a:rPr lang="en-US" dirty="0" smtClean="0">
                <a:latin typeface="Arial" charset="0"/>
              </a:rPr>
              <a:t>This pattern repeats most days during the warmer months of the year.</a:t>
            </a:r>
          </a:p>
          <a:p>
            <a:pPr eaLnBrk="1" hangingPunct="1"/>
            <a:endParaRPr lang="en-US" dirty="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5FF94F24-A6E0-4C40-BF30-B90374CB4231}" type="slidenum">
              <a:rPr lang="en-US" smtClean="0"/>
              <a:pPr/>
              <a:t>2</a:t>
            </a:fld>
            <a:endParaRPr lang="en-US" smtClean="0"/>
          </a:p>
        </p:txBody>
      </p:sp>
      <p:sp>
        <p:nvSpPr>
          <p:cNvPr id="15362" name="Rectangle 2"/>
          <p:cNvSpPr>
            <a:spLocks noGrp="1" noRot="1" noChangeAspect="1" noChangeArrowheads="1" noTextEdit="1"/>
          </p:cNvSpPr>
          <p:nvPr>
            <p:ph type="sldImg"/>
          </p:nvPr>
        </p:nvSpPr>
        <p:spPr>
          <a:xfrm>
            <a:off x="2749550" y="525463"/>
            <a:ext cx="3797300" cy="2628900"/>
          </a:xfrm>
          <a:ln/>
        </p:spPr>
      </p:sp>
      <p:sp>
        <p:nvSpPr>
          <p:cNvPr id="15363"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There are many great wine regions and Napa Valley is one of them.</a:t>
            </a:r>
          </a:p>
          <a:p>
            <a:pPr marL="171450" indent="-171450">
              <a:buFont typeface="Arial" pitchFamily="34" charset="0"/>
              <a:buChar char="•"/>
            </a:pPr>
            <a:r>
              <a:rPr lang="en-US" dirty="0" smtClean="0">
                <a:latin typeface="Arial" charset="0"/>
                <a:cs typeface="Arial" charset="0"/>
              </a:rPr>
              <a:t>Napa Valley is the home to America’s first  Agricultural Preserve and is a region of incomparable natural beauty. </a:t>
            </a:r>
          </a:p>
          <a:p>
            <a:pPr marL="171450" indent="-171450">
              <a:buFont typeface="Arial" pitchFamily="34" charset="0"/>
              <a:buChar char="•"/>
            </a:pPr>
            <a:r>
              <a:rPr lang="en-US" dirty="0" smtClean="0">
                <a:latin typeface="Arial" charset="0"/>
                <a:cs typeface="Arial" charset="0"/>
              </a:rPr>
              <a:t>Though accounting for just 4% of California’s harvest, Napa Valley is the industry’s undisputed leader in land and community stewardship and is renowned the world over for its extraordinary wines.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2754313" y="527050"/>
            <a:ext cx="3792537" cy="2627313"/>
          </a:xfrm>
          <a:ln/>
        </p:spPr>
      </p:sp>
      <p:sp>
        <p:nvSpPr>
          <p:cNvPr id="70658" name="Rectangle 3"/>
          <p:cNvSpPr>
            <a:spLocks noGrp="1" noChangeArrowheads="1"/>
          </p:cNvSpPr>
          <p:nvPr>
            <p:ph type="body" idx="1"/>
          </p:nvPr>
        </p:nvSpPr>
        <p:spPr>
          <a:xfrm>
            <a:off x="1239838" y="3330575"/>
            <a:ext cx="6816725" cy="3152775"/>
          </a:xfrm>
          <a:noFill/>
          <a:ln/>
        </p:spPr>
        <p:txBody>
          <a:bodyPr lIns="92923" tIns="46461" rIns="92923" bIns="46461"/>
          <a:lstStyle/>
          <a:p>
            <a:pPr marL="171450" indent="-171450">
              <a:buFont typeface="Arial" pitchFamily="34" charset="0"/>
              <a:buChar char="•"/>
            </a:pPr>
            <a:r>
              <a:rPr lang="en-US" dirty="0" smtClean="0">
                <a:latin typeface="Times" pitchFamily="18" charset="0"/>
              </a:rPr>
              <a:t>This video shows how the fog advances and retreats in the Napa Valley from early until late morning. </a:t>
            </a:r>
          </a:p>
          <a:p>
            <a:pPr marL="171450" indent="-171450">
              <a:buFont typeface="Arial" pitchFamily="34" charset="0"/>
              <a:buChar char="•"/>
            </a:pPr>
            <a:r>
              <a:rPr lang="en-US" dirty="0" smtClean="0">
                <a:latin typeface="Times" pitchFamily="18" charset="0"/>
              </a:rPr>
              <a:t>Typically</a:t>
            </a:r>
            <a:r>
              <a:rPr lang="en-US" baseline="0" dirty="0" smtClean="0">
                <a:latin typeface="Times" pitchFamily="18" charset="0"/>
              </a:rPr>
              <a:t>, the </a:t>
            </a:r>
            <a:r>
              <a:rPr lang="en-US" dirty="0" smtClean="0">
                <a:latin typeface="Times" pitchFamily="18" charset="0"/>
              </a:rPr>
              <a:t>fog has a greater impact on the valley floor – often the hillsides, like the one where this video was filmed, are not reached by the fog.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317D9AD-6012-44E6-97D1-CCFDCE9CFFD5}" type="slidenum">
              <a:rPr lang="en-US" sz="1200"/>
              <a:pPr algn="r" defTabSz="931863" eaLnBrk="0" hangingPunct="0"/>
              <a:t>21</a:t>
            </a:fld>
            <a:endParaRPr lang="en-US" sz="1200"/>
          </a:p>
        </p:txBody>
      </p:sp>
      <p:sp>
        <p:nvSpPr>
          <p:cNvPr id="747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2FCF0A60-ABF5-4B09-A73D-915855B7DBE4}" type="slidenum">
              <a:rPr lang="en-US" sz="1200"/>
              <a:pPr algn="r" defTabSz="931863"/>
              <a:t>21</a:t>
            </a:fld>
            <a:endParaRPr lang="en-US" sz="1200"/>
          </a:p>
        </p:txBody>
      </p:sp>
      <p:sp>
        <p:nvSpPr>
          <p:cNvPr id="74755" name="Rectangle 2"/>
          <p:cNvSpPr>
            <a:spLocks noGrp="1" noRot="1" noChangeAspect="1" noChangeArrowheads="1" noTextEdit="1"/>
          </p:cNvSpPr>
          <p:nvPr>
            <p:ph type="sldImg"/>
          </p:nvPr>
        </p:nvSpPr>
        <p:spPr>
          <a:xfrm>
            <a:off x="2749550" y="525463"/>
            <a:ext cx="3797300" cy="2628900"/>
          </a:xfrm>
          <a:ln/>
        </p:spPr>
      </p:sp>
      <p:sp>
        <p:nvSpPr>
          <p:cNvPr id="747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Daytime temperatures can also vary dramatically throughout the AVA during the growing season. </a:t>
            </a:r>
          </a:p>
          <a:p>
            <a:pPr marL="171450" indent="-171450" eaLnBrk="1" hangingPunct="1">
              <a:buFont typeface="Arial" pitchFamily="34" charset="0"/>
              <a:buChar char="•"/>
            </a:pPr>
            <a:r>
              <a:rPr lang="en-US" dirty="0" smtClean="0">
                <a:latin typeface="Arial" charset="0"/>
              </a:rPr>
              <a:t>The southern part of the valley, particularly Los </a:t>
            </a:r>
            <a:r>
              <a:rPr lang="en-US" dirty="0" err="1" smtClean="0">
                <a:latin typeface="Arial" charset="0"/>
              </a:rPr>
              <a:t>Carneros</a:t>
            </a:r>
            <a:r>
              <a:rPr lang="en-US" dirty="0" smtClean="0">
                <a:latin typeface="Arial" charset="0"/>
              </a:rPr>
              <a:t> AVA, is closer to San Pablo Bay and is cooled by marine breezes. </a:t>
            </a:r>
          </a:p>
          <a:p>
            <a:pPr marL="171450" indent="-171450" eaLnBrk="1" hangingPunct="1">
              <a:buFont typeface="Arial" pitchFamily="34" charset="0"/>
              <a:buChar char="•"/>
            </a:pPr>
            <a:r>
              <a:rPr lang="en-US" dirty="0" smtClean="0">
                <a:latin typeface="Arial" charset="0"/>
              </a:rPr>
              <a:t>In summer, there can be as much as an 10-15°F difference between </a:t>
            </a:r>
            <a:r>
              <a:rPr lang="en-US" dirty="0" err="1" smtClean="0">
                <a:latin typeface="Arial" charset="0"/>
              </a:rPr>
              <a:t>Carneros</a:t>
            </a:r>
            <a:r>
              <a:rPr lang="en-US" dirty="0" smtClean="0">
                <a:latin typeface="Arial" charset="0"/>
              </a:rPr>
              <a:t> and St. Helena, to the north. </a:t>
            </a:r>
          </a:p>
          <a:p>
            <a:pPr marL="171450" indent="-171450" eaLnBrk="1" hangingPunct="1">
              <a:buFont typeface="Arial" pitchFamily="34" charset="0"/>
              <a:buChar char="•"/>
            </a:pPr>
            <a:r>
              <a:rPr lang="en-US" dirty="0" smtClean="0">
                <a:latin typeface="Arial" charset="0"/>
              </a:rPr>
              <a:t>On</a:t>
            </a:r>
            <a:r>
              <a:rPr lang="en-US" baseline="0" dirty="0" smtClean="0">
                <a:latin typeface="Arial" charset="0"/>
              </a:rPr>
              <a:t> many days, due to the cooling effect of the fog, there is a large diurnal (day to night) temperature swing throughout the valley.</a:t>
            </a:r>
            <a:endParaRPr lang="en-US" dirty="0" smtClean="0">
              <a:latin typeface="Arial" charset="0"/>
            </a:endParaRPr>
          </a:p>
          <a:p>
            <a:pPr eaLnBrk="1" hangingPunct="1"/>
            <a:endParaRPr lang="en-US" dirty="0"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D04982A-77F5-464D-B282-63EB3601541D}" type="slidenum">
              <a:rPr lang="en-US" sz="1200"/>
              <a:pPr algn="r" defTabSz="931863" eaLnBrk="0" hangingPunct="0"/>
              <a:t>22</a:t>
            </a:fld>
            <a:endParaRPr lang="en-US" sz="1200"/>
          </a:p>
        </p:txBody>
      </p:sp>
      <p:sp>
        <p:nvSpPr>
          <p:cNvPr id="768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40538291-49CD-440C-9F36-3B09EA70B3F7}" type="slidenum">
              <a:rPr lang="en-US" sz="1200"/>
              <a:pPr algn="r" defTabSz="931863"/>
              <a:t>22</a:t>
            </a:fld>
            <a:endParaRPr lang="en-US" sz="1200"/>
          </a:p>
        </p:txBody>
      </p:sp>
      <p:sp>
        <p:nvSpPr>
          <p:cNvPr id="76803" name="Rectangle 2"/>
          <p:cNvSpPr>
            <a:spLocks noGrp="1" noRot="1" noChangeAspect="1" noChangeArrowheads="1" noTextEdit="1"/>
          </p:cNvSpPr>
          <p:nvPr>
            <p:ph type="sldImg"/>
          </p:nvPr>
        </p:nvSpPr>
        <p:spPr>
          <a:xfrm>
            <a:off x="2749550" y="525463"/>
            <a:ext cx="3797300" cy="2628900"/>
          </a:xfrm>
          <a:ln/>
        </p:spPr>
      </p:sp>
      <p:sp>
        <p:nvSpPr>
          <p:cNvPr id="768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Adding to the diversity of Napa Valley is its topography. </a:t>
            </a:r>
          </a:p>
          <a:p>
            <a:pPr marL="171450" indent="-171450" eaLnBrk="1" hangingPunct="1">
              <a:buFont typeface="Arial" pitchFamily="34" charset="0"/>
              <a:buChar char="•"/>
            </a:pPr>
            <a:r>
              <a:rPr lang="en-US" dirty="0" smtClean="0">
                <a:latin typeface="Arial" charset="0"/>
              </a:rPr>
              <a:t>It changes with its length, from the flat estuaries in the south near San Pablo Bay to the rolling hills just before 4,000-foot Mount St. Helena in the north. </a:t>
            </a:r>
          </a:p>
          <a:p>
            <a:pPr marL="171450" indent="-171450" eaLnBrk="1" hangingPunct="1">
              <a:buFont typeface="Arial" pitchFamily="34" charset="0"/>
              <a:buChar char="•"/>
            </a:pPr>
            <a:r>
              <a:rPr lang="en-US" dirty="0" smtClean="0">
                <a:latin typeface="Arial" charset="0"/>
              </a:rPr>
              <a:t>And don’t forget the </a:t>
            </a:r>
            <a:r>
              <a:rPr lang="en-US" dirty="0" err="1" smtClean="0">
                <a:latin typeface="Arial" charset="0"/>
              </a:rPr>
              <a:t>Mayacamas</a:t>
            </a:r>
            <a:r>
              <a:rPr lang="en-US" dirty="0" smtClean="0">
                <a:latin typeface="Arial" charset="0"/>
              </a:rPr>
              <a:t> and </a:t>
            </a:r>
            <a:r>
              <a:rPr lang="en-US" dirty="0" err="1" smtClean="0">
                <a:latin typeface="Arial" charset="0"/>
              </a:rPr>
              <a:t>Vacas</a:t>
            </a:r>
            <a:r>
              <a:rPr lang="en-US" dirty="0" smtClean="0">
                <a:latin typeface="Arial" charset="0"/>
              </a:rPr>
              <a:t> to the west and east – each range reaches approximately 2,500 feet above the valley floor. </a:t>
            </a:r>
          </a:p>
          <a:p>
            <a:pPr marL="171450" indent="-171450" eaLnBrk="1" hangingPunct="1">
              <a:buFont typeface="Arial" pitchFamily="34" charset="0"/>
              <a:buChar char="•"/>
            </a:pPr>
            <a:r>
              <a:rPr lang="en-US" dirty="0" smtClean="0">
                <a:latin typeface="Arial" charset="0"/>
              </a:rPr>
              <a:t>There is a strong correlation between topography and climate: slope, aspect, and elevation all influence the many </a:t>
            </a:r>
            <a:r>
              <a:rPr lang="en-US" dirty="0" err="1" smtClean="0">
                <a:latin typeface="Arial" charset="0"/>
              </a:rPr>
              <a:t>mesoclimates</a:t>
            </a:r>
            <a:r>
              <a:rPr lang="en-US" dirty="0" smtClean="0">
                <a:latin typeface="Arial" charset="0"/>
              </a:rPr>
              <a:t> found throughout the Napa Valley.</a:t>
            </a:r>
          </a:p>
          <a:p>
            <a:pPr eaLnBrk="1" hangingPunct="1"/>
            <a:endParaRPr lang="en-US" dirty="0"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CB8162-1974-4436-B920-706ABFE5E52C}" type="slidenum">
              <a:rPr lang="en-US" sz="1200"/>
              <a:pPr algn="r" defTabSz="931863" eaLnBrk="0" hangingPunct="0"/>
              <a:t>23</a:t>
            </a:fld>
            <a:endParaRPr lang="en-US" sz="1200"/>
          </a:p>
        </p:txBody>
      </p:sp>
      <p:sp>
        <p:nvSpPr>
          <p:cNvPr id="17101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FC6CCFD0-3C18-434B-B43F-C3A3353191B1}" type="slidenum">
              <a:rPr lang="en-US" sz="1200"/>
              <a:pPr algn="r" defTabSz="931863"/>
              <a:t>23</a:t>
            </a:fld>
            <a:endParaRPr lang="en-US" sz="1200"/>
          </a:p>
        </p:txBody>
      </p:sp>
      <p:sp>
        <p:nvSpPr>
          <p:cNvPr id="171012" name="Rectangle 2"/>
          <p:cNvSpPr>
            <a:spLocks noGrp="1" noRot="1" noChangeAspect="1" noChangeArrowheads="1" noTextEdit="1"/>
          </p:cNvSpPr>
          <p:nvPr>
            <p:ph type="sldImg"/>
          </p:nvPr>
        </p:nvSpPr>
        <p:spPr>
          <a:xfrm>
            <a:off x="2749550" y="525463"/>
            <a:ext cx="3797300" cy="2628900"/>
          </a:xfrm>
          <a:ln/>
        </p:spPr>
      </p:sp>
      <p:sp>
        <p:nvSpPr>
          <p:cNvPr id="171013"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When you put it all together, these distinct soils, plus distinct climates, plus distinct topography it equals distinct growing conditions. </a:t>
            </a:r>
          </a:p>
          <a:p>
            <a:pPr marL="171450" indent="-171450" eaLnBrk="1" hangingPunct="1">
              <a:buFont typeface="Arial" pitchFamily="34" charset="0"/>
              <a:buChar char="•"/>
            </a:pPr>
            <a:r>
              <a:rPr lang="en-US" dirty="0" smtClean="0">
                <a:latin typeface="Arial" charset="0"/>
              </a:rPr>
              <a:t>The sum of these factors is known by the French term, </a:t>
            </a:r>
            <a:r>
              <a:rPr lang="en-US" dirty="0" err="1" smtClean="0">
                <a:latin typeface="Arial" charset="0"/>
              </a:rPr>
              <a:t>terroir</a:t>
            </a:r>
            <a:r>
              <a:rPr lang="en-US" dirty="0" smtClean="0">
                <a:latin typeface="Arial" charset="0"/>
              </a:rPr>
              <a:t>. </a:t>
            </a:r>
          </a:p>
          <a:p>
            <a:pPr eaLnBrk="1" hangingPunct="1"/>
            <a:endParaRPr lang="en-US" dirty="0" smtClean="0">
              <a:latin typeface="Verdana"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2F61AEE-BE65-429F-84A0-ECF6C07A9BE5}" type="slidenum">
              <a:rPr lang="en-US" sz="1200"/>
              <a:pPr algn="r" defTabSz="931863" eaLnBrk="0" hangingPunct="0"/>
              <a:t>24</a:t>
            </a:fld>
            <a:endParaRPr lang="en-US" sz="1200"/>
          </a:p>
        </p:txBody>
      </p:sp>
      <p:sp>
        <p:nvSpPr>
          <p:cNvPr id="80898" name="Rectangle 2"/>
          <p:cNvSpPr>
            <a:spLocks noGrp="1" noRot="1" noChangeAspect="1" noChangeArrowheads="1" noTextEdit="1"/>
          </p:cNvSpPr>
          <p:nvPr>
            <p:ph type="sldImg"/>
          </p:nvPr>
        </p:nvSpPr>
        <p:spPr>
          <a:xfrm>
            <a:off x="2749550" y="525463"/>
            <a:ext cx="3797300" cy="2628900"/>
          </a:xfrm>
          <a:ln/>
        </p:spPr>
      </p:sp>
      <p:sp>
        <p:nvSpPr>
          <p:cNvPr id="80899"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err="1" smtClean="0">
                <a:latin typeface="Arial" charset="0"/>
              </a:rPr>
              <a:t>Terroir</a:t>
            </a:r>
            <a:r>
              <a:rPr lang="en-US" dirty="0" smtClean="0">
                <a:latin typeface="Arial" charset="0"/>
              </a:rPr>
              <a:t> also includes people – the people who make the decisions about how the grapes will be grown.</a:t>
            </a:r>
            <a:r>
              <a:rPr lang="en-US" dirty="0" smtClean="0">
                <a:latin typeface="Times" pitchFamily="18" charset="0"/>
              </a:rP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F868E1A-BC89-4090-8896-088FAA95B7DC}" type="slidenum">
              <a:rPr lang="en-US" sz="1200"/>
              <a:pPr algn="r" defTabSz="931863" eaLnBrk="0" hangingPunct="0"/>
              <a:t>25</a:t>
            </a:fld>
            <a:endParaRPr lang="en-US" sz="1200"/>
          </a:p>
        </p:txBody>
      </p:sp>
      <p:sp>
        <p:nvSpPr>
          <p:cNvPr id="993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8352A1D-3BD7-44A7-89F6-7DA98F7EFE0F}" type="slidenum">
              <a:rPr lang="en-US" sz="1200"/>
              <a:pPr algn="r" defTabSz="931863" eaLnBrk="0" hangingPunct="0"/>
              <a:t>25</a:t>
            </a:fld>
            <a:endParaRPr lang="en-US" sz="1200"/>
          </a:p>
        </p:txBody>
      </p:sp>
      <p:sp>
        <p:nvSpPr>
          <p:cNvPr id="99331" name="Rectangle 2"/>
          <p:cNvSpPr>
            <a:spLocks noGrp="1" noRot="1" noChangeAspect="1" noChangeArrowheads="1" noTextEdit="1"/>
          </p:cNvSpPr>
          <p:nvPr>
            <p:ph type="sldImg"/>
          </p:nvPr>
        </p:nvSpPr>
        <p:spPr>
          <a:xfrm>
            <a:off x="2749550" y="525463"/>
            <a:ext cx="3797300" cy="2628900"/>
          </a:xfrm>
          <a:ln/>
        </p:spPr>
      </p:sp>
      <p:sp>
        <p:nvSpPr>
          <p:cNvPr id="9933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Most winemakers will tell you that quality starts in the vineyard. </a:t>
            </a:r>
          </a:p>
          <a:p>
            <a:pPr marL="171450" indent="-171450" eaLnBrk="1" hangingPunct="1">
              <a:buFont typeface="Arial" pitchFamily="34" charset="0"/>
              <a:buChar char="•"/>
            </a:pPr>
            <a:r>
              <a:rPr lang="en-US" dirty="0" smtClean="0">
                <a:latin typeface="Arial" charset="0"/>
              </a:rPr>
              <a:t>Napa Valley vineyards are intentionally farmed to produce low yields to allow only the healthiest of grape clusters to mature. </a:t>
            </a:r>
          </a:p>
          <a:p>
            <a:pPr marL="171450" indent="-171450" eaLnBrk="1" hangingPunct="1">
              <a:buFont typeface="Arial" pitchFamily="34" charset="0"/>
              <a:buChar char="•"/>
            </a:pPr>
            <a:r>
              <a:rPr lang="en-US" dirty="0" smtClean="0">
                <a:latin typeface="Arial" charset="0"/>
              </a:rPr>
              <a:t>Throughout the growing season, the canopy is managed with leaf pruning, shoot pulling, and fruit thinning – all of which is done by hand – resulting in a perfect sunlight to shade ratio and optimal fruit development. </a:t>
            </a:r>
          </a:p>
          <a:p>
            <a:pPr marL="171450" indent="-171450" eaLnBrk="1" hangingPunct="1">
              <a:buFont typeface="Arial" pitchFamily="34" charset="0"/>
              <a:buChar char="•"/>
            </a:pPr>
            <a:r>
              <a:rPr lang="en-US" dirty="0" smtClean="0">
                <a:latin typeface="Arial" charset="0"/>
              </a:rPr>
              <a:t>During the year, vineyard workers will tend to each individual vine at least 20 times. </a:t>
            </a:r>
          </a:p>
          <a:p>
            <a:pPr marL="171450" indent="-171450" eaLnBrk="1" hangingPunct="1">
              <a:buFont typeface="Arial" pitchFamily="34" charset="0"/>
              <a:buChar char="•"/>
            </a:pPr>
            <a:r>
              <a:rPr lang="en-US" dirty="0" smtClean="0">
                <a:latin typeface="Arial" charset="0"/>
              </a:rPr>
              <a:t>This attention to detail in the vineyard is designed to produce wine grapes of the highest quality.</a:t>
            </a:r>
          </a:p>
          <a:p>
            <a:pPr eaLnBrk="1" hangingPunct="1"/>
            <a:endParaRPr lang="en-US" dirty="0"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1B930B-E529-471F-97AA-DDF6A3E45FFE}" type="slidenum">
              <a:rPr lang="en-US" sz="1200"/>
              <a:pPr algn="r" defTabSz="931863" eaLnBrk="0" hangingPunct="0"/>
              <a:t>26</a:t>
            </a:fld>
            <a:endParaRPr lang="en-US" sz="1200"/>
          </a:p>
        </p:txBody>
      </p:sp>
      <p:sp>
        <p:nvSpPr>
          <p:cNvPr id="10547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6B74661-6754-4374-BA31-C0D35A187B6B}" type="slidenum">
              <a:rPr lang="en-US" sz="1200"/>
              <a:pPr algn="r" defTabSz="931863" eaLnBrk="0" hangingPunct="0"/>
              <a:t>26</a:t>
            </a:fld>
            <a:endParaRPr lang="en-US" sz="1200"/>
          </a:p>
        </p:txBody>
      </p:sp>
      <p:sp>
        <p:nvSpPr>
          <p:cNvPr id="105475" name="Rectangle 2"/>
          <p:cNvSpPr>
            <a:spLocks noGrp="1" noRot="1" noChangeAspect="1" noChangeArrowheads="1" noTextEdit="1"/>
          </p:cNvSpPr>
          <p:nvPr>
            <p:ph type="sldImg"/>
          </p:nvPr>
        </p:nvSpPr>
        <p:spPr>
          <a:xfrm>
            <a:off x="2749550" y="525463"/>
            <a:ext cx="3797300" cy="2628900"/>
          </a:xfrm>
          <a:ln/>
        </p:spPr>
      </p:sp>
      <p:sp>
        <p:nvSpPr>
          <p:cNvPr id="10547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Inside the winery, most Napa Valley winemakers agree that “less is more” and their best approach is gentle and “hands off” allowing the grapes to express themselves. </a:t>
            </a:r>
          </a:p>
          <a:p>
            <a:pPr marL="171450" indent="-171450">
              <a:buFont typeface="Arial" pitchFamily="34" charset="0"/>
              <a:buChar char="•"/>
            </a:pPr>
            <a:r>
              <a:rPr lang="en-US" dirty="0" smtClean="0">
                <a:latin typeface="Arial" charset="0"/>
              </a:rPr>
              <a:t>Napa Valley vintners are always trying to improve quality -</a:t>
            </a:r>
            <a:r>
              <a:rPr lang="en-US" baseline="0" dirty="0" smtClean="0">
                <a:latin typeface="Arial" charset="0"/>
              </a:rPr>
              <a:t> </a:t>
            </a:r>
            <a:r>
              <a:rPr lang="en-US" dirty="0" smtClean="0">
                <a:latin typeface="Arial" charset="0"/>
              </a:rPr>
              <a:t>there is a culture of “we can do better.”</a:t>
            </a:r>
          </a:p>
          <a:p>
            <a:pPr marL="171450" indent="-171450">
              <a:buFont typeface="Arial" pitchFamily="34" charset="0"/>
              <a:buChar char="•"/>
            </a:pPr>
            <a:r>
              <a:rPr lang="en-US" dirty="0" smtClean="0">
                <a:latin typeface="Arial" charset="0"/>
              </a:rPr>
              <a:t>Innovative viticulture practices sometimes give a nod to the past, like use of concrete fermenters, gravity flow facilities, or wild yeasts, and also have a vision for the future, like new technology, which can provide an automated godsend to small producers with limited manpower. </a:t>
            </a:r>
          </a:p>
          <a:p>
            <a:pPr marL="171450" indent="-171450">
              <a:buFont typeface="Arial" pitchFamily="34" charset="0"/>
              <a:buChar char="•"/>
            </a:pPr>
            <a:r>
              <a:rPr lang="en-US" dirty="0" smtClean="0">
                <a:latin typeface="Arial" charset="0"/>
              </a:rPr>
              <a:t>Napa</a:t>
            </a:r>
            <a:r>
              <a:rPr lang="en-US" baseline="0" dirty="0" smtClean="0">
                <a:latin typeface="Arial" charset="0"/>
              </a:rPr>
              <a:t> v</a:t>
            </a:r>
            <a:r>
              <a:rPr lang="en-US" dirty="0" smtClean="0">
                <a:latin typeface="Arial" charset="0"/>
              </a:rPr>
              <a:t>intners regularly collaborate</a:t>
            </a:r>
            <a:r>
              <a:rPr lang="en-US" baseline="0" dirty="0" smtClean="0">
                <a:latin typeface="Arial" charset="0"/>
              </a:rPr>
              <a:t> </a:t>
            </a:r>
            <a:r>
              <a:rPr lang="en-US" dirty="0" smtClean="0">
                <a:latin typeface="Arial" charset="0"/>
              </a:rPr>
              <a:t>and participate in local wine technical group meetings and discussions, including the NVV’s winemaker discussion group.</a:t>
            </a:r>
          </a:p>
          <a:p>
            <a:pPr marL="171450" indent="-171450">
              <a:buFont typeface="Arial" pitchFamily="34" charset="0"/>
              <a:buChar char="•"/>
            </a:pPr>
            <a:r>
              <a:rPr lang="en-US" dirty="0" smtClean="0">
                <a:latin typeface="Arial" charset="0"/>
              </a:rPr>
              <a:t>They also</a:t>
            </a:r>
            <a:r>
              <a:rPr lang="en-US" baseline="0" dirty="0" smtClean="0">
                <a:latin typeface="Arial" charset="0"/>
              </a:rPr>
              <a:t> </a:t>
            </a:r>
            <a:r>
              <a:rPr lang="en-US" dirty="0" smtClean="0">
                <a:latin typeface="Arial" charset="0"/>
              </a:rPr>
              <a:t>regularly attend knowledge-building programs at local education institutions, like UC Davis, Sonoma State University, or even the local community college, which has an extensive enology program.</a:t>
            </a:r>
          </a:p>
          <a:p>
            <a:pPr eaLnBrk="1" hangingPunct="1"/>
            <a:endParaRPr lang="en-US" dirty="0"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A45BB2A-F9CB-4A80-A970-9E4AEA5EB9D0}" type="slidenum">
              <a:rPr lang="en-US" sz="1200"/>
              <a:pPr algn="r" defTabSz="931863" eaLnBrk="0" hangingPunct="0"/>
              <a:t>27</a:t>
            </a:fld>
            <a:endParaRPr lang="en-US" sz="1200"/>
          </a:p>
        </p:txBody>
      </p:sp>
      <p:sp>
        <p:nvSpPr>
          <p:cNvPr id="177155" name="Rectangle 2"/>
          <p:cNvSpPr>
            <a:spLocks noGrp="1" noRot="1" noChangeAspect="1" noChangeArrowheads="1" noTextEdit="1"/>
          </p:cNvSpPr>
          <p:nvPr>
            <p:ph type="sldImg"/>
          </p:nvPr>
        </p:nvSpPr>
        <p:spPr>
          <a:xfrm>
            <a:off x="2749550" y="525463"/>
            <a:ext cx="3797300" cy="2628900"/>
          </a:xfrm>
          <a:ln/>
        </p:spPr>
      </p:sp>
      <p:sp>
        <p:nvSpPr>
          <p:cNvPr id="17715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It</a:t>
            </a:r>
            <a:r>
              <a:rPr lang="en-US" baseline="0" dirty="0" smtClean="0">
                <a:latin typeface="Arial" charset="0"/>
              </a:rPr>
              <a:t> has taken more than 150 years and a long line of great leaders to make the Napa Valley what it is today. </a:t>
            </a:r>
          </a:p>
          <a:p>
            <a:pPr marL="171450" indent="-171450">
              <a:buFont typeface="Arial" pitchFamily="34" charset="0"/>
              <a:buChar char="•"/>
            </a:pPr>
            <a:r>
              <a:rPr lang="en-US" baseline="0" dirty="0" smtClean="0">
                <a:latin typeface="Arial" charset="0"/>
              </a:rPr>
              <a:t>Let’s take a look back at the history of this special place.</a:t>
            </a:r>
            <a:endParaRPr lang="en-US" dirty="0"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31841B6-45B7-4C0F-AB46-DC533FF88D7F}" type="slidenum">
              <a:rPr lang="en-US" sz="1200"/>
              <a:pPr algn="r" defTabSz="931863" eaLnBrk="0" hangingPunct="0"/>
              <a:t>28</a:t>
            </a:fld>
            <a:endParaRPr lang="en-US" sz="1200"/>
          </a:p>
        </p:txBody>
      </p:sp>
      <p:sp>
        <p:nvSpPr>
          <p:cNvPr id="10957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F9BBD86-F6C0-4F67-A4AD-25C4BA25940C}" type="slidenum">
              <a:rPr lang="en-US" sz="1200"/>
              <a:pPr algn="r" defTabSz="931863" eaLnBrk="0" hangingPunct="0"/>
              <a:t>28</a:t>
            </a:fld>
            <a:endParaRPr lang="en-US" sz="1200"/>
          </a:p>
        </p:txBody>
      </p:sp>
      <p:sp>
        <p:nvSpPr>
          <p:cNvPr id="109571" name="Rectangle 2"/>
          <p:cNvSpPr>
            <a:spLocks noGrp="1" noRot="1" noChangeAspect="1" noChangeArrowheads="1" noTextEdit="1"/>
          </p:cNvSpPr>
          <p:nvPr>
            <p:ph type="sldImg"/>
          </p:nvPr>
        </p:nvSpPr>
        <p:spPr>
          <a:xfrm>
            <a:off x="2749550" y="525463"/>
            <a:ext cx="3797300" cy="2628900"/>
          </a:xfrm>
          <a:ln/>
        </p:spPr>
      </p:sp>
      <p:sp>
        <p:nvSpPr>
          <p:cNvPr id="10957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The Napa Valley of the </a:t>
            </a:r>
            <a:r>
              <a:rPr lang="en-US" dirty="0" err="1" smtClean="0">
                <a:latin typeface="Arial" charset="0"/>
              </a:rPr>
              <a:t>Wappo</a:t>
            </a:r>
            <a:r>
              <a:rPr lang="en-US" dirty="0" smtClean="0">
                <a:latin typeface="Arial" charset="0"/>
              </a:rPr>
              <a:t> Indians was home to spawning salmon, wildcats, elk, black bear, grizzlies… and wild grapes.</a:t>
            </a:r>
            <a:r>
              <a:rPr lang="en-US" baseline="0" dirty="0" smtClean="0">
                <a:latin typeface="Arial" charset="0"/>
              </a:rPr>
              <a:t> </a:t>
            </a:r>
          </a:p>
          <a:p>
            <a:pPr marL="171450" indent="-171450" eaLnBrk="1" hangingPunct="1">
              <a:buFont typeface="Arial" pitchFamily="34" charset="0"/>
              <a:buChar char="•"/>
            </a:pPr>
            <a:r>
              <a:rPr lang="en-US" baseline="0" dirty="0" smtClean="0">
                <a:latin typeface="Arial" charset="0"/>
              </a:rPr>
              <a:t>T</a:t>
            </a:r>
            <a:r>
              <a:rPr lang="en-US" dirty="0" smtClean="0">
                <a:latin typeface="Arial" charset="0"/>
              </a:rPr>
              <a:t>he name “Napa” is believed to mean “abundance” in the </a:t>
            </a:r>
            <a:r>
              <a:rPr lang="en-US" dirty="0" err="1" smtClean="0">
                <a:latin typeface="Arial" charset="0"/>
              </a:rPr>
              <a:t>Wappo</a:t>
            </a:r>
            <a:r>
              <a:rPr lang="en-US" dirty="0" smtClean="0">
                <a:latin typeface="Arial" charset="0"/>
              </a:rPr>
              <a:t> language. </a:t>
            </a:r>
          </a:p>
          <a:p>
            <a:pPr marL="171450" indent="-171450" eaLnBrk="1" hangingPunct="1">
              <a:buFont typeface="Arial" pitchFamily="34" charset="0"/>
              <a:buChar char="•"/>
            </a:pPr>
            <a:r>
              <a:rPr lang="en-US" dirty="0" smtClean="0">
                <a:latin typeface="Arial" charset="0"/>
              </a:rPr>
              <a:t>Early settlers like George Calvert </a:t>
            </a:r>
            <a:r>
              <a:rPr lang="en-US" dirty="0" err="1" smtClean="0">
                <a:latin typeface="Arial" charset="0"/>
              </a:rPr>
              <a:t>Yount</a:t>
            </a:r>
            <a:r>
              <a:rPr lang="en-US" dirty="0" smtClean="0">
                <a:latin typeface="Arial" charset="0"/>
              </a:rPr>
              <a:t> were the first to recognize the valley's potential for cultivating wine grapes. </a:t>
            </a:r>
          </a:p>
          <a:p>
            <a:pPr marL="171450" indent="-171450" eaLnBrk="1" hangingPunct="1">
              <a:buFont typeface="Arial" pitchFamily="34" charset="0"/>
              <a:buChar char="•"/>
            </a:pPr>
            <a:r>
              <a:rPr lang="en-US" dirty="0" smtClean="0">
                <a:latin typeface="Arial" charset="0"/>
              </a:rPr>
              <a:t>In 1838-1839, Yountville was established, and </a:t>
            </a:r>
            <a:r>
              <a:rPr lang="en-US" dirty="0" err="1" smtClean="0">
                <a:latin typeface="Arial" charset="0"/>
              </a:rPr>
              <a:t>Yount</a:t>
            </a:r>
            <a:r>
              <a:rPr lang="en-US" dirty="0" smtClean="0">
                <a:latin typeface="Arial" charset="0"/>
              </a:rPr>
              <a:t> was the first to plant vineyards in the valley.</a:t>
            </a:r>
          </a:p>
          <a:p>
            <a:pPr eaLnBrk="1" hangingPunct="1"/>
            <a:endParaRPr lang="en-US" dirty="0"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8AE7E4-EAC5-4629-B362-014DDA13319B}" type="slidenum">
              <a:rPr lang="en-US" sz="1200"/>
              <a:pPr algn="r" defTabSz="931863" eaLnBrk="0" hangingPunct="0"/>
              <a:t>29</a:t>
            </a:fld>
            <a:endParaRPr lang="en-US" sz="1200"/>
          </a:p>
        </p:txBody>
      </p:sp>
      <p:sp>
        <p:nvSpPr>
          <p:cNvPr id="11366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0A9F24-0C5B-435A-A75B-FBF063D50DF4}" type="slidenum">
              <a:rPr lang="en-US" sz="1200"/>
              <a:pPr algn="r" defTabSz="931863" eaLnBrk="0" hangingPunct="0"/>
              <a:t>29</a:t>
            </a:fld>
            <a:endParaRPr lang="en-US" sz="1200"/>
          </a:p>
        </p:txBody>
      </p:sp>
      <p:sp>
        <p:nvSpPr>
          <p:cNvPr id="113667" name="Rectangle 2"/>
          <p:cNvSpPr>
            <a:spLocks noGrp="1" noRot="1" noChangeAspect="1" noChangeArrowheads="1" noTextEdit="1"/>
          </p:cNvSpPr>
          <p:nvPr>
            <p:ph type="sldImg"/>
          </p:nvPr>
        </p:nvSpPr>
        <p:spPr>
          <a:xfrm>
            <a:off x="2749550" y="525463"/>
            <a:ext cx="3797300" cy="2628900"/>
          </a:xfrm>
          <a:ln/>
        </p:spPr>
      </p:sp>
      <p:sp>
        <p:nvSpPr>
          <p:cNvPr id="11366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Following</a:t>
            </a:r>
            <a:r>
              <a:rPr lang="en-US" baseline="0" dirty="0" smtClean="0">
                <a:latin typeface="Arial" charset="0"/>
              </a:rPr>
              <a:t> California’s Gold Rush, in</a:t>
            </a:r>
            <a:r>
              <a:rPr lang="en-US" dirty="0" smtClean="0">
                <a:latin typeface="Arial" charset="0"/>
              </a:rPr>
              <a:t> the 1860s and ‘70s,</a:t>
            </a:r>
            <a:r>
              <a:rPr lang="en-US" baseline="0" dirty="0" smtClean="0">
                <a:latin typeface="Arial" charset="0"/>
              </a:rPr>
              <a:t> Europeans </a:t>
            </a:r>
            <a:r>
              <a:rPr lang="en-US" dirty="0" smtClean="0">
                <a:latin typeface="Arial" charset="0"/>
              </a:rPr>
              <a:t>arrived in Napa, eager to try their hand at making wine to rival the wines from their homeland. </a:t>
            </a:r>
          </a:p>
          <a:p>
            <a:pPr marL="171450" indent="-171450" eaLnBrk="1" hangingPunct="1">
              <a:buFont typeface="Arial" pitchFamily="34" charset="0"/>
              <a:buChar char="•"/>
            </a:pPr>
            <a:r>
              <a:rPr lang="en-US" dirty="0" smtClean="0">
                <a:latin typeface="Arial" charset="0"/>
              </a:rPr>
              <a:t>Most of the wine at that time was shipped in bulk to San Francisco for sales and distribution.</a:t>
            </a:r>
          </a:p>
          <a:p>
            <a:pPr marL="171450" indent="-171450" eaLnBrk="1" hangingPunct="1">
              <a:buFont typeface="Arial" pitchFamily="34" charset="0"/>
              <a:buChar char="•"/>
            </a:pPr>
            <a:r>
              <a:rPr lang="en-US" dirty="0" smtClean="0">
                <a:latin typeface="Arial" charset="0"/>
              </a:rPr>
              <a:t>Charles Krug is credited with establishing Napa Valley's first commercial winery in 1861. </a:t>
            </a:r>
          </a:p>
          <a:p>
            <a:pPr marL="171450" indent="-171450" eaLnBrk="1" hangingPunct="1">
              <a:buFont typeface="Arial" pitchFamily="34" charset="0"/>
              <a:buChar char="•"/>
            </a:pPr>
            <a:r>
              <a:rPr lang="en-US" dirty="0" smtClean="0">
                <a:latin typeface="Arial" charset="0"/>
              </a:rPr>
              <a:t>In 1879,</a:t>
            </a:r>
            <a:r>
              <a:rPr lang="en-US" baseline="0" dirty="0" smtClean="0">
                <a:latin typeface="Arial" charset="0"/>
              </a:rPr>
              <a:t> Gustav </a:t>
            </a:r>
            <a:r>
              <a:rPr lang="en-US" baseline="0" dirty="0" err="1" smtClean="0">
                <a:latin typeface="Arial" charset="0"/>
              </a:rPr>
              <a:t>Niebaum</a:t>
            </a:r>
            <a:r>
              <a:rPr lang="en-US" dirty="0" smtClean="0">
                <a:latin typeface="Arial" charset="0"/>
              </a:rPr>
              <a:t> established Inglenook, the first chateau-style winery in the US</a:t>
            </a:r>
            <a:r>
              <a:rPr lang="en-US" baseline="0" dirty="0" smtClean="0">
                <a:latin typeface="Arial" charset="0"/>
              </a:rPr>
              <a:t> and h</a:t>
            </a:r>
            <a:r>
              <a:rPr lang="en-US" dirty="0" smtClean="0">
                <a:latin typeface="Arial" charset="0"/>
              </a:rPr>
              <a:t>e was also the first to sell wine in bottles</a:t>
            </a:r>
            <a:r>
              <a:rPr lang="en-US" dirty="0" smtClean="0">
                <a:latin typeface="Verdana" pitchFamily="34" charset="0"/>
              </a:rPr>
              <a:t>. </a:t>
            </a:r>
          </a:p>
          <a:p>
            <a:pPr marL="171450" indent="-171450" eaLnBrk="1" hangingPunct="1">
              <a:buFont typeface="Arial" pitchFamily="34" charset="0"/>
              <a:buChar char="•"/>
            </a:pPr>
            <a:r>
              <a:rPr lang="en-US" dirty="0" smtClean="0">
                <a:latin typeface="Verdana" pitchFamily="34" charset="0"/>
              </a:rPr>
              <a:t>By 1889,</a:t>
            </a:r>
            <a:r>
              <a:rPr lang="en-US" baseline="0" dirty="0" smtClean="0">
                <a:latin typeface="Verdana" pitchFamily="34" charset="0"/>
              </a:rPr>
              <a:t> Napa Valley had 140 wineries.</a:t>
            </a:r>
            <a:endParaRPr lang="en-US" dirty="0" smtClean="0">
              <a:latin typeface="Verdana" pitchFamily="34" charset="0"/>
            </a:endParaRPr>
          </a:p>
          <a:p>
            <a:pPr eaLnBrk="1" hangingPunct="1"/>
            <a:endParaRPr lang="en-US" dirty="0" smtClean="0">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383CDBF4-5DC4-45E6-BFFB-94033F070212}" type="slidenum">
              <a:rPr lang="en-US" smtClean="0"/>
              <a:pPr/>
              <a:t>3</a:t>
            </a:fld>
            <a:endParaRPr lang="en-US" smtClean="0"/>
          </a:p>
        </p:txBody>
      </p:sp>
      <p:sp>
        <p:nvSpPr>
          <p:cNvPr id="17410" name="Rectangle 2"/>
          <p:cNvSpPr>
            <a:spLocks noGrp="1" noRot="1" noChangeAspect="1" noChangeArrowheads="1" noTextEdit="1"/>
          </p:cNvSpPr>
          <p:nvPr>
            <p:ph type="sldImg"/>
          </p:nvPr>
        </p:nvSpPr>
        <p:spPr>
          <a:xfrm>
            <a:off x="2749550" y="525463"/>
            <a:ext cx="3797300" cy="2628900"/>
          </a:xfrm>
          <a:ln/>
        </p:spPr>
      </p:sp>
      <p:sp>
        <p:nvSpPr>
          <p:cNvPr id="17411"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smtClean="0">
                <a:latin typeface="Arial" charset="0"/>
                <a:cs typeface="Arial" charset="0"/>
              </a:rPr>
              <a:t>Napa Valley is located in Northern California, very close to San Francisco and the Pacific Ocean, and several hundred miles from Los Angeles</a:t>
            </a:r>
            <a:r>
              <a:rPr lang="en-US" smtClean="0">
                <a:latin typeface="Arial" charset="0"/>
                <a:cs typeface="Arial" charset="0"/>
              </a:rPr>
              <a:t>. </a:t>
            </a:r>
            <a:endParaRPr lang="en-US" dirty="0" smtClean="0">
              <a:solidFill>
                <a:srgbClr val="000000"/>
              </a:solidFill>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A0F0713-3059-43A6-BE8C-7380DE767C21}" type="slidenum">
              <a:rPr lang="en-US" sz="1200"/>
              <a:pPr algn="r" defTabSz="931863" eaLnBrk="0" hangingPunct="0"/>
              <a:t>30</a:t>
            </a:fld>
            <a:endParaRPr lang="en-US" sz="1200"/>
          </a:p>
        </p:txBody>
      </p:sp>
      <p:sp>
        <p:nvSpPr>
          <p:cNvPr id="11776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DBAFF9B-1966-4E93-AE44-B174E24E9B19}" type="slidenum">
              <a:rPr lang="en-US" sz="1200"/>
              <a:pPr algn="r" defTabSz="931863" eaLnBrk="0" hangingPunct="0"/>
              <a:t>30</a:t>
            </a:fld>
            <a:endParaRPr lang="en-US" sz="1200"/>
          </a:p>
        </p:txBody>
      </p:sp>
      <p:sp>
        <p:nvSpPr>
          <p:cNvPr id="117763" name="Rectangle 2"/>
          <p:cNvSpPr>
            <a:spLocks noGrp="1" noRot="1" noChangeAspect="1" noChangeArrowheads="1" noTextEdit="1"/>
          </p:cNvSpPr>
          <p:nvPr>
            <p:ph type="sldImg"/>
          </p:nvPr>
        </p:nvSpPr>
        <p:spPr>
          <a:xfrm>
            <a:off x="2749550" y="525463"/>
            <a:ext cx="3797300" cy="2628900"/>
          </a:xfrm>
          <a:ln/>
        </p:spPr>
      </p:sp>
      <p:sp>
        <p:nvSpPr>
          <p:cNvPr id="11776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But, what’s a success story without a stunning setback or two? </a:t>
            </a:r>
          </a:p>
          <a:p>
            <a:pPr marL="171450" indent="-171450" eaLnBrk="1" hangingPunct="1">
              <a:buFont typeface="Arial" pitchFamily="34" charset="0"/>
              <a:buChar char="•"/>
            </a:pPr>
            <a:r>
              <a:rPr lang="en-US" dirty="0" smtClean="0">
                <a:latin typeface="Arial" charset="0"/>
              </a:rPr>
              <a:t>In the late 1890s </a:t>
            </a:r>
            <a:r>
              <a:rPr lang="en-US" dirty="0" err="1" smtClean="0">
                <a:latin typeface="Arial" charset="0"/>
              </a:rPr>
              <a:t>phylloxera</a:t>
            </a:r>
            <a:r>
              <a:rPr lang="en-US" dirty="0" smtClean="0">
                <a:latin typeface="Arial" charset="0"/>
              </a:rPr>
              <a:t>, tiny sap-sucking insects which feed on the roots of grapevines and kill them, hit and nearly decimated Napa’s vineyards. </a:t>
            </a:r>
          </a:p>
          <a:p>
            <a:pPr marL="171450" indent="-171450" eaLnBrk="1" hangingPunct="1">
              <a:buFont typeface="Arial" pitchFamily="34" charset="0"/>
              <a:buChar char="•"/>
            </a:pPr>
            <a:r>
              <a:rPr lang="en-US" dirty="0" smtClean="0">
                <a:latin typeface="Arial" charset="0"/>
              </a:rPr>
              <a:t>Acreage in Napa Valley declined from 15,807 in 1888 to just 2,000 acres by 1900.</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8081BE4-07D6-4CDF-932D-0AE9B31DEFC8}" type="slidenum">
              <a:rPr lang="en-US" sz="1200"/>
              <a:pPr algn="r" defTabSz="931863" eaLnBrk="0" hangingPunct="0"/>
              <a:t>31</a:t>
            </a:fld>
            <a:endParaRPr lang="en-US" sz="1200"/>
          </a:p>
        </p:txBody>
      </p:sp>
      <p:sp>
        <p:nvSpPr>
          <p:cNvPr id="1198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44AF502-2949-44DD-8B71-C5FC119FB9CA}" type="slidenum">
              <a:rPr lang="en-US" sz="1200"/>
              <a:pPr algn="r" defTabSz="931863" eaLnBrk="0" hangingPunct="0"/>
              <a:t>31</a:t>
            </a:fld>
            <a:endParaRPr lang="en-US" sz="1200"/>
          </a:p>
        </p:txBody>
      </p:sp>
      <p:sp>
        <p:nvSpPr>
          <p:cNvPr id="119811" name="Rectangle 2"/>
          <p:cNvSpPr>
            <a:spLocks noGrp="1" noRot="1" noChangeAspect="1" noChangeArrowheads="1" noTextEdit="1"/>
          </p:cNvSpPr>
          <p:nvPr>
            <p:ph type="sldImg"/>
          </p:nvPr>
        </p:nvSpPr>
        <p:spPr>
          <a:xfrm>
            <a:off x="2749550" y="525463"/>
            <a:ext cx="3797300" cy="2628900"/>
          </a:xfrm>
          <a:ln/>
        </p:spPr>
      </p:sp>
      <p:sp>
        <p:nvSpPr>
          <p:cNvPr id="11981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Then an even greater threat arrived in 1920 with the enactment of Prohibition, which lasted for 13 years. </a:t>
            </a:r>
          </a:p>
          <a:p>
            <a:pPr marL="171450" indent="-171450" eaLnBrk="1" hangingPunct="1">
              <a:buFont typeface="Arial" pitchFamily="34" charset="0"/>
              <a:buChar char="•"/>
            </a:pPr>
            <a:r>
              <a:rPr lang="en-US" dirty="0" smtClean="0">
                <a:latin typeface="Arial" charset="0"/>
              </a:rPr>
              <a:t>The Great Depression didn’t help matters either. </a:t>
            </a:r>
          </a:p>
          <a:p>
            <a:pPr marL="171450" indent="-171450" eaLnBrk="1" hangingPunct="1">
              <a:buFont typeface="Arial" pitchFamily="34" charset="0"/>
              <a:buChar char="•"/>
            </a:pPr>
            <a:r>
              <a:rPr lang="en-US" dirty="0" smtClean="0">
                <a:latin typeface="Arial" charset="0"/>
              </a:rPr>
              <a:t>By the time World War II came along, Napa’s grapevines and wineries were largely abandoned. </a:t>
            </a:r>
          </a:p>
          <a:p>
            <a:pPr marL="171450" indent="-171450" eaLnBrk="1" hangingPunct="1">
              <a:buFont typeface="Arial" pitchFamily="34" charset="0"/>
              <a:buChar char="•"/>
            </a:pPr>
            <a:r>
              <a:rPr lang="en-US" dirty="0" smtClean="0">
                <a:latin typeface="Arial" charset="0"/>
              </a:rPr>
              <a:t>Many vineyards were planted over to plums and walnuts. </a:t>
            </a:r>
          </a:p>
          <a:p>
            <a:pPr marL="171450" indent="-171450" eaLnBrk="1" hangingPunct="1">
              <a:buFont typeface="Arial" pitchFamily="34" charset="0"/>
              <a:buChar char="•"/>
            </a:pPr>
            <a:r>
              <a:rPr lang="en-US" dirty="0" smtClean="0">
                <a:latin typeface="Arial" charset="0"/>
              </a:rPr>
              <a:t>The Napa Valley wine industry was in shambles.</a:t>
            </a:r>
          </a:p>
          <a:p>
            <a:pPr eaLnBrk="1" hangingPunct="1"/>
            <a:endParaRPr lang="en-US" dirty="0"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9714D38-8206-4F70-8BEF-DB6B57CAE4D9}" type="slidenum">
              <a:rPr lang="en-US" sz="1200"/>
              <a:pPr algn="r" defTabSz="931863" eaLnBrk="0" hangingPunct="0"/>
              <a:t>32</a:t>
            </a:fld>
            <a:endParaRPr lang="en-US" sz="1200"/>
          </a:p>
        </p:txBody>
      </p:sp>
      <p:sp>
        <p:nvSpPr>
          <p:cNvPr id="1239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ACAC16A-3B40-400D-8716-3B0B0FFD3E87}" type="slidenum">
              <a:rPr lang="en-US" sz="1200"/>
              <a:pPr algn="r" defTabSz="931863" eaLnBrk="0" hangingPunct="0"/>
              <a:t>32</a:t>
            </a:fld>
            <a:endParaRPr lang="en-US" sz="1200"/>
          </a:p>
        </p:txBody>
      </p:sp>
      <p:sp>
        <p:nvSpPr>
          <p:cNvPr id="123907" name="Rectangle 2"/>
          <p:cNvSpPr>
            <a:spLocks noGrp="1" noRot="1" noChangeAspect="1" noChangeArrowheads="1" noTextEdit="1"/>
          </p:cNvSpPr>
          <p:nvPr>
            <p:ph type="sldImg"/>
          </p:nvPr>
        </p:nvSpPr>
        <p:spPr>
          <a:xfrm>
            <a:off x="2749550" y="525463"/>
            <a:ext cx="3797300" cy="2628900"/>
          </a:xfrm>
          <a:ln/>
        </p:spPr>
      </p:sp>
      <p:sp>
        <p:nvSpPr>
          <p:cNvPr id="12390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But,</a:t>
            </a:r>
            <a:r>
              <a:rPr lang="en-US" baseline="0" dirty="0" smtClean="0">
                <a:latin typeface="Arial" charset="0"/>
              </a:rPr>
              <a:t> many visionaries believed the Napa Valley could return to it’s pre-1900 glory.</a:t>
            </a:r>
          </a:p>
          <a:p>
            <a:pPr marL="171450" indent="-171450" eaLnBrk="1" hangingPunct="1">
              <a:buFont typeface="Arial" pitchFamily="34" charset="0"/>
              <a:buChar char="•"/>
            </a:pPr>
            <a:r>
              <a:rPr lang="en-US" dirty="0" smtClean="0">
                <a:latin typeface="Arial" charset="0"/>
              </a:rPr>
              <a:t>Credit for the post-World War II rebirth of the Napa Valley wine industry goes to a handful of bold and visionary vintners, including Georges de Latour, of Beaulieu Vineyards, who in 1938 recruited Andre </a:t>
            </a:r>
            <a:r>
              <a:rPr lang="en-US" dirty="0" err="1" smtClean="0">
                <a:latin typeface="Arial" charset="0"/>
              </a:rPr>
              <a:t>Tchelistcheff</a:t>
            </a:r>
            <a:r>
              <a:rPr lang="en-US" dirty="0" smtClean="0">
                <a:latin typeface="Arial" charset="0"/>
              </a:rPr>
              <a:t>, research enologist from France's Pasteur Institute.</a:t>
            </a:r>
          </a:p>
          <a:p>
            <a:pPr marL="171450" indent="-171450" eaLnBrk="1" hangingPunct="1">
              <a:buFont typeface="Arial" pitchFamily="34" charset="0"/>
              <a:buChar char="•"/>
            </a:pPr>
            <a:r>
              <a:rPr lang="en-US" dirty="0" smtClean="0">
                <a:latin typeface="Arial" charset="0"/>
              </a:rPr>
              <a:t>In 1939, John Daniel, Jr. inherited Inglenook, the </a:t>
            </a:r>
            <a:r>
              <a:rPr lang="en-US" dirty="0" err="1" smtClean="0">
                <a:latin typeface="Arial" charset="0"/>
              </a:rPr>
              <a:t>Gustave</a:t>
            </a:r>
            <a:r>
              <a:rPr lang="en-US" dirty="0" smtClean="0">
                <a:latin typeface="Arial" charset="0"/>
              </a:rPr>
              <a:t> </a:t>
            </a:r>
            <a:r>
              <a:rPr lang="en-US" dirty="0" err="1" smtClean="0">
                <a:latin typeface="Arial" charset="0"/>
              </a:rPr>
              <a:t>Niebaum</a:t>
            </a:r>
            <a:r>
              <a:rPr lang="en-US" dirty="0" smtClean="0">
                <a:latin typeface="Arial" charset="0"/>
              </a:rPr>
              <a:t> estate, and ran the winery for 25 years. </a:t>
            </a:r>
          </a:p>
          <a:p>
            <a:pPr marL="171450" indent="-171450" eaLnBrk="1" hangingPunct="1">
              <a:buFont typeface="Arial" pitchFamily="34" charset="0"/>
              <a:buChar char="•"/>
            </a:pPr>
            <a:r>
              <a:rPr lang="en-US" dirty="0" smtClean="0">
                <a:latin typeface="Arial" charset="0"/>
              </a:rPr>
              <a:t>Of course, much of the “Napa Valley Renaissance” was led by Robert Mondavi, who championed the idea that fine wine was an integral part of the good life. </a:t>
            </a:r>
          </a:p>
          <a:p>
            <a:pPr eaLnBrk="1" hangingPunct="1"/>
            <a:endParaRPr lang="en-US" dirty="0" smtClean="0">
              <a:latin typeface="Verdana"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2593548-5838-4CF6-B98C-DB6DD694E7ED}" type="slidenum">
              <a:rPr lang="en-US" sz="1200"/>
              <a:pPr algn="r" defTabSz="931863" eaLnBrk="0" hangingPunct="0"/>
              <a:t>33</a:t>
            </a:fld>
            <a:endParaRPr lang="en-US" sz="1200"/>
          </a:p>
        </p:txBody>
      </p:sp>
      <p:sp>
        <p:nvSpPr>
          <p:cNvPr id="1259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0D66D2-855F-48AF-8520-30D356922030}" type="slidenum">
              <a:rPr lang="en-US" sz="1200"/>
              <a:pPr algn="r" defTabSz="931863" eaLnBrk="0" hangingPunct="0"/>
              <a:t>33</a:t>
            </a:fld>
            <a:endParaRPr lang="en-US" sz="1200"/>
          </a:p>
        </p:txBody>
      </p:sp>
      <p:sp>
        <p:nvSpPr>
          <p:cNvPr id="125955" name="Rectangle 2"/>
          <p:cNvSpPr>
            <a:spLocks noGrp="1" noRot="1" noChangeAspect="1" noChangeArrowheads="1" noTextEdit="1"/>
          </p:cNvSpPr>
          <p:nvPr>
            <p:ph type="sldImg"/>
          </p:nvPr>
        </p:nvSpPr>
        <p:spPr>
          <a:xfrm>
            <a:off x="2749550" y="525463"/>
            <a:ext cx="3797300" cy="2628900"/>
          </a:xfrm>
          <a:ln/>
        </p:spPr>
      </p:sp>
      <p:sp>
        <p:nvSpPr>
          <p:cNvPr id="1259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Many of these vintner leaders, like Louis Martini, John Daniel, Jr., and Robert </a:t>
            </a:r>
            <a:r>
              <a:rPr lang="en-US" dirty="0" err="1" smtClean="0">
                <a:latin typeface="Arial" charset="0"/>
              </a:rPr>
              <a:t>Mondavi</a:t>
            </a:r>
            <a:r>
              <a:rPr lang="en-US" dirty="0" smtClean="0">
                <a:latin typeface="Arial" charset="0"/>
              </a:rPr>
              <a:t> knew there were challenges ahead for their fledgling wine industry, not the least the ongoing threat of natural disasters and growing regulation. </a:t>
            </a:r>
          </a:p>
          <a:p>
            <a:pPr marL="171450" indent="-171450" eaLnBrk="1" hangingPunct="1">
              <a:buFont typeface="Arial" pitchFamily="34" charset="0"/>
              <a:buChar char="•"/>
            </a:pPr>
            <a:r>
              <a:rPr lang="en-US" dirty="0" smtClean="0">
                <a:latin typeface="Arial" charset="0"/>
              </a:rPr>
              <a:t>They formed the Napa Valley Vintners trade association in October 1944 with the idea that we are stronger together than individually. </a:t>
            </a:r>
          </a:p>
          <a:p>
            <a:pPr marL="171450" indent="-171450" eaLnBrk="1" hangingPunct="1">
              <a:buFont typeface="Arial" pitchFamily="34" charset="0"/>
              <a:buChar char="•"/>
            </a:pPr>
            <a:endParaRPr lang="en-US" dirty="0" smtClean="0">
              <a:latin typeface="Arial" charset="0"/>
            </a:endParaRPr>
          </a:p>
          <a:p>
            <a:pPr eaLnBrk="1" hangingPunct="1"/>
            <a:r>
              <a:rPr lang="en-US" i="1" dirty="0" smtClean="0">
                <a:latin typeface="Arial" charset="0"/>
              </a:rPr>
              <a:t>Left to Right: Charles </a:t>
            </a:r>
            <a:r>
              <a:rPr lang="en-US" i="1" dirty="0" err="1" smtClean="0">
                <a:latin typeface="Arial" charset="0"/>
              </a:rPr>
              <a:t>Forni</a:t>
            </a:r>
            <a:r>
              <a:rPr lang="en-US" i="1" dirty="0" smtClean="0">
                <a:latin typeface="Arial" charset="0"/>
              </a:rPr>
              <a:t> (Napa Valley Cooperative Winery), Robert </a:t>
            </a:r>
            <a:r>
              <a:rPr lang="en-US" i="1" dirty="0" err="1" smtClean="0">
                <a:latin typeface="Arial" charset="0"/>
              </a:rPr>
              <a:t>Mondavi</a:t>
            </a:r>
            <a:r>
              <a:rPr lang="en-US" i="1" dirty="0" smtClean="0">
                <a:latin typeface="Arial" charset="0"/>
              </a:rPr>
              <a:t> (C. </a:t>
            </a:r>
            <a:r>
              <a:rPr lang="en-US" i="1" dirty="0" err="1" smtClean="0">
                <a:latin typeface="Arial" charset="0"/>
              </a:rPr>
              <a:t>Mondavi</a:t>
            </a:r>
            <a:r>
              <a:rPr lang="en-US" i="1" dirty="0" smtClean="0">
                <a:latin typeface="Arial" charset="0"/>
              </a:rPr>
              <a:t> &amp; Sons), Brother Timothy (Mont La Salle), Al </a:t>
            </a:r>
            <a:r>
              <a:rPr lang="en-US" i="1" dirty="0" err="1" smtClean="0">
                <a:latin typeface="Arial" charset="0"/>
              </a:rPr>
              <a:t>Huntsinger</a:t>
            </a:r>
            <a:r>
              <a:rPr lang="en-US" i="1" dirty="0" smtClean="0">
                <a:latin typeface="Arial" charset="0"/>
              </a:rPr>
              <a:t> (Napa Valley Cooperative Winery), Mike Ahern (</a:t>
            </a:r>
            <a:r>
              <a:rPr lang="en-US" i="1" dirty="0" err="1" smtClean="0">
                <a:latin typeface="Arial" charset="0"/>
              </a:rPr>
              <a:t>Freemark</a:t>
            </a:r>
            <a:r>
              <a:rPr lang="en-US" i="1" dirty="0" smtClean="0">
                <a:latin typeface="Arial" charset="0"/>
              </a:rPr>
              <a:t> Abbey), Charles </a:t>
            </a:r>
            <a:r>
              <a:rPr lang="en-US" i="1" dirty="0" err="1" smtClean="0">
                <a:latin typeface="Arial" charset="0"/>
              </a:rPr>
              <a:t>Beringer</a:t>
            </a:r>
            <a:r>
              <a:rPr lang="en-US" i="1" dirty="0" smtClean="0">
                <a:latin typeface="Arial" charset="0"/>
              </a:rPr>
              <a:t>, Fred </a:t>
            </a:r>
            <a:r>
              <a:rPr lang="en-US" i="1" dirty="0" err="1" smtClean="0">
                <a:latin typeface="Arial" charset="0"/>
              </a:rPr>
              <a:t>Abruzzini</a:t>
            </a:r>
            <a:r>
              <a:rPr lang="en-US" i="1" dirty="0" smtClean="0">
                <a:latin typeface="Arial" charset="0"/>
              </a:rPr>
              <a:t> (</a:t>
            </a:r>
            <a:r>
              <a:rPr lang="en-US" i="1" dirty="0" err="1" smtClean="0">
                <a:latin typeface="Arial" charset="0"/>
              </a:rPr>
              <a:t>Beringer</a:t>
            </a:r>
            <a:r>
              <a:rPr lang="en-US" i="1" dirty="0" smtClean="0">
                <a:latin typeface="Arial" charset="0"/>
              </a:rPr>
              <a:t> Brothers), Louis M. Martini, John Daniel, Jr. (</a:t>
            </a:r>
            <a:r>
              <a:rPr lang="en-US" i="1" dirty="0" err="1" smtClean="0">
                <a:latin typeface="Arial" charset="0"/>
              </a:rPr>
              <a:t>Ingelnook</a:t>
            </a:r>
            <a:r>
              <a:rPr lang="en-US" i="1" dirty="0" smtClean="0">
                <a:latin typeface="Arial" charset="0"/>
              </a:rPr>
              <a:t> Vineyard Co.), and Martin </a:t>
            </a:r>
            <a:r>
              <a:rPr lang="en-US" i="1" dirty="0" err="1" smtClean="0">
                <a:latin typeface="Arial" charset="0"/>
              </a:rPr>
              <a:t>Stelling</a:t>
            </a:r>
            <a:r>
              <a:rPr lang="en-US" i="1" dirty="0" smtClean="0">
                <a:latin typeface="Arial" charset="0"/>
              </a:rPr>
              <a:t>, Jr. (Sunny St. Helena).</a:t>
            </a:r>
          </a:p>
          <a:p>
            <a:pPr eaLnBrk="1" hangingPunct="1"/>
            <a:endParaRPr lang="en-US" dirty="0"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123AAA1-B997-4559-84EC-1B276E44090F}" type="slidenum">
              <a:rPr lang="en-US" sz="1200"/>
              <a:pPr algn="r" defTabSz="931863" eaLnBrk="0" hangingPunct="0"/>
              <a:t>34</a:t>
            </a:fld>
            <a:endParaRPr lang="en-US" sz="1200"/>
          </a:p>
        </p:txBody>
      </p:sp>
      <p:sp>
        <p:nvSpPr>
          <p:cNvPr id="1280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FDAF057-BE44-4271-A9D6-CA616452D56B}" type="slidenum">
              <a:rPr lang="en-US" sz="1200"/>
              <a:pPr algn="r" defTabSz="931863" eaLnBrk="0" hangingPunct="0"/>
              <a:t>34</a:t>
            </a:fld>
            <a:endParaRPr lang="en-US" sz="1200"/>
          </a:p>
        </p:txBody>
      </p:sp>
      <p:sp>
        <p:nvSpPr>
          <p:cNvPr id="128003" name="Rectangle 2"/>
          <p:cNvSpPr>
            <a:spLocks noGrp="1" noRot="1" noChangeAspect="1" noChangeArrowheads="1" noTextEdit="1"/>
          </p:cNvSpPr>
          <p:nvPr>
            <p:ph type="sldImg"/>
          </p:nvPr>
        </p:nvSpPr>
        <p:spPr>
          <a:xfrm>
            <a:off x="2749550" y="525463"/>
            <a:ext cx="3797300" cy="2628900"/>
          </a:xfrm>
          <a:ln/>
        </p:spPr>
      </p:sp>
      <p:sp>
        <p:nvSpPr>
          <p:cNvPr id="1280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While these Napa Valley vintners believed in the quality of the appellation, and in the early 1970s Napa Valley’s reputation continued to grow, it was a pivotal endorsement from another part of the world that helped put Napa Valley on the winegrowing map. </a:t>
            </a:r>
          </a:p>
          <a:p>
            <a:pPr marL="171450" indent="-171450" eaLnBrk="1" hangingPunct="1">
              <a:buFont typeface="Arial" pitchFamily="34" charset="0"/>
              <a:buChar char="•"/>
            </a:pPr>
            <a:r>
              <a:rPr lang="en-US" dirty="0" smtClean="0">
                <a:latin typeface="Arial" charset="0"/>
              </a:rPr>
              <a:t>The 1976 Judgment of Paris wine tasting, chronicled recently in the movie “Bottle Shock,” set the wine world on it’s ear: few could have imagined that California wines would win such a competition. </a:t>
            </a:r>
          </a:p>
          <a:p>
            <a:pPr marL="171450" indent="-171450" eaLnBrk="1" hangingPunct="1">
              <a:buFont typeface="Arial" pitchFamily="34" charset="0"/>
              <a:buChar char="•"/>
            </a:pPr>
            <a:r>
              <a:rPr lang="en-US" dirty="0" smtClean="0">
                <a:latin typeface="Arial" charset="0"/>
              </a:rPr>
              <a:t>Yet California rated best in each category. </a:t>
            </a:r>
          </a:p>
          <a:p>
            <a:pPr marL="171450" indent="-171450" eaLnBrk="1" hangingPunct="1">
              <a:buFont typeface="Arial" pitchFamily="34" charset="0"/>
              <a:buChar char="•"/>
            </a:pPr>
            <a:r>
              <a:rPr lang="en-US" dirty="0" smtClean="0">
                <a:latin typeface="Arial" charset="0"/>
              </a:rPr>
              <a:t>The hard work of Napa Valley’s vintners was starting to pay off.</a:t>
            </a:r>
          </a:p>
          <a:p>
            <a:pPr eaLnBrk="1" hangingPunct="1"/>
            <a:endParaRPr lang="en-US" dirty="0"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5164A03-CC12-4183-AA6B-47D5874C0AFC}" type="slidenum">
              <a:rPr lang="en-US" sz="1200"/>
              <a:pPr algn="r" defTabSz="931863" eaLnBrk="0" hangingPunct="0"/>
              <a:t>35</a:t>
            </a:fld>
            <a:endParaRPr lang="en-US" sz="1200"/>
          </a:p>
        </p:txBody>
      </p:sp>
      <p:sp>
        <p:nvSpPr>
          <p:cNvPr id="130050" name="Rectangle 2"/>
          <p:cNvSpPr>
            <a:spLocks noGrp="1" noRot="1" noChangeAspect="1" noChangeArrowheads="1" noTextEdit="1"/>
          </p:cNvSpPr>
          <p:nvPr>
            <p:ph type="sldImg"/>
          </p:nvPr>
        </p:nvSpPr>
        <p:spPr>
          <a:xfrm>
            <a:off x="2749550" y="525463"/>
            <a:ext cx="3797300" cy="2628900"/>
          </a:xfrm>
          <a:ln/>
        </p:spPr>
      </p:sp>
      <p:sp>
        <p:nvSpPr>
          <p:cNvPr id="130051"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Nearly seven decades after being formed, and now more than 435 wineries strong, the Napa Valley Vintners still work to promote and protect – as well as enhance – the Napa Valley AVA as the premier winegrowing region.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DF66733-4C90-40CE-A52D-44B1D6FE54B2}" type="slidenum">
              <a:rPr lang="en-US" sz="1200"/>
              <a:pPr algn="r" defTabSz="931863" eaLnBrk="0" hangingPunct="0"/>
              <a:t>36</a:t>
            </a:fld>
            <a:endParaRPr lang="en-US" sz="1200"/>
          </a:p>
        </p:txBody>
      </p:sp>
      <p:sp>
        <p:nvSpPr>
          <p:cNvPr id="17920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3A1D959-8B71-4CD2-9402-9B3A42659575}" type="slidenum">
              <a:rPr lang="en-US" sz="1200"/>
              <a:pPr algn="r" defTabSz="931863" eaLnBrk="0" hangingPunct="0"/>
              <a:t>36</a:t>
            </a:fld>
            <a:endParaRPr lang="en-US" sz="1200"/>
          </a:p>
        </p:txBody>
      </p:sp>
      <p:sp>
        <p:nvSpPr>
          <p:cNvPr id="179204" name="Rectangle 2"/>
          <p:cNvSpPr>
            <a:spLocks noGrp="1" noRot="1" noChangeAspect="1" noChangeArrowheads="1" noTextEdit="1"/>
          </p:cNvSpPr>
          <p:nvPr>
            <p:ph type="sldImg"/>
          </p:nvPr>
        </p:nvSpPr>
        <p:spPr>
          <a:xfrm>
            <a:off x="2749550" y="525463"/>
            <a:ext cx="3797300" cy="2628900"/>
          </a:xfrm>
          <a:ln/>
        </p:spPr>
      </p:sp>
      <p:sp>
        <p:nvSpPr>
          <p:cNvPr id="179205"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NVV</a:t>
            </a:r>
            <a:r>
              <a:rPr lang="en-US" baseline="0" dirty="0" smtClean="0">
                <a:latin typeface="Arial" charset="0"/>
              </a:rPr>
              <a:t> members are</a:t>
            </a:r>
            <a:r>
              <a:rPr lang="en-US" dirty="0" smtClean="0">
                <a:latin typeface="Arial" charset="0"/>
              </a:rPr>
              <a:t> deeply committed to conservation and sustainable farming, and to supporting the</a:t>
            </a:r>
            <a:r>
              <a:rPr lang="en-US" baseline="0" dirty="0" smtClean="0">
                <a:latin typeface="Arial" charset="0"/>
              </a:rPr>
              <a:t> local</a:t>
            </a:r>
            <a:r>
              <a:rPr lang="en-US" dirty="0" smtClean="0">
                <a:latin typeface="Arial" charset="0"/>
              </a:rPr>
              <a:t> community through charitable work. </a:t>
            </a:r>
          </a:p>
          <a:p>
            <a:pPr marL="171450" indent="-171450" eaLnBrk="1" hangingPunct="1">
              <a:buFont typeface="Arial" pitchFamily="34" charset="0"/>
              <a:buChar char="•"/>
            </a:pPr>
            <a:r>
              <a:rPr lang="en-US" dirty="0" smtClean="0">
                <a:latin typeface="Arial" charset="0"/>
              </a:rPr>
              <a:t>The Napa Valley wine industry thrives on a strong culture of collaboration and pride in its agricultural heritage, community, and appellation. </a:t>
            </a:r>
          </a:p>
          <a:p>
            <a:pPr marL="171450" indent="-171450" eaLnBrk="1" hangingPunct="1">
              <a:buFont typeface="Arial" pitchFamily="34" charset="0"/>
              <a:buChar char="•"/>
            </a:pPr>
            <a:r>
              <a:rPr lang="en-US" dirty="0" smtClean="0">
                <a:latin typeface="Arial" charset="0"/>
              </a:rPr>
              <a:t>As the appellation is defined by the soils, climate, geology, and topography, it has also been shaped by the contribution of its people. </a:t>
            </a:r>
          </a:p>
          <a:p>
            <a:pPr marL="171450" indent="-171450" eaLnBrk="1" hangingPunct="1">
              <a:buFont typeface="Arial" pitchFamily="34" charset="0"/>
              <a:buChar char="•"/>
            </a:pPr>
            <a:r>
              <a:rPr lang="en-US" dirty="0" smtClean="0">
                <a:latin typeface="Arial" charset="0"/>
              </a:rPr>
              <a:t>Here are some highlights that demonstrate the leadership of Napa</a:t>
            </a:r>
            <a:r>
              <a:rPr lang="en-US" baseline="0" dirty="0" smtClean="0">
                <a:latin typeface="Arial" charset="0"/>
              </a:rPr>
              <a:t> vintners…</a:t>
            </a:r>
            <a:endParaRPr lang="en-US" dirty="0" smtClean="0">
              <a:latin typeface="Arial" charset="0"/>
            </a:endParaRP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85AE155-8CF7-4F93-A577-BF9A77404E32}" type="slidenum">
              <a:rPr lang="en-US" sz="1200"/>
              <a:pPr algn="r" defTabSz="931863" eaLnBrk="0" hangingPunct="0"/>
              <a:t>37</a:t>
            </a:fld>
            <a:endParaRPr lang="en-US" sz="1200"/>
          </a:p>
        </p:txBody>
      </p:sp>
      <p:sp>
        <p:nvSpPr>
          <p:cNvPr id="13414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B9A2FB6-4AB2-4DF8-A633-7D2164E46D21}" type="slidenum">
              <a:rPr lang="en-US" sz="1200"/>
              <a:pPr algn="r" defTabSz="931863" eaLnBrk="0" hangingPunct="0"/>
              <a:t>37</a:t>
            </a:fld>
            <a:endParaRPr lang="en-US" sz="1200"/>
          </a:p>
        </p:txBody>
      </p:sp>
      <p:sp>
        <p:nvSpPr>
          <p:cNvPr id="134147" name="Rectangle 2"/>
          <p:cNvSpPr>
            <a:spLocks noGrp="1" noRot="1" noChangeAspect="1" noChangeArrowheads="1" noTextEdit="1"/>
          </p:cNvSpPr>
          <p:nvPr>
            <p:ph type="sldImg"/>
          </p:nvPr>
        </p:nvSpPr>
        <p:spPr>
          <a:xfrm>
            <a:off x="2749550" y="525463"/>
            <a:ext cx="3797300" cy="2628900"/>
          </a:xfrm>
          <a:ln/>
        </p:spPr>
      </p:sp>
      <p:sp>
        <p:nvSpPr>
          <p:cNvPr id="13414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Whether on the road or at home, the Napa Valley Vintners work together to promote the Napa Valley appellation through signature marketing programs, like Auction Napa Valley and Taste Napa Valley. </a:t>
            </a:r>
          </a:p>
          <a:p>
            <a:pPr marL="171450" indent="-171450">
              <a:buFont typeface="Arial" pitchFamily="34" charset="0"/>
              <a:buChar char="•"/>
            </a:pPr>
            <a:r>
              <a:rPr lang="en-US" dirty="0" smtClean="0">
                <a:latin typeface="Arial" charset="0"/>
              </a:rPr>
              <a:t>Our barrel tasting and auction, Premiere Napa Valley, encourages vintners to create some of the rarest wines made in Napa Valley.</a:t>
            </a:r>
          </a:p>
          <a:p>
            <a:pPr marL="171450" indent="-171450">
              <a:buFont typeface="Arial" pitchFamily="34" charset="0"/>
              <a:buChar char="•"/>
            </a:pPr>
            <a:r>
              <a:rPr lang="en-US" dirty="0" smtClean="0">
                <a:latin typeface="Arial" charset="0"/>
              </a:rPr>
              <a:t>Every year vintners</a:t>
            </a:r>
            <a:r>
              <a:rPr lang="en-US" baseline="0" dirty="0" smtClean="0">
                <a:latin typeface="Arial" charset="0"/>
              </a:rPr>
              <a:t> bring groups of trade, educators, and writers to Napa Valley to learn more about the appellation and its wines.</a:t>
            </a:r>
            <a:endParaRPr lang="en-US" dirty="0" smtClean="0">
              <a:latin typeface="Arial" charset="0"/>
            </a:endParaRPr>
          </a:p>
          <a:p>
            <a:pPr marL="171450" indent="-171450" eaLnBrk="1" hangingPunct="1">
              <a:buFont typeface="Arial" pitchFamily="34" charset="0"/>
              <a:buChar char="•"/>
            </a:pPr>
            <a:endParaRPr lang="en-US" dirty="0"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9550" y="525463"/>
            <a:ext cx="3797300" cy="2628900"/>
          </a:xfrm>
        </p:spPr>
      </p:sp>
      <p:sp>
        <p:nvSpPr>
          <p:cNvPr id="3" name="Notes Placeholder 2"/>
          <p:cNvSpPr>
            <a:spLocks noGrp="1"/>
          </p:cNvSpPr>
          <p:nvPr>
            <p:ph type="body" idx="1"/>
          </p:nvPr>
        </p:nvSpPr>
        <p:spPr/>
        <p:txBody>
          <a:bodyPr/>
          <a:lstStyle/>
          <a:p>
            <a:pPr marL="171450" indent="-171450" eaLnBrk="1" hangingPunct="1">
              <a:buFont typeface="Arial" pitchFamily="34" charset="0"/>
              <a:buChar char="•"/>
            </a:pPr>
            <a:r>
              <a:rPr lang="en-US" sz="1200" dirty="0" smtClean="0">
                <a:latin typeface="Verdana" pitchFamily="34" charset="0"/>
              </a:rPr>
              <a:t>Of course, we’d have nothing to promote if vintners did not protect one of their most important assets: the “brand” Napa Valley. </a:t>
            </a:r>
          </a:p>
          <a:p>
            <a:pPr marL="171450" indent="-171450" eaLnBrk="1" hangingPunct="1">
              <a:buFont typeface="Arial" pitchFamily="34" charset="0"/>
              <a:buChar char="•"/>
            </a:pPr>
            <a:r>
              <a:rPr lang="en-US" sz="1200" dirty="0" smtClean="0">
                <a:latin typeface="Verdana" pitchFamily="34" charset="0"/>
              </a:rPr>
              <a:t>Napa Valley became the first wine region to develop conjunctive labeling laws -</a:t>
            </a:r>
            <a:r>
              <a:rPr lang="en-US" sz="1200" baseline="0" dirty="0" smtClean="0">
                <a:latin typeface="Verdana" pitchFamily="34" charset="0"/>
              </a:rPr>
              <a:t> </a:t>
            </a:r>
            <a:r>
              <a:rPr lang="en-US" sz="1200" dirty="0" smtClean="0">
                <a:latin typeface="Verdana" pitchFamily="34" charset="0"/>
              </a:rPr>
              <a:t>if a bottle is labeled Rutherford, it must say “Rutherford Napa Valley.”</a:t>
            </a:r>
          </a:p>
          <a:p>
            <a:pPr marL="171450" indent="-171450" eaLnBrk="1" hangingPunct="1">
              <a:buFont typeface="Arial" pitchFamily="34" charset="0"/>
              <a:buChar char="•"/>
            </a:pPr>
            <a:r>
              <a:rPr lang="en-US" sz="1200" dirty="0" smtClean="0">
                <a:latin typeface="Verdana" pitchFamily="34" charset="0"/>
              </a:rPr>
              <a:t>The Napa Valley Vintners also work to ensure that truth in wine labeling laws are adhered to around the globe – and have taken the fight all the way to the US Supreme Court and the European Union. </a:t>
            </a:r>
          </a:p>
          <a:p>
            <a:pPr marL="171450" indent="-171450" eaLnBrk="1" hangingPunct="1">
              <a:buFont typeface="Arial" pitchFamily="34" charset="0"/>
              <a:buChar char="•"/>
            </a:pPr>
            <a:r>
              <a:rPr lang="en-US" sz="1200" dirty="0" smtClean="0">
                <a:latin typeface="Verdana" pitchFamily="34" charset="0"/>
              </a:rPr>
              <a:t>We believe that if it says “Napa</a:t>
            </a:r>
            <a:r>
              <a:rPr lang="en-US" sz="1200" baseline="0" dirty="0" smtClean="0">
                <a:latin typeface="Verdana" pitchFamily="34" charset="0"/>
              </a:rPr>
              <a:t>” or “Napa Valley” in the brand name, it should be Napa wine in the bottle.</a:t>
            </a:r>
            <a:endParaRPr lang="en-US" sz="1200" dirty="0" smtClean="0">
              <a:latin typeface="Verdana" pitchFamily="34" charset="0"/>
            </a:endParaRPr>
          </a:p>
          <a:p>
            <a:pPr marL="171450" indent="-171450" eaLnBrk="1" hangingPunct="1">
              <a:buFont typeface="Arial" pitchFamily="34" charset="0"/>
              <a:buChar char="•"/>
            </a:pPr>
            <a:r>
              <a:rPr lang="en-US" sz="1200" dirty="0" smtClean="0">
                <a:latin typeface="Verdana" pitchFamily="34" charset="0"/>
              </a:rPr>
              <a:t>Napa Vintners also worked for more than six years in support of the approval of the Calistoga appellation – another victory for truth in labeling and consumer rights.</a:t>
            </a:r>
          </a:p>
          <a:p>
            <a:pPr marL="171450" indent="-171450" eaLnBrk="1" hangingPunct="1">
              <a:buFont typeface="Arial" pitchFamily="34" charset="0"/>
              <a:buChar char="•"/>
            </a:pPr>
            <a:endParaRPr lang="en-US" sz="1200" dirty="0" smtClean="0">
              <a:latin typeface="Verdana" pitchFamily="34" charset="0"/>
            </a:endParaRPr>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pPr>
                <a:defRPr/>
              </a:pPr>
              <a:t>38</a:t>
            </a:fld>
            <a:endParaRPr lang="en-US"/>
          </a:p>
        </p:txBody>
      </p:sp>
    </p:spTree>
    <p:extLst>
      <p:ext uri="{BB962C8B-B14F-4D97-AF65-F5344CB8AC3E}">
        <p14:creationId xmlns:p14="http://schemas.microsoft.com/office/powerpoint/2010/main" val="371364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D4E9CDB-082D-4E4C-A311-B3622D88939B}" type="slidenum">
              <a:rPr lang="en-US" sz="1200"/>
              <a:pPr algn="r" defTabSz="931863" eaLnBrk="0" hangingPunct="0"/>
              <a:t>39</a:t>
            </a:fld>
            <a:endParaRPr lang="en-US" sz="1200"/>
          </a:p>
        </p:txBody>
      </p:sp>
      <p:sp>
        <p:nvSpPr>
          <p:cNvPr id="14643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3480031D-9F72-44C1-B0F6-4F355CE4E512}" type="slidenum">
              <a:rPr lang="en-US" sz="1200"/>
              <a:pPr algn="r" defTabSz="931863" eaLnBrk="0" hangingPunct="0"/>
              <a:t>39</a:t>
            </a:fld>
            <a:endParaRPr lang="en-US" sz="1200"/>
          </a:p>
        </p:txBody>
      </p:sp>
      <p:sp>
        <p:nvSpPr>
          <p:cNvPr id="146435" name="Rectangle 2"/>
          <p:cNvSpPr>
            <a:spLocks noGrp="1" noRot="1" noChangeAspect="1" noChangeArrowheads="1" noTextEdit="1"/>
          </p:cNvSpPr>
          <p:nvPr>
            <p:ph type="sldImg"/>
          </p:nvPr>
        </p:nvSpPr>
        <p:spPr>
          <a:xfrm>
            <a:off x="2749550" y="525463"/>
            <a:ext cx="3797300" cy="2628900"/>
          </a:xfrm>
          <a:ln/>
        </p:spPr>
      </p:sp>
      <p:sp>
        <p:nvSpPr>
          <p:cNvPr id="14643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The other valuable asset that must be protected: the Napa Valley itself. </a:t>
            </a:r>
          </a:p>
          <a:p>
            <a:pPr marL="171450" indent="-171450">
              <a:buFont typeface="Arial" pitchFamily="34" charset="0"/>
              <a:buChar char="•"/>
            </a:pPr>
            <a:r>
              <a:rPr lang="en-US" dirty="0" smtClean="0">
                <a:latin typeface="Arial" charset="0"/>
              </a:rPr>
              <a:t>For more than 40 years, long before green and sustainable became buzzwords, vintners have supported the tradition of environmental leadership by</a:t>
            </a:r>
            <a:r>
              <a:rPr lang="en-US" baseline="0" dirty="0" smtClean="0">
                <a:latin typeface="Arial" charset="0"/>
              </a:rPr>
              <a:t> focusing</a:t>
            </a:r>
            <a:r>
              <a:rPr lang="en-US" dirty="0" smtClean="0">
                <a:latin typeface="Arial" charset="0"/>
              </a:rPr>
              <a:t> on environmentally sound practices. </a:t>
            </a:r>
          </a:p>
          <a:p>
            <a:pPr marL="171450" indent="-171450">
              <a:buFont typeface="Arial" pitchFamily="34" charset="0"/>
              <a:buChar char="•"/>
            </a:pPr>
            <a:r>
              <a:rPr lang="en-US" dirty="0" smtClean="0">
                <a:latin typeface="Arial" charset="0"/>
              </a:rPr>
              <a:t>Rather than waiting for government to enact rules and guidelines, Napa Valley Vintners often find themselves at the table helping to craft these policies. </a:t>
            </a:r>
          </a:p>
          <a:p>
            <a:pPr marL="171450" indent="-171450">
              <a:buFont typeface="Arial" pitchFamily="34" charset="0"/>
              <a:buChar char="•"/>
            </a:pPr>
            <a:r>
              <a:rPr lang="en-US" dirty="0" smtClean="0">
                <a:latin typeface="Arial" charset="0"/>
              </a:rPr>
              <a:t>Napa Valley’s vintners farm under the most stringent land use and environmental guidelines of any winegrowing region</a:t>
            </a:r>
            <a:r>
              <a:rPr lang="en-US" baseline="0" dirty="0" smtClean="0">
                <a:latin typeface="Arial" charset="0"/>
              </a:rPr>
              <a:t> and have often created these strict rules themselves to protect what is important to them.</a:t>
            </a:r>
            <a:endParaRPr lang="en-US" dirty="0" smtClean="0">
              <a:latin typeface="Arial" charset="0"/>
            </a:endParaRPr>
          </a:p>
          <a:p>
            <a:pPr eaLnBrk="1" hangingPunct="1"/>
            <a:endParaRPr lang="en-US"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1A4690B2-9D98-4C3D-B02B-EAD8387C814C}" type="slidenum">
              <a:rPr lang="en-US" smtClean="0"/>
              <a:pPr/>
              <a:t>4</a:t>
            </a:fld>
            <a:endParaRPr lang="en-US" smtClean="0"/>
          </a:p>
        </p:txBody>
      </p:sp>
      <p:sp>
        <p:nvSpPr>
          <p:cNvPr id="1945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25DAF3C-6C72-42C7-8750-4D47B602E253}" type="slidenum">
              <a:rPr lang="en-US" sz="1200"/>
              <a:pPr algn="r" defTabSz="931863" eaLnBrk="0" hangingPunct="0"/>
              <a:t>4</a:t>
            </a:fld>
            <a:endParaRPr lang="en-US" sz="1200"/>
          </a:p>
        </p:txBody>
      </p:sp>
      <p:sp>
        <p:nvSpPr>
          <p:cNvPr id="19459" name="Rectangle 2"/>
          <p:cNvSpPr>
            <a:spLocks noGrp="1" noRot="1" noChangeAspect="1" noChangeArrowheads="1" noTextEdit="1"/>
          </p:cNvSpPr>
          <p:nvPr>
            <p:ph type="sldImg"/>
          </p:nvPr>
        </p:nvSpPr>
        <p:spPr>
          <a:xfrm>
            <a:off x="2749550" y="525463"/>
            <a:ext cx="3797300" cy="2628900"/>
          </a:xfrm>
          <a:ln/>
        </p:spPr>
      </p:sp>
      <p:sp>
        <p:nvSpPr>
          <p:cNvPr id="1946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It’s a fairly young, “new world” wine region where wine has been made for only about 150 years.</a:t>
            </a:r>
            <a:endParaRPr lang="en-US" dirty="0" smtClean="0">
              <a:latin typeface="Verdan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A0C4ABB-3B9C-41C3-87A4-867B0B6DF940}" type="slidenum">
              <a:rPr lang="en-US" sz="1200"/>
              <a:pPr algn="r" defTabSz="931863" eaLnBrk="0" hangingPunct="0"/>
              <a:t>40</a:t>
            </a:fld>
            <a:endParaRPr lang="en-US" sz="1200"/>
          </a:p>
        </p:txBody>
      </p:sp>
      <p:sp>
        <p:nvSpPr>
          <p:cNvPr id="1484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56D032-FC1C-4F4E-8440-D219E907C0EF}" type="slidenum">
              <a:rPr lang="en-US" sz="1200"/>
              <a:pPr algn="r" defTabSz="931863" eaLnBrk="0" hangingPunct="0"/>
              <a:t>40</a:t>
            </a:fld>
            <a:endParaRPr lang="en-US" sz="1200"/>
          </a:p>
        </p:txBody>
      </p:sp>
      <p:sp>
        <p:nvSpPr>
          <p:cNvPr id="148483" name="Rectangle 2"/>
          <p:cNvSpPr>
            <a:spLocks noGrp="1" noRot="1" noChangeAspect="1" noChangeArrowheads="1" noTextEdit="1"/>
          </p:cNvSpPr>
          <p:nvPr>
            <p:ph type="sldImg"/>
          </p:nvPr>
        </p:nvSpPr>
        <p:spPr>
          <a:xfrm>
            <a:off x="2749550" y="525463"/>
            <a:ext cx="3797300" cy="2628900"/>
          </a:xfrm>
          <a:ln/>
        </p:spPr>
      </p:sp>
      <p:sp>
        <p:nvSpPr>
          <p:cNvPr id="14848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For</a:t>
            </a:r>
            <a:r>
              <a:rPr lang="en-US" baseline="0" dirty="0" smtClean="0">
                <a:latin typeface="Arial" charset="0"/>
              </a:rPr>
              <a:t> example, t</a:t>
            </a:r>
            <a:r>
              <a:rPr lang="en-US" dirty="0" smtClean="0">
                <a:latin typeface="Arial" charset="0"/>
              </a:rPr>
              <a:t>he Napa Valley Ag Preserve,</a:t>
            </a:r>
            <a:r>
              <a:rPr lang="en-US" baseline="0" dirty="0" smtClean="0">
                <a:latin typeface="Arial" charset="0"/>
              </a:rPr>
              <a:t> founded in 1968, </a:t>
            </a:r>
            <a:r>
              <a:rPr lang="en-US" dirty="0" smtClean="0">
                <a:latin typeface="Arial" charset="0"/>
              </a:rPr>
              <a:t>was the first in the U.S. to set aside land specifically for agriculture.</a:t>
            </a:r>
          </a:p>
          <a:p>
            <a:pPr marL="171450" indent="-171450" eaLnBrk="1" hangingPunct="1">
              <a:buFont typeface="Arial" pitchFamily="34" charset="0"/>
              <a:buChar char="•"/>
            </a:pPr>
            <a:r>
              <a:rPr lang="en-US" dirty="0" smtClean="0">
                <a:latin typeface="Arial" charset="0"/>
              </a:rPr>
              <a:t>Founded in 1968, it’s been going strong more than 40 years without compromise, and now protects 38,000 acres of valley floor farmland. </a:t>
            </a:r>
          </a:p>
          <a:p>
            <a:pPr marL="171450" indent="-171450" eaLnBrk="1" hangingPunct="1">
              <a:buFont typeface="Arial" pitchFamily="34" charset="0"/>
              <a:buChar char="•"/>
            </a:pPr>
            <a:r>
              <a:rPr lang="en-US" dirty="0" smtClean="0">
                <a:latin typeface="Arial" charset="0"/>
              </a:rPr>
              <a:t>Another 20,000 acres of Napa Valley land has been placed into permanent conservation easements. </a:t>
            </a:r>
          </a:p>
          <a:p>
            <a:pPr marL="171450" indent="-171450" eaLnBrk="1" hangingPunct="1">
              <a:buFont typeface="Arial" pitchFamily="34" charset="0"/>
              <a:buChar char="•"/>
            </a:pPr>
            <a:r>
              <a:rPr lang="en-US" dirty="0" smtClean="0">
                <a:latin typeface="Arial" charset="0"/>
              </a:rPr>
              <a:t>This slide and the next show the impact of the Ag Preserve on our county…and our way of life.</a:t>
            </a:r>
          </a:p>
          <a:p>
            <a:pPr marL="171450" indent="-171450" eaLnBrk="1" hangingPunct="1">
              <a:buFont typeface="Arial" pitchFamily="34" charset="0"/>
              <a:buChar char="•"/>
            </a:pPr>
            <a:r>
              <a:rPr lang="en-US" dirty="0" smtClean="0">
                <a:latin typeface="Arial" charset="0"/>
              </a:rPr>
              <a:t>Here’s an aerial photo of Napa Valley and the Santa Clara Valley taken around 1940 – both of these communities are about an hour from San Francisco…</a:t>
            </a:r>
          </a:p>
          <a:p>
            <a:pPr eaLnBrk="1" hangingPunct="1"/>
            <a:endParaRPr lang="en-US" dirty="0"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DE8AC4F-7D5B-45CE-8744-71EF331D9F9D}" type="slidenum">
              <a:rPr lang="en-US" sz="1200"/>
              <a:pPr algn="r" defTabSz="931863" eaLnBrk="0" hangingPunct="0"/>
              <a:t>41</a:t>
            </a:fld>
            <a:endParaRPr lang="en-US" sz="1200"/>
          </a:p>
        </p:txBody>
      </p:sp>
      <p:sp>
        <p:nvSpPr>
          <p:cNvPr id="1505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69FA402-ED84-47EA-8D57-442B4D949963}" type="slidenum">
              <a:rPr lang="en-US" sz="1200"/>
              <a:pPr algn="r" defTabSz="931863" eaLnBrk="0" hangingPunct="0"/>
              <a:t>41</a:t>
            </a:fld>
            <a:endParaRPr lang="en-US" sz="1200"/>
          </a:p>
        </p:txBody>
      </p:sp>
      <p:sp>
        <p:nvSpPr>
          <p:cNvPr id="150531" name="Rectangle 2"/>
          <p:cNvSpPr>
            <a:spLocks noGrp="1" noRot="1" noChangeAspect="1" noChangeArrowheads="1" noTextEdit="1"/>
          </p:cNvSpPr>
          <p:nvPr>
            <p:ph type="sldImg"/>
          </p:nvPr>
        </p:nvSpPr>
        <p:spPr>
          <a:xfrm>
            <a:off x="2749550" y="525463"/>
            <a:ext cx="3797300" cy="2628900"/>
          </a:xfrm>
          <a:ln/>
        </p:spPr>
      </p:sp>
      <p:sp>
        <p:nvSpPr>
          <p:cNvPr id="150532"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 photo was taken again of the same two places in 2005 – a couple of pictures here are worth more than 1,000 words!</a:t>
            </a:r>
          </a:p>
          <a:p>
            <a:pPr eaLnBrk="1" hangingPunct="1"/>
            <a:endParaRPr lang="en-US" dirty="0"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C23A12C-1AEC-4D88-94A3-647E645B90AC}" type="slidenum">
              <a:rPr lang="en-US" sz="1200"/>
              <a:pPr algn="r" defTabSz="931863" eaLnBrk="0" hangingPunct="0"/>
              <a:t>42</a:t>
            </a:fld>
            <a:endParaRPr lang="en-US" sz="1200"/>
          </a:p>
        </p:txBody>
      </p:sp>
      <p:sp>
        <p:nvSpPr>
          <p:cNvPr id="1525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912A1BE-670A-4834-9E63-B65A0FB69695}" type="slidenum">
              <a:rPr lang="en-US" sz="1200"/>
              <a:pPr algn="r" defTabSz="931863" eaLnBrk="0" hangingPunct="0"/>
              <a:t>42</a:t>
            </a:fld>
            <a:endParaRPr lang="en-US" sz="1200"/>
          </a:p>
        </p:txBody>
      </p:sp>
      <p:sp>
        <p:nvSpPr>
          <p:cNvPr id="152579" name="Rectangle 2"/>
          <p:cNvSpPr>
            <a:spLocks noGrp="1" noRot="1" noChangeAspect="1" noChangeArrowheads="1" noTextEdit="1"/>
          </p:cNvSpPr>
          <p:nvPr>
            <p:ph type="sldImg"/>
          </p:nvPr>
        </p:nvSpPr>
        <p:spPr>
          <a:xfrm>
            <a:off x="2749550" y="525463"/>
            <a:ext cx="3797300" cy="2628900"/>
          </a:xfrm>
          <a:ln/>
        </p:spPr>
      </p:sp>
      <p:sp>
        <p:nvSpPr>
          <p:cNvPr id="152580" name="Rectangle 3"/>
          <p:cNvSpPr>
            <a:spLocks noGrp="1" noChangeArrowheads="1"/>
          </p:cNvSpPr>
          <p:nvPr>
            <p:ph type="body" idx="1"/>
          </p:nvPr>
        </p:nvSpPr>
        <p:spPr>
          <a:noFill/>
          <a:ln/>
        </p:spPr>
        <p:txBody>
          <a:bodyPr/>
          <a:lstStyle/>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To further protect the environment, the Napa Valley Vintners, along with several other local, regional, and state agencies and organizations, developed the Napa Green Certified Land program in 2003.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The program uses sustainable agricultural practices while enhancing the watershed and restoring natural habitat, including soil and water conservation.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It’s the wine industry’s most rigorous land-use program, meeting and exceeding nearly 20 local, state, and federal “best practices.”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To date, 52,000 acres are enrolled in the Napa Green Land program and 25,000 acres have been certified (more than 13,000 of this acreage is vineyard land).</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Napa Green Certified Winery is a companion certification program launched in 2008 that implements best practices for wineries to reduce, reuse, and recycle energy, water, and waste to eliminate greenhouse gasses.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26 wineries are certified Napa Green with dozens more in progress.</a:t>
            </a:r>
          </a:p>
          <a:p>
            <a:pPr marL="171450" indent="-171450" eaLnBrk="1" hangingPunct="1">
              <a:buFont typeface="Arial" pitchFamily="34" charset="0"/>
              <a:buChar char="•"/>
            </a:pPr>
            <a:endParaRPr lang="en-US" dirty="0"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BC483E5-9156-4A90-9C0A-75AB7C2B1C4C}" type="slidenum">
              <a:rPr lang="en-US" sz="1200"/>
              <a:pPr algn="r" defTabSz="931863" eaLnBrk="0" hangingPunct="0"/>
              <a:t>43</a:t>
            </a:fld>
            <a:endParaRPr lang="en-US" sz="1200"/>
          </a:p>
        </p:txBody>
      </p:sp>
      <p:sp>
        <p:nvSpPr>
          <p:cNvPr id="18125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C5ED27F-BB5C-4DAF-8922-487ADB47C502}" type="slidenum">
              <a:rPr lang="en-US" sz="1200"/>
              <a:pPr algn="r" defTabSz="931863" eaLnBrk="0" hangingPunct="0"/>
              <a:t>43</a:t>
            </a:fld>
            <a:endParaRPr lang="en-US" sz="1200"/>
          </a:p>
        </p:txBody>
      </p:sp>
      <p:sp>
        <p:nvSpPr>
          <p:cNvPr id="181252" name="Rectangle 2"/>
          <p:cNvSpPr>
            <a:spLocks noGrp="1" noRot="1" noChangeAspect="1" noChangeArrowheads="1" noTextEdit="1"/>
          </p:cNvSpPr>
          <p:nvPr>
            <p:ph type="sldImg"/>
          </p:nvPr>
        </p:nvSpPr>
        <p:spPr>
          <a:xfrm>
            <a:off x="2749550" y="525463"/>
            <a:ext cx="3797300" cy="2628900"/>
          </a:xfrm>
          <a:ln/>
        </p:spPr>
      </p:sp>
      <p:sp>
        <p:nvSpPr>
          <p:cNvPr id="181253"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And, through our annual community fundraiser, Auction Napa Valley, the NVV has </a:t>
            </a:r>
            <a:r>
              <a:rPr lang="en-US" smtClean="0">
                <a:latin typeface="Arial" charset="0"/>
              </a:rPr>
              <a:t>given more than </a:t>
            </a:r>
            <a:r>
              <a:rPr lang="en-US" dirty="0" smtClean="0">
                <a:latin typeface="Arial" charset="0"/>
              </a:rPr>
              <a:t>$100 million to date to dozens of local health, youth, and housing non-profits. </a:t>
            </a:r>
          </a:p>
          <a:p>
            <a:pPr marL="171450" indent="-171450">
              <a:buFont typeface="Arial" pitchFamily="34" charset="0"/>
              <a:buChar char="•"/>
            </a:pPr>
            <a:r>
              <a:rPr lang="en-US" dirty="0" smtClean="0">
                <a:latin typeface="Arial" charset="0"/>
              </a:rPr>
              <a:t>And vintner generosity extends well beyond the local community as Napa Valley wines are the backbone of charity wine auctions across the US.</a:t>
            </a: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85">
              <a:defRPr sz="2400">
                <a:solidFill>
                  <a:schemeClr val="tx1"/>
                </a:solidFill>
                <a:latin typeface="Times" charset="0"/>
              </a:defRPr>
            </a:lvl1pPr>
            <a:lvl2pPr marL="755357" indent="-290522" defTabSz="931285">
              <a:defRPr sz="2400">
                <a:solidFill>
                  <a:schemeClr val="tx1"/>
                </a:solidFill>
                <a:latin typeface="Times" charset="0"/>
              </a:defRPr>
            </a:lvl2pPr>
            <a:lvl3pPr marL="1162088" indent="-232418" defTabSz="931285">
              <a:defRPr sz="2400">
                <a:solidFill>
                  <a:schemeClr val="tx1"/>
                </a:solidFill>
                <a:latin typeface="Times" charset="0"/>
              </a:defRPr>
            </a:lvl3pPr>
            <a:lvl4pPr marL="1626923" indent="-232418" defTabSz="931285">
              <a:defRPr sz="2400">
                <a:solidFill>
                  <a:schemeClr val="tx1"/>
                </a:solidFill>
                <a:latin typeface="Times" charset="0"/>
              </a:defRPr>
            </a:lvl4pPr>
            <a:lvl5pPr marL="2091759" indent="-232418" defTabSz="931285">
              <a:defRPr sz="2400">
                <a:solidFill>
                  <a:schemeClr val="tx1"/>
                </a:solidFill>
                <a:latin typeface="Times" charset="0"/>
              </a:defRPr>
            </a:lvl5pPr>
            <a:lvl6pPr marL="2556594" indent="-232418" algn="ctr" defTabSz="931285" eaLnBrk="0" fontAlgn="base" hangingPunct="0">
              <a:spcBef>
                <a:spcPct val="0"/>
              </a:spcBef>
              <a:spcAft>
                <a:spcPct val="0"/>
              </a:spcAft>
              <a:defRPr sz="2400">
                <a:solidFill>
                  <a:schemeClr val="tx1"/>
                </a:solidFill>
                <a:latin typeface="Times" charset="0"/>
              </a:defRPr>
            </a:lvl6pPr>
            <a:lvl7pPr marL="3021429" indent="-232418" algn="ctr" defTabSz="931285" eaLnBrk="0" fontAlgn="base" hangingPunct="0">
              <a:spcBef>
                <a:spcPct val="0"/>
              </a:spcBef>
              <a:spcAft>
                <a:spcPct val="0"/>
              </a:spcAft>
              <a:defRPr sz="2400">
                <a:solidFill>
                  <a:schemeClr val="tx1"/>
                </a:solidFill>
                <a:latin typeface="Times" charset="0"/>
              </a:defRPr>
            </a:lvl7pPr>
            <a:lvl8pPr marL="3486264" indent="-232418" algn="ctr" defTabSz="931285" eaLnBrk="0" fontAlgn="base" hangingPunct="0">
              <a:spcBef>
                <a:spcPct val="0"/>
              </a:spcBef>
              <a:spcAft>
                <a:spcPct val="0"/>
              </a:spcAft>
              <a:defRPr sz="2400">
                <a:solidFill>
                  <a:schemeClr val="tx1"/>
                </a:solidFill>
                <a:latin typeface="Times" charset="0"/>
              </a:defRPr>
            </a:lvl8pPr>
            <a:lvl9pPr marL="3951100" indent="-232418" algn="ctr" defTabSz="931285" eaLnBrk="0" fontAlgn="base" hangingPunct="0">
              <a:spcBef>
                <a:spcPct val="0"/>
              </a:spcBef>
              <a:spcAft>
                <a:spcPct val="0"/>
              </a:spcAft>
              <a:defRPr sz="2400">
                <a:solidFill>
                  <a:schemeClr val="tx1"/>
                </a:solidFill>
                <a:latin typeface="Times" charset="0"/>
              </a:defRPr>
            </a:lvl9pPr>
          </a:lstStyle>
          <a:p>
            <a:fld id="{897CA26D-E31F-4D60-84F3-27D1ADEE53D2}" type="slidenum">
              <a:rPr lang="en-US" sz="1200"/>
              <a:pPr/>
              <a:t>44</a:t>
            </a:fld>
            <a:endParaRPr lang="en-US" sz="1200"/>
          </a:p>
        </p:txBody>
      </p:sp>
      <p:sp>
        <p:nvSpPr>
          <p:cNvPr id="82947" name="Rectangle 2"/>
          <p:cNvSpPr>
            <a:spLocks noGrp="1" noRot="1" noChangeAspect="1" noChangeArrowheads="1" noTextEdit="1"/>
          </p:cNvSpPr>
          <p:nvPr>
            <p:ph type="sldImg"/>
          </p:nvPr>
        </p:nvSpPr>
        <p:spPr>
          <a:xfrm>
            <a:off x="2749550" y="525463"/>
            <a:ext cx="3797300" cy="2628900"/>
          </a:xfrm>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Times" charset="0"/>
              </a:rPr>
              <a:t>For 14 years, Napa Valley’s top winemakers have offered ultra-boutique wines to the trade, crafted in as few as five cases and never more than 20 cases, as individual bottlings for the brand known as Premiere Napa Valley. These wines, created each only once, by 200 different wineries each year are offered as futures at auction only to the wine trade so they have the most unique, and some of the very best wines made from America’s leading appellation. Essentially think of Premiere Napa Valley as a brand consisting of 200 “single vineyard,” small case production offerings. Each wine from each producer is one-of-a-kind, and will not be found in the market except by the wine seller who secures the unique wine via an annual trade auction held each winter. Though reminiscent of how Hospice de Beaune wines are produced, the process is uniquely American. The winemakers take a gloves-off approach, often using varieties they may not bottle as a stand-alone, or perhaps a noted white-wine-only house producing a red wine. These wines are innovative and showcase the region’s sense of explorations in fine winemaking. If you are interested in joining us next year at Premiere Napa Valley, please request an invitation today.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748C2DA-1F48-43CB-9CE1-E3D4C7436365}" type="slidenum">
              <a:rPr lang="en-US" sz="1200"/>
              <a:pPr algn="r" defTabSz="931863" eaLnBrk="0" hangingPunct="0"/>
              <a:t>45</a:t>
            </a:fld>
            <a:endParaRPr lang="en-US" sz="1200"/>
          </a:p>
        </p:txBody>
      </p:sp>
      <p:sp>
        <p:nvSpPr>
          <p:cNvPr id="18329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33FF008-1772-4725-8477-01DA26F2E205}" type="slidenum">
              <a:rPr lang="en-US" sz="1200"/>
              <a:pPr algn="r" defTabSz="931863" eaLnBrk="0" hangingPunct="0"/>
              <a:t>45</a:t>
            </a:fld>
            <a:endParaRPr lang="en-US" sz="1200"/>
          </a:p>
        </p:txBody>
      </p:sp>
      <p:sp>
        <p:nvSpPr>
          <p:cNvPr id="183300" name="Rectangle 2"/>
          <p:cNvSpPr>
            <a:spLocks noGrp="1" noRot="1" noChangeAspect="1" noChangeArrowheads="1" noTextEdit="1"/>
          </p:cNvSpPr>
          <p:nvPr>
            <p:ph type="sldImg"/>
          </p:nvPr>
        </p:nvSpPr>
        <p:spPr>
          <a:xfrm>
            <a:off x="2749550" y="525463"/>
            <a:ext cx="3797300" cy="2628900"/>
          </a:xfrm>
          <a:ln/>
        </p:spPr>
      </p:sp>
      <p:sp>
        <p:nvSpPr>
          <p:cNvPr id="183301"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Millions of years of science…150 years of grape growing…70 years of cooperation and camaraderie. </a:t>
            </a:r>
          </a:p>
          <a:p>
            <a:pPr marL="171450" indent="-171450" eaLnBrk="1" hangingPunct="1">
              <a:buFont typeface="Arial" pitchFamily="34" charset="0"/>
              <a:buChar char="•"/>
            </a:pPr>
            <a:r>
              <a:rPr lang="en-US" dirty="0" smtClean="0">
                <a:latin typeface="Arial" charset="0"/>
              </a:rPr>
              <a:t>Today, Napa Valley is the most recognized appellation in America, its wines are considered some of the finest and most age-worthy in the world.</a:t>
            </a:r>
          </a:p>
          <a:p>
            <a:pPr marL="171450" indent="-171450" eaLnBrk="1" hangingPunct="1">
              <a:buFont typeface="Arial" pitchFamily="34" charset="0"/>
              <a:buChar char="•"/>
            </a:pPr>
            <a:r>
              <a:rPr lang="en-US" dirty="0" smtClean="0">
                <a:latin typeface="Arial" charset="0"/>
              </a:rPr>
              <a:t>No other winegrowing region offers more diversity or a greater tradition of leadership. </a:t>
            </a:r>
          </a:p>
          <a:p>
            <a:pPr marL="171450" indent="-171450" eaLnBrk="1" hangingPunct="1">
              <a:buFont typeface="Arial" pitchFamily="34" charset="0"/>
              <a:buChar char="•"/>
            </a:pPr>
            <a:r>
              <a:rPr lang="en-US" dirty="0" smtClean="0">
                <a:latin typeface="Arial" charset="0"/>
              </a:rPr>
              <a:t>Thank you for listening to our story.</a:t>
            </a:r>
          </a:p>
          <a:p>
            <a:pPr eaLnBrk="1" hangingPunct="1"/>
            <a:endParaRPr lang="en-US" dirty="0" smtClean="0">
              <a:latin typeface="Verdan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CB699B28-3210-4AD8-A86D-2CC02ECC2EF1}" type="slidenum">
              <a:rPr lang="en-US" smtClean="0"/>
              <a:pPr/>
              <a:t>5</a:t>
            </a:fld>
            <a:endParaRPr lang="en-US" smtClean="0"/>
          </a:p>
        </p:txBody>
      </p:sp>
      <p:sp>
        <p:nvSpPr>
          <p:cNvPr id="215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C5A379A-36A5-4499-8BC3-F17A78B6B5EB}" type="slidenum">
              <a:rPr lang="en-US" sz="1200"/>
              <a:pPr algn="r" defTabSz="931863" eaLnBrk="0" hangingPunct="0"/>
              <a:t>5</a:t>
            </a:fld>
            <a:endParaRPr lang="en-US" sz="1200"/>
          </a:p>
        </p:txBody>
      </p:sp>
      <p:sp>
        <p:nvSpPr>
          <p:cNvPr id="21507" name="Rectangle 2"/>
          <p:cNvSpPr>
            <a:spLocks noGrp="1" noRot="1" noChangeAspect="1" noChangeArrowheads="1" noTextEdit="1"/>
          </p:cNvSpPr>
          <p:nvPr>
            <p:ph type="sldImg"/>
          </p:nvPr>
        </p:nvSpPr>
        <p:spPr>
          <a:xfrm>
            <a:off x="2749550" y="525463"/>
            <a:ext cx="3797300" cy="2628900"/>
          </a:xfrm>
          <a:ln/>
        </p:spPr>
      </p:sp>
      <p:sp>
        <p:nvSpPr>
          <p:cNvPr id="2150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Napa Valley is small: the valley floor, located between the </a:t>
            </a:r>
            <a:r>
              <a:rPr lang="en-US" dirty="0" err="1" smtClean="0">
                <a:latin typeface="Arial" charset="0"/>
                <a:cs typeface="Arial" charset="0"/>
              </a:rPr>
              <a:t>Mayacamas</a:t>
            </a:r>
            <a:r>
              <a:rPr lang="en-US" dirty="0" smtClean="0">
                <a:latin typeface="Arial" charset="0"/>
                <a:cs typeface="Arial" charset="0"/>
              </a:rPr>
              <a:t> Mountains and </a:t>
            </a:r>
            <a:r>
              <a:rPr lang="en-US" dirty="0" err="1" smtClean="0">
                <a:latin typeface="Arial" charset="0"/>
                <a:cs typeface="Arial" charset="0"/>
              </a:rPr>
              <a:t>Vaca</a:t>
            </a:r>
            <a:r>
              <a:rPr lang="en-US" dirty="0" smtClean="0">
                <a:latin typeface="Arial" charset="0"/>
                <a:cs typeface="Arial" charset="0"/>
              </a:rPr>
              <a:t> Range, is just about 5 miles across at its widest point and 30 miles at its longest.  </a:t>
            </a:r>
          </a:p>
          <a:p>
            <a:pPr marL="171450" indent="-171450">
              <a:buFont typeface="Arial" pitchFamily="34" charset="0"/>
              <a:buChar char="•"/>
            </a:pPr>
            <a:r>
              <a:rPr lang="en-US" dirty="0" smtClean="0">
                <a:latin typeface="Arial" charset="0"/>
                <a:cs typeface="Arial" charset="0"/>
              </a:rPr>
              <a:t>The Napa Valley became</a:t>
            </a:r>
            <a:r>
              <a:rPr lang="en-US" baseline="0" dirty="0" smtClean="0">
                <a:latin typeface="Arial" charset="0"/>
                <a:cs typeface="Arial" charset="0"/>
              </a:rPr>
              <a:t> California’s first recognized</a:t>
            </a:r>
            <a:r>
              <a:rPr lang="en-US" dirty="0" smtClean="0">
                <a:latin typeface="Arial" charset="0"/>
                <a:cs typeface="Arial" charset="0"/>
              </a:rPr>
              <a:t> AVA or American </a:t>
            </a:r>
            <a:r>
              <a:rPr lang="en-US" dirty="0" err="1" smtClean="0">
                <a:latin typeface="Arial" charset="0"/>
                <a:cs typeface="Arial" charset="0"/>
              </a:rPr>
              <a:t>Viticultural</a:t>
            </a:r>
            <a:r>
              <a:rPr lang="en-US" dirty="0" smtClean="0">
                <a:latin typeface="Arial" charset="0"/>
                <a:cs typeface="Arial" charset="0"/>
              </a:rPr>
              <a:t> Area in 1981.</a:t>
            </a:r>
          </a:p>
          <a:p>
            <a:pPr marL="171450" indent="-171450">
              <a:buFont typeface="Arial" pitchFamily="34" charset="0"/>
              <a:buChar char="•"/>
            </a:pPr>
            <a:r>
              <a:rPr lang="en-US" dirty="0" smtClean="0">
                <a:latin typeface="Arial" charset="0"/>
                <a:cs typeface="Arial" charset="0"/>
              </a:rPr>
              <a:t> Within the Napa Valley AVA there are currently 15 recognized sub- or “nested” AVAs.</a:t>
            </a:r>
          </a:p>
          <a:p>
            <a:endParaRPr lang="en-US" sz="800" dirty="0" smtClean="0">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BEEFA2B-1F9C-4328-8F5B-DE54BBC3E1B2}" type="slidenum">
              <a:rPr lang="en-US" smtClean="0"/>
              <a:pPr/>
              <a:t>6</a:t>
            </a:fld>
            <a:endParaRPr lang="en-US" smtClean="0"/>
          </a:p>
        </p:txBody>
      </p:sp>
      <p:sp>
        <p:nvSpPr>
          <p:cNvPr id="256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BC226C9-6C5E-4801-9DDD-7A8C9A645664}" type="slidenum">
              <a:rPr lang="en-US" sz="1200"/>
              <a:pPr algn="r" defTabSz="931863" eaLnBrk="0" hangingPunct="0"/>
              <a:t>6</a:t>
            </a:fld>
            <a:endParaRPr lang="en-US" sz="1200"/>
          </a:p>
        </p:txBody>
      </p:sp>
      <p:sp>
        <p:nvSpPr>
          <p:cNvPr id="25603" name="Rectangle 2"/>
          <p:cNvSpPr>
            <a:spLocks noGrp="1" noRot="1" noChangeAspect="1" noChangeArrowheads="1" noTextEdit="1"/>
          </p:cNvSpPr>
          <p:nvPr>
            <p:ph type="sldImg"/>
          </p:nvPr>
        </p:nvSpPr>
        <p:spPr>
          <a:xfrm>
            <a:off x="2749550" y="525463"/>
            <a:ext cx="3797300" cy="2628900"/>
          </a:xfrm>
          <a:ln/>
        </p:spPr>
      </p:sp>
      <p:sp>
        <p:nvSpPr>
          <p:cNvPr id="256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If there’s one message we could leave you with today, it’s that the Napa Valley may be one of the most renowned wine growing regions in the world, but it is also one of the smallest. </a:t>
            </a:r>
          </a:p>
          <a:p>
            <a:pPr marL="171450" indent="-171450" eaLnBrk="1" hangingPunct="1">
              <a:buFont typeface="Arial" pitchFamily="34" charset="0"/>
              <a:buChar char="•"/>
            </a:pPr>
            <a:r>
              <a:rPr lang="en-US" dirty="0" smtClean="0">
                <a:latin typeface="Arial" charset="0"/>
                <a:cs typeface="Arial" charset="0"/>
              </a:rPr>
              <a:t>Napa Valley produces just 4% of California’s wine and a mere four-tenths of one percent of the world’s wine.</a:t>
            </a:r>
          </a:p>
          <a:p>
            <a:pPr eaLnBrk="1" hangingPunct="1"/>
            <a:endParaRPr lang="en-US" dirty="0" smtClean="0">
              <a:latin typeface="Arial" charset="0"/>
              <a:cs typeface="Arial" charset="0"/>
            </a:endParaRPr>
          </a:p>
          <a:p>
            <a:pPr eaLnBrk="1" hangingPunct="1"/>
            <a:endParaRPr lang="en-US" sz="1000" dirty="0" smtClean="0">
              <a:latin typeface="Verdan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D8C554E5-F973-4F92-8EF9-762E5F56A257}" type="slidenum">
              <a:rPr lang="en-US" smtClean="0"/>
              <a:pPr/>
              <a:t>7</a:t>
            </a:fld>
            <a:endParaRPr lang="en-US" smtClean="0"/>
          </a:p>
        </p:txBody>
      </p:sp>
      <p:sp>
        <p:nvSpPr>
          <p:cNvPr id="2765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977DB36-11E1-4D3C-AD40-ACEDD74AEC1F}" type="slidenum">
              <a:rPr lang="en-US" sz="1200"/>
              <a:pPr algn="r" defTabSz="931863" eaLnBrk="0" hangingPunct="0"/>
              <a:t>7</a:t>
            </a:fld>
            <a:endParaRPr lang="en-US" sz="1200"/>
          </a:p>
        </p:txBody>
      </p:sp>
      <p:sp>
        <p:nvSpPr>
          <p:cNvPr id="27651" name="Rectangle 2"/>
          <p:cNvSpPr>
            <a:spLocks noGrp="1" noRot="1" noChangeAspect="1" noChangeArrowheads="1" noTextEdit="1"/>
          </p:cNvSpPr>
          <p:nvPr>
            <p:ph type="sldImg"/>
          </p:nvPr>
        </p:nvSpPr>
        <p:spPr>
          <a:xfrm>
            <a:off x="2749550" y="525463"/>
            <a:ext cx="3797300" cy="2628900"/>
          </a:xfrm>
          <a:ln/>
        </p:spPr>
      </p:sp>
      <p:sp>
        <p:nvSpPr>
          <p:cNvPr id="2765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It is roughly the size of Burgundy’s Côte d’Or and about one-eighth the size of Bordeaux. </a:t>
            </a:r>
          </a:p>
          <a:p>
            <a:pPr marL="171450" indent="-171450" eaLnBrk="1" hangingPunct="1">
              <a:buFont typeface="Arial" pitchFamily="34" charset="0"/>
              <a:buChar char="•"/>
            </a:pPr>
            <a:r>
              <a:rPr lang="en-US" dirty="0" smtClean="0">
                <a:latin typeface="Arial" charset="0"/>
                <a:cs typeface="Arial" charset="0"/>
              </a:rPr>
              <a:t>There are approximately 45,000 acres under vine, about 9% of all of Napa County.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4B023BB9-9DBE-4644-9757-1BBB4657CC87}" type="slidenum">
              <a:rPr lang="en-US" smtClean="0"/>
              <a:pPr/>
              <a:t>8</a:t>
            </a:fld>
            <a:endParaRPr lang="en-US" smtClean="0"/>
          </a:p>
        </p:txBody>
      </p:sp>
      <p:sp>
        <p:nvSpPr>
          <p:cNvPr id="2969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E92F130-75C0-488D-8014-0476740EF5E3}" type="slidenum">
              <a:rPr lang="en-US" sz="1200"/>
              <a:pPr algn="r" defTabSz="931863" eaLnBrk="0" hangingPunct="0"/>
              <a:t>8</a:t>
            </a:fld>
            <a:endParaRPr lang="en-US" sz="1200"/>
          </a:p>
        </p:txBody>
      </p:sp>
      <p:sp>
        <p:nvSpPr>
          <p:cNvPr id="29699" name="Rectangle 2"/>
          <p:cNvSpPr>
            <a:spLocks noGrp="1" noRot="1" noChangeAspect="1" noChangeArrowheads="1" noTextEdit="1"/>
          </p:cNvSpPr>
          <p:nvPr>
            <p:ph type="sldImg"/>
          </p:nvPr>
        </p:nvSpPr>
        <p:spPr>
          <a:xfrm>
            <a:off x="2749550" y="525463"/>
            <a:ext cx="3797300" cy="2628900"/>
          </a:xfrm>
          <a:ln/>
        </p:spPr>
      </p:sp>
      <p:sp>
        <p:nvSpPr>
          <p:cNvPr id="29700"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 majority of Napa Valley’s producers are also small: </a:t>
            </a:r>
          </a:p>
          <a:p>
            <a:pPr marL="171450" indent="-171450">
              <a:buFont typeface="Arial" pitchFamily="34" charset="0"/>
              <a:buChar char="•"/>
            </a:pPr>
            <a:r>
              <a:rPr lang="en-US" dirty="0" smtClean="0">
                <a:latin typeface="Arial" charset="0"/>
                <a:cs typeface="Arial" charset="0"/>
              </a:rPr>
              <a:t>Nearly</a:t>
            </a:r>
            <a:r>
              <a:rPr lang="en-US" baseline="0" dirty="0" smtClean="0">
                <a:latin typeface="Arial" charset="0"/>
                <a:cs typeface="Arial" charset="0"/>
              </a:rPr>
              <a:t> 8</a:t>
            </a:r>
            <a:r>
              <a:rPr lang="en-US" dirty="0" smtClean="0">
                <a:latin typeface="Arial" charset="0"/>
                <a:cs typeface="Arial" charset="0"/>
              </a:rPr>
              <a:t>0% of the NVV’s 400 member wineries make less than 10,000 cases of a wine a year. </a:t>
            </a:r>
          </a:p>
          <a:p>
            <a:pPr marL="171450" indent="-171450">
              <a:buFont typeface="Arial" pitchFamily="34" charset="0"/>
              <a:buChar char="•"/>
            </a:pPr>
            <a:r>
              <a:rPr lang="en-US" dirty="0" smtClean="0">
                <a:latin typeface="Arial" charset="0"/>
                <a:cs typeface="Arial" charset="0"/>
              </a:rPr>
              <a:t>More</a:t>
            </a:r>
            <a:r>
              <a:rPr lang="en-US" baseline="0" dirty="0" smtClean="0">
                <a:latin typeface="Arial" charset="0"/>
                <a:cs typeface="Arial" charset="0"/>
              </a:rPr>
              <a:t> than </a:t>
            </a:r>
            <a:r>
              <a:rPr lang="en-US" dirty="0" smtClean="0">
                <a:latin typeface="Arial" charset="0"/>
                <a:cs typeface="Arial" charset="0"/>
              </a:rPr>
              <a:t>60% produce fewer than 5,000 cases annually.</a:t>
            </a:r>
          </a:p>
          <a:p>
            <a:pPr marL="171450" indent="-171450">
              <a:buFont typeface="Arial" pitchFamily="34" charset="0"/>
              <a:buChar char="•"/>
            </a:pPr>
            <a:r>
              <a:rPr lang="en-US" dirty="0" smtClean="0">
                <a:latin typeface="Arial" charset="0"/>
                <a:cs typeface="Arial" charset="0"/>
              </a:rPr>
              <a:t>95% of</a:t>
            </a:r>
            <a:r>
              <a:rPr lang="en-US" baseline="0" dirty="0" smtClean="0">
                <a:latin typeface="Arial" charset="0"/>
                <a:cs typeface="Arial" charset="0"/>
              </a:rPr>
              <a:t> Napa Valley wineries are family owned or operated.</a:t>
            </a:r>
            <a:endParaRPr lang="en-US" dirty="0" smtClean="0">
              <a:latin typeface="Arial" charset="0"/>
              <a:cs typeface="Arial" charset="0"/>
            </a:endParaRPr>
          </a:p>
          <a:p>
            <a:pPr eaLnBrk="1" hangingPunct="1"/>
            <a:endParaRPr lang="en-US" sz="1000" dirty="0" smtClean="0">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BEFAD4E-426B-4D67-8CE9-4160493654AA}" type="slidenum">
              <a:rPr lang="en-US" sz="1200"/>
              <a:pPr algn="r" defTabSz="931863" eaLnBrk="0" hangingPunct="0"/>
              <a:t>9</a:t>
            </a:fld>
            <a:endParaRPr lang="en-US" sz="1200"/>
          </a:p>
        </p:txBody>
      </p:sp>
      <p:sp>
        <p:nvSpPr>
          <p:cNvPr id="8909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00FAAC2-31BF-48F9-8638-749859FE29A8}" type="slidenum">
              <a:rPr lang="en-US" sz="1200"/>
              <a:pPr algn="r" defTabSz="931863" eaLnBrk="0" hangingPunct="0"/>
              <a:t>9</a:t>
            </a:fld>
            <a:endParaRPr lang="en-US" sz="1200"/>
          </a:p>
        </p:txBody>
      </p:sp>
      <p:sp>
        <p:nvSpPr>
          <p:cNvPr id="89091" name="Rectangle 2"/>
          <p:cNvSpPr>
            <a:spLocks noGrp="1" noRot="1" noChangeAspect="1" noChangeArrowheads="1" noTextEdit="1"/>
          </p:cNvSpPr>
          <p:nvPr>
            <p:ph type="sldImg"/>
          </p:nvPr>
        </p:nvSpPr>
        <p:spPr>
          <a:xfrm>
            <a:off x="2749550" y="525463"/>
            <a:ext cx="3797300" cy="2628900"/>
          </a:xfrm>
          <a:ln/>
        </p:spPr>
      </p:sp>
      <p:sp>
        <p:nvSpPr>
          <p:cNvPr id="8909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Valley has become synonymous with Cabernet Sauvignon. </a:t>
            </a:r>
          </a:p>
          <a:p>
            <a:pPr marL="171450" indent="-171450" eaLnBrk="1" hangingPunct="1">
              <a:buFont typeface="Arial" pitchFamily="34" charset="0"/>
              <a:buChar char="•"/>
            </a:pPr>
            <a:r>
              <a:rPr lang="en-US" dirty="0" smtClean="0">
                <a:latin typeface="Arial" charset="0"/>
              </a:rPr>
              <a:t>The</a:t>
            </a:r>
            <a:r>
              <a:rPr lang="en-US" baseline="0" dirty="0" smtClean="0">
                <a:latin typeface="Arial" charset="0"/>
              </a:rPr>
              <a:t> majority of Napa Valley winemakers produce it.</a:t>
            </a:r>
          </a:p>
          <a:p>
            <a:pPr marL="171450" indent="-171450" eaLnBrk="1" hangingPunct="1">
              <a:buFont typeface="Arial" pitchFamily="34" charset="0"/>
              <a:buChar char="•"/>
            </a:pPr>
            <a:r>
              <a:rPr lang="en-US" dirty="0" smtClean="0">
                <a:latin typeface="Arial" charset="0"/>
              </a:rPr>
              <a:t>But,</a:t>
            </a:r>
            <a:r>
              <a:rPr lang="en-US" baseline="0" dirty="0" smtClean="0">
                <a:latin typeface="Arial" charset="0"/>
              </a:rPr>
              <a:t> </a:t>
            </a:r>
            <a:r>
              <a:rPr lang="en-US" dirty="0" smtClean="0">
                <a:latin typeface="Arial" charset="0"/>
              </a:rPr>
              <a:t>thanks to the many diverse growing conditions we’re about to review, all kinds of varieties flourish. </a:t>
            </a:r>
          </a:p>
          <a:p>
            <a:pPr marL="171450" indent="-171450" eaLnBrk="1" hangingPunct="1">
              <a:buFont typeface="Arial" pitchFamily="34" charset="0"/>
              <a:buChar char="•"/>
            </a:pPr>
            <a:r>
              <a:rPr lang="en-US" dirty="0" smtClean="0">
                <a:latin typeface="Arial" charset="0"/>
              </a:rPr>
              <a:t>Conditions are well-suited for growing both </a:t>
            </a:r>
            <a:r>
              <a:rPr lang="en-US" dirty="0" err="1" smtClean="0">
                <a:latin typeface="Arial" charset="0"/>
              </a:rPr>
              <a:t>Burgundian</a:t>
            </a:r>
            <a:r>
              <a:rPr lang="en-US" dirty="0" smtClean="0">
                <a:latin typeface="Arial" charset="0"/>
              </a:rPr>
              <a:t> (Chardonnay and Pinot Noir) and Bordeaux-style varieties (Cabernet, Merlot, Cabernet Franc, and Sauvignon Blanc).</a:t>
            </a:r>
          </a:p>
          <a:p>
            <a:pPr eaLnBrk="1" hangingPunct="1"/>
            <a:endParaRPr 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title_nvr.jpg"/>
          <p:cNvPicPr>
            <a:picLocks noChangeAspect="1"/>
          </p:cNvPicPr>
          <p:nvPr userDrawn="1"/>
        </p:nvPicPr>
        <p:blipFill>
          <a:blip r:embed="rId2"/>
          <a:srcRect/>
          <a:stretch>
            <a:fillRect/>
          </a:stretch>
        </p:blipFill>
        <p:spPr bwMode="auto">
          <a:xfrm>
            <a:off x="0" y="0"/>
            <a:ext cx="9906000" cy="6858000"/>
          </a:xfrm>
          <a:prstGeom prst="rect">
            <a:avLst/>
          </a:prstGeom>
          <a:noFill/>
          <a:ln w="9525">
            <a:noFill/>
            <a:miter lim="800000"/>
            <a:headEnd/>
            <a:tailEnd/>
          </a:ln>
        </p:spPr>
      </p:pic>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8736542" cy="65151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 name="Title 1"/>
          <p:cNvSpPr>
            <a:spLocks noGrp="1"/>
          </p:cNvSpPr>
          <p:nvPr>
            <p:ph type="title"/>
          </p:nvPr>
        </p:nvSpPr>
        <p:spPr>
          <a:xfrm>
            <a:off x="393805" y="134911"/>
            <a:ext cx="6848944" cy="873178"/>
          </a:xfrm>
        </p:spPr>
        <p:txBody>
          <a:bodyPr/>
          <a:lstStyle>
            <a:lvl1pPr>
              <a:defRPr sz="3000" b="0">
                <a:solidFill>
                  <a:schemeClr val="bg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3805" y="1259174"/>
            <a:ext cx="6848944" cy="4631960"/>
          </a:xfrm>
        </p:spPr>
        <p:txBody>
          <a:bodyPr/>
          <a:lstStyle>
            <a:lvl1pPr>
              <a:buNone/>
              <a:defRPr/>
            </a:lvl1pPr>
            <a:lvl2pPr marL="569913"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9959" y="1079292"/>
            <a:ext cx="4250647" cy="5016708"/>
          </a:xfrm>
        </p:spPr>
        <p:txBody>
          <a:bodyPr/>
          <a:lstStyle>
            <a:lvl1pPr marL="0" indent="0">
              <a:buNone/>
              <a:defRPr/>
            </a:lvl1pPr>
            <a:lvl2pPr marL="457200"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48724" y="134911"/>
            <a:ext cx="4717530" cy="1266669"/>
          </a:xfrm>
        </p:spPr>
        <p:txBody>
          <a:bodyPr/>
          <a:lstStyle>
            <a:lvl1pPr>
              <a:defRPr sz="2400" b="1"/>
            </a:lvl1pPr>
          </a:lstStyle>
          <a:p>
            <a:r>
              <a:rPr lang="en-US" smtClean="0"/>
              <a:t>Click to edit Master title style</a:t>
            </a:r>
            <a:endParaRPr lang="en-US"/>
          </a:p>
        </p:txBody>
      </p:sp>
      <p:sp>
        <p:nvSpPr>
          <p:cNvPr id="3" name="Content Placeholder 2"/>
          <p:cNvSpPr>
            <a:spLocks noGrp="1"/>
          </p:cNvSpPr>
          <p:nvPr>
            <p:ph idx="1"/>
          </p:nvPr>
        </p:nvSpPr>
        <p:spPr>
          <a:xfrm>
            <a:off x="3848724" y="1641423"/>
            <a:ext cx="4717530" cy="4631960"/>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8724" y="1139252"/>
            <a:ext cx="4717530" cy="5134131"/>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lstStyle>
            <a:lvl1pPr>
              <a:defRPr lang="en-US" sz="2400" b="1">
                <a:solidFill>
                  <a:schemeClr val="tx2"/>
                </a:solidFill>
                <a:latin typeface="Arial" pitchFamily="34" charset="0"/>
                <a:ea typeface="+mj-ea"/>
                <a:cs typeface="Arial" pitchFamily="34" charset="0"/>
              </a:defRPr>
            </a:lvl1pPr>
          </a:lstStyle>
          <a:p>
            <a:pPr lvl="0"/>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2951" y="609600"/>
            <a:ext cx="7733987"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42950" y="1981200"/>
            <a:ext cx="3725576"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51362" y="1981200"/>
            <a:ext cx="3725576"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blank.jpg"/>
          <p:cNvPicPr>
            <a:picLocks noChangeAspect="1"/>
          </p:cNvPicPr>
          <p:nvPr userDrawn="1"/>
        </p:nvPicPr>
        <p:blipFill>
          <a:blip r:embed="rId10"/>
          <a:srcRect/>
          <a:stretch>
            <a:fillRect/>
          </a:stretch>
        </p:blipFill>
        <p:spPr bwMode="auto">
          <a:xfrm>
            <a:off x="0" y="0"/>
            <a:ext cx="9906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393834" y="204788"/>
            <a:ext cx="684821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93834" y="1536701"/>
            <a:ext cx="6848210" cy="4632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1" r:id="rId3"/>
    <p:sldLayoutId id="2147483652" r:id="rId4"/>
    <p:sldLayoutId id="2147483653" r:id="rId5"/>
    <p:sldLayoutId id="2147483654" r:id="rId6"/>
    <p:sldLayoutId id="2147483655" r:id="rId7"/>
    <p:sldLayoutId id="2147483656" r:id="rId8"/>
  </p:sldLayoutIdLst>
  <p:txStyles>
    <p:titleStyle>
      <a:lvl1pPr algn="l" rtl="0" eaLnBrk="0" fontAlgn="base" hangingPunct="0">
        <a:spcBef>
          <a:spcPct val="0"/>
        </a:spcBef>
        <a:spcAft>
          <a:spcPct val="0"/>
        </a:spcAft>
        <a:defRPr sz="24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2"/>
          </a:solidFill>
          <a:latin typeface="Arial" charset="0"/>
          <a:cs typeface="Arial" charset="0"/>
        </a:defRPr>
      </a:lvl2pPr>
      <a:lvl3pPr algn="l" rtl="0" eaLnBrk="0" fontAlgn="base" hangingPunct="0">
        <a:spcBef>
          <a:spcPct val="0"/>
        </a:spcBef>
        <a:spcAft>
          <a:spcPct val="0"/>
        </a:spcAft>
        <a:defRPr sz="2400" b="1">
          <a:solidFill>
            <a:schemeClr val="tx2"/>
          </a:solidFill>
          <a:latin typeface="Arial" charset="0"/>
          <a:cs typeface="Arial" charset="0"/>
        </a:defRPr>
      </a:lvl3pPr>
      <a:lvl4pPr algn="l" rtl="0" eaLnBrk="0" fontAlgn="base" hangingPunct="0">
        <a:spcBef>
          <a:spcPct val="0"/>
        </a:spcBef>
        <a:spcAft>
          <a:spcPct val="0"/>
        </a:spcAft>
        <a:defRPr sz="2400" b="1">
          <a:solidFill>
            <a:schemeClr val="tx2"/>
          </a:solidFill>
          <a:latin typeface="Arial" charset="0"/>
          <a:cs typeface="Arial" charset="0"/>
        </a:defRPr>
      </a:lvl4pPr>
      <a:lvl5pPr algn="l" rtl="0" eaLnBrk="0" fontAlgn="base" hangingPunct="0">
        <a:spcBef>
          <a:spcPct val="0"/>
        </a:spcBef>
        <a:spcAft>
          <a:spcPct val="0"/>
        </a:spcAft>
        <a:defRPr sz="2400" b="1">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284163" indent="-284163"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1pPr>
      <a:lvl2pPr marL="688975" indent="-231775" algn="l" rtl="0" eaLnBrk="0" fontAlgn="base" hangingPunct="0">
        <a:spcBef>
          <a:spcPct val="20000"/>
        </a:spcBef>
        <a:spcAft>
          <a:spcPct val="0"/>
        </a:spcAft>
        <a:buChar char="–"/>
        <a:defRPr>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16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S:\Marketing\NV%20Rocks\Current%20Presentations\Fog%2033%20seconds.wmv" TargetMode="External"/><Relationship Id="rId1" Type="http://schemas.microsoft.com/office/2007/relationships/media" Target="file:///S:\Marketing\NV%20Rocks\Current%20Presentations\Fog%2033%20seconds.wmv" TargetMode="External"/><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4.jpeg"/><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hyperlink" Target="http://www.facebook.com/NapaVintners" TargetMode="External"/><Relationship Id="rId7"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hyperlink" Target="http://www.napavintners.com/blog" TargetMode="External"/><Relationship Id="rId4" Type="http://schemas.openxmlformats.org/officeDocument/2006/relationships/hyperlink" Target="http://www.twitter.com/NapaVintners" TargetMode="External"/><Relationship Id="rId9"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Tinacci_110107_4548.jpg"/>
          <p:cNvPicPr>
            <a:picLocks noChangeAspect="1"/>
          </p:cNvPicPr>
          <p:nvPr/>
        </p:nvPicPr>
        <p:blipFill>
          <a:blip r:embed="rId3"/>
          <a:srcRect/>
          <a:stretch>
            <a:fillRect/>
          </a:stretch>
        </p:blipFill>
        <p:spPr bwMode="auto">
          <a:xfrm>
            <a:off x="871936" y="0"/>
            <a:ext cx="9034065" cy="6858000"/>
          </a:xfrm>
          <a:prstGeom prst="rect">
            <a:avLst/>
          </a:prstGeom>
          <a:noFill/>
          <a:ln w="9525">
            <a:noFill/>
            <a:miter lim="800000"/>
            <a:headEnd/>
            <a:tailEnd/>
          </a:ln>
        </p:spPr>
      </p:pic>
      <p:sp>
        <p:nvSpPr>
          <p:cNvPr id="38914" name="Rectangle 5"/>
          <p:cNvSpPr>
            <a:spLocks noChangeArrowheads="1"/>
          </p:cNvSpPr>
          <p:nvPr/>
        </p:nvSpPr>
        <p:spPr bwMode="auto">
          <a:xfrm>
            <a:off x="810023" y="0"/>
            <a:ext cx="1798902" cy="6858000"/>
          </a:xfrm>
          <a:prstGeom prst="rect">
            <a:avLst/>
          </a:prstGeom>
          <a:gradFill rotWithShape="1">
            <a:gsLst>
              <a:gs pos="0">
                <a:schemeClr val="bg1"/>
              </a:gs>
              <a:gs pos="100000">
                <a:schemeClr val="bg1">
                  <a:alpha val="0"/>
                </a:schemeClr>
              </a:gs>
            </a:gsLst>
            <a:lin ang="0" scaled="1"/>
          </a:gradFill>
          <a:ln w="9525" algn="ctr">
            <a:noFill/>
            <a:round/>
            <a:headEnd/>
            <a:tailEnd/>
          </a:ln>
        </p:spPr>
        <p:txBody>
          <a:bodyPr/>
          <a:lstStyle/>
          <a:p>
            <a:pPr algn="ctr" eaLnBrk="0" hangingPunct="0"/>
            <a:endParaRPr lang="en-US"/>
          </a:p>
        </p:txBody>
      </p:sp>
      <p:sp>
        <p:nvSpPr>
          <p:cNvPr id="38915" name="Oval 10"/>
          <p:cNvSpPr>
            <a:spLocks noChangeArrowheads="1"/>
          </p:cNvSpPr>
          <p:nvPr/>
        </p:nvSpPr>
        <p:spPr bwMode="auto">
          <a:xfrm>
            <a:off x="994040" y="2943226"/>
            <a:ext cx="3386270" cy="3127375"/>
          </a:xfrm>
          <a:prstGeom prst="ellipse">
            <a:avLst/>
          </a:prstGeom>
          <a:solidFill>
            <a:srgbClr val="5A412D"/>
          </a:solidFill>
          <a:ln w="9525" algn="ctr">
            <a:noFill/>
            <a:round/>
            <a:headEnd/>
            <a:tailEnd/>
          </a:ln>
        </p:spPr>
        <p:txBody>
          <a:bodyPr/>
          <a:lstStyle/>
          <a:p>
            <a:pPr algn="ctr" eaLnBrk="0" hangingPunct="0"/>
            <a:endParaRPr lang="en-US"/>
          </a:p>
        </p:txBody>
      </p:sp>
      <p:sp>
        <p:nvSpPr>
          <p:cNvPr id="38916" name="TextBox 11"/>
          <p:cNvSpPr txBox="1">
            <a:spLocks noChangeArrowheads="1"/>
          </p:cNvSpPr>
          <p:nvPr/>
        </p:nvSpPr>
        <p:spPr bwMode="auto">
          <a:xfrm>
            <a:off x="1752468" y="3942603"/>
            <a:ext cx="1869413" cy="1016000"/>
          </a:xfrm>
          <a:prstGeom prst="rect">
            <a:avLst/>
          </a:prstGeom>
          <a:noFill/>
          <a:ln w="9525">
            <a:noFill/>
            <a:miter lim="800000"/>
            <a:headEnd/>
            <a:tailEnd/>
          </a:ln>
        </p:spPr>
        <p:txBody>
          <a:bodyPr wrap="none"/>
          <a:lstStyle/>
          <a:p>
            <a:pPr algn="ctr" eaLnBrk="0" hangingPunct="0"/>
            <a:r>
              <a:rPr lang="fr-FR" smtClean="0">
                <a:solidFill>
                  <a:schemeClr val="bg1"/>
                </a:solidFill>
                <a:latin typeface="Helvetica" pitchFamily="34" charset="0"/>
              </a:rPr>
              <a:t>Nous avons</a:t>
            </a:r>
          </a:p>
          <a:p>
            <a:pPr algn="ctr" eaLnBrk="0" hangingPunct="0"/>
            <a:r>
              <a:rPr lang="fr-FR" smtClean="0">
                <a:solidFill>
                  <a:schemeClr val="bg1"/>
                </a:solidFill>
                <a:latin typeface="Helvetica" pitchFamily="34" charset="0"/>
              </a:rPr>
              <a:t>fait des</a:t>
            </a:r>
          </a:p>
          <a:p>
            <a:pPr algn="ctr" eaLnBrk="0" hangingPunct="0"/>
            <a:r>
              <a:rPr lang="fr-FR" smtClean="0">
                <a:solidFill>
                  <a:schemeClr val="bg1"/>
                </a:solidFill>
                <a:latin typeface="Helvetica" pitchFamily="34" charset="0"/>
              </a:rPr>
              <a:t>recherches…</a:t>
            </a:r>
            <a:endParaRPr lang="fr-FR">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transitionNVR.jpg"/>
          <p:cNvPicPr>
            <a:picLocks noChangeAspect="1"/>
          </p:cNvPicPr>
          <p:nvPr/>
        </p:nvPicPr>
        <p:blipFill>
          <a:blip r:embed="rId3"/>
          <a:srcRect/>
          <a:stretch>
            <a:fillRect/>
          </a:stretch>
        </p:blipFill>
        <p:spPr bwMode="auto">
          <a:xfrm>
            <a:off x="0" y="1589"/>
            <a:ext cx="9906000" cy="6854825"/>
          </a:xfrm>
          <a:prstGeom prst="rect">
            <a:avLst/>
          </a:prstGeom>
          <a:noFill/>
          <a:ln w="9525">
            <a:noFill/>
            <a:miter lim="800000"/>
            <a:headEnd/>
            <a:tailEnd/>
          </a:ln>
        </p:spPr>
      </p:pic>
      <p:sp>
        <p:nvSpPr>
          <p:cNvPr id="6" name="TextBox 5"/>
          <p:cNvSpPr txBox="1"/>
          <p:nvPr/>
        </p:nvSpPr>
        <p:spPr>
          <a:xfrm>
            <a:off x="5847292" y="4114800"/>
            <a:ext cx="3159839" cy="338554"/>
          </a:xfrm>
          <a:prstGeom prst="rect">
            <a:avLst/>
          </a:prstGeom>
          <a:noFill/>
        </p:spPr>
        <p:txBody>
          <a:bodyPr wrap="none">
            <a:spAutoFit/>
          </a:bodyPr>
          <a:lstStyle/>
          <a:p>
            <a:pPr eaLnBrk="0" hangingPunct="0">
              <a:defRPr/>
            </a:pPr>
            <a:r>
              <a:rPr lang="fr-FR" sz="1600" dirty="0" smtClean="0">
                <a:solidFill>
                  <a:schemeClr val="tx1">
                    <a:lumMod val="65000"/>
                    <a:lumOff val="35000"/>
                  </a:schemeClr>
                </a:solidFill>
                <a:latin typeface="Helvetica" pitchFamily="50" charset="0"/>
                <a:cs typeface="+mn-cs"/>
              </a:rPr>
              <a:t>un lieu extraordinaire pour le vin:</a:t>
            </a:r>
            <a:endParaRPr lang="fr-FR" sz="1600" dirty="0">
              <a:solidFill>
                <a:schemeClr val="tx1">
                  <a:lumMod val="65000"/>
                  <a:lumOff val="35000"/>
                </a:schemeClr>
              </a:solidFill>
              <a:latin typeface="Helvetica" pitchFamily="50" charset="0"/>
              <a:cs typeface="+mn-cs"/>
            </a:endParaRPr>
          </a:p>
        </p:txBody>
      </p:sp>
      <p:sp>
        <p:nvSpPr>
          <p:cNvPr id="7" name="TextBox 6"/>
          <p:cNvSpPr txBox="1"/>
          <p:nvPr/>
        </p:nvSpPr>
        <p:spPr>
          <a:xfrm>
            <a:off x="5996915" y="4362450"/>
            <a:ext cx="1141659" cy="523220"/>
          </a:xfrm>
          <a:prstGeom prst="rect">
            <a:avLst/>
          </a:prstGeom>
          <a:noFill/>
        </p:spPr>
        <p:txBody>
          <a:bodyPr wrap="none">
            <a:spAutoFit/>
          </a:bodyPr>
          <a:lstStyle/>
          <a:p>
            <a:pPr eaLnBrk="0" hangingPunct="0">
              <a:defRPr/>
            </a:pPr>
            <a:r>
              <a:rPr lang="en-US" sz="2800" dirty="0" smtClean="0">
                <a:solidFill>
                  <a:schemeClr val="tx1">
                    <a:lumMod val="65000"/>
                    <a:lumOff val="35000"/>
                  </a:schemeClr>
                </a:solidFill>
                <a:latin typeface="Helvetica" pitchFamily="50" charset="0"/>
                <a:cs typeface="+mn-cs"/>
              </a:rPr>
              <a:t>SOLS</a:t>
            </a:r>
            <a:endParaRPr lang="en-US" sz="28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8" descr="Screen shot 2011-01-07 at 10.07.49 AM.png"/>
          <p:cNvPicPr>
            <a:picLocks noChangeAspect="1"/>
          </p:cNvPicPr>
          <p:nvPr/>
        </p:nvPicPr>
        <p:blipFill>
          <a:blip r:embed="rId3"/>
          <a:srcRect/>
          <a:stretch>
            <a:fillRect/>
          </a:stretch>
        </p:blipFill>
        <p:spPr bwMode="auto">
          <a:xfrm>
            <a:off x="0" y="0"/>
            <a:ext cx="4953000" cy="6858000"/>
          </a:xfrm>
          <a:prstGeom prst="rect">
            <a:avLst/>
          </a:prstGeom>
          <a:noFill/>
          <a:ln w="9525">
            <a:noFill/>
            <a:miter lim="800000"/>
            <a:headEnd/>
            <a:tailEnd/>
          </a:ln>
        </p:spPr>
      </p:pic>
      <p:sp>
        <p:nvSpPr>
          <p:cNvPr id="13" name="TextBox 12"/>
          <p:cNvSpPr txBox="1"/>
          <p:nvPr/>
        </p:nvSpPr>
        <p:spPr>
          <a:xfrm>
            <a:off x="5463677" y="1126752"/>
            <a:ext cx="3786779" cy="2246769"/>
          </a:xfrm>
          <a:prstGeom prst="rect">
            <a:avLst/>
          </a:prstGeom>
          <a:noFill/>
        </p:spPr>
        <p:txBody>
          <a:bodyPr wrap="square">
            <a:spAutoFit/>
          </a:bodyPr>
          <a:lstStyle/>
          <a:p>
            <a:r>
              <a:rPr lang="fr-CA" sz="2800" dirty="0">
                <a:latin typeface="Arial" pitchFamily="34" charset="0"/>
                <a:ea typeface="MS PGothic" pitchFamily="34" charset="-128"/>
                <a:cs typeface="Arial" pitchFamily="34" charset="0"/>
              </a:rPr>
              <a:t>Il y a environ 150 millions d’années est survenu le premier d’une série d’événements </a:t>
            </a:r>
            <a:r>
              <a:rPr lang="fr-CA" sz="2800" dirty="0" smtClean="0">
                <a:latin typeface="Arial" pitchFamily="34" charset="0"/>
                <a:ea typeface="MS PGothic" pitchFamily="34" charset="-128"/>
                <a:cs typeface="Arial" pitchFamily="34" charset="0"/>
              </a:rPr>
              <a:t>liés…</a:t>
            </a:r>
            <a:endParaRPr lang="fr-CA" sz="2800" dirty="0">
              <a:latin typeface="Arial" pitchFamily="34" charset="0"/>
              <a:ea typeface="MS PGothic" pitchFamily="34" charset="-128"/>
              <a:cs typeface="Arial" pitchFamily="34"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late2.png"/>
          <p:cNvPicPr>
            <a:picLocks noChangeAspect="1"/>
          </p:cNvPicPr>
          <p:nvPr/>
        </p:nvPicPr>
        <p:blipFill>
          <a:blip r:embed="rId3"/>
          <a:srcRect/>
          <a:stretch>
            <a:fillRect/>
          </a:stretch>
        </p:blipFill>
        <p:spPr bwMode="auto">
          <a:xfrm>
            <a:off x="619125" y="2187575"/>
            <a:ext cx="7174971" cy="2921000"/>
          </a:xfrm>
          <a:prstGeom prst="rect">
            <a:avLst/>
          </a:prstGeom>
          <a:noFill/>
          <a:ln w="9525">
            <a:noFill/>
            <a:miter lim="800000"/>
            <a:headEnd/>
            <a:tailEnd/>
          </a:ln>
        </p:spPr>
      </p:pic>
      <p:sp>
        <p:nvSpPr>
          <p:cNvPr id="13" name="TextBox 12"/>
          <p:cNvSpPr txBox="1"/>
          <p:nvPr/>
        </p:nvSpPr>
        <p:spPr>
          <a:xfrm>
            <a:off x="546894" y="2430464"/>
            <a:ext cx="3353594" cy="384175"/>
          </a:xfrm>
          <a:prstGeom prst="rect">
            <a:avLst/>
          </a:prstGeom>
          <a:noFill/>
        </p:spPr>
        <p:txBody>
          <a:bodyPr>
            <a:spAutoFit/>
          </a:bodyPr>
          <a:lstStyle/>
          <a:p>
            <a:pPr eaLnBrk="0" hangingPunct="0">
              <a:lnSpc>
                <a:spcPct val="95000"/>
              </a:lnSpc>
              <a:defRPr/>
            </a:pPr>
            <a:r>
              <a:rPr lang="en-US" sz="2000" dirty="0">
                <a:solidFill>
                  <a:schemeClr val="tx1">
                    <a:lumMod val="65000"/>
                    <a:lumOff val="35000"/>
                  </a:schemeClr>
                </a:solidFill>
                <a:latin typeface="Helvetica" pitchFamily="50" charset="0"/>
                <a:cs typeface="+mn-cs"/>
              </a:rPr>
              <a:t>Pacific Plate </a:t>
            </a:r>
            <a:r>
              <a:rPr lang="en-US" sz="2000" dirty="0" err="1">
                <a:solidFill>
                  <a:schemeClr val="tx1">
                    <a:lumMod val="65000"/>
                    <a:lumOff val="35000"/>
                  </a:schemeClr>
                </a:solidFill>
                <a:latin typeface="Helvetica" pitchFamily="50" charset="0"/>
                <a:cs typeface="+mn-cs"/>
              </a:rPr>
              <a:t>Subduction</a:t>
            </a:r>
            <a:endParaRPr lang="en-US" sz="1800" dirty="0">
              <a:solidFill>
                <a:schemeClr val="tx1">
                  <a:lumMod val="65000"/>
                  <a:lumOff val="35000"/>
                </a:schemeClr>
              </a:solidFill>
              <a:latin typeface="Helvetica" pitchFamily="50" charset="0"/>
              <a:cs typeface="+mn-cs"/>
            </a:endParaRPr>
          </a:p>
        </p:txBody>
      </p:sp>
      <p:sp>
        <p:nvSpPr>
          <p:cNvPr id="4" name="Title 3"/>
          <p:cNvSpPr>
            <a:spLocks noGrp="1"/>
          </p:cNvSpPr>
          <p:nvPr>
            <p:ph type="title"/>
          </p:nvPr>
        </p:nvSpPr>
        <p:spPr>
          <a:xfrm>
            <a:off x="393834" y="315914"/>
            <a:ext cx="6848210" cy="873125"/>
          </a:xfrm>
        </p:spPr>
        <p:txBody>
          <a:bodyPr/>
          <a:lstStyle/>
          <a:p>
            <a:pPr>
              <a:spcBef>
                <a:spcPct val="50000"/>
              </a:spcBef>
            </a:pPr>
            <a:r>
              <a:rPr lang="fr-CA" sz="3200" dirty="0"/>
              <a:t>La séquence de Great </a:t>
            </a:r>
            <a:r>
              <a:rPr lang="fr-CA" sz="3200" dirty="0" err="1"/>
              <a:t>Valley</a:t>
            </a:r>
            <a:r>
              <a:rPr lang="fr-CA" sz="3200" dirty="0"/>
              <a:t> et le gradient franciscain </a:t>
            </a:r>
          </a:p>
        </p:txBody>
      </p:sp>
      <p:pic>
        <p:nvPicPr>
          <p:cNvPr id="14" name="Picture 13" descr="plate1.png"/>
          <p:cNvPicPr>
            <a:picLocks noChangeAspect="1"/>
          </p:cNvPicPr>
          <p:nvPr/>
        </p:nvPicPr>
        <p:blipFill>
          <a:blip r:embed="rId4"/>
          <a:srcRect/>
          <a:stretch>
            <a:fillRect/>
          </a:stretch>
        </p:blipFill>
        <p:spPr bwMode="auto">
          <a:xfrm>
            <a:off x="619125" y="3041651"/>
            <a:ext cx="7174971" cy="2066925"/>
          </a:xfrm>
          <a:prstGeom prst="rect">
            <a:avLst/>
          </a:prstGeom>
          <a:noFill/>
          <a:ln w="9525">
            <a:noFill/>
            <a:miter lim="800000"/>
            <a:headEnd/>
            <a:tailEnd/>
          </a:ln>
        </p:spPr>
      </p:pic>
      <p:pic>
        <p:nvPicPr>
          <p:cNvPr id="16" name="Picture 15" descr="platearrow1.png"/>
          <p:cNvPicPr>
            <a:picLocks noChangeAspect="1"/>
          </p:cNvPicPr>
          <p:nvPr/>
        </p:nvPicPr>
        <p:blipFill>
          <a:blip r:embed="rId5"/>
          <a:srcRect/>
          <a:stretch>
            <a:fillRect/>
          </a:stretch>
        </p:blipFill>
        <p:spPr bwMode="auto">
          <a:xfrm>
            <a:off x="619126" y="4133851"/>
            <a:ext cx="2101585" cy="974725"/>
          </a:xfrm>
          <a:prstGeom prst="rect">
            <a:avLst/>
          </a:prstGeom>
          <a:noFill/>
          <a:ln w="9525">
            <a:noFill/>
            <a:miter lim="800000"/>
            <a:headEnd/>
            <a:tailEnd/>
          </a:ln>
        </p:spPr>
      </p:pic>
      <p:pic>
        <p:nvPicPr>
          <p:cNvPr id="17" name="Picture 16" descr="platearrow2.png"/>
          <p:cNvPicPr>
            <a:picLocks noChangeAspect="1"/>
          </p:cNvPicPr>
          <p:nvPr/>
        </p:nvPicPr>
        <p:blipFill>
          <a:blip r:embed="rId6"/>
          <a:srcRect/>
          <a:stretch>
            <a:fillRect/>
          </a:stretch>
        </p:blipFill>
        <p:spPr bwMode="auto">
          <a:xfrm>
            <a:off x="619125" y="3375025"/>
            <a:ext cx="4459420" cy="1733550"/>
          </a:xfrm>
          <a:prstGeom prst="rect">
            <a:avLst/>
          </a:prstGeom>
          <a:noFill/>
          <a:ln w="9525">
            <a:noFill/>
            <a:miter lim="800000"/>
            <a:headEnd/>
            <a:tailEnd/>
          </a:ln>
        </p:spPr>
      </p:pic>
      <p:pic>
        <p:nvPicPr>
          <p:cNvPr id="18" name="Picture 17" descr="platearrow3.png"/>
          <p:cNvPicPr>
            <a:picLocks noChangeAspect="1"/>
          </p:cNvPicPr>
          <p:nvPr/>
        </p:nvPicPr>
        <p:blipFill>
          <a:blip r:embed="rId7"/>
          <a:srcRect/>
          <a:stretch>
            <a:fillRect/>
          </a:stretch>
        </p:blipFill>
        <p:spPr bwMode="auto">
          <a:xfrm>
            <a:off x="5119820" y="3297239"/>
            <a:ext cx="2674276" cy="1811337"/>
          </a:xfrm>
          <a:prstGeom prst="rect">
            <a:avLst/>
          </a:prstGeom>
          <a:noFill/>
          <a:ln w="9525">
            <a:noFill/>
            <a:miter lim="800000"/>
            <a:headEnd/>
            <a:tailEnd/>
          </a:ln>
        </p:spPr>
      </p:pic>
      <p:pic>
        <p:nvPicPr>
          <p:cNvPr id="19" name="Picture 18" descr="volcanocloud.png"/>
          <p:cNvPicPr>
            <a:picLocks noChangeAspect="1"/>
          </p:cNvPicPr>
          <p:nvPr/>
        </p:nvPicPr>
        <p:blipFill>
          <a:blip r:embed="rId8"/>
          <a:srcRect/>
          <a:stretch>
            <a:fillRect/>
          </a:stretch>
        </p:blipFill>
        <p:spPr bwMode="auto">
          <a:xfrm>
            <a:off x="5315877" y="2160589"/>
            <a:ext cx="2498857" cy="930275"/>
          </a:xfrm>
          <a:prstGeom prst="rect">
            <a:avLst/>
          </a:prstGeom>
          <a:noFill/>
          <a:ln w="9525">
            <a:noFill/>
            <a:miter lim="800000"/>
            <a:headEnd/>
            <a:tailEnd/>
          </a:ln>
        </p:spPr>
      </p:pic>
      <p:sp>
        <p:nvSpPr>
          <p:cNvPr id="20" name="TextBox 19"/>
          <p:cNvSpPr txBox="1"/>
          <p:nvPr/>
        </p:nvSpPr>
        <p:spPr>
          <a:xfrm>
            <a:off x="233083" y="2425700"/>
            <a:ext cx="5419165" cy="400110"/>
          </a:xfrm>
          <a:prstGeom prst="rect">
            <a:avLst/>
          </a:prstGeom>
          <a:solidFill>
            <a:schemeClr val="bg1"/>
          </a:solidFill>
        </p:spPr>
        <p:txBody>
          <a:bodyPr wrap="square">
            <a:spAutoFit/>
          </a:bodyPr>
          <a:lstStyle/>
          <a:p>
            <a:pPr algn="r">
              <a:spcBef>
                <a:spcPct val="50000"/>
              </a:spcBef>
            </a:pPr>
            <a:r>
              <a:rPr lang="fr-CA" sz="2000" dirty="0">
                <a:solidFill>
                  <a:srgbClr val="614E48"/>
                </a:solidFill>
                <a:latin typeface="Arial" pitchFamily="34" charset="0"/>
                <a:cs typeface="Arial" pitchFamily="34" charset="0"/>
              </a:rPr>
              <a:t>Gradient franciscain (</a:t>
            </a:r>
            <a:r>
              <a:rPr lang="fr-CA" sz="2000" dirty="0" smtClean="0">
                <a:solidFill>
                  <a:srgbClr val="614E48"/>
                </a:solidFill>
                <a:latin typeface="Arial" pitchFamily="34" charset="0"/>
                <a:cs typeface="Arial" pitchFamily="34" charset="0"/>
              </a:rPr>
              <a:t>plancher océanique</a:t>
            </a:r>
            <a:r>
              <a:rPr lang="fr-CA" sz="2000" dirty="0">
                <a:solidFill>
                  <a:srgbClr val="614E48"/>
                </a:solidFill>
                <a:latin typeface="Arial" pitchFamily="34" charset="0"/>
                <a:cs typeface="Arial" pitchFamily="34" charset="0"/>
              </a:rPr>
              <a:t>)</a:t>
            </a:r>
            <a:endParaRPr lang="fr-CA" sz="2000" dirty="0">
              <a:latin typeface="Arial" pitchFamily="34" charset="0"/>
              <a:cs typeface="Arial" pitchFamily="34" charset="0"/>
            </a:endParaRPr>
          </a:p>
        </p:txBody>
      </p:sp>
      <p:grpSp>
        <p:nvGrpSpPr>
          <p:cNvPr id="21" name="Group 20"/>
          <p:cNvGrpSpPr>
            <a:grpSpLocks/>
          </p:cNvGrpSpPr>
          <p:nvPr/>
        </p:nvGrpSpPr>
        <p:grpSpPr bwMode="auto">
          <a:xfrm>
            <a:off x="8005631" y="3422655"/>
            <a:ext cx="1609018" cy="1384995"/>
            <a:chOff x="1349811" y="3067884"/>
            <a:chExt cx="1484941" cy="1385886"/>
          </a:xfrm>
        </p:grpSpPr>
        <p:pic>
          <p:nvPicPr>
            <p:cNvPr id="45070" name="Picture 21" descr="DOTTED_ARROW.wmf"/>
            <p:cNvPicPr>
              <a:picLocks noChangeAspect="1"/>
            </p:cNvPicPr>
            <p:nvPr/>
          </p:nvPicPr>
          <p:blipFill>
            <a:blip r:embed="rId9"/>
            <a:srcRect/>
            <a:stretch>
              <a:fillRect/>
            </a:stretch>
          </p:blipFill>
          <p:spPr bwMode="auto">
            <a:xfrm>
              <a:off x="1349811" y="3174171"/>
              <a:ext cx="215900" cy="165100"/>
            </a:xfrm>
            <a:prstGeom prst="rect">
              <a:avLst/>
            </a:prstGeom>
            <a:noFill/>
            <a:ln w="9525">
              <a:noFill/>
              <a:miter lim="800000"/>
              <a:headEnd/>
              <a:tailEnd/>
            </a:ln>
          </p:spPr>
        </p:pic>
        <p:sp>
          <p:nvSpPr>
            <p:cNvPr id="24" name="TextBox 23"/>
            <p:cNvSpPr txBox="1"/>
            <p:nvPr/>
          </p:nvSpPr>
          <p:spPr>
            <a:xfrm>
              <a:off x="1578365" y="3067884"/>
              <a:ext cx="1256387" cy="1385886"/>
            </a:xfrm>
            <a:prstGeom prst="rect">
              <a:avLst/>
            </a:prstGeom>
            <a:noFill/>
          </p:spPr>
          <p:txBody>
            <a:bodyPr wrap="square">
              <a:spAutoFit/>
            </a:bodyPr>
            <a:lstStyle/>
            <a:p>
              <a:pPr>
                <a:spcBef>
                  <a:spcPct val="50000"/>
                </a:spcBef>
              </a:pPr>
              <a:r>
                <a:rPr lang="fr-CA" sz="1400" dirty="0">
                  <a:solidFill>
                    <a:srgbClr val="614E48"/>
                  </a:solidFill>
                  <a:latin typeface="Arial" pitchFamily="34" charset="0"/>
                  <a:cs typeface="Arial" pitchFamily="34" charset="0"/>
                </a:rPr>
                <a:t>En montant à la surface, le magma forme des volcans et des montagnes</a:t>
              </a:r>
              <a:endParaRPr lang="fr-CA" sz="1400" dirty="0">
                <a:latin typeface="Arial" pitchFamily="34" charset="0"/>
                <a:cs typeface="Arial" pitchFamily="34" charset="0"/>
              </a:endParaRPr>
            </a:p>
          </p:txBody>
        </p:sp>
      </p:grpSp>
      <p:grpSp>
        <p:nvGrpSpPr>
          <p:cNvPr id="25" name="Group 24"/>
          <p:cNvGrpSpPr>
            <a:grpSpLocks/>
          </p:cNvGrpSpPr>
          <p:nvPr/>
        </p:nvGrpSpPr>
        <p:grpSpPr bwMode="auto">
          <a:xfrm>
            <a:off x="8005631" y="2816224"/>
            <a:ext cx="1487092" cy="523220"/>
            <a:chOff x="1349811" y="3067884"/>
            <a:chExt cx="1372461" cy="522566"/>
          </a:xfrm>
        </p:grpSpPr>
        <p:pic>
          <p:nvPicPr>
            <p:cNvPr id="45068" name="Picture 25" descr="DOTTED_ARROW.wmf"/>
            <p:cNvPicPr>
              <a:picLocks noChangeAspect="1"/>
            </p:cNvPicPr>
            <p:nvPr/>
          </p:nvPicPr>
          <p:blipFill>
            <a:blip r:embed="rId9"/>
            <a:srcRect/>
            <a:stretch>
              <a:fillRect/>
            </a:stretch>
          </p:blipFill>
          <p:spPr bwMode="auto">
            <a:xfrm>
              <a:off x="1349811" y="3174171"/>
              <a:ext cx="215900" cy="165100"/>
            </a:xfrm>
            <a:prstGeom prst="rect">
              <a:avLst/>
            </a:prstGeom>
            <a:noFill/>
            <a:ln w="9525">
              <a:noFill/>
              <a:miter lim="800000"/>
              <a:headEnd/>
              <a:tailEnd/>
            </a:ln>
          </p:spPr>
        </p:pic>
        <p:sp>
          <p:nvSpPr>
            <p:cNvPr id="27" name="TextBox 26"/>
            <p:cNvSpPr txBox="1"/>
            <p:nvPr/>
          </p:nvSpPr>
          <p:spPr>
            <a:xfrm>
              <a:off x="1578371" y="3067884"/>
              <a:ext cx="1143901" cy="522566"/>
            </a:xfrm>
            <a:prstGeom prst="rect">
              <a:avLst/>
            </a:prstGeom>
            <a:noFill/>
          </p:spPr>
          <p:txBody>
            <a:bodyPr wrap="none">
              <a:spAutoFit/>
            </a:bodyPr>
            <a:lstStyle/>
            <a:p>
              <a:pPr eaLnBrk="0" hangingPunct="0">
                <a:defRPr/>
              </a:pPr>
              <a:r>
                <a:rPr lang="fr-FR" sz="1400" smtClean="0">
                  <a:solidFill>
                    <a:schemeClr val="tx1">
                      <a:lumMod val="65000"/>
                      <a:lumOff val="35000"/>
                    </a:schemeClr>
                  </a:solidFill>
                  <a:latin typeface="Helvetica" pitchFamily="50" charset="0"/>
                  <a:cs typeface="+mn-cs"/>
                </a:rPr>
                <a:t>Séquence de</a:t>
              </a:r>
            </a:p>
            <a:p>
              <a:pPr eaLnBrk="0" hangingPunct="0">
                <a:defRPr/>
              </a:pPr>
              <a:r>
                <a:rPr lang="fr-FR" sz="1400" smtClean="0">
                  <a:solidFill>
                    <a:schemeClr val="tx1">
                      <a:lumMod val="65000"/>
                      <a:lumOff val="35000"/>
                    </a:schemeClr>
                  </a:solidFill>
                  <a:latin typeface="Helvetica" pitchFamily="50" charset="0"/>
                  <a:cs typeface="+mn-cs"/>
                </a:rPr>
                <a:t>Great valley</a:t>
              </a:r>
              <a:endParaRPr lang="fr-FR" sz="1400">
                <a:solidFill>
                  <a:schemeClr val="tx1">
                    <a:lumMod val="65000"/>
                    <a:lumOff val="35000"/>
                  </a:schemeClr>
                </a:solidFill>
                <a:latin typeface="Helvetica" pitchFamily="50" charset="0"/>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par>
                                <p:cTn id="17" presetID="10" presetClass="exit" presetSubtype="0" fill="hold"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xit" presetSubtype="0" fill="hold" nodeType="withEffect">
                                  <p:stCondLst>
                                    <p:cond delay="0"/>
                                  </p:stCondLst>
                                  <p:childTnLst>
                                    <p:animEffect transition="out" filter="fade">
                                      <p:cBhvr>
                                        <p:cTn id="30" dur="1000"/>
                                        <p:tgtEl>
                                          <p:spTgt spid="14"/>
                                        </p:tgtEl>
                                      </p:cBhvr>
                                    </p:animEffect>
                                    <p:set>
                                      <p:cBhvr>
                                        <p:cTn id="31" dur="1" fill="hold">
                                          <p:stCondLst>
                                            <p:cond delay="999"/>
                                          </p:stCondLst>
                                        </p:cTn>
                                        <p:tgtEl>
                                          <p:spTgt spid="14"/>
                                        </p:tgtEl>
                                        <p:attrNameLst>
                                          <p:attrName>style.visibility</p:attrName>
                                        </p:attrNameLst>
                                      </p:cBhvr>
                                      <p:to>
                                        <p:strVal val="hidden"/>
                                      </p:to>
                                    </p:se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3834" y="134939"/>
            <a:ext cx="7295356" cy="873125"/>
          </a:xfrm>
        </p:spPr>
        <p:txBody>
          <a:bodyPr/>
          <a:lstStyle/>
          <a:p>
            <a:pPr>
              <a:spcBef>
                <a:spcPct val="50000"/>
              </a:spcBef>
            </a:pPr>
            <a:r>
              <a:rPr lang="fr-CA" dirty="0">
                <a:solidFill>
                  <a:schemeClr val="tx2"/>
                </a:solidFill>
              </a:rPr>
              <a:t>Le système de failles de San Andreas</a:t>
            </a:r>
          </a:p>
        </p:txBody>
      </p:sp>
      <p:pic>
        <p:nvPicPr>
          <p:cNvPr id="47106" name="Picture 20" descr="Pac-NoAm_Tech_Big"/>
          <p:cNvPicPr>
            <a:picLocks noChangeAspect="1" noChangeArrowheads="1" noCrop="1"/>
          </p:cNvPicPr>
          <p:nvPr/>
        </p:nvPicPr>
        <p:blipFill>
          <a:blip r:embed="rId3"/>
          <a:srcRect/>
          <a:stretch>
            <a:fillRect/>
          </a:stretch>
        </p:blipFill>
        <p:spPr bwMode="auto">
          <a:xfrm>
            <a:off x="3348840" y="1075205"/>
            <a:ext cx="6205008" cy="4294188"/>
          </a:xfrm>
          <a:prstGeom prst="rect">
            <a:avLst/>
          </a:prstGeom>
          <a:noFill/>
          <a:ln w="9525">
            <a:noFill/>
            <a:miter lim="800000"/>
            <a:headEnd/>
            <a:tailEnd/>
          </a:ln>
        </p:spPr>
      </p:pic>
      <p:sp>
        <p:nvSpPr>
          <p:cNvPr id="23" name="TextBox 22"/>
          <p:cNvSpPr txBox="1"/>
          <p:nvPr/>
        </p:nvSpPr>
        <p:spPr>
          <a:xfrm>
            <a:off x="160245" y="1778651"/>
            <a:ext cx="3188595" cy="2893100"/>
          </a:xfrm>
          <a:prstGeom prst="rect">
            <a:avLst/>
          </a:prstGeom>
          <a:noFill/>
        </p:spPr>
        <p:txBody>
          <a:bodyPr wrap="square">
            <a:spAutoFit/>
          </a:bodyPr>
          <a:lstStyle/>
          <a:p>
            <a:pPr eaLnBrk="1" hangingPunct="1">
              <a:lnSpc>
                <a:spcPct val="130000"/>
              </a:lnSpc>
            </a:pPr>
            <a:r>
              <a:rPr lang="fr-CA" sz="1400" dirty="0" smtClean="0">
                <a:solidFill>
                  <a:schemeClr val="tx2"/>
                </a:solidFill>
                <a:latin typeface="Arial" pitchFamily="34" charset="0"/>
                <a:cs typeface="Arial" pitchFamily="34" charset="0"/>
              </a:rPr>
              <a:t>La </a:t>
            </a:r>
            <a:r>
              <a:rPr lang="fr-CA" sz="1400" dirty="0">
                <a:solidFill>
                  <a:schemeClr val="tx2"/>
                </a:solidFill>
                <a:latin typeface="Arial" pitchFamily="34" charset="0"/>
                <a:cs typeface="Arial" pitchFamily="34" charset="0"/>
              </a:rPr>
              <a:t>plaque de </a:t>
            </a:r>
            <a:r>
              <a:rPr lang="fr-CA" sz="1400" dirty="0" err="1">
                <a:solidFill>
                  <a:schemeClr val="tx2"/>
                </a:solidFill>
                <a:latin typeface="Arial" pitchFamily="34" charset="0"/>
                <a:cs typeface="Arial" pitchFamily="34" charset="0"/>
              </a:rPr>
              <a:t>Farallon</a:t>
            </a:r>
            <a:r>
              <a:rPr lang="fr-CA" sz="1400" dirty="0">
                <a:solidFill>
                  <a:schemeClr val="tx2"/>
                </a:solidFill>
                <a:latin typeface="Arial" pitchFamily="34" charset="0"/>
                <a:cs typeface="Arial" pitchFamily="34" charset="0"/>
              </a:rPr>
              <a:t>, la plaque du Pacifique et la plaque nord-américaine se touchent à une « triple jonction » </a:t>
            </a:r>
            <a:r>
              <a:rPr lang="fr-CA" sz="1400" dirty="0" smtClean="0">
                <a:solidFill>
                  <a:schemeClr val="tx2"/>
                </a:solidFill>
                <a:latin typeface="Arial" pitchFamily="34" charset="0"/>
                <a:cs typeface="Arial" pitchFamily="34" charset="0"/>
              </a:rPr>
              <a:t>.</a:t>
            </a:r>
            <a:r>
              <a:rPr lang="fr-CA" sz="1400" dirty="0">
                <a:solidFill>
                  <a:schemeClr val="tx2"/>
                </a:solidFill>
                <a:latin typeface="Arial" pitchFamily="34" charset="0"/>
                <a:cs typeface="Arial" pitchFamily="34" charset="0"/>
              </a:rPr>
              <a:t/>
            </a:r>
            <a:br>
              <a:rPr lang="fr-CA" sz="1400" dirty="0">
                <a:solidFill>
                  <a:schemeClr val="tx2"/>
                </a:solidFill>
                <a:latin typeface="Arial" pitchFamily="34" charset="0"/>
                <a:cs typeface="Arial" pitchFamily="34" charset="0"/>
              </a:rPr>
            </a:br>
            <a:endParaRPr lang="fr-CA" sz="1400" dirty="0" smtClean="0">
              <a:solidFill>
                <a:schemeClr val="tx2"/>
              </a:solidFill>
              <a:latin typeface="Arial" pitchFamily="34" charset="0"/>
              <a:cs typeface="Arial" pitchFamily="34" charset="0"/>
            </a:endParaRPr>
          </a:p>
          <a:p>
            <a:pPr eaLnBrk="1" hangingPunct="1">
              <a:lnSpc>
                <a:spcPct val="130000"/>
              </a:lnSpc>
            </a:pPr>
            <a:endParaRPr lang="fr-CA" sz="1400" dirty="0">
              <a:solidFill>
                <a:schemeClr val="tx2"/>
              </a:solidFill>
              <a:latin typeface="Arial" pitchFamily="34" charset="0"/>
              <a:cs typeface="Arial" pitchFamily="34" charset="0"/>
            </a:endParaRPr>
          </a:p>
          <a:p>
            <a:pPr eaLnBrk="1" hangingPunct="1">
              <a:lnSpc>
                <a:spcPct val="130000"/>
              </a:lnSpc>
            </a:pPr>
            <a:r>
              <a:rPr lang="fr-CA" sz="1400" dirty="0" smtClean="0">
                <a:solidFill>
                  <a:schemeClr val="tx2"/>
                </a:solidFill>
                <a:latin typeface="Arial" pitchFamily="34" charset="0"/>
                <a:cs typeface="Arial" pitchFamily="34" charset="0"/>
              </a:rPr>
              <a:t>Les </a:t>
            </a:r>
            <a:r>
              <a:rPr lang="fr-CA" sz="1400" dirty="0">
                <a:solidFill>
                  <a:schemeClr val="tx2"/>
                </a:solidFill>
                <a:latin typeface="Arial" pitchFamily="34" charset="0"/>
                <a:cs typeface="Arial" pitchFamily="34" charset="0"/>
              </a:rPr>
              <a:t>plaques s’éloignent l’une de l’autre en se déplaçant vers le nord, et ce mouvement est à l’origine de la faille de San </a:t>
            </a:r>
            <a:r>
              <a:rPr lang="fr-CA" sz="1400" dirty="0" smtClean="0">
                <a:solidFill>
                  <a:schemeClr val="tx2"/>
                </a:solidFill>
                <a:latin typeface="Arial" pitchFamily="34" charset="0"/>
                <a:cs typeface="Arial" pitchFamily="34" charset="0"/>
              </a:rPr>
              <a:t>Andreas.</a:t>
            </a:r>
            <a:endParaRPr lang="fr-CA" sz="1400" dirty="0">
              <a:solidFill>
                <a:srgbClr val="000000"/>
              </a:solidFill>
              <a:latin typeface="Arial" pitchFamily="34" charset="0"/>
              <a:cs typeface="Arial" pitchFamily="34" charset="0"/>
            </a:endParaRPr>
          </a:p>
        </p:txBody>
      </p:sp>
      <p:sp>
        <p:nvSpPr>
          <p:cNvPr id="2" name="ZoneTexte 1"/>
          <p:cNvSpPr txBox="1"/>
          <p:nvPr/>
        </p:nvSpPr>
        <p:spPr>
          <a:xfrm>
            <a:off x="5035911" y="5498589"/>
            <a:ext cx="3663182" cy="861774"/>
          </a:xfrm>
          <a:prstGeom prst="rect">
            <a:avLst/>
          </a:prstGeom>
          <a:noFill/>
        </p:spPr>
        <p:txBody>
          <a:bodyPr wrap="none" rtlCol="0">
            <a:spAutoFit/>
          </a:bodyPr>
          <a:lstStyle/>
          <a:p>
            <a:pPr>
              <a:spcBef>
                <a:spcPct val="50000"/>
              </a:spcBef>
            </a:pPr>
            <a:r>
              <a:rPr lang="fr-CA" sz="1000" dirty="0"/>
              <a:t>NORTH AMERICAN PLATE = PLAQUE NORD-AMÉRICAINE</a:t>
            </a:r>
          </a:p>
          <a:p>
            <a:pPr>
              <a:spcBef>
                <a:spcPct val="50000"/>
              </a:spcBef>
            </a:pPr>
            <a:r>
              <a:rPr lang="fr-CA" sz="1000" dirty="0"/>
              <a:t>FARALLON PLATE = PLAQUE DE FARALLON</a:t>
            </a:r>
          </a:p>
          <a:p>
            <a:pPr>
              <a:spcBef>
                <a:spcPct val="50000"/>
              </a:spcBef>
            </a:pPr>
            <a:r>
              <a:rPr lang="fr-CA" sz="1000" dirty="0"/>
              <a:t>PACIFIC PLATE = PLAQUE DU PACIFIQUE</a:t>
            </a:r>
          </a:p>
          <a:p>
            <a:endParaRPr lang="fr-FR" sz="1000" dirty="0">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Screen shot 2011-01-03 at 1.38.29 PM.png"/>
          <p:cNvPicPr>
            <a:picLocks noChangeAspect="1"/>
          </p:cNvPicPr>
          <p:nvPr/>
        </p:nvPicPr>
        <p:blipFill>
          <a:blip r:embed="rId3"/>
          <a:srcRect/>
          <a:stretch>
            <a:fillRect/>
          </a:stretch>
        </p:blipFill>
        <p:spPr bwMode="auto">
          <a:xfrm>
            <a:off x="963083" y="669926"/>
            <a:ext cx="6934200" cy="2232025"/>
          </a:xfrm>
          <a:prstGeom prst="rect">
            <a:avLst/>
          </a:prstGeom>
          <a:noFill/>
          <a:ln w="9525">
            <a:noFill/>
            <a:miter lim="800000"/>
            <a:headEnd/>
            <a:tailEnd/>
          </a:ln>
        </p:spPr>
      </p:pic>
      <p:pic>
        <p:nvPicPr>
          <p:cNvPr id="49154" name="Picture 6" descr="Screen shot 2011-01-03 at 1.38.38 PM.png"/>
          <p:cNvPicPr>
            <a:picLocks noChangeAspect="1"/>
          </p:cNvPicPr>
          <p:nvPr/>
        </p:nvPicPr>
        <p:blipFill>
          <a:blip r:embed="rId4"/>
          <a:srcRect/>
          <a:stretch>
            <a:fillRect/>
          </a:stretch>
        </p:blipFill>
        <p:spPr bwMode="auto">
          <a:xfrm>
            <a:off x="963083" y="3708400"/>
            <a:ext cx="6934200" cy="2230438"/>
          </a:xfrm>
          <a:prstGeom prst="rect">
            <a:avLst/>
          </a:prstGeom>
          <a:noFill/>
          <a:ln w="9525">
            <a:noFill/>
            <a:miter lim="800000"/>
            <a:headEnd/>
            <a:tailEnd/>
          </a:ln>
        </p:spPr>
      </p:pic>
      <p:sp>
        <p:nvSpPr>
          <p:cNvPr id="8" name="TextBox 7"/>
          <p:cNvSpPr txBox="1"/>
          <p:nvPr/>
        </p:nvSpPr>
        <p:spPr>
          <a:xfrm>
            <a:off x="937287" y="2901950"/>
            <a:ext cx="4545409" cy="560388"/>
          </a:xfrm>
          <a:prstGeom prst="rect">
            <a:avLst/>
          </a:prstGeom>
          <a:noFill/>
        </p:spPr>
        <p:txBody>
          <a:bodyPr>
            <a:spAutoFit/>
          </a:bodyPr>
          <a:lstStyle/>
          <a:p>
            <a:pPr eaLnBrk="0" hangingPunct="0">
              <a:lnSpc>
                <a:spcPct val="95000"/>
              </a:lnSpc>
              <a:defRPr/>
            </a:pPr>
            <a:r>
              <a:rPr lang="en-US" sz="1600" dirty="0" err="1" smtClean="0">
                <a:solidFill>
                  <a:schemeClr val="tx1">
                    <a:lumMod val="65000"/>
                    <a:lumOff val="35000"/>
                  </a:schemeClr>
                </a:solidFill>
                <a:latin typeface="Helvetica" pitchFamily="50" charset="0"/>
                <a:cs typeface="+mn-cs"/>
              </a:rPr>
              <a:t>Monts</a:t>
            </a:r>
            <a:r>
              <a:rPr lang="en-US" sz="1600" dirty="0" smtClean="0">
                <a:solidFill>
                  <a:schemeClr val="tx1">
                    <a:lumMod val="65000"/>
                    <a:lumOff val="35000"/>
                  </a:schemeClr>
                </a:solidFill>
                <a:latin typeface="Helvetica" pitchFamily="50" charset="0"/>
                <a:cs typeface="+mn-cs"/>
              </a:rPr>
              <a:t> </a:t>
            </a:r>
            <a:r>
              <a:rPr lang="en-US" sz="1600" dirty="0" err="1" smtClean="0">
                <a:solidFill>
                  <a:schemeClr val="tx1">
                    <a:lumMod val="65000"/>
                    <a:lumOff val="35000"/>
                  </a:schemeClr>
                </a:solidFill>
                <a:latin typeface="Helvetica" pitchFamily="50" charset="0"/>
                <a:cs typeface="+mn-cs"/>
              </a:rPr>
              <a:t>Mayacamas</a:t>
            </a:r>
            <a:endParaRPr lang="en-US" sz="1600" dirty="0">
              <a:solidFill>
                <a:schemeClr val="tx1">
                  <a:lumMod val="65000"/>
                  <a:lumOff val="35000"/>
                </a:schemeClr>
              </a:solidFill>
              <a:latin typeface="Helvetica" pitchFamily="50" charset="0"/>
              <a:cs typeface="+mn-cs"/>
            </a:endParaRPr>
          </a:p>
          <a:p>
            <a:pPr eaLnBrk="0" hangingPunct="0">
              <a:lnSpc>
                <a:spcPct val="95000"/>
              </a:lnSpc>
              <a:defRPr/>
            </a:pPr>
            <a:r>
              <a:rPr lang="en-US" sz="1600" dirty="0" err="1" smtClean="0">
                <a:solidFill>
                  <a:schemeClr val="tx1">
                    <a:lumMod val="65000"/>
                    <a:lumOff val="35000"/>
                  </a:schemeClr>
                </a:solidFill>
                <a:latin typeface="Helvetica" pitchFamily="50" charset="0"/>
                <a:cs typeface="+mn-cs"/>
              </a:rPr>
              <a:t>Vers</a:t>
            </a:r>
            <a:r>
              <a:rPr lang="en-US" sz="1600" dirty="0" smtClean="0">
                <a:solidFill>
                  <a:schemeClr val="tx1">
                    <a:lumMod val="65000"/>
                    <a:lumOff val="35000"/>
                  </a:schemeClr>
                </a:solidFill>
                <a:latin typeface="Helvetica" pitchFamily="50" charset="0"/>
                <a:cs typeface="+mn-cs"/>
              </a:rPr>
              <a:t> </a:t>
            </a:r>
            <a:r>
              <a:rPr lang="en-US" sz="1600" dirty="0" err="1" smtClean="0">
                <a:solidFill>
                  <a:schemeClr val="tx1">
                    <a:lumMod val="65000"/>
                    <a:lumOff val="35000"/>
                  </a:schemeClr>
                </a:solidFill>
                <a:latin typeface="Helvetica" pitchFamily="50" charset="0"/>
                <a:cs typeface="+mn-cs"/>
              </a:rPr>
              <a:t>l’ouest</a:t>
            </a:r>
            <a:r>
              <a:rPr lang="en-US" sz="1600" dirty="0" smtClean="0">
                <a:solidFill>
                  <a:schemeClr val="tx1">
                    <a:lumMod val="65000"/>
                    <a:lumOff val="35000"/>
                  </a:schemeClr>
                </a:solidFill>
                <a:latin typeface="Helvetica" pitchFamily="50" charset="0"/>
                <a:cs typeface="+mn-cs"/>
              </a:rPr>
              <a:t>, </a:t>
            </a:r>
            <a:r>
              <a:rPr lang="en-US" sz="1600" dirty="0">
                <a:solidFill>
                  <a:schemeClr val="tx1">
                    <a:lumMod val="65000"/>
                    <a:lumOff val="35000"/>
                  </a:schemeClr>
                </a:solidFill>
                <a:latin typeface="Helvetica" pitchFamily="50" charset="0"/>
                <a:cs typeface="+mn-cs"/>
              </a:rPr>
              <a:t>Yountville</a:t>
            </a:r>
          </a:p>
        </p:txBody>
      </p:sp>
      <p:sp>
        <p:nvSpPr>
          <p:cNvPr id="9" name="TextBox 8"/>
          <p:cNvSpPr txBox="1"/>
          <p:nvPr/>
        </p:nvSpPr>
        <p:spPr>
          <a:xfrm>
            <a:off x="937287" y="5945189"/>
            <a:ext cx="4545409" cy="560153"/>
          </a:xfrm>
          <a:prstGeom prst="rect">
            <a:avLst/>
          </a:prstGeom>
          <a:noFill/>
        </p:spPr>
        <p:txBody>
          <a:bodyPr>
            <a:spAutoFit/>
          </a:bodyPr>
          <a:lstStyle/>
          <a:p>
            <a:pPr eaLnBrk="0" hangingPunct="0">
              <a:lnSpc>
                <a:spcPct val="95000"/>
              </a:lnSpc>
              <a:defRPr/>
            </a:pPr>
            <a:r>
              <a:rPr lang="en-US" sz="1600" dirty="0" err="1" smtClean="0">
                <a:solidFill>
                  <a:schemeClr val="tx1">
                    <a:lumMod val="65000"/>
                    <a:lumOff val="35000"/>
                  </a:schemeClr>
                </a:solidFill>
                <a:latin typeface="Helvetica" pitchFamily="50" charset="0"/>
                <a:cs typeface="+mn-cs"/>
              </a:rPr>
              <a:t>Montagnes</a:t>
            </a:r>
            <a:r>
              <a:rPr lang="en-US" sz="1600" dirty="0" smtClean="0">
                <a:solidFill>
                  <a:schemeClr val="tx1">
                    <a:lumMod val="65000"/>
                    <a:lumOff val="35000"/>
                  </a:schemeClr>
                </a:solidFill>
                <a:latin typeface="Helvetica" pitchFamily="50" charset="0"/>
                <a:cs typeface="+mn-cs"/>
              </a:rPr>
              <a:t> </a:t>
            </a:r>
            <a:r>
              <a:rPr lang="en-US" sz="1600" dirty="0" err="1" smtClean="0">
                <a:solidFill>
                  <a:schemeClr val="tx1">
                    <a:lumMod val="65000"/>
                    <a:lumOff val="35000"/>
                  </a:schemeClr>
                </a:solidFill>
                <a:latin typeface="Helvetica" pitchFamily="50" charset="0"/>
                <a:cs typeface="+mn-cs"/>
              </a:rPr>
              <a:t>Vaca</a:t>
            </a:r>
            <a:endParaRPr lang="en-US" sz="1600" dirty="0" smtClean="0">
              <a:solidFill>
                <a:schemeClr val="tx1">
                  <a:lumMod val="65000"/>
                  <a:lumOff val="35000"/>
                </a:schemeClr>
              </a:solidFill>
              <a:latin typeface="Helvetica" pitchFamily="50" charset="0"/>
              <a:cs typeface="+mn-cs"/>
            </a:endParaRPr>
          </a:p>
          <a:p>
            <a:pPr eaLnBrk="0" hangingPunct="0">
              <a:lnSpc>
                <a:spcPct val="95000"/>
              </a:lnSpc>
              <a:defRPr/>
            </a:pPr>
            <a:r>
              <a:rPr lang="en-US" sz="1600" dirty="0" err="1" smtClean="0">
                <a:solidFill>
                  <a:schemeClr val="tx1">
                    <a:lumMod val="65000"/>
                    <a:lumOff val="35000"/>
                  </a:schemeClr>
                </a:solidFill>
                <a:latin typeface="Helvetica" pitchFamily="50" charset="0"/>
                <a:cs typeface="+mn-cs"/>
              </a:rPr>
              <a:t>Vers</a:t>
            </a:r>
            <a:r>
              <a:rPr lang="en-US" sz="1600" dirty="0" smtClean="0">
                <a:solidFill>
                  <a:schemeClr val="tx1">
                    <a:lumMod val="65000"/>
                    <a:lumOff val="35000"/>
                  </a:schemeClr>
                </a:solidFill>
                <a:latin typeface="Helvetica" pitchFamily="50" charset="0"/>
                <a:cs typeface="+mn-cs"/>
              </a:rPr>
              <a:t> </a:t>
            </a:r>
            <a:r>
              <a:rPr lang="en-US" sz="1600" dirty="0" err="1" smtClean="0">
                <a:solidFill>
                  <a:schemeClr val="tx1">
                    <a:lumMod val="65000"/>
                    <a:lumOff val="35000"/>
                  </a:schemeClr>
                </a:solidFill>
                <a:latin typeface="Helvetica" pitchFamily="50" charset="0"/>
                <a:cs typeface="+mn-cs"/>
              </a:rPr>
              <a:t>l’est</a:t>
            </a:r>
            <a:r>
              <a:rPr lang="en-US" sz="1600" dirty="0" smtClean="0">
                <a:solidFill>
                  <a:schemeClr val="tx1">
                    <a:lumMod val="65000"/>
                    <a:lumOff val="35000"/>
                  </a:schemeClr>
                </a:solidFill>
                <a:latin typeface="Helvetica" pitchFamily="50" charset="0"/>
                <a:cs typeface="+mn-cs"/>
              </a:rPr>
              <a:t>, district de Stags Leap</a:t>
            </a:r>
            <a:endParaRPr lang="en-US" sz="16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833533" y="2162175"/>
            <a:ext cx="3351875" cy="3367076"/>
          </a:xfrm>
          <a:prstGeom prst="rect">
            <a:avLst/>
          </a:prstGeom>
          <a:noFill/>
        </p:spPr>
        <p:txBody>
          <a:bodyPr>
            <a:spAutoFit/>
          </a:bodyPr>
          <a:lstStyle/>
          <a:p>
            <a:pPr eaLnBrk="0" hangingPunct="0">
              <a:lnSpc>
                <a:spcPct val="95000"/>
              </a:lnSpc>
              <a:defRPr/>
            </a:pPr>
            <a:r>
              <a:rPr lang="fr-CA" sz="2800" dirty="0" smtClean="0">
                <a:latin typeface="Arial" pitchFamily="34" charset="0"/>
                <a:cs typeface="Arial" pitchFamily="34" charset="0"/>
              </a:rPr>
              <a:t>Plus </a:t>
            </a:r>
            <a:r>
              <a:rPr lang="fr-CA" sz="2800" dirty="0">
                <a:latin typeface="Arial" pitchFamily="34" charset="0"/>
                <a:cs typeface="Arial" pitchFamily="34" charset="0"/>
              </a:rPr>
              <a:t>de 100 sols </a:t>
            </a:r>
            <a:r>
              <a:rPr lang="fr-CA" sz="2800" dirty="0" smtClean="0">
                <a:latin typeface="Arial" pitchFamily="34" charset="0"/>
                <a:cs typeface="Arial" pitchFamily="34" charset="0"/>
              </a:rPr>
              <a:t>différents</a:t>
            </a:r>
            <a:r>
              <a:rPr lang="fr-CA" sz="2800" dirty="0">
                <a:latin typeface="Arial" pitchFamily="34" charset="0"/>
                <a:cs typeface="Arial" pitchFamily="34" charset="0"/>
              </a:rPr>
              <a:t/>
            </a:r>
            <a:br>
              <a:rPr lang="fr-CA" sz="2800" dirty="0">
                <a:latin typeface="Arial" pitchFamily="34" charset="0"/>
                <a:cs typeface="Arial" pitchFamily="34" charset="0"/>
              </a:rPr>
            </a:br>
            <a:r>
              <a:rPr lang="fr-CA" sz="2800" dirty="0">
                <a:latin typeface="Arial" pitchFamily="34" charset="0"/>
                <a:cs typeface="Arial" pitchFamily="34" charset="0"/>
              </a:rPr>
              <a:t/>
            </a:r>
            <a:br>
              <a:rPr lang="fr-CA" sz="2800" dirty="0">
                <a:latin typeface="Arial" pitchFamily="34" charset="0"/>
                <a:cs typeface="Arial" pitchFamily="34" charset="0"/>
              </a:rPr>
            </a:br>
            <a:r>
              <a:rPr lang="fr-CA" sz="2800" dirty="0" smtClean="0">
                <a:latin typeface="Arial" pitchFamily="34" charset="0"/>
                <a:cs typeface="Arial" pitchFamily="34" charset="0"/>
              </a:rPr>
              <a:t>33 </a:t>
            </a:r>
            <a:r>
              <a:rPr lang="fr-CA" sz="2800" dirty="0">
                <a:latin typeface="Arial" pitchFamily="34" charset="0"/>
                <a:cs typeface="Arial" pitchFamily="34" charset="0"/>
              </a:rPr>
              <a:t>séries de sols</a:t>
            </a:r>
            <a:br>
              <a:rPr lang="fr-CA" sz="2800" dirty="0">
                <a:latin typeface="Arial" pitchFamily="34" charset="0"/>
                <a:cs typeface="Arial" pitchFamily="34" charset="0"/>
              </a:rPr>
            </a:br>
            <a:r>
              <a:rPr lang="fr-CA" sz="2800" dirty="0">
                <a:latin typeface="Arial" pitchFamily="34" charset="0"/>
                <a:cs typeface="Arial" pitchFamily="34" charset="0"/>
              </a:rPr>
              <a:t/>
            </a:r>
            <a:br>
              <a:rPr lang="fr-CA" sz="2800" dirty="0">
                <a:latin typeface="Arial" pitchFamily="34" charset="0"/>
                <a:cs typeface="Arial" pitchFamily="34" charset="0"/>
              </a:rPr>
            </a:br>
            <a:r>
              <a:rPr lang="fr-CA" sz="2800" dirty="0" smtClean="0">
                <a:latin typeface="Arial" pitchFamily="34" charset="0"/>
                <a:cs typeface="Arial" pitchFamily="34" charset="0"/>
              </a:rPr>
              <a:t>La </a:t>
            </a:r>
            <a:r>
              <a:rPr lang="fr-CA" sz="2800" dirty="0">
                <a:latin typeface="Arial" pitchFamily="34" charset="0"/>
                <a:cs typeface="Arial" pitchFamily="34" charset="0"/>
              </a:rPr>
              <a:t>moitié </a:t>
            </a:r>
            <a:r>
              <a:rPr lang="fr-CA" sz="2800" dirty="0" smtClean="0">
                <a:latin typeface="Arial" pitchFamily="34" charset="0"/>
                <a:cs typeface="Arial" pitchFamily="34" charset="0"/>
              </a:rPr>
              <a:t>des ordres </a:t>
            </a:r>
            <a:r>
              <a:rPr lang="fr-CA" sz="2800" dirty="0">
                <a:latin typeface="Arial" pitchFamily="34" charset="0"/>
                <a:cs typeface="Arial" pitchFamily="34" charset="0"/>
              </a:rPr>
              <a:t>de sols </a:t>
            </a:r>
            <a:r>
              <a:rPr lang="fr-CA" sz="2800" dirty="0" smtClean="0">
                <a:latin typeface="Arial" pitchFamily="34" charset="0"/>
                <a:cs typeface="Arial" pitchFamily="34" charset="0"/>
              </a:rPr>
              <a:t>du </a:t>
            </a:r>
            <a:r>
              <a:rPr lang="fr-CA" sz="2800" dirty="0">
                <a:latin typeface="Arial" pitchFamily="34" charset="0"/>
                <a:cs typeface="Arial" pitchFamily="34" charset="0"/>
              </a:rPr>
              <a:t>monde</a:t>
            </a:r>
            <a:endParaRPr lang="en-US" sz="2800" dirty="0">
              <a:solidFill>
                <a:schemeClr val="tx1">
                  <a:lumMod val="65000"/>
                  <a:lumOff val="35000"/>
                </a:schemeClr>
              </a:solidFill>
              <a:latin typeface="Arial" pitchFamily="34" charset="0"/>
              <a:cs typeface="Arial" pitchFamily="34" charset="0"/>
            </a:endParaRPr>
          </a:p>
        </p:txBody>
      </p:sp>
      <p:grpSp>
        <p:nvGrpSpPr>
          <p:cNvPr id="55298" name="Group 5"/>
          <p:cNvGrpSpPr>
            <a:grpSpLocks/>
          </p:cNvGrpSpPr>
          <p:nvPr/>
        </p:nvGrpSpPr>
        <p:grpSpPr bwMode="auto">
          <a:xfrm>
            <a:off x="292364" y="244475"/>
            <a:ext cx="5097463" cy="6324600"/>
            <a:chOff x="270459" y="244701"/>
            <a:chExt cx="4705350" cy="6324600"/>
          </a:xfrm>
        </p:grpSpPr>
        <p:pic>
          <p:nvPicPr>
            <p:cNvPr id="55300" name="Picture 2"/>
            <p:cNvPicPr>
              <a:picLocks noChangeAspect="1" noChangeArrowheads="1"/>
            </p:cNvPicPr>
            <p:nvPr/>
          </p:nvPicPr>
          <p:blipFill>
            <a:blip r:embed="rId3"/>
            <a:srcRect/>
            <a:stretch>
              <a:fillRect/>
            </a:stretch>
          </p:blipFill>
          <p:spPr bwMode="auto">
            <a:xfrm>
              <a:off x="270459" y="244701"/>
              <a:ext cx="4705350" cy="6324600"/>
            </a:xfrm>
            <a:prstGeom prst="rect">
              <a:avLst/>
            </a:prstGeom>
            <a:noFill/>
            <a:ln w="9525">
              <a:noFill/>
              <a:miter lim="800000"/>
              <a:headEnd/>
              <a:tailEnd/>
            </a:ln>
          </p:spPr>
        </p:pic>
        <p:sp>
          <p:nvSpPr>
            <p:cNvPr id="55301" name="Rectangle 4"/>
            <p:cNvSpPr>
              <a:spLocks noChangeArrowheads="1"/>
            </p:cNvSpPr>
            <p:nvPr/>
          </p:nvSpPr>
          <p:spPr bwMode="auto">
            <a:xfrm>
              <a:off x="3863662" y="4997003"/>
              <a:ext cx="759853" cy="888642"/>
            </a:xfrm>
            <a:prstGeom prst="rect">
              <a:avLst/>
            </a:prstGeom>
            <a:solidFill>
              <a:schemeClr val="bg1"/>
            </a:solidFill>
            <a:ln w="9525" algn="ctr">
              <a:noFill/>
              <a:round/>
              <a:headEnd/>
              <a:tailEnd/>
            </a:ln>
          </p:spPr>
          <p:txBody>
            <a:bodyPr/>
            <a:lstStyle/>
            <a:p>
              <a:pPr algn="ctr" eaLnBrk="0" hangingPunct="0"/>
              <a:endParaRPr lang="en-US"/>
            </a:p>
          </p:txBody>
        </p:sp>
      </p:grpSp>
      <p:sp>
        <p:nvSpPr>
          <p:cNvPr id="7" name="Rectangle 6"/>
          <p:cNvSpPr/>
          <p:nvPr/>
        </p:nvSpPr>
        <p:spPr>
          <a:xfrm>
            <a:off x="3202252" y="798513"/>
            <a:ext cx="4953000" cy="338554"/>
          </a:xfrm>
          <a:prstGeom prst="rect">
            <a:avLst/>
          </a:prstGeom>
        </p:spPr>
        <p:txBody>
          <a:bodyPr>
            <a:spAutoFit/>
          </a:bodyPr>
          <a:lstStyle/>
          <a:p>
            <a:pPr eaLnBrk="1" hangingPunct="1"/>
            <a:r>
              <a:rPr lang="fr-CA" sz="1600" dirty="0">
                <a:solidFill>
                  <a:schemeClr val="tx2"/>
                </a:solidFill>
                <a:latin typeface="Arial" pitchFamily="34" charset="0"/>
                <a:cs typeface="Arial" pitchFamily="34" charset="0"/>
              </a:rPr>
              <a:t>Série de sols de l’AVA Napa </a:t>
            </a:r>
            <a:r>
              <a:rPr lang="fr-CA" sz="1600" dirty="0" err="1">
                <a:solidFill>
                  <a:schemeClr val="tx2"/>
                </a:solidFill>
                <a:latin typeface="Arial" pitchFamily="34" charset="0"/>
                <a:cs typeface="Arial" pitchFamily="34" charset="0"/>
              </a:rPr>
              <a:t>Valley</a:t>
            </a:r>
            <a:endParaRPr lang="fr-CA" sz="2000" dirty="0">
              <a:solidFill>
                <a:schemeClr val="tx2"/>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transitionNVR.jpg"/>
          <p:cNvPicPr>
            <a:picLocks noChangeAspect="1"/>
          </p:cNvPicPr>
          <p:nvPr/>
        </p:nvPicPr>
        <p:blipFill>
          <a:blip r:embed="rId3"/>
          <a:srcRect/>
          <a:stretch>
            <a:fillRect/>
          </a:stretch>
        </p:blipFill>
        <p:spPr bwMode="auto">
          <a:xfrm>
            <a:off x="3440" y="1589"/>
            <a:ext cx="9899121" cy="6854825"/>
          </a:xfrm>
          <a:prstGeom prst="rect">
            <a:avLst/>
          </a:prstGeom>
          <a:noFill/>
          <a:ln w="9525">
            <a:noFill/>
            <a:miter lim="800000"/>
            <a:headEnd/>
            <a:tailEnd/>
          </a:ln>
        </p:spPr>
      </p:pic>
      <p:sp>
        <p:nvSpPr>
          <p:cNvPr id="7" name="TextBox 6"/>
          <p:cNvSpPr txBox="1"/>
          <p:nvPr/>
        </p:nvSpPr>
        <p:spPr>
          <a:xfrm>
            <a:off x="6830974" y="4362450"/>
            <a:ext cx="1475660" cy="523220"/>
          </a:xfrm>
          <a:prstGeom prst="rect">
            <a:avLst/>
          </a:prstGeom>
          <a:noFill/>
        </p:spPr>
        <p:txBody>
          <a:bodyPr wrap="none">
            <a:spAutoFit/>
          </a:bodyPr>
          <a:lstStyle/>
          <a:p>
            <a:pPr algn="ctr" eaLnBrk="0" hangingPunct="0">
              <a:defRPr/>
            </a:pPr>
            <a:r>
              <a:rPr lang="en-US" sz="2800" dirty="0" smtClean="0">
                <a:solidFill>
                  <a:schemeClr val="tx1">
                    <a:lumMod val="65000"/>
                    <a:lumOff val="35000"/>
                  </a:schemeClr>
                </a:solidFill>
                <a:latin typeface="Helvetica" pitchFamily="50" charset="0"/>
                <a:cs typeface="+mn-cs"/>
              </a:rPr>
              <a:t>CLIMAT</a:t>
            </a:r>
            <a:endParaRPr lang="en-US" sz="2800" dirty="0">
              <a:solidFill>
                <a:schemeClr val="tx1">
                  <a:lumMod val="65000"/>
                  <a:lumOff val="35000"/>
                </a:schemeClr>
              </a:solidFill>
              <a:latin typeface="Helvetica" pitchFamily="50" charset="0"/>
              <a:cs typeface="+mn-cs"/>
            </a:endParaRPr>
          </a:p>
        </p:txBody>
      </p:sp>
      <p:sp>
        <p:nvSpPr>
          <p:cNvPr id="5" name="TextBox 5"/>
          <p:cNvSpPr txBox="1"/>
          <p:nvPr/>
        </p:nvSpPr>
        <p:spPr>
          <a:xfrm>
            <a:off x="5847292" y="4114800"/>
            <a:ext cx="3159839" cy="338554"/>
          </a:xfrm>
          <a:prstGeom prst="rect">
            <a:avLst/>
          </a:prstGeom>
          <a:noFill/>
        </p:spPr>
        <p:txBody>
          <a:bodyPr wrap="none">
            <a:spAutoFit/>
          </a:bodyPr>
          <a:lstStyle/>
          <a:p>
            <a:pPr eaLnBrk="0" hangingPunct="0">
              <a:defRPr/>
            </a:pPr>
            <a:r>
              <a:rPr lang="fr-FR" sz="1600" dirty="0" smtClean="0">
                <a:solidFill>
                  <a:schemeClr val="tx1">
                    <a:lumMod val="65000"/>
                    <a:lumOff val="35000"/>
                  </a:schemeClr>
                </a:solidFill>
                <a:latin typeface="Helvetica" pitchFamily="50" charset="0"/>
                <a:cs typeface="+mn-cs"/>
              </a:rPr>
              <a:t>un lieu extraordinaire pour le vin:</a:t>
            </a:r>
            <a:endParaRPr lang="fr-FR" sz="16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12"/>
          <p:cNvSpPr txBox="1">
            <a:spLocks noChangeArrowheads="1"/>
          </p:cNvSpPr>
          <p:nvPr/>
        </p:nvSpPr>
        <p:spPr bwMode="auto">
          <a:xfrm>
            <a:off x="5929842" y="925514"/>
            <a:ext cx="3460221" cy="5004447"/>
          </a:xfrm>
          <a:prstGeom prst="rect">
            <a:avLst/>
          </a:prstGeom>
          <a:noFill/>
          <a:ln w="9525">
            <a:noFill/>
            <a:miter lim="800000"/>
            <a:headEnd/>
            <a:tailEnd/>
          </a:ln>
        </p:spPr>
        <p:txBody>
          <a:bodyPr>
            <a:spAutoFit/>
          </a:bodyPr>
          <a:lstStyle/>
          <a:p>
            <a:pPr eaLnBrk="0" hangingPunct="0">
              <a:lnSpc>
                <a:spcPct val="95000"/>
              </a:lnSpc>
            </a:pPr>
            <a:r>
              <a:rPr lang="fr-CA" dirty="0">
                <a:latin typeface="Arial" pitchFamily="34" charset="0"/>
                <a:cs typeface="Arial" pitchFamily="34" charset="0"/>
              </a:rPr>
              <a:t>Zone de climat méditerranéen (qui ne compte que 2% des terres émergées de la planète)</a:t>
            </a:r>
            <a:br>
              <a:rPr lang="fr-CA" dirty="0">
                <a:latin typeface="Arial" pitchFamily="34" charset="0"/>
                <a:cs typeface="Arial" pitchFamily="34" charset="0"/>
              </a:rPr>
            </a:br>
            <a:r>
              <a:rPr lang="fr-CA" dirty="0">
                <a:latin typeface="Arial" pitchFamily="34" charset="0"/>
                <a:cs typeface="Arial" pitchFamily="34" charset="0"/>
              </a:rPr>
              <a:t/>
            </a:r>
            <a:br>
              <a:rPr lang="fr-CA" dirty="0">
                <a:latin typeface="Arial" pitchFamily="34" charset="0"/>
                <a:cs typeface="Arial" pitchFamily="34" charset="0"/>
              </a:rPr>
            </a:br>
            <a:r>
              <a:rPr lang="fr-CA" dirty="0">
                <a:latin typeface="Arial" pitchFamily="34" charset="0"/>
                <a:cs typeface="Arial" pitchFamily="34" charset="0"/>
              </a:rPr>
              <a:t>Longue saison végétative</a:t>
            </a:r>
            <a:br>
              <a:rPr lang="fr-CA" dirty="0">
                <a:latin typeface="Arial" pitchFamily="34" charset="0"/>
                <a:cs typeface="Arial" pitchFamily="34" charset="0"/>
              </a:rPr>
            </a:br>
            <a:r>
              <a:rPr lang="fr-CA" dirty="0">
                <a:latin typeface="Arial" pitchFamily="34" charset="0"/>
                <a:cs typeface="Arial" pitchFamily="34" charset="0"/>
              </a:rPr>
              <a:t/>
            </a:r>
            <a:br>
              <a:rPr lang="fr-CA" dirty="0">
                <a:latin typeface="Arial" pitchFamily="34" charset="0"/>
                <a:cs typeface="Arial" pitchFamily="34" charset="0"/>
              </a:rPr>
            </a:br>
            <a:r>
              <a:rPr lang="fr-CA" dirty="0">
                <a:latin typeface="Arial" pitchFamily="34" charset="0"/>
                <a:cs typeface="Arial" pitchFamily="34" charset="0"/>
              </a:rPr>
              <a:t>Mûrissement parfait des raisins</a:t>
            </a:r>
            <a:br>
              <a:rPr lang="fr-CA" dirty="0">
                <a:latin typeface="Arial" pitchFamily="34" charset="0"/>
                <a:cs typeface="Arial" pitchFamily="34" charset="0"/>
              </a:rPr>
            </a:br>
            <a:r>
              <a:rPr lang="fr-CA" dirty="0">
                <a:latin typeface="Arial" pitchFamily="34" charset="0"/>
                <a:cs typeface="Arial" pitchFamily="34" charset="0"/>
              </a:rPr>
              <a:t/>
            </a:r>
            <a:br>
              <a:rPr lang="fr-CA" dirty="0">
                <a:latin typeface="Arial" pitchFamily="34" charset="0"/>
                <a:cs typeface="Arial" pitchFamily="34" charset="0"/>
              </a:rPr>
            </a:br>
            <a:r>
              <a:rPr lang="fr-CA" dirty="0" smtClean="0">
                <a:latin typeface="Arial" pitchFamily="34" charset="0"/>
                <a:cs typeface="Arial" pitchFamily="34" charset="0"/>
              </a:rPr>
              <a:t>Consistance </a:t>
            </a:r>
            <a:r>
              <a:rPr lang="fr-CA" dirty="0">
                <a:latin typeface="Arial" pitchFamily="34" charset="0"/>
                <a:cs typeface="Arial" pitchFamily="34" charset="0"/>
              </a:rPr>
              <a:t>d’un millésime à l’autre</a:t>
            </a:r>
            <a:endParaRPr lang="en-US" dirty="0">
              <a:solidFill>
                <a:srgbClr val="595959"/>
              </a:solidFill>
              <a:latin typeface="Arial" pitchFamily="34" charset="0"/>
              <a:cs typeface="Arial" pitchFamily="34" charset="0"/>
            </a:endParaRPr>
          </a:p>
        </p:txBody>
      </p:sp>
      <p:pic>
        <p:nvPicPr>
          <p:cNvPr id="5" name="Picture 4" descr="Tinacci_080904_4390.jpg"/>
          <p:cNvPicPr>
            <a:picLocks noChangeAspect="1"/>
          </p:cNvPicPr>
          <p:nvPr/>
        </p:nvPicPr>
        <p:blipFill>
          <a:blip r:embed="rId3" cstate="screen"/>
          <a:srcRect/>
          <a:stretch>
            <a:fillRect/>
          </a:stretch>
        </p:blipFill>
        <p:spPr>
          <a:xfrm>
            <a:off x="1" y="0"/>
            <a:ext cx="4953000" cy="6858000"/>
          </a:xfrm>
          <a:prstGeom prst="rect">
            <a:avLst/>
          </a:prstGeom>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9" descr="iStock_000012665514Medium.jpg"/>
          <p:cNvPicPr>
            <a:picLocks noChangeAspect="1"/>
          </p:cNvPicPr>
          <p:nvPr/>
        </p:nvPicPr>
        <p:blipFill>
          <a:blip r:embed="rId3"/>
          <a:srcRect/>
          <a:stretch>
            <a:fillRect/>
          </a:stretch>
        </p:blipFill>
        <p:spPr bwMode="auto">
          <a:xfrm>
            <a:off x="2786062" y="360364"/>
            <a:ext cx="6143096" cy="6219825"/>
          </a:xfrm>
          <a:prstGeom prst="rect">
            <a:avLst/>
          </a:prstGeom>
          <a:noFill/>
          <a:ln w="9525">
            <a:noFill/>
            <a:miter lim="800000"/>
            <a:headEnd/>
            <a:tailEnd/>
          </a:ln>
        </p:spPr>
      </p:pic>
      <p:pic>
        <p:nvPicPr>
          <p:cNvPr id="56" name="Picture 55" descr="fog.png"/>
          <p:cNvPicPr>
            <a:picLocks noChangeAspect="1"/>
          </p:cNvPicPr>
          <p:nvPr/>
        </p:nvPicPr>
        <p:blipFill>
          <a:blip r:embed="rId4"/>
          <a:srcRect/>
          <a:stretch>
            <a:fillRect/>
          </a:stretch>
        </p:blipFill>
        <p:spPr bwMode="auto">
          <a:xfrm rot="21085207">
            <a:off x="-8315698" y="2750952"/>
            <a:ext cx="9597652" cy="5303837"/>
          </a:xfrm>
          <a:prstGeom prst="rect">
            <a:avLst/>
          </a:prstGeom>
          <a:noFill/>
          <a:ln w="9525">
            <a:noFill/>
            <a:miter lim="800000"/>
            <a:headEnd/>
            <a:tailEnd/>
          </a:ln>
        </p:spPr>
      </p:pic>
      <p:pic>
        <p:nvPicPr>
          <p:cNvPr id="52" name="Picture 51" descr="fog.png"/>
          <p:cNvPicPr>
            <a:picLocks noChangeAspect="1"/>
          </p:cNvPicPr>
          <p:nvPr/>
        </p:nvPicPr>
        <p:blipFill>
          <a:blip r:embed="rId4"/>
          <a:srcRect/>
          <a:stretch>
            <a:fillRect/>
          </a:stretch>
        </p:blipFill>
        <p:spPr bwMode="auto">
          <a:xfrm rot="21085207">
            <a:off x="-8315698" y="2750952"/>
            <a:ext cx="9597652" cy="5303837"/>
          </a:xfrm>
          <a:prstGeom prst="rect">
            <a:avLst/>
          </a:prstGeom>
          <a:noFill/>
          <a:ln w="9525">
            <a:noFill/>
            <a:miter lim="800000"/>
            <a:headEnd/>
            <a:tailEnd/>
          </a:ln>
        </p:spPr>
      </p:pic>
      <p:sp>
        <p:nvSpPr>
          <p:cNvPr id="13" name="TextBox 12"/>
          <p:cNvSpPr txBox="1"/>
          <p:nvPr/>
        </p:nvSpPr>
        <p:spPr>
          <a:xfrm>
            <a:off x="335360" y="350745"/>
            <a:ext cx="2722430" cy="2308324"/>
          </a:xfrm>
          <a:prstGeom prst="rect">
            <a:avLst/>
          </a:prstGeom>
          <a:noFill/>
        </p:spPr>
        <p:txBody>
          <a:bodyPr>
            <a:spAutoFit/>
          </a:bodyPr>
          <a:lstStyle/>
          <a:p>
            <a:pPr eaLnBrk="1" hangingPunct="1"/>
            <a:r>
              <a:rPr lang="fr-CA" dirty="0">
                <a:latin typeface="Helvetica" pitchFamily="34" charset="0"/>
                <a:ea typeface="MS PGothic" pitchFamily="34" charset="-128"/>
                <a:cs typeface="Helvetica" pitchFamily="34" charset="0"/>
              </a:rPr>
              <a:t>Les conditions climatiques favorisent la formation régulière d’un brouillard marin</a:t>
            </a:r>
          </a:p>
        </p:txBody>
      </p:sp>
      <p:sp>
        <p:nvSpPr>
          <p:cNvPr id="67590" name="TextBox 56"/>
          <p:cNvSpPr txBox="1">
            <a:spLocks noChangeArrowheads="1"/>
          </p:cNvSpPr>
          <p:nvPr/>
        </p:nvSpPr>
        <p:spPr bwMode="auto">
          <a:xfrm>
            <a:off x="335360" y="4864287"/>
            <a:ext cx="3403467" cy="444500"/>
          </a:xfrm>
          <a:prstGeom prst="rect">
            <a:avLst/>
          </a:prstGeom>
          <a:noFill/>
          <a:ln w="9525">
            <a:noFill/>
            <a:miter lim="800000"/>
            <a:headEnd/>
            <a:tailEnd/>
          </a:ln>
        </p:spPr>
        <p:txBody>
          <a:bodyPr>
            <a:spAutoFit/>
          </a:bodyPr>
          <a:lstStyle/>
          <a:p>
            <a:pPr algn="r">
              <a:lnSpc>
                <a:spcPct val="95000"/>
              </a:lnSpc>
            </a:pPr>
            <a:r>
              <a:rPr lang="en-US">
                <a:solidFill>
                  <a:srgbClr val="0070C0"/>
                </a:solidFill>
                <a:latin typeface="Helvetica" pitchFamily="34" charset="0"/>
              </a:rPr>
              <a:t>Pacific Ocean</a:t>
            </a:r>
          </a:p>
        </p:txBody>
      </p:sp>
      <p:sp>
        <p:nvSpPr>
          <p:cNvPr id="54" name="Oval 53"/>
          <p:cNvSpPr/>
          <p:nvPr/>
        </p:nvSpPr>
        <p:spPr bwMode="auto">
          <a:xfrm>
            <a:off x="5613400" y="3097306"/>
            <a:ext cx="1651000" cy="1524000"/>
          </a:xfrm>
          <a:prstGeom prst="ellipse">
            <a:avLst/>
          </a:prstGeom>
          <a:noFill/>
          <a:ln w="762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rgbClr val="FF0000"/>
                </a:solidFill>
                <a:effectLst/>
                <a:latin typeface="Helvetica" pitchFamily="50" charset="0"/>
              </a:rPr>
              <a:t>H</a:t>
            </a:r>
          </a:p>
        </p:txBody>
      </p:sp>
      <p:grpSp>
        <p:nvGrpSpPr>
          <p:cNvPr id="58" name="Group 57"/>
          <p:cNvGrpSpPr/>
          <p:nvPr/>
        </p:nvGrpSpPr>
        <p:grpSpPr>
          <a:xfrm>
            <a:off x="1879226" y="3039036"/>
            <a:ext cx="2160869" cy="1524000"/>
            <a:chOff x="1734670" y="3092824"/>
            <a:chExt cx="1994648" cy="1524000"/>
          </a:xfrm>
        </p:grpSpPr>
        <p:sp>
          <p:nvSpPr>
            <p:cNvPr id="55" name="Oval 54"/>
            <p:cNvSpPr/>
            <p:nvPr/>
          </p:nvSpPr>
          <p:spPr bwMode="auto">
            <a:xfrm>
              <a:off x="1734670" y="3092824"/>
              <a:ext cx="1524000" cy="1524000"/>
            </a:xfrm>
            <a:prstGeom prst="ellipse">
              <a:avLst/>
            </a:prstGeom>
            <a:noFill/>
            <a:ln w="762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rgbClr val="0070C0"/>
                  </a:solidFill>
                  <a:effectLst/>
                  <a:latin typeface="Helvetica" pitchFamily="50" charset="0"/>
                </a:rPr>
                <a:t>C</a:t>
              </a:r>
            </a:p>
          </p:txBody>
        </p:sp>
        <p:sp>
          <p:nvSpPr>
            <p:cNvPr id="57" name="Freeform 48"/>
            <p:cNvSpPr>
              <a:spLocks noEditPoints="1"/>
            </p:cNvSpPr>
            <p:nvPr/>
          </p:nvSpPr>
          <p:spPr bwMode="auto">
            <a:xfrm>
              <a:off x="3300694" y="3242567"/>
              <a:ext cx="428624" cy="369504"/>
            </a:xfrm>
            <a:custGeom>
              <a:avLst/>
              <a:gdLst>
                <a:gd name="T0" fmla="*/ 277217214 w 116"/>
                <a:gd name="T1" fmla="*/ 55443445 h 100"/>
                <a:gd name="T2" fmla="*/ 292338147 w 116"/>
                <a:gd name="T3" fmla="*/ 75604689 h 100"/>
                <a:gd name="T4" fmla="*/ 272176903 w 116"/>
                <a:gd name="T5" fmla="*/ 85685311 h 100"/>
                <a:gd name="T6" fmla="*/ 257055969 w 116"/>
                <a:gd name="T7" fmla="*/ 65524067 h 100"/>
                <a:gd name="T8" fmla="*/ 221773791 w 116"/>
                <a:gd name="T9" fmla="*/ 40322500 h 100"/>
                <a:gd name="T10" fmla="*/ 246975347 w 116"/>
                <a:gd name="T11" fmla="*/ 45362811 h 100"/>
                <a:gd name="T12" fmla="*/ 241935036 w 116"/>
                <a:gd name="T13" fmla="*/ 65524067 h 100"/>
                <a:gd name="T14" fmla="*/ 216733480 w 116"/>
                <a:gd name="T15" fmla="*/ 60483756 h 100"/>
                <a:gd name="T16" fmla="*/ 221773791 w 116"/>
                <a:gd name="T17" fmla="*/ 40322500 h 100"/>
                <a:gd name="T18" fmla="*/ 267136591 w 116"/>
                <a:gd name="T19" fmla="*/ 100806244 h 100"/>
                <a:gd name="T20" fmla="*/ 287297836 w 116"/>
                <a:gd name="T21" fmla="*/ 105846580 h 100"/>
                <a:gd name="T22" fmla="*/ 282257525 w 116"/>
                <a:gd name="T23" fmla="*/ 131048135 h 100"/>
                <a:gd name="T24" fmla="*/ 257055969 w 116"/>
                <a:gd name="T25" fmla="*/ 126007824 h 100"/>
                <a:gd name="T26" fmla="*/ 267136591 w 116"/>
                <a:gd name="T27" fmla="*/ 100806244 h 100"/>
                <a:gd name="T28" fmla="*/ 236894724 w 116"/>
                <a:gd name="T29" fmla="*/ 80645000 h 100"/>
                <a:gd name="T30" fmla="*/ 246975347 w 116"/>
                <a:gd name="T31" fmla="*/ 100806244 h 100"/>
                <a:gd name="T32" fmla="*/ 226814102 w 116"/>
                <a:gd name="T33" fmla="*/ 115927202 h 100"/>
                <a:gd name="T34" fmla="*/ 216733480 w 116"/>
                <a:gd name="T35" fmla="*/ 95765933 h 100"/>
                <a:gd name="T36" fmla="*/ 181451252 w 116"/>
                <a:gd name="T37" fmla="*/ 20161250 h 100"/>
                <a:gd name="T38" fmla="*/ 206652808 w 116"/>
                <a:gd name="T39" fmla="*/ 25201561 h 100"/>
                <a:gd name="T40" fmla="*/ 201612497 w 116"/>
                <a:gd name="T41" fmla="*/ 50403122 h 100"/>
                <a:gd name="T42" fmla="*/ 176410941 w 116"/>
                <a:gd name="T43" fmla="*/ 45362811 h 100"/>
                <a:gd name="T44" fmla="*/ 181451252 w 116"/>
                <a:gd name="T45" fmla="*/ 20161250 h 100"/>
                <a:gd name="T46" fmla="*/ 262096280 w 116"/>
                <a:gd name="T47" fmla="*/ 146169068 h 100"/>
                <a:gd name="T48" fmla="*/ 287297836 w 116"/>
                <a:gd name="T49" fmla="*/ 151209378 h 100"/>
                <a:gd name="T50" fmla="*/ 282257525 w 116"/>
                <a:gd name="T51" fmla="*/ 176410933 h 100"/>
                <a:gd name="T52" fmla="*/ 257055969 w 116"/>
                <a:gd name="T53" fmla="*/ 171370622 h 100"/>
                <a:gd name="T54" fmla="*/ 262096280 w 116"/>
                <a:gd name="T55" fmla="*/ 146169068 h 100"/>
                <a:gd name="T56" fmla="*/ 151209385 w 116"/>
                <a:gd name="T57" fmla="*/ 0 h 100"/>
                <a:gd name="T58" fmla="*/ 166330318 w 116"/>
                <a:gd name="T59" fmla="*/ 20161250 h 100"/>
                <a:gd name="T60" fmla="*/ 146169074 w 116"/>
                <a:gd name="T61" fmla="*/ 35282189 h 100"/>
                <a:gd name="T62" fmla="*/ 131048140 w 116"/>
                <a:gd name="T63" fmla="*/ 15120939 h 100"/>
                <a:gd name="T64" fmla="*/ 262096280 w 116"/>
                <a:gd name="T65" fmla="*/ 196572177 h 100"/>
                <a:gd name="T66" fmla="*/ 287297836 w 116"/>
                <a:gd name="T67" fmla="*/ 201612488 h 100"/>
                <a:gd name="T68" fmla="*/ 282257525 w 116"/>
                <a:gd name="T69" fmla="*/ 221773782 h 100"/>
                <a:gd name="T70" fmla="*/ 257055969 w 116"/>
                <a:gd name="T71" fmla="*/ 216733471 h 100"/>
                <a:gd name="T72" fmla="*/ 262096280 w 116"/>
                <a:gd name="T73" fmla="*/ 196572177 h 100"/>
                <a:gd name="T74" fmla="*/ 181451252 w 116"/>
                <a:gd name="T75" fmla="*/ 110886891 h 100"/>
                <a:gd name="T76" fmla="*/ 201612497 w 116"/>
                <a:gd name="T77" fmla="*/ 115927202 h 100"/>
                <a:gd name="T78" fmla="*/ 196572185 w 116"/>
                <a:gd name="T79" fmla="*/ 141128757 h 100"/>
                <a:gd name="T80" fmla="*/ 176410941 w 116"/>
                <a:gd name="T81" fmla="*/ 136088446 h 100"/>
                <a:gd name="T82" fmla="*/ 181451252 w 116"/>
                <a:gd name="T83" fmla="*/ 110886891 h 100"/>
                <a:gd name="T84" fmla="*/ 151209385 w 116"/>
                <a:gd name="T85" fmla="*/ 136088446 h 100"/>
                <a:gd name="T86" fmla="*/ 161290007 w 116"/>
                <a:gd name="T87" fmla="*/ 156249689 h 100"/>
                <a:gd name="T88" fmla="*/ 141128762 w 116"/>
                <a:gd name="T89" fmla="*/ 171370622 h 100"/>
                <a:gd name="T90" fmla="*/ 131048140 w 116"/>
                <a:gd name="T91" fmla="*/ 151209378 h 100"/>
                <a:gd name="T92" fmla="*/ 95765937 w 116"/>
                <a:gd name="T93" fmla="*/ 166330311 h 100"/>
                <a:gd name="T94" fmla="*/ 115927207 w 116"/>
                <a:gd name="T95" fmla="*/ 171370622 h 100"/>
                <a:gd name="T96" fmla="*/ 110886895 w 116"/>
                <a:gd name="T97" fmla="*/ 196572177 h 100"/>
                <a:gd name="T98" fmla="*/ 85685315 w 116"/>
                <a:gd name="T99" fmla="*/ 191531866 h 100"/>
                <a:gd name="T100" fmla="*/ 95765937 w 116"/>
                <a:gd name="T101" fmla="*/ 166330311 h 100"/>
                <a:gd name="T102" fmla="*/ 50403124 w 116"/>
                <a:gd name="T103" fmla="*/ 196572177 h 100"/>
                <a:gd name="T104" fmla="*/ 75604692 w 116"/>
                <a:gd name="T105" fmla="*/ 201612488 h 100"/>
                <a:gd name="T106" fmla="*/ 70564381 w 116"/>
                <a:gd name="T107" fmla="*/ 221773782 h 100"/>
                <a:gd name="T108" fmla="*/ 45362813 w 116"/>
                <a:gd name="T109" fmla="*/ 216733471 h 100"/>
                <a:gd name="T110" fmla="*/ 50403124 w 116"/>
                <a:gd name="T111" fmla="*/ 196572177 h 100"/>
                <a:gd name="T112" fmla="*/ 20161251 w 116"/>
                <a:gd name="T113" fmla="*/ 221773782 h 100"/>
                <a:gd name="T114" fmla="*/ 35282191 w 116"/>
                <a:gd name="T115" fmla="*/ 241935025 h 100"/>
                <a:gd name="T116" fmla="*/ 15120940 w 116"/>
                <a:gd name="T117" fmla="*/ 252015647 h 100"/>
                <a:gd name="T118" fmla="*/ 0 w 116"/>
                <a:gd name="T119" fmla="*/ 231854403 h 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
                <a:gd name="T181" fmla="*/ 0 h 100"/>
                <a:gd name="T182" fmla="*/ 116 w 116"/>
                <a:gd name="T183" fmla="*/ 100 h 1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 h="100">
                  <a:moveTo>
                    <a:pt x="106" y="22"/>
                  </a:moveTo>
                  <a:lnTo>
                    <a:pt x="106" y="22"/>
                  </a:lnTo>
                  <a:lnTo>
                    <a:pt x="110" y="22"/>
                  </a:lnTo>
                  <a:lnTo>
                    <a:pt x="116" y="24"/>
                  </a:lnTo>
                  <a:lnTo>
                    <a:pt x="116" y="30"/>
                  </a:lnTo>
                  <a:lnTo>
                    <a:pt x="114" y="34"/>
                  </a:lnTo>
                  <a:lnTo>
                    <a:pt x="108" y="34"/>
                  </a:lnTo>
                  <a:lnTo>
                    <a:pt x="104" y="32"/>
                  </a:lnTo>
                  <a:lnTo>
                    <a:pt x="102" y="26"/>
                  </a:lnTo>
                  <a:lnTo>
                    <a:pt x="106" y="22"/>
                  </a:lnTo>
                  <a:close/>
                  <a:moveTo>
                    <a:pt x="88" y="16"/>
                  </a:moveTo>
                  <a:lnTo>
                    <a:pt x="88" y="16"/>
                  </a:lnTo>
                  <a:lnTo>
                    <a:pt x="94" y="14"/>
                  </a:lnTo>
                  <a:lnTo>
                    <a:pt x="98" y="18"/>
                  </a:lnTo>
                  <a:lnTo>
                    <a:pt x="100" y="22"/>
                  </a:lnTo>
                  <a:lnTo>
                    <a:pt x="96" y="26"/>
                  </a:lnTo>
                  <a:lnTo>
                    <a:pt x="92" y="28"/>
                  </a:lnTo>
                  <a:lnTo>
                    <a:pt x="86" y="24"/>
                  </a:lnTo>
                  <a:lnTo>
                    <a:pt x="86" y="20"/>
                  </a:lnTo>
                  <a:lnTo>
                    <a:pt x="88" y="16"/>
                  </a:lnTo>
                  <a:close/>
                  <a:moveTo>
                    <a:pt x="106" y="40"/>
                  </a:moveTo>
                  <a:lnTo>
                    <a:pt x="106" y="40"/>
                  </a:lnTo>
                  <a:lnTo>
                    <a:pt x="110" y="40"/>
                  </a:lnTo>
                  <a:lnTo>
                    <a:pt x="114" y="42"/>
                  </a:lnTo>
                  <a:lnTo>
                    <a:pt x="116" y="48"/>
                  </a:lnTo>
                  <a:lnTo>
                    <a:pt x="112" y="52"/>
                  </a:lnTo>
                  <a:lnTo>
                    <a:pt x="108" y="52"/>
                  </a:lnTo>
                  <a:lnTo>
                    <a:pt x="102" y="50"/>
                  </a:lnTo>
                  <a:lnTo>
                    <a:pt x="102" y="44"/>
                  </a:lnTo>
                  <a:lnTo>
                    <a:pt x="106" y="40"/>
                  </a:lnTo>
                  <a:close/>
                  <a:moveTo>
                    <a:pt x="88" y="34"/>
                  </a:moveTo>
                  <a:lnTo>
                    <a:pt x="88" y="34"/>
                  </a:lnTo>
                  <a:lnTo>
                    <a:pt x="94" y="32"/>
                  </a:lnTo>
                  <a:lnTo>
                    <a:pt x="98" y="36"/>
                  </a:lnTo>
                  <a:lnTo>
                    <a:pt x="98" y="40"/>
                  </a:lnTo>
                  <a:lnTo>
                    <a:pt x="96" y="44"/>
                  </a:lnTo>
                  <a:lnTo>
                    <a:pt x="90" y="46"/>
                  </a:lnTo>
                  <a:lnTo>
                    <a:pt x="86" y="42"/>
                  </a:lnTo>
                  <a:lnTo>
                    <a:pt x="86" y="38"/>
                  </a:lnTo>
                  <a:lnTo>
                    <a:pt x="88" y="34"/>
                  </a:lnTo>
                  <a:close/>
                  <a:moveTo>
                    <a:pt x="72" y="8"/>
                  </a:moveTo>
                  <a:lnTo>
                    <a:pt x="72" y="8"/>
                  </a:lnTo>
                  <a:lnTo>
                    <a:pt x="78" y="8"/>
                  </a:lnTo>
                  <a:lnTo>
                    <a:pt x="82" y="10"/>
                  </a:lnTo>
                  <a:lnTo>
                    <a:pt x="82" y="16"/>
                  </a:lnTo>
                  <a:lnTo>
                    <a:pt x="80" y="20"/>
                  </a:lnTo>
                  <a:lnTo>
                    <a:pt x="74" y="20"/>
                  </a:lnTo>
                  <a:lnTo>
                    <a:pt x="70" y="18"/>
                  </a:lnTo>
                  <a:lnTo>
                    <a:pt x="68" y="12"/>
                  </a:lnTo>
                  <a:lnTo>
                    <a:pt x="72" y="8"/>
                  </a:lnTo>
                  <a:close/>
                  <a:moveTo>
                    <a:pt x="104" y="58"/>
                  </a:moveTo>
                  <a:lnTo>
                    <a:pt x="104" y="58"/>
                  </a:lnTo>
                  <a:lnTo>
                    <a:pt x="110" y="58"/>
                  </a:lnTo>
                  <a:lnTo>
                    <a:pt x="114" y="60"/>
                  </a:lnTo>
                  <a:lnTo>
                    <a:pt x="114" y="66"/>
                  </a:lnTo>
                  <a:lnTo>
                    <a:pt x="112" y="70"/>
                  </a:lnTo>
                  <a:lnTo>
                    <a:pt x="106" y="72"/>
                  </a:lnTo>
                  <a:lnTo>
                    <a:pt x="102" y="68"/>
                  </a:lnTo>
                  <a:lnTo>
                    <a:pt x="102" y="62"/>
                  </a:lnTo>
                  <a:lnTo>
                    <a:pt x="104" y="58"/>
                  </a:lnTo>
                  <a:close/>
                  <a:moveTo>
                    <a:pt x="56" y="2"/>
                  </a:moveTo>
                  <a:lnTo>
                    <a:pt x="56" y="2"/>
                  </a:lnTo>
                  <a:lnTo>
                    <a:pt x="60" y="0"/>
                  </a:lnTo>
                  <a:lnTo>
                    <a:pt x="64" y="4"/>
                  </a:lnTo>
                  <a:lnTo>
                    <a:pt x="66" y="8"/>
                  </a:lnTo>
                  <a:lnTo>
                    <a:pt x="62" y="12"/>
                  </a:lnTo>
                  <a:lnTo>
                    <a:pt x="58" y="14"/>
                  </a:lnTo>
                  <a:lnTo>
                    <a:pt x="52" y="10"/>
                  </a:lnTo>
                  <a:lnTo>
                    <a:pt x="52" y="6"/>
                  </a:lnTo>
                  <a:lnTo>
                    <a:pt x="56" y="2"/>
                  </a:lnTo>
                  <a:close/>
                  <a:moveTo>
                    <a:pt x="104" y="78"/>
                  </a:moveTo>
                  <a:lnTo>
                    <a:pt x="104" y="78"/>
                  </a:lnTo>
                  <a:lnTo>
                    <a:pt x="108" y="76"/>
                  </a:lnTo>
                  <a:lnTo>
                    <a:pt x="114" y="80"/>
                  </a:lnTo>
                  <a:lnTo>
                    <a:pt x="114" y="84"/>
                  </a:lnTo>
                  <a:lnTo>
                    <a:pt x="112" y="88"/>
                  </a:lnTo>
                  <a:lnTo>
                    <a:pt x="106" y="90"/>
                  </a:lnTo>
                  <a:lnTo>
                    <a:pt x="102" y="86"/>
                  </a:lnTo>
                  <a:lnTo>
                    <a:pt x="100" y="82"/>
                  </a:lnTo>
                  <a:lnTo>
                    <a:pt x="104" y="78"/>
                  </a:lnTo>
                  <a:close/>
                  <a:moveTo>
                    <a:pt x="72" y="44"/>
                  </a:moveTo>
                  <a:lnTo>
                    <a:pt x="72" y="44"/>
                  </a:lnTo>
                  <a:lnTo>
                    <a:pt x="76" y="44"/>
                  </a:lnTo>
                  <a:lnTo>
                    <a:pt x="80" y="46"/>
                  </a:lnTo>
                  <a:lnTo>
                    <a:pt x="82" y="52"/>
                  </a:lnTo>
                  <a:lnTo>
                    <a:pt x="78" y="56"/>
                  </a:lnTo>
                  <a:lnTo>
                    <a:pt x="74" y="56"/>
                  </a:lnTo>
                  <a:lnTo>
                    <a:pt x="70" y="54"/>
                  </a:lnTo>
                  <a:lnTo>
                    <a:pt x="68" y="48"/>
                  </a:lnTo>
                  <a:lnTo>
                    <a:pt x="72" y="44"/>
                  </a:lnTo>
                  <a:close/>
                  <a:moveTo>
                    <a:pt x="54" y="56"/>
                  </a:moveTo>
                  <a:lnTo>
                    <a:pt x="54" y="56"/>
                  </a:lnTo>
                  <a:lnTo>
                    <a:pt x="60" y="54"/>
                  </a:lnTo>
                  <a:lnTo>
                    <a:pt x="64" y="58"/>
                  </a:lnTo>
                  <a:lnTo>
                    <a:pt x="64" y="62"/>
                  </a:lnTo>
                  <a:lnTo>
                    <a:pt x="62" y="66"/>
                  </a:lnTo>
                  <a:lnTo>
                    <a:pt x="56" y="68"/>
                  </a:lnTo>
                  <a:lnTo>
                    <a:pt x="52" y="64"/>
                  </a:lnTo>
                  <a:lnTo>
                    <a:pt x="52" y="60"/>
                  </a:lnTo>
                  <a:lnTo>
                    <a:pt x="54" y="56"/>
                  </a:lnTo>
                  <a:close/>
                  <a:moveTo>
                    <a:pt x="38" y="66"/>
                  </a:moveTo>
                  <a:lnTo>
                    <a:pt x="38" y="66"/>
                  </a:lnTo>
                  <a:lnTo>
                    <a:pt x="42" y="66"/>
                  </a:lnTo>
                  <a:lnTo>
                    <a:pt x="46" y="68"/>
                  </a:lnTo>
                  <a:lnTo>
                    <a:pt x="48" y="74"/>
                  </a:lnTo>
                  <a:lnTo>
                    <a:pt x="44" y="78"/>
                  </a:lnTo>
                  <a:lnTo>
                    <a:pt x="40" y="78"/>
                  </a:lnTo>
                  <a:lnTo>
                    <a:pt x="34" y="76"/>
                  </a:lnTo>
                  <a:lnTo>
                    <a:pt x="34" y="70"/>
                  </a:lnTo>
                  <a:lnTo>
                    <a:pt x="38" y="66"/>
                  </a:lnTo>
                  <a:close/>
                  <a:moveTo>
                    <a:pt x="20" y="78"/>
                  </a:moveTo>
                  <a:lnTo>
                    <a:pt x="20" y="78"/>
                  </a:lnTo>
                  <a:lnTo>
                    <a:pt x="26" y="76"/>
                  </a:lnTo>
                  <a:lnTo>
                    <a:pt x="30" y="80"/>
                  </a:lnTo>
                  <a:lnTo>
                    <a:pt x="30" y="84"/>
                  </a:lnTo>
                  <a:lnTo>
                    <a:pt x="28" y="88"/>
                  </a:lnTo>
                  <a:lnTo>
                    <a:pt x="22" y="90"/>
                  </a:lnTo>
                  <a:lnTo>
                    <a:pt x="18" y="86"/>
                  </a:lnTo>
                  <a:lnTo>
                    <a:pt x="16" y="82"/>
                  </a:lnTo>
                  <a:lnTo>
                    <a:pt x="20" y="78"/>
                  </a:lnTo>
                  <a:close/>
                  <a:moveTo>
                    <a:pt x="2" y="88"/>
                  </a:moveTo>
                  <a:lnTo>
                    <a:pt x="2" y="88"/>
                  </a:lnTo>
                  <a:lnTo>
                    <a:pt x="8" y="88"/>
                  </a:lnTo>
                  <a:lnTo>
                    <a:pt x="12" y="90"/>
                  </a:lnTo>
                  <a:lnTo>
                    <a:pt x="14" y="96"/>
                  </a:lnTo>
                  <a:lnTo>
                    <a:pt x="10" y="100"/>
                  </a:lnTo>
                  <a:lnTo>
                    <a:pt x="6" y="100"/>
                  </a:lnTo>
                  <a:lnTo>
                    <a:pt x="0" y="98"/>
                  </a:lnTo>
                  <a:lnTo>
                    <a:pt x="0" y="92"/>
                  </a:lnTo>
                  <a:lnTo>
                    <a:pt x="2" y="88"/>
                  </a:lnTo>
                  <a:close/>
                </a:path>
              </a:pathLst>
            </a:custGeom>
            <a:solidFill>
              <a:srgbClr val="0070C0"/>
            </a:solidFill>
            <a:ln w="9525">
              <a:no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Effect transition="in" filter="fade">
                                      <p:cBhvr>
                                        <p:cTn id="9" dur="1000"/>
                                        <p:tgtEl>
                                          <p:spTgt spid="54"/>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p:cTn id="13" dur="1000" fill="hold"/>
                                        <p:tgtEl>
                                          <p:spTgt spid="58"/>
                                        </p:tgtEl>
                                        <p:attrNameLst>
                                          <p:attrName>ppt_w</p:attrName>
                                        </p:attrNameLst>
                                      </p:cBhvr>
                                      <p:tavLst>
                                        <p:tav tm="0">
                                          <p:val>
                                            <p:fltVal val="0"/>
                                          </p:val>
                                        </p:tav>
                                        <p:tav tm="100000">
                                          <p:val>
                                            <p:strVal val="#ppt_w"/>
                                          </p:val>
                                        </p:tav>
                                      </p:tavLst>
                                    </p:anim>
                                    <p:anim calcmode="lin" valueType="num">
                                      <p:cBhvr>
                                        <p:cTn id="14" dur="1000" fill="hold"/>
                                        <p:tgtEl>
                                          <p:spTgt spid="58"/>
                                        </p:tgtEl>
                                        <p:attrNameLst>
                                          <p:attrName>ppt_h</p:attrName>
                                        </p:attrNameLst>
                                      </p:cBhvr>
                                      <p:tavLst>
                                        <p:tav tm="0">
                                          <p:val>
                                            <p:fltVal val="0"/>
                                          </p:val>
                                        </p:tav>
                                        <p:tav tm="100000">
                                          <p:val>
                                            <p:strVal val="#ppt_h"/>
                                          </p:val>
                                        </p:tav>
                                      </p:tavLst>
                                    </p:anim>
                                    <p:animEffect transition="in" filter="fade">
                                      <p:cBhvr>
                                        <p:cTn id="15" dur="10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3000"/>
                                        <p:tgtEl>
                                          <p:spTgt spid="56"/>
                                        </p:tgtEl>
                                      </p:cBhvr>
                                    </p:animEffect>
                                  </p:childTnLst>
                                </p:cTn>
                              </p:par>
                              <p:par>
                                <p:cTn id="19" presetID="63" presetClass="path" presetSubtype="0" accel="50000" decel="50000" fill="hold" nodeType="withEffect">
                                  <p:stCondLst>
                                    <p:cond delay="0"/>
                                  </p:stCondLst>
                                  <p:childTnLst>
                                    <p:animMotion origin="layout" path="M -1.94444E-6 -4.07407E-6 L 0.5434 -0.16805 " pathEditMode="relative" rAng="0" ptsTypes="AA">
                                      <p:cBhvr>
                                        <p:cTn id="20" dur="3000" fill="hold"/>
                                        <p:tgtEl>
                                          <p:spTgt spid="56"/>
                                        </p:tgtEl>
                                        <p:attrNameLst>
                                          <p:attrName>ppt_x</p:attrName>
                                          <p:attrName>ppt_y</p:attrName>
                                        </p:attrNameLst>
                                      </p:cBhvr>
                                      <p:rCtr x="27200" y="-8400"/>
                                    </p:animMotion>
                                  </p:childTnLst>
                                </p:cTn>
                              </p:par>
                              <p:par>
                                <p:cTn id="21" presetID="10"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3000"/>
                                        <p:tgtEl>
                                          <p:spTgt spid="52"/>
                                        </p:tgtEl>
                                      </p:cBhvr>
                                    </p:animEffect>
                                  </p:childTnLst>
                                </p:cTn>
                              </p:par>
                              <p:par>
                                <p:cTn id="24" presetID="63" presetClass="path" presetSubtype="0" accel="50000" decel="50000" fill="hold" nodeType="withEffect">
                                  <p:stCondLst>
                                    <p:cond delay="0"/>
                                  </p:stCondLst>
                                  <p:childTnLst>
                                    <p:animMotion origin="layout" path="M -1.94444E-6 -4.07407E-6 L 0.53611 -0.16226 " pathEditMode="relative" rAng="0" ptsTypes="AA">
                                      <p:cBhvr>
                                        <p:cTn id="25" dur="3000" fill="hold"/>
                                        <p:tgtEl>
                                          <p:spTgt spid="52"/>
                                        </p:tgtEl>
                                        <p:attrNameLst>
                                          <p:attrName>ppt_x</p:attrName>
                                          <p:attrName>ppt_y</p:attrName>
                                        </p:attrNameLst>
                                      </p:cBhvr>
                                      <p:rCtr x="26800" y="-8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transitionNVR.jpg"/>
          <p:cNvPicPr>
            <a:picLocks noChangeAspect="1"/>
          </p:cNvPicPr>
          <p:nvPr/>
        </p:nvPicPr>
        <p:blipFill>
          <a:blip r:embed="rId3"/>
          <a:srcRect/>
          <a:stretch>
            <a:fillRect/>
          </a:stretch>
        </p:blipFill>
        <p:spPr bwMode="auto">
          <a:xfrm>
            <a:off x="0" y="1589"/>
            <a:ext cx="9906000" cy="6854825"/>
          </a:xfrm>
          <a:prstGeom prst="rect">
            <a:avLst/>
          </a:prstGeom>
          <a:noFill/>
          <a:ln w="9525">
            <a:noFill/>
            <a:miter lim="800000"/>
            <a:headEnd/>
            <a:tailEnd/>
          </a:ln>
        </p:spPr>
      </p:pic>
      <p:sp>
        <p:nvSpPr>
          <p:cNvPr id="6" name="TextBox 5"/>
          <p:cNvSpPr txBox="1"/>
          <p:nvPr/>
        </p:nvSpPr>
        <p:spPr>
          <a:xfrm>
            <a:off x="5756644" y="4114800"/>
            <a:ext cx="1505540" cy="338554"/>
          </a:xfrm>
          <a:prstGeom prst="rect">
            <a:avLst/>
          </a:prstGeom>
          <a:noFill/>
        </p:spPr>
        <p:txBody>
          <a:bodyPr wrap="none">
            <a:spAutoFit/>
          </a:bodyPr>
          <a:lstStyle/>
          <a:p>
            <a:pPr algn="ctr" eaLnBrk="0" hangingPunct="0">
              <a:defRPr/>
            </a:pPr>
            <a:r>
              <a:rPr lang="en-US" sz="1600" dirty="0" smtClean="0">
                <a:solidFill>
                  <a:schemeClr val="tx1">
                    <a:lumMod val="65000"/>
                    <a:lumOff val="35000"/>
                  </a:schemeClr>
                </a:solidFill>
                <a:latin typeface="Helvetica" pitchFamily="50" charset="0"/>
                <a:cs typeface="+mn-cs"/>
              </a:rPr>
              <a:t>coup </a:t>
            </a:r>
            <a:r>
              <a:rPr lang="en-US" sz="1600" dirty="0" err="1" smtClean="0">
                <a:solidFill>
                  <a:schemeClr val="tx1">
                    <a:lumMod val="65000"/>
                    <a:lumOff val="35000"/>
                  </a:schemeClr>
                </a:solidFill>
                <a:latin typeface="Helvetica" pitchFamily="50" charset="0"/>
                <a:cs typeface="+mn-cs"/>
              </a:rPr>
              <a:t>d’oeil</a:t>
            </a:r>
            <a:r>
              <a:rPr lang="en-US" sz="1600" dirty="0" smtClean="0">
                <a:solidFill>
                  <a:schemeClr val="tx1">
                    <a:lumMod val="65000"/>
                    <a:lumOff val="35000"/>
                  </a:schemeClr>
                </a:solidFill>
                <a:latin typeface="Helvetica" pitchFamily="50" charset="0"/>
                <a:cs typeface="+mn-cs"/>
              </a:rPr>
              <a:t> </a:t>
            </a:r>
            <a:r>
              <a:rPr lang="en-US" sz="1600" dirty="0" err="1" smtClean="0">
                <a:solidFill>
                  <a:schemeClr val="tx1">
                    <a:lumMod val="65000"/>
                    <a:lumOff val="35000"/>
                  </a:schemeClr>
                </a:solidFill>
                <a:latin typeface="Helvetica" pitchFamily="50" charset="0"/>
                <a:cs typeface="+mn-cs"/>
              </a:rPr>
              <a:t>sur</a:t>
            </a:r>
            <a:endParaRPr lang="en-US" sz="1600" dirty="0">
              <a:solidFill>
                <a:schemeClr val="tx1">
                  <a:lumMod val="65000"/>
                  <a:lumOff val="35000"/>
                </a:schemeClr>
              </a:solidFill>
              <a:latin typeface="Helvetica" pitchFamily="50" charset="0"/>
              <a:cs typeface="+mn-cs"/>
            </a:endParaRPr>
          </a:p>
        </p:txBody>
      </p:sp>
      <p:sp>
        <p:nvSpPr>
          <p:cNvPr id="7" name="TextBox 6"/>
          <p:cNvSpPr txBox="1"/>
          <p:nvPr/>
        </p:nvSpPr>
        <p:spPr>
          <a:xfrm>
            <a:off x="6118315" y="4362450"/>
            <a:ext cx="2543260" cy="523220"/>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Fog 33 seconds.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36" fill="hold"/>
                                        <p:tgtEl>
                                          <p:spTgt spid="1679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7938"/>
                </p:tgtEl>
              </p:cMediaNode>
            </p:video>
            <p:seq concurrent="1" nextAc="seek">
              <p:cTn id="8" restart="whenNotActive" fill="hold" evtFilter="cancelBubble" nodeType="interactiveSeq">
                <p:stCondLst>
                  <p:cond evt="onClick" delay="0">
                    <p:tgtEl>
                      <p:spTgt spid="1679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7938"/>
                                        </p:tgtEl>
                                      </p:cBhvr>
                                    </p:cmd>
                                  </p:childTnLst>
                                </p:cTn>
                              </p:par>
                            </p:childTnLst>
                          </p:cTn>
                        </p:par>
                      </p:childTnLst>
                    </p:cTn>
                  </p:par>
                </p:childTnLst>
              </p:cTn>
              <p:nextCondLst>
                <p:cond evt="onClick" delay="0">
                  <p:tgtEl>
                    <p:spTgt spid="16793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7" descr="coast.png"/>
          <p:cNvPicPr>
            <a:picLocks noChangeAspect="1"/>
          </p:cNvPicPr>
          <p:nvPr/>
        </p:nvPicPr>
        <p:blipFill>
          <a:blip r:embed="rId3">
            <a:lum bright="10000" contrast="-20000"/>
          </a:blip>
          <a:srcRect/>
          <a:stretch>
            <a:fillRect/>
          </a:stretch>
        </p:blipFill>
        <p:spPr bwMode="auto">
          <a:xfrm>
            <a:off x="-1" y="0"/>
            <a:ext cx="9030627" cy="6858000"/>
          </a:xfrm>
          <a:prstGeom prst="rect">
            <a:avLst/>
          </a:prstGeom>
          <a:noFill/>
          <a:ln w="9525">
            <a:noFill/>
            <a:miter lim="800000"/>
            <a:headEnd/>
            <a:tailEnd/>
          </a:ln>
        </p:spPr>
      </p:pic>
      <p:pic>
        <p:nvPicPr>
          <p:cNvPr id="73730" name="Picture 2"/>
          <p:cNvPicPr>
            <a:picLocks noChangeAspect="1" noChangeArrowheads="1"/>
          </p:cNvPicPr>
          <p:nvPr/>
        </p:nvPicPr>
        <p:blipFill>
          <a:blip r:embed="rId4">
            <a:lum contrast="10000"/>
          </a:blip>
          <a:srcRect/>
          <a:stretch>
            <a:fillRect/>
          </a:stretch>
        </p:blipFill>
        <p:spPr bwMode="auto">
          <a:xfrm>
            <a:off x="1455202" y="505619"/>
            <a:ext cx="5078544" cy="5846762"/>
          </a:xfrm>
          <a:prstGeom prst="rect">
            <a:avLst/>
          </a:prstGeom>
          <a:noFill/>
          <a:ln w="9525">
            <a:noFill/>
            <a:miter lim="800000"/>
            <a:headEnd/>
            <a:tailEnd/>
          </a:ln>
        </p:spPr>
      </p:pic>
      <p:sp>
        <p:nvSpPr>
          <p:cNvPr id="13" name="TextBox 12"/>
          <p:cNvSpPr txBox="1"/>
          <p:nvPr/>
        </p:nvSpPr>
        <p:spPr>
          <a:xfrm>
            <a:off x="5484416" y="668338"/>
            <a:ext cx="3878130" cy="1203406"/>
          </a:xfrm>
          <a:prstGeom prst="rect">
            <a:avLst/>
          </a:prstGeom>
          <a:noFill/>
        </p:spPr>
        <p:txBody>
          <a:bodyPr>
            <a:spAutoFit/>
          </a:bodyPr>
          <a:lstStyle/>
          <a:p>
            <a:pPr>
              <a:lnSpc>
                <a:spcPct val="95000"/>
              </a:lnSpc>
              <a:defRPr/>
            </a:pPr>
            <a:r>
              <a:rPr lang="it-IT" sz="2800" dirty="0">
                <a:solidFill>
                  <a:schemeClr val="tx1">
                    <a:lumMod val="65000"/>
                    <a:lumOff val="35000"/>
                  </a:schemeClr>
                </a:solidFill>
                <a:latin typeface="Helvetica" pitchFamily="50" charset="0"/>
                <a:cs typeface="+mn-cs"/>
              </a:rPr>
              <a:t>NAPA VALLEY AVA</a:t>
            </a:r>
          </a:p>
          <a:p>
            <a:pPr>
              <a:lnSpc>
                <a:spcPct val="95000"/>
              </a:lnSpc>
              <a:defRPr/>
            </a:pPr>
            <a:r>
              <a:rPr lang="it-IT" dirty="0" smtClean="0">
                <a:solidFill>
                  <a:schemeClr val="tx1">
                    <a:lumMod val="65000"/>
                    <a:lumOff val="35000"/>
                  </a:schemeClr>
                </a:solidFill>
                <a:latin typeface="Helvetica" pitchFamily="50" charset="0"/>
                <a:cs typeface="+mn-cs"/>
              </a:rPr>
              <a:t>Variation de temperatures - été</a:t>
            </a:r>
            <a:endParaRPr lang="en-US" dirty="0">
              <a:solidFill>
                <a:schemeClr val="tx1">
                  <a:lumMod val="65000"/>
                  <a:lumOff val="35000"/>
                </a:schemeClr>
              </a:solidFill>
              <a:latin typeface="Helvetica" pitchFamily="50" charset="0"/>
              <a:cs typeface="+mn-cs"/>
            </a:endParaRPr>
          </a:p>
        </p:txBody>
      </p:sp>
      <p:sp>
        <p:nvSpPr>
          <p:cNvPr id="73732" name="Rectangle 31"/>
          <p:cNvSpPr>
            <a:spLocks noChangeArrowheads="1"/>
          </p:cNvSpPr>
          <p:nvPr/>
        </p:nvSpPr>
        <p:spPr bwMode="auto">
          <a:xfrm>
            <a:off x="4720277" y="5319484"/>
            <a:ext cx="2570917" cy="830997"/>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50ºf / </a:t>
            </a:r>
            <a:r>
              <a:rPr lang="fi-FI" dirty="0">
                <a:solidFill>
                  <a:srgbClr val="0070C0"/>
                </a:solidFill>
                <a:latin typeface="Helvetica" pitchFamily="34" charset="0"/>
              </a:rPr>
              <a:t>10ºc</a:t>
            </a:r>
          </a:p>
          <a:p>
            <a:r>
              <a:rPr lang="fi-FI" dirty="0" smtClean="0">
                <a:solidFill>
                  <a:srgbClr val="C00000"/>
                </a:solidFill>
                <a:latin typeface="Helvetica" pitchFamily="34" charset="0"/>
              </a:rPr>
              <a:t>77ºf </a:t>
            </a:r>
            <a:r>
              <a:rPr lang="fi-FI" dirty="0">
                <a:solidFill>
                  <a:srgbClr val="C00000"/>
                </a:solidFill>
                <a:latin typeface="Helvetica" pitchFamily="34" charset="0"/>
              </a:rPr>
              <a:t>/ </a:t>
            </a:r>
            <a:r>
              <a:rPr lang="fi-FI" dirty="0" smtClean="0">
                <a:solidFill>
                  <a:srgbClr val="C00000"/>
                </a:solidFill>
                <a:latin typeface="Helvetica" pitchFamily="34" charset="0"/>
              </a:rPr>
              <a:t>25ºc</a:t>
            </a:r>
            <a:endParaRPr lang="fi-FI" dirty="0">
              <a:solidFill>
                <a:srgbClr val="C00000"/>
              </a:solidFill>
              <a:latin typeface="Helvetica" pitchFamily="34" charset="0"/>
            </a:endParaRPr>
          </a:p>
        </p:txBody>
      </p:sp>
      <p:sp>
        <p:nvSpPr>
          <p:cNvPr id="73733" name="Rectangle 32"/>
          <p:cNvSpPr>
            <a:spLocks noChangeArrowheads="1"/>
          </p:cNvSpPr>
          <p:nvPr/>
        </p:nvSpPr>
        <p:spPr bwMode="auto">
          <a:xfrm>
            <a:off x="739507" y="1055339"/>
            <a:ext cx="3775805" cy="830997"/>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40-50ºf / 4.5-10ºc</a:t>
            </a:r>
          </a:p>
          <a:p>
            <a:r>
              <a:rPr lang="fi-FI" dirty="0" smtClean="0">
                <a:solidFill>
                  <a:srgbClr val="C00000"/>
                </a:solidFill>
                <a:latin typeface="Helvetica" pitchFamily="34" charset="0"/>
              </a:rPr>
              <a:t>85ºf </a:t>
            </a:r>
            <a:r>
              <a:rPr lang="fi-FI" dirty="0">
                <a:solidFill>
                  <a:srgbClr val="C00000"/>
                </a:solidFill>
                <a:latin typeface="Helvetica" pitchFamily="34" charset="0"/>
              </a:rPr>
              <a:t>/ </a:t>
            </a:r>
            <a:r>
              <a:rPr lang="fi-FI" dirty="0" smtClean="0">
                <a:solidFill>
                  <a:srgbClr val="C00000"/>
                </a:solidFill>
                <a:latin typeface="Helvetica" pitchFamily="34" charset="0"/>
              </a:rPr>
              <a:t>29ºc</a:t>
            </a:r>
            <a:endParaRPr lang="fi-FI" dirty="0">
              <a:solidFill>
                <a:srgbClr val="C00000"/>
              </a:solidFill>
              <a:latin typeface="Helvetica" pitchFamily="34" charset="0"/>
            </a:endParaRPr>
          </a:p>
        </p:txBody>
      </p:sp>
      <p:sp>
        <p:nvSpPr>
          <p:cNvPr id="73734" name="TextBox 13"/>
          <p:cNvSpPr txBox="1">
            <a:spLocks noChangeArrowheads="1"/>
          </p:cNvSpPr>
          <p:nvPr/>
        </p:nvSpPr>
        <p:spPr bwMode="auto">
          <a:xfrm>
            <a:off x="185424" y="3255361"/>
            <a:ext cx="3400029" cy="794064"/>
          </a:xfrm>
          <a:prstGeom prst="rect">
            <a:avLst/>
          </a:prstGeom>
          <a:noFill/>
          <a:ln w="9525">
            <a:noFill/>
            <a:miter lim="800000"/>
            <a:headEnd/>
            <a:tailEnd/>
          </a:ln>
        </p:spPr>
        <p:txBody>
          <a:bodyPr wrap="square">
            <a:spAutoFit/>
          </a:bodyPr>
          <a:lstStyle/>
          <a:p>
            <a:pPr>
              <a:lnSpc>
                <a:spcPct val="95000"/>
              </a:lnSpc>
            </a:pPr>
            <a:r>
              <a:rPr lang="fi-FI" dirty="0">
                <a:solidFill>
                  <a:srgbClr val="0070C0"/>
                </a:solidFill>
                <a:latin typeface="Helvetica" pitchFamily="34" charset="0"/>
              </a:rPr>
              <a:t>40-50ºf / </a:t>
            </a:r>
            <a:r>
              <a:rPr lang="fi-FI" dirty="0" smtClean="0">
                <a:solidFill>
                  <a:srgbClr val="0070C0"/>
                </a:solidFill>
                <a:latin typeface="Helvetica" pitchFamily="34" charset="0"/>
              </a:rPr>
              <a:t>4.5-10ºc</a:t>
            </a:r>
          </a:p>
          <a:p>
            <a:pPr>
              <a:lnSpc>
                <a:spcPct val="95000"/>
              </a:lnSpc>
            </a:pPr>
            <a:r>
              <a:rPr lang="en-US" dirty="0" smtClean="0">
                <a:solidFill>
                  <a:srgbClr val="C00000"/>
                </a:solidFill>
                <a:latin typeface="Helvetica" pitchFamily="34" charset="0"/>
              </a:rPr>
              <a:t>95ºf </a:t>
            </a:r>
            <a:r>
              <a:rPr lang="en-US" dirty="0">
                <a:solidFill>
                  <a:srgbClr val="C00000"/>
                </a:solidFill>
                <a:latin typeface="Helvetica" pitchFamily="34" charset="0"/>
              </a:rPr>
              <a:t>/ </a:t>
            </a:r>
            <a:r>
              <a:rPr lang="en-US" dirty="0" smtClean="0">
                <a:solidFill>
                  <a:srgbClr val="C00000"/>
                </a:solidFill>
                <a:latin typeface="Helvetica" pitchFamily="34" charset="0"/>
              </a:rPr>
              <a:t>35ºc</a:t>
            </a:r>
            <a:endParaRPr lang="en-US" dirty="0">
              <a:solidFill>
                <a:srgbClr val="C00000"/>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6" descr="coast.png"/>
          <p:cNvPicPr>
            <a:picLocks noChangeAspect="1"/>
          </p:cNvPicPr>
          <p:nvPr/>
        </p:nvPicPr>
        <p:blipFill>
          <a:blip r:embed="rId3">
            <a:lum bright="10000" contrast="-20000"/>
          </a:blip>
          <a:srcRect/>
          <a:stretch>
            <a:fillRect/>
          </a:stretch>
        </p:blipFill>
        <p:spPr bwMode="auto">
          <a:xfrm>
            <a:off x="0" y="0"/>
            <a:ext cx="9030627" cy="6858000"/>
          </a:xfrm>
          <a:prstGeom prst="rect">
            <a:avLst/>
          </a:prstGeom>
          <a:noFill/>
          <a:ln w="9525">
            <a:noFill/>
            <a:miter lim="800000"/>
            <a:headEnd/>
            <a:tailEnd/>
          </a:ln>
        </p:spPr>
      </p:pic>
      <p:pic>
        <p:nvPicPr>
          <p:cNvPr id="75778" name="Picture 2"/>
          <p:cNvPicPr>
            <a:picLocks noChangeAspect="1" noChangeArrowheads="1"/>
          </p:cNvPicPr>
          <p:nvPr/>
        </p:nvPicPr>
        <p:blipFill>
          <a:blip r:embed="rId4">
            <a:lum contrast="10000"/>
          </a:blip>
          <a:srcRect/>
          <a:stretch>
            <a:fillRect/>
          </a:stretch>
        </p:blipFill>
        <p:spPr bwMode="auto">
          <a:xfrm>
            <a:off x="1462274" y="505619"/>
            <a:ext cx="5078544" cy="5846762"/>
          </a:xfrm>
          <a:prstGeom prst="rect">
            <a:avLst/>
          </a:prstGeom>
          <a:noFill/>
          <a:ln w="9525">
            <a:noFill/>
            <a:miter lim="800000"/>
            <a:headEnd/>
            <a:tailEnd/>
          </a:ln>
        </p:spPr>
      </p:pic>
      <p:sp>
        <p:nvSpPr>
          <p:cNvPr id="13" name="TextBox 12"/>
          <p:cNvSpPr txBox="1"/>
          <p:nvPr/>
        </p:nvSpPr>
        <p:spPr>
          <a:xfrm>
            <a:off x="5484416" y="668339"/>
            <a:ext cx="3878130" cy="852487"/>
          </a:xfrm>
          <a:prstGeom prst="rect">
            <a:avLst/>
          </a:prstGeom>
          <a:noFill/>
        </p:spPr>
        <p:txBody>
          <a:bodyPr>
            <a:spAutoFit/>
          </a:bodyPr>
          <a:lstStyle/>
          <a:p>
            <a:pPr>
              <a:lnSpc>
                <a:spcPct val="95000"/>
              </a:lnSpc>
              <a:defRPr/>
            </a:pPr>
            <a:r>
              <a:rPr lang="it-IT" sz="2800" dirty="0">
                <a:solidFill>
                  <a:schemeClr val="tx1">
                    <a:lumMod val="65000"/>
                    <a:lumOff val="35000"/>
                  </a:schemeClr>
                </a:solidFill>
                <a:latin typeface="Helvetica" pitchFamily="50" charset="0"/>
                <a:cs typeface="+mn-cs"/>
              </a:rPr>
              <a:t>NAPA VALLEY AVA</a:t>
            </a:r>
          </a:p>
          <a:p>
            <a:pPr>
              <a:lnSpc>
                <a:spcPct val="95000"/>
              </a:lnSpc>
              <a:defRPr/>
            </a:pPr>
            <a:r>
              <a:rPr lang="fr-FR" dirty="0" smtClean="0">
                <a:solidFill>
                  <a:schemeClr val="tx1">
                    <a:lumMod val="65000"/>
                    <a:lumOff val="35000"/>
                  </a:schemeClr>
                </a:solidFill>
                <a:latin typeface="Helvetica" pitchFamily="50" charset="0"/>
                <a:cs typeface="+mn-cs"/>
              </a:rPr>
              <a:t>Elévation</a:t>
            </a:r>
            <a:endParaRPr lang="fr-FR" dirty="0">
              <a:solidFill>
                <a:schemeClr val="tx1">
                  <a:lumMod val="65000"/>
                  <a:lumOff val="35000"/>
                </a:schemeClr>
              </a:solidFill>
              <a:latin typeface="Helvetica" pitchFamily="50" charset="0"/>
              <a:cs typeface="+mn-cs"/>
            </a:endParaRPr>
          </a:p>
        </p:txBody>
      </p:sp>
      <p:sp>
        <p:nvSpPr>
          <p:cNvPr id="32" name="Rectangle 31"/>
          <p:cNvSpPr>
            <a:spLocks noChangeArrowheads="1"/>
          </p:cNvSpPr>
          <p:nvPr/>
        </p:nvSpPr>
        <p:spPr bwMode="auto">
          <a:xfrm>
            <a:off x="5158558" y="3187001"/>
            <a:ext cx="4495859"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Atlas Peak</a:t>
            </a:r>
          </a:p>
          <a:p>
            <a:r>
              <a:rPr lang="fi-FI" dirty="0" smtClean="0">
                <a:solidFill>
                  <a:srgbClr val="C00000"/>
                </a:solidFill>
                <a:latin typeface="Helvetica" pitchFamily="34" charset="0"/>
              </a:rPr>
              <a:t>2600 </a:t>
            </a:r>
            <a:r>
              <a:rPr lang="fi-FI" dirty="0">
                <a:solidFill>
                  <a:srgbClr val="C00000"/>
                </a:solidFill>
                <a:latin typeface="Helvetica" pitchFamily="34" charset="0"/>
              </a:rPr>
              <a:t>ft / 793 m</a:t>
            </a:r>
          </a:p>
        </p:txBody>
      </p:sp>
      <p:sp>
        <p:nvSpPr>
          <p:cNvPr id="33" name="Rectangle 32"/>
          <p:cNvSpPr>
            <a:spLocks noChangeArrowheads="1"/>
          </p:cNvSpPr>
          <p:nvPr/>
        </p:nvSpPr>
        <p:spPr bwMode="auto">
          <a:xfrm>
            <a:off x="1618472" y="705834"/>
            <a:ext cx="4102564" cy="830997"/>
          </a:xfrm>
          <a:prstGeom prst="rect">
            <a:avLst/>
          </a:prstGeom>
          <a:noFill/>
          <a:ln w="9525">
            <a:noFill/>
            <a:miter lim="800000"/>
            <a:headEnd/>
            <a:tailEnd/>
          </a:ln>
        </p:spPr>
        <p:txBody>
          <a:bodyPr wrap="square">
            <a:spAutoFit/>
          </a:bodyPr>
          <a:lstStyle/>
          <a:p>
            <a:r>
              <a:rPr lang="en-US" dirty="0">
                <a:solidFill>
                  <a:srgbClr val="C00000"/>
                </a:solidFill>
                <a:latin typeface="Helvetica" pitchFamily="34" charset="0"/>
              </a:rPr>
              <a:t>Mount St. Helena</a:t>
            </a:r>
          </a:p>
          <a:p>
            <a:r>
              <a:rPr lang="en-US" dirty="0">
                <a:solidFill>
                  <a:srgbClr val="C00000"/>
                </a:solidFill>
                <a:latin typeface="Helvetica" pitchFamily="34" charset="0"/>
              </a:rPr>
              <a:t>4000 </a:t>
            </a:r>
            <a:r>
              <a:rPr lang="en-US" dirty="0" err="1">
                <a:solidFill>
                  <a:srgbClr val="C00000"/>
                </a:solidFill>
                <a:latin typeface="Helvetica" pitchFamily="34" charset="0"/>
              </a:rPr>
              <a:t>ft</a:t>
            </a:r>
            <a:r>
              <a:rPr lang="en-US" dirty="0">
                <a:solidFill>
                  <a:srgbClr val="C00000"/>
                </a:solidFill>
                <a:latin typeface="Helvetica" pitchFamily="34" charset="0"/>
              </a:rPr>
              <a:t> / </a:t>
            </a:r>
            <a:r>
              <a:rPr lang="en-US" dirty="0" smtClean="0">
                <a:solidFill>
                  <a:srgbClr val="C00000"/>
                </a:solidFill>
                <a:latin typeface="Helvetica" pitchFamily="34" charset="0"/>
              </a:rPr>
              <a:t>1,219 </a:t>
            </a:r>
            <a:r>
              <a:rPr lang="en-US" dirty="0">
                <a:solidFill>
                  <a:srgbClr val="C00000"/>
                </a:solidFill>
                <a:latin typeface="Helvetica" pitchFamily="34" charset="0"/>
              </a:rPr>
              <a:t>m</a:t>
            </a:r>
          </a:p>
        </p:txBody>
      </p:sp>
      <p:sp>
        <p:nvSpPr>
          <p:cNvPr id="7" name="Rectangle 6"/>
          <p:cNvSpPr>
            <a:spLocks noChangeArrowheads="1"/>
          </p:cNvSpPr>
          <p:nvPr/>
        </p:nvSpPr>
        <p:spPr bwMode="auto">
          <a:xfrm>
            <a:off x="1162763" y="4538805"/>
            <a:ext cx="3548381"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Mount Veeder</a:t>
            </a:r>
          </a:p>
          <a:p>
            <a:r>
              <a:rPr lang="fi-FI" dirty="0" smtClean="0">
                <a:solidFill>
                  <a:srgbClr val="C00000"/>
                </a:solidFill>
                <a:latin typeface="Helvetica" pitchFamily="34" charset="0"/>
              </a:rPr>
              <a:t>2100 </a:t>
            </a:r>
            <a:r>
              <a:rPr lang="fi-FI" dirty="0">
                <a:solidFill>
                  <a:srgbClr val="C00000"/>
                </a:solidFill>
                <a:latin typeface="Helvetica" pitchFamily="34" charset="0"/>
              </a:rPr>
              <a:t>ft / </a:t>
            </a:r>
            <a:r>
              <a:rPr lang="fi-FI" dirty="0" smtClean="0">
                <a:solidFill>
                  <a:srgbClr val="C00000"/>
                </a:solidFill>
                <a:latin typeface="Helvetica" pitchFamily="34" charset="0"/>
              </a:rPr>
              <a:t>650 </a:t>
            </a:r>
            <a:r>
              <a:rPr lang="fi-FI" dirty="0">
                <a:solidFill>
                  <a:srgbClr val="C00000"/>
                </a:solidFill>
                <a:latin typeface="Helvetica" pitchFamily="34" charset="0"/>
              </a:rPr>
              <a:t>m</a:t>
            </a:r>
          </a:p>
        </p:txBody>
      </p:sp>
      <p:sp>
        <p:nvSpPr>
          <p:cNvPr id="8" name="Rectangle 7"/>
          <p:cNvSpPr>
            <a:spLocks noChangeArrowheads="1"/>
          </p:cNvSpPr>
          <p:nvPr/>
        </p:nvSpPr>
        <p:spPr bwMode="auto">
          <a:xfrm>
            <a:off x="207037" y="3187000"/>
            <a:ext cx="5744035"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Spring Mountain</a:t>
            </a:r>
          </a:p>
          <a:p>
            <a:r>
              <a:rPr lang="fi-FI" dirty="0" smtClean="0">
                <a:solidFill>
                  <a:srgbClr val="C00000"/>
                </a:solidFill>
                <a:latin typeface="Helvetica" pitchFamily="34" charset="0"/>
              </a:rPr>
              <a:t>2200 </a:t>
            </a:r>
            <a:r>
              <a:rPr lang="fi-FI" dirty="0">
                <a:solidFill>
                  <a:srgbClr val="C00000"/>
                </a:solidFill>
                <a:latin typeface="Helvetica" pitchFamily="34" charset="0"/>
              </a:rPr>
              <a:t>ft / </a:t>
            </a:r>
            <a:r>
              <a:rPr lang="fi-FI" dirty="0" smtClean="0">
                <a:solidFill>
                  <a:srgbClr val="C00000"/>
                </a:solidFill>
                <a:latin typeface="Helvetica" pitchFamily="34" charset="0"/>
              </a:rPr>
              <a:t>671 </a:t>
            </a:r>
            <a:r>
              <a:rPr lang="fi-FI" dirty="0">
                <a:solidFill>
                  <a:srgbClr val="C00000"/>
                </a:solidFill>
                <a:latin typeface="Helvetica" pitchFamily="34" charset="0"/>
              </a:rPr>
              <a:t>m</a:t>
            </a:r>
          </a:p>
        </p:txBody>
      </p:sp>
      <p:sp>
        <p:nvSpPr>
          <p:cNvPr id="9" name="Rectangle 8"/>
          <p:cNvSpPr>
            <a:spLocks noChangeArrowheads="1"/>
          </p:cNvSpPr>
          <p:nvPr/>
        </p:nvSpPr>
        <p:spPr bwMode="auto">
          <a:xfrm>
            <a:off x="4515313" y="5212182"/>
            <a:ext cx="5390687"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Valley Floor</a:t>
            </a:r>
          </a:p>
          <a:p>
            <a:r>
              <a:rPr lang="fi-FI" dirty="0" smtClean="0">
                <a:solidFill>
                  <a:srgbClr val="C00000"/>
                </a:solidFill>
                <a:latin typeface="Helvetica" pitchFamily="34" charset="0"/>
              </a:rPr>
              <a:t>0– 750 ft / 0 – 214 m</a:t>
            </a:r>
            <a:endParaRPr lang="fi-FI" dirty="0">
              <a:solidFill>
                <a:srgbClr val="C00000"/>
              </a:solidFill>
              <a:latin typeface="Helvetic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a:lum contrast="10000"/>
          </a:blip>
          <a:srcRect/>
          <a:stretch>
            <a:fillRect/>
          </a:stretch>
        </p:blipFill>
        <p:spPr bwMode="auto">
          <a:xfrm>
            <a:off x="1462274" y="505619"/>
            <a:ext cx="5078544" cy="5846762"/>
          </a:xfrm>
          <a:prstGeom prst="rect">
            <a:avLst/>
          </a:prstGeom>
          <a:noFill/>
          <a:ln w="9525">
            <a:noFill/>
            <a:miter lim="800000"/>
            <a:headEnd/>
            <a:tailEnd/>
          </a:ln>
        </p:spPr>
      </p:pic>
      <p:pic>
        <p:nvPicPr>
          <p:cNvPr id="31" name="Picture 2"/>
          <p:cNvPicPr>
            <a:picLocks noChangeAspect="1" noChangeArrowheads="1"/>
          </p:cNvPicPr>
          <p:nvPr/>
        </p:nvPicPr>
        <p:blipFill>
          <a:blip r:embed="rId4">
            <a:clrChange>
              <a:clrFrom>
                <a:srgbClr val="FDFDFD"/>
              </a:clrFrom>
              <a:clrTo>
                <a:srgbClr val="FDFDFD">
                  <a:alpha val="0"/>
                </a:srgbClr>
              </a:clrTo>
            </a:clrChange>
          </a:blip>
          <a:srcRect b="1759"/>
          <a:stretch>
            <a:fillRect/>
          </a:stretch>
        </p:blipFill>
        <p:spPr bwMode="auto">
          <a:xfrm>
            <a:off x="3269087" y="966788"/>
            <a:ext cx="3225415" cy="5891212"/>
          </a:xfrm>
          <a:prstGeom prst="rect">
            <a:avLst/>
          </a:prstGeom>
          <a:noFill/>
          <a:ln w="9525">
            <a:noFill/>
            <a:miter lim="800000"/>
            <a:headEnd/>
            <a:tailEnd/>
          </a:ln>
        </p:spPr>
      </p:pic>
      <p:grpSp>
        <p:nvGrpSpPr>
          <p:cNvPr id="2" name="Group 17"/>
          <p:cNvGrpSpPr>
            <a:grpSpLocks/>
          </p:cNvGrpSpPr>
          <p:nvPr/>
        </p:nvGrpSpPr>
        <p:grpSpPr bwMode="auto">
          <a:xfrm>
            <a:off x="963083" y="2105025"/>
            <a:ext cx="1577050" cy="1849438"/>
            <a:chOff x="888642" y="1371600"/>
            <a:chExt cx="1455313" cy="1848118"/>
          </a:xfrm>
        </p:grpSpPr>
        <p:pic>
          <p:nvPicPr>
            <p:cNvPr id="169988" name="Picture 2"/>
            <p:cNvPicPr>
              <a:picLocks noChangeAspect="1" noChangeArrowheads="1"/>
            </p:cNvPicPr>
            <p:nvPr/>
          </p:nvPicPr>
          <p:blipFill>
            <a:blip r:embed="rId5"/>
            <a:srcRect/>
            <a:stretch>
              <a:fillRect/>
            </a:stretch>
          </p:blipFill>
          <p:spPr bwMode="auto">
            <a:xfrm>
              <a:off x="888642" y="1751527"/>
              <a:ext cx="1455313" cy="1468191"/>
            </a:xfrm>
            <a:prstGeom prst="rect">
              <a:avLst/>
            </a:prstGeom>
            <a:noFill/>
            <a:ln w="9525">
              <a:noFill/>
              <a:miter lim="800000"/>
              <a:headEnd/>
              <a:tailEnd/>
            </a:ln>
          </p:spPr>
        </p:pic>
        <p:sp>
          <p:nvSpPr>
            <p:cNvPr id="12" name="Rectangle 11"/>
            <p:cNvSpPr/>
            <p:nvPr/>
          </p:nvSpPr>
          <p:spPr>
            <a:xfrm>
              <a:off x="901338" y="1371600"/>
              <a:ext cx="1429920" cy="337897"/>
            </a:xfrm>
            <a:prstGeom prst="rect">
              <a:avLst/>
            </a:prstGeom>
          </p:spPr>
          <p:txBody>
            <a:bodyPr wrap="none"/>
            <a:lstStyle/>
            <a:p>
              <a:pPr>
                <a:defRPr/>
              </a:pPr>
              <a:r>
                <a:rPr lang="fi-FI" sz="1600" dirty="0" smtClean="0">
                  <a:solidFill>
                    <a:schemeClr val="tx1">
                      <a:lumMod val="65000"/>
                      <a:lumOff val="35000"/>
                    </a:schemeClr>
                  </a:solidFill>
                  <a:latin typeface="Helvetica" pitchFamily="50" charset="0"/>
                  <a:cs typeface="+mn-cs"/>
                </a:rPr>
                <a:t>Sols Distincts</a:t>
              </a:r>
              <a:endParaRPr lang="fi-FI" sz="1600" dirty="0">
                <a:solidFill>
                  <a:schemeClr val="tx1">
                    <a:lumMod val="65000"/>
                    <a:lumOff val="35000"/>
                  </a:schemeClr>
                </a:solidFill>
                <a:latin typeface="Helvetica" pitchFamily="50" charset="0"/>
                <a:cs typeface="+mn-cs"/>
              </a:endParaRPr>
            </a:p>
          </p:txBody>
        </p:sp>
      </p:grpSp>
      <p:sp>
        <p:nvSpPr>
          <p:cNvPr id="16" name="Rectangle 15"/>
          <p:cNvSpPr>
            <a:spLocks noChangeArrowheads="1"/>
          </p:cNvSpPr>
          <p:nvPr/>
        </p:nvSpPr>
        <p:spPr bwMode="auto">
          <a:xfrm>
            <a:off x="2899569" y="2765425"/>
            <a:ext cx="505267" cy="769441"/>
          </a:xfrm>
          <a:prstGeom prst="rect">
            <a:avLst/>
          </a:prstGeom>
          <a:noFill/>
          <a:ln w="9525">
            <a:noFill/>
            <a:miter lim="800000"/>
            <a:headEnd/>
            <a:tailEnd/>
          </a:ln>
        </p:spPr>
        <p:txBody>
          <a:bodyPr wrap="none">
            <a:spAutoFit/>
          </a:bodyPr>
          <a:lstStyle/>
          <a:p>
            <a:r>
              <a:rPr lang="en-US" sz="4400" b="1" dirty="0">
                <a:solidFill>
                  <a:srgbClr val="7692CB"/>
                </a:solidFill>
              </a:rPr>
              <a:t>+</a:t>
            </a:r>
          </a:p>
        </p:txBody>
      </p:sp>
      <p:grpSp>
        <p:nvGrpSpPr>
          <p:cNvPr id="3" name="Group 18"/>
          <p:cNvGrpSpPr>
            <a:grpSpLocks/>
          </p:cNvGrpSpPr>
          <p:nvPr/>
        </p:nvGrpSpPr>
        <p:grpSpPr bwMode="auto">
          <a:xfrm>
            <a:off x="3823098" y="2105025"/>
            <a:ext cx="1852215" cy="1849438"/>
            <a:chOff x="3142443" y="2543577"/>
            <a:chExt cx="1710726" cy="1848119"/>
          </a:xfrm>
        </p:grpSpPr>
        <p:sp>
          <p:nvSpPr>
            <p:cNvPr id="15" name="Rectangle 14"/>
            <p:cNvSpPr/>
            <p:nvPr/>
          </p:nvSpPr>
          <p:spPr>
            <a:xfrm>
              <a:off x="3142443" y="2543577"/>
              <a:ext cx="1710726" cy="337897"/>
            </a:xfrm>
            <a:prstGeom prst="rect">
              <a:avLst/>
            </a:prstGeom>
          </p:spPr>
          <p:txBody>
            <a:bodyPr wrap="none"/>
            <a:lstStyle/>
            <a:p>
              <a:pPr>
                <a:defRPr/>
              </a:pPr>
              <a:r>
                <a:rPr lang="fi-FI" sz="1600" dirty="0" smtClean="0">
                  <a:solidFill>
                    <a:schemeClr val="tx1">
                      <a:lumMod val="65000"/>
                      <a:lumOff val="35000"/>
                    </a:schemeClr>
                  </a:solidFill>
                  <a:latin typeface="Helvetica" pitchFamily="50" charset="0"/>
                  <a:cs typeface="+mn-cs"/>
                </a:rPr>
                <a:t>Climats Distincts</a:t>
              </a:r>
              <a:endParaRPr lang="fi-FI" sz="1600" dirty="0">
                <a:solidFill>
                  <a:schemeClr val="tx1">
                    <a:lumMod val="65000"/>
                    <a:lumOff val="35000"/>
                  </a:schemeClr>
                </a:solidFill>
                <a:latin typeface="Helvetica" pitchFamily="50" charset="0"/>
                <a:cs typeface="+mn-cs"/>
              </a:endParaRPr>
            </a:p>
          </p:txBody>
        </p:sp>
        <p:pic>
          <p:nvPicPr>
            <p:cNvPr id="169993" name="Picture 2"/>
            <p:cNvPicPr>
              <a:picLocks noChangeAspect="1" noChangeArrowheads="1"/>
            </p:cNvPicPr>
            <p:nvPr/>
          </p:nvPicPr>
          <p:blipFill>
            <a:blip r:embed="rId6"/>
            <a:srcRect/>
            <a:stretch>
              <a:fillRect/>
            </a:stretch>
          </p:blipFill>
          <p:spPr bwMode="auto">
            <a:xfrm>
              <a:off x="3232597" y="2936383"/>
              <a:ext cx="1455313" cy="1455313"/>
            </a:xfrm>
            <a:prstGeom prst="rect">
              <a:avLst/>
            </a:prstGeom>
            <a:noFill/>
            <a:ln w="9525">
              <a:noFill/>
              <a:miter lim="800000"/>
              <a:headEnd/>
              <a:tailEnd/>
            </a:ln>
          </p:spPr>
        </p:pic>
      </p:grpSp>
      <p:sp>
        <p:nvSpPr>
          <p:cNvPr id="21" name="Title 20"/>
          <p:cNvSpPr>
            <a:spLocks noGrp="1"/>
          </p:cNvSpPr>
          <p:nvPr>
            <p:ph type="title" idx="4294967295"/>
          </p:nvPr>
        </p:nvSpPr>
        <p:spPr>
          <a:xfrm>
            <a:off x="393834" y="134939"/>
            <a:ext cx="6848210" cy="873125"/>
          </a:xfrm>
        </p:spPr>
        <p:txBody>
          <a:bodyPr/>
          <a:lstStyle/>
          <a:p>
            <a:pPr>
              <a:defRPr/>
            </a:pPr>
            <a:r>
              <a:rPr lang="fr-FR" sz="3000" b="0" smtClean="0">
                <a:solidFill>
                  <a:schemeClr val="bg2">
                    <a:lumMod val="50000"/>
                  </a:schemeClr>
                </a:solidFill>
              </a:rPr>
              <a:t>TERROIR</a:t>
            </a:r>
            <a:br>
              <a:rPr lang="fr-FR" sz="3000" b="0" smtClean="0">
                <a:solidFill>
                  <a:schemeClr val="bg2">
                    <a:lumMod val="50000"/>
                  </a:schemeClr>
                </a:solidFill>
              </a:rPr>
            </a:br>
            <a:r>
              <a:rPr lang="fr-FR" b="0" smtClean="0">
                <a:solidFill>
                  <a:schemeClr val="bg2">
                    <a:lumMod val="50000"/>
                  </a:schemeClr>
                </a:solidFill>
              </a:rPr>
              <a:t>Quand tout se rassemble…</a:t>
            </a:r>
            <a:endParaRPr lang="fr-FR" sz="3000" b="0">
              <a:solidFill>
                <a:schemeClr val="bg2">
                  <a:lumMod val="50000"/>
                </a:schemeClr>
              </a:solidFill>
            </a:endParaRPr>
          </a:p>
        </p:txBody>
      </p:sp>
      <p:grpSp>
        <p:nvGrpSpPr>
          <p:cNvPr id="4" name="Group 27"/>
          <p:cNvGrpSpPr>
            <a:grpSpLocks/>
          </p:cNvGrpSpPr>
          <p:nvPr/>
        </p:nvGrpSpPr>
        <p:grpSpPr bwMode="auto">
          <a:xfrm>
            <a:off x="6796617" y="2105026"/>
            <a:ext cx="1853935" cy="1871663"/>
            <a:chOff x="6274158" y="1371600"/>
            <a:chExt cx="1710726" cy="1871730"/>
          </a:xfrm>
        </p:grpSpPr>
        <p:sp>
          <p:nvSpPr>
            <p:cNvPr id="24" name="Rectangle 23"/>
            <p:cNvSpPr/>
            <p:nvPr/>
          </p:nvSpPr>
          <p:spPr>
            <a:xfrm>
              <a:off x="6274158" y="1371600"/>
              <a:ext cx="1710726" cy="338150"/>
            </a:xfrm>
            <a:prstGeom prst="rect">
              <a:avLst/>
            </a:prstGeom>
          </p:spPr>
          <p:txBody>
            <a:bodyPr wrap="none"/>
            <a:lstStyle/>
            <a:p>
              <a:pPr>
                <a:defRPr/>
              </a:pPr>
              <a:r>
                <a:rPr lang="fi-FI" sz="1600" dirty="0" smtClean="0">
                  <a:solidFill>
                    <a:schemeClr val="tx1">
                      <a:lumMod val="65000"/>
                      <a:lumOff val="35000"/>
                    </a:schemeClr>
                  </a:solidFill>
                  <a:latin typeface="Helvetica" pitchFamily="50" charset="0"/>
                  <a:cs typeface="+mn-cs"/>
                </a:rPr>
                <a:t>Topographie Distincte</a:t>
              </a:r>
              <a:endParaRPr lang="fi-FI" sz="1600" dirty="0">
                <a:solidFill>
                  <a:schemeClr val="tx1">
                    <a:lumMod val="65000"/>
                    <a:lumOff val="35000"/>
                  </a:schemeClr>
                </a:solidFill>
                <a:latin typeface="Helvetica" pitchFamily="50" charset="0"/>
                <a:cs typeface="+mn-cs"/>
              </a:endParaRPr>
            </a:p>
          </p:txBody>
        </p:sp>
        <p:pic>
          <p:nvPicPr>
            <p:cNvPr id="169997" name="Picture 2"/>
            <p:cNvPicPr>
              <a:picLocks noChangeAspect="1" noChangeArrowheads="1"/>
            </p:cNvPicPr>
            <p:nvPr/>
          </p:nvPicPr>
          <p:blipFill>
            <a:blip r:embed="rId7"/>
            <a:srcRect/>
            <a:stretch>
              <a:fillRect/>
            </a:stretch>
          </p:blipFill>
          <p:spPr bwMode="auto">
            <a:xfrm>
              <a:off x="6360016" y="1775138"/>
              <a:ext cx="1468192" cy="1468192"/>
            </a:xfrm>
            <a:prstGeom prst="rect">
              <a:avLst/>
            </a:prstGeom>
            <a:noFill/>
            <a:ln w="9525">
              <a:noFill/>
              <a:miter lim="800000"/>
              <a:headEnd/>
              <a:tailEnd/>
            </a:ln>
          </p:spPr>
        </p:pic>
      </p:grpSp>
      <p:sp>
        <p:nvSpPr>
          <p:cNvPr id="29" name="Rectangle 28"/>
          <p:cNvSpPr>
            <a:spLocks noChangeArrowheads="1"/>
          </p:cNvSpPr>
          <p:nvPr/>
        </p:nvSpPr>
        <p:spPr bwMode="auto">
          <a:xfrm>
            <a:off x="5902325" y="2765425"/>
            <a:ext cx="505267" cy="769441"/>
          </a:xfrm>
          <a:prstGeom prst="rect">
            <a:avLst/>
          </a:prstGeom>
          <a:noFill/>
          <a:ln w="9525">
            <a:noFill/>
            <a:miter lim="800000"/>
            <a:headEnd/>
            <a:tailEnd/>
          </a:ln>
        </p:spPr>
        <p:txBody>
          <a:bodyPr wrap="none">
            <a:spAutoFit/>
          </a:bodyPr>
          <a:lstStyle/>
          <a:p>
            <a:r>
              <a:rPr lang="en-US" sz="4400" b="1" dirty="0">
                <a:solidFill>
                  <a:srgbClr val="7692CB"/>
                </a:solidFill>
              </a:rPr>
              <a:t>+</a:t>
            </a:r>
          </a:p>
        </p:txBody>
      </p:sp>
      <p:sp>
        <p:nvSpPr>
          <p:cNvPr id="32" name="TextBox 31"/>
          <p:cNvSpPr txBox="1"/>
          <p:nvPr/>
        </p:nvSpPr>
        <p:spPr>
          <a:xfrm>
            <a:off x="6249521" y="4856587"/>
            <a:ext cx="3467099" cy="1495794"/>
          </a:xfrm>
          <a:prstGeom prst="rect">
            <a:avLst/>
          </a:prstGeom>
          <a:noFill/>
        </p:spPr>
        <p:txBody>
          <a:bodyPr wrap="square">
            <a:spAutoFit/>
          </a:bodyPr>
          <a:lstStyle/>
          <a:p>
            <a:pPr>
              <a:lnSpc>
                <a:spcPct val="95000"/>
              </a:lnSpc>
              <a:defRPr/>
            </a:pPr>
            <a:r>
              <a:rPr lang="it-IT" sz="3200" dirty="0" smtClean="0">
                <a:solidFill>
                  <a:schemeClr val="tx1">
                    <a:lumMod val="65000"/>
                    <a:lumOff val="35000"/>
                  </a:schemeClr>
                </a:solidFill>
                <a:latin typeface="Helvetica" pitchFamily="50" charset="0"/>
                <a:cs typeface="+mn-cs"/>
              </a:rPr>
              <a:t>Régions </a:t>
            </a:r>
          </a:p>
          <a:p>
            <a:pPr>
              <a:lnSpc>
                <a:spcPct val="95000"/>
              </a:lnSpc>
              <a:defRPr/>
            </a:pPr>
            <a:r>
              <a:rPr lang="it-IT" sz="3200" dirty="0" smtClean="0">
                <a:solidFill>
                  <a:schemeClr val="tx1">
                    <a:lumMod val="65000"/>
                    <a:lumOff val="35000"/>
                  </a:schemeClr>
                </a:solidFill>
                <a:latin typeface="Helvetica" pitchFamily="50" charset="0"/>
                <a:cs typeface="+mn-cs"/>
              </a:rPr>
              <a:t>viticoles</a:t>
            </a:r>
          </a:p>
          <a:p>
            <a:pPr>
              <a:lnSpc>
                <a:spcPct val="95000"/>
              </a:lnSpc>
              <a:defRPr/>
            </a:pPr>
            <a:r>
              <a:rPr lang="it-IT" sz="3200" dirty="0" smtClean="0">
                <a:solidFill>
                  <a:schemeClr val="tx1">
                    <a:lumMod val="65000"/>
                    <a:lumOff val="35000"/>
                  </a:schemeClr>
                </a:solidFill>
                <a:latin typeface="Helvetica" pitchFamily="50" charset="0"/>
                <a:cs typeface="+mn-cs"/>
              </a:rPr>
              <a:t>distinctes</a:t>
            </a:r>
            <a:endParaRPr lang="en-US" sz="28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500"/>
                            </p:stCondLst>
                            <p:childTnLst>
                              <p:par>
                                <p:cTn id="21" presetID="10" presetClass="entr" presetSubtype="0" fill="hold"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3500"/>
                            </p:stCondLst>
                            <p:childTnLst>
                              <p:par>
                                <p:cTn id="25" presetID="10" presetClass="exit" presetSubtype="0" fill="hold" nodeType="afterEffect">
                                  <p:stCondLst>
                                    <p:cond delay="0"/>
                                  </p:stCondLst>
                                  <p:childTnLst>
                                    <p:animEffect transition="out" filter="fade">
                                      <p:cBhvr>
                                        <p:cTn id="26" dur="1000"/>
                                        <p:tgtEl>
                                          <p:spTgt spid="2"/>
                                        </p:tgtEl>
                                      </p:cBhvr>
                                    </p:animEffect>
                                    <p:set>
                                      <p:cBhvr>
                                        <p:cTn id="27" dur="1" fill="hold">
                                          <p:stCondLst>
                                            <p:cond delay="9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
                                        </p:tgtEl>
                                      </p:cBhvr>
                                    </p:animEffect>
                                    <p:set>
                                      <p:cBhvr>
                                        <p:cTn id="33" dur="1" fill="hold">
                                          <p:stCondLst>
                                            <p:cond delay="999"/>
                                          </p:stCondLst>
                                        </p:cTn>
                                        <p:tgtEl>
                                          <p:spTgt spid="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4"/>
                                        </p:tgtEl>
                                      </p:cBhvr>
                                    </p:animEffect>
                                    <p:set>
                                      <p:cBhvr>
                                        <p:cTn id="36" dur="1" fill="hold">
                                          <p:stCondLst>
                                            <p:cond delay="9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0.25 0  E" pathEditMode="relative" ptsTypes="">
                                      <p:cBhvr>
                                        <p:cTn id="41" dur="1000" fill="hold"/>
                                        <p:tgtEl>
                                          <p:spTgt spid="4"/>
                                        </p:tgtEl>
                                        <p:attrNameLst>
                                          <p:attrName>ppt_x</p:attrName>
                                          <p:attrName>ppt_y</p:attrName>
                                        </p:attrNameLst>
                                      </p:cBhvr>
                                    </p:animMotion>
                                  </p:childTnLst>
                                </p:cTn>
                              </p:par>
                              <p:par>
                                <p:cTn id="42" presetID="63" presetClass="path" presetSubtype="0" accel="50000" decel="50000" fill="hold" nodeType="withEffect">
                                  <p:stCondLst>
                                    <p:cond delay="0"/>
                                  </p:stCondLst>
                                  <p:childTnLst>
                                    <p:animMotion origin="layout" path="M 0 0  L 0.25 0  E" pathEditMode="relative" ptsTypes="">
                                      <p:cBhvr>
                                        <p:cTn id="43" dur="1000" fill="hold"/>
                                        <p:tgtEl>
                                          <p:spTgt spid="2"/>
                                        </p:tgtEl>
                                        <p:attrNameLst>
                                          <p:attrName>ppt_x</p:attrName>
                                          <p:attrName>ppt_y</p:attrName>
                                        </p:attrNameLst>
                                      </p:cBhvr>
                                    </p:animMotion>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childTnLst>
                                </p:cTn>
                              </p:par>
                            </p:childTnLst>
                          </p:cTn>
                        </p:par>
                        <p:par>
                          <p:cTn id="50" fill="hold">
                            <p:stCondLst>
                              <p:cond delay="4500"/>
                            </p:stCondLst>
                            <p:childTnLst>
                              <p:par>
                                <p:cTn id="51" presetID="10" presetClass="exit" presetSubtype="0" fill="hold" nodeType="afterEffect">
                                  <p:stCondLst>
                                    <p:cond delay="1500"/>
                                  </p:stCondLst>
                                  <p:childTnLst>
                                    <p:animEffect transition="out" filter="fade">
                                      <p:cBhvr>
                                        <p:cTn id="52" dur="1000"/>
                                        <p:tgtEl>
                                          <p:spTgt spid="17"/>
                                        </p:tgtEl>
                                      </p:cBhvr>
                                    </p:animEffect>
                                    <p:set>
                                      <p:cBhvr>
                                        <p:cTn id="53" dur="1" fill="hold">
                                          <p:stCondLst>
                                            <p:cond delay="999"/>
                                          </p:stCondLst>
                                        </p:cTn>
                                        <p:tgtEl>
                                          <p:spTgt spid="17"/>
                                        </p:tgtEl>
                                        <p:attrNameLst>
                                          <p:attrName>style.visibility</p:attrName>
                                        </p:attrNameLst>
                                      </p:cBhvr>
                                      <p:to>
                                        <p:strVal val="hidden"/>
                                      </p:to>
                                    </p:set>
                                  </p:childTnLst>
                                </p:cTn>
                              </p:par>
                              <p:par>
                                <p:cTn id="54" presetID="10" presetClass="entr" presetSubtype="0" fill="hold" nodeType="withEffect">
                                  <p:stCondLst>
                                    <p:cond delay="15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childTnLst>
                                </p:cTn>
                              </p:par>
                              <p:par>
                                <p:cTn id="57" presetID="10" presetClass="exit" presetSubtype="0" fill="hold" grpId="0" nodeType="withEffect">
                                  <p:stCondLst>
                                    <p:cond delay="1500"/>
                                  </p:stCondLst>
                                  <p:childTnLst>
                                    <p:animEffect transition="out" filter="fade">
                                      <p:cBhvr>
                                        <p:cTn id="58" dur="1000"/>
                                        <p:tgtEl>
                                          <p:spTgt spid="32"/>
                                        </p:tgtEl>
                                      </p:cBhvr>
                                    </p:animEffect>
                                    <p:set>
                                      <p:cBhvr>
                                        <p:cTn id="59"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906000" cy="6856414"/>
            <a:chOff x="0" y="0"/>
            <a:chExt cx="9144000" cy="6856414"/>
          </a:xfrm>
        </p:grpSpPr>
        <p:grpSp>
          <p:nvGrpSpPr>
            <p:cNvPr id="8" name="Group 7"/>
            <p:cNvGrpSpPr/>
            <p:nvPr/>
          </p:nvGrpSpPr>
          <p:grpSpPr>
            <a:xfrm>
              <a:off x="0" y="0"/>
              <a:ext cx="9144000" cy="6856414"/>
              <a:chOff x="0" y="0"/>
              <a:chExt cx="9144000" cy="6856414"/>
            </a:xfrm>
          </p:grpSpPr>
          <p:pic>
            <p:nvPicPr>
              <p:cNvPr id="79873" name="Picture 2" descr="transitionNVR.jpg"/>
              <p:cNvPicPr>
                <a:picLocks noChangeAspect="1"/>
              </p:cNvPicPr>
              <p:nvPr/>
            </p:nvPicPr>
            <p:blipFill>
              <a:blip r:embed="rId3"/>
              <a:srcRect l="323" t="453" r="-392" b="19271"/>
              <a:stretch>
                <a:fillRect/>
              </a:stretch>
            </p:blipFill>
            <p:spPr bwMode="auto">
              <a:xfrm>
                <a:off x="0" y="0"/>
                <a:ext cx="9144000" cy="5502728"/>
              </a:xfrm>
              <a:prstGeom prst="rect">
                <a:avLst/>
              </a:prstGeom>
              <a:noFill/>
              <a:ln w="9525">
                <a:noFill/>
                <a:miter lim="800000"/>
                <a:headEnd/>
                <a:tailEnd/>
              </a:ln>
            </p:spPr>
          </p:pic>
          <p:pic>
            <p:nvPicPr>
              <p:cNvPr id="5" name="Picture 2" descr="transitionNVR.jpg"/>
              <p:cNvPicPr>
                <a:picLocks noChangeAspect="1"/>
              </p:cNvPicPr>
              <p:nvPr/>
            </p:nvPicPr>
            <p:blipFill>
              <a:blip r:embed="rId3"/>
              <a:srcRect l="323" t="80729" r="16226"/>
              <a:stretch>
                <a:fillRect/>
              </a:stretch>
            </p:blipFill>
            <p:spPr bwMode="auto">
              <a:xfrm>
                <a:off x="0" y="5470072"/>
                <a:ext cx="7625443" cy="1386342"/>
              </a:xfrm>
              <a:prstGeom prst="rect">
                <a:avLst/>
              </a:prstGeom>
              <a:noFill/>
              <a:ln w="9525">
                <a:noFill/>
                <a:miter lim="800000"/>
                <a:headEnd/>
                <a:tailEnd/>
              </a:ln>
            </p:spPr>
          </p:pic>
        </p:grpSp>
        <p:sp>
          <p:nvSpPr>
            <p:cNvPr id="9" name="Rectangle 8"/>
            <p:cNvSpPr/>
            <p:nvPr/>
          </p:nvSpPr>
          <p:spPr bwMode="auto">
            <a:xfrm>
              <a:off x="5682342" y="849086"/>
              <a:ext cx="3102429" cy="4604657"/>
            </a:xfrm>
            <a:prstGeom prst="rect">
              <a:avLst/>
            </a:prstGeom>
            <a:gradFill flip="none" rotWithShape="1">
              <a:gsLst>
                <a:gs pos="0">
                  <a:schemeClr val="accent1">
                    <a:shade val="30000"/>
                    <a:satMod val="115000"/>
                    <a:alpha val="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6" name="TextBox 5"/>
          <p:cNvSpPr txBox="1"/>
          <p:nvPr/>
        </p:nvSpPr>
        <p:spPr>
          <a:xfrm>
            <a:off x="6416731" y="4281489"/>
            <a:ext cx="1272271" cy="338554"/>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633144" y="4529139"/>
            <a:ext cx="2512803" cy="523220"/>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VITICULTURE</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3"/>
          <p:cNvSpPr>
            <a:spLocks noGrp="1"/>
          </p:cNvSpPr>
          <p:nvPr>
            <p:ph type="title" idx="4294967295"/>
          </p:nvPr>
        </p:nvSpPr>
        <p:spPr>
          <a:xfrm>
            <a:off x="393833" y="315914"/>
            <a:ext cx="8494051" cy="873125"/>
          </a:xfrm>
        </p:spPr>
        <p:txBody>
          <a:bodyPr/>
          <a:lstStyle/>
          <a:p>
            <a:r>
              <a:rPr lang="en-US" sz="3000" b="0" dirty="0" err="1" smtClean="0">
                <a:solidFill>
                  <a:schemeClr val="tx1"/>
                </a:solidFill>
                <a:latin typeface="Arial" charset="0"/>
                <a:cs typeface="Arial" charset="0"/>
              </a:rPr>
              <a:t>Vignobles</a:t>
            </a:r>
            <a:r>
              <a:rPr lang="en-US" sz="3000" b="0" dirty="0" smtClean="0">
                <a:solidFill>
                  <a:schemeClr val="tx1"/>
                </a:solidFill>
                <a:latin typeface="Arial" charset="0"/>
                <a:cs typeface="Arial" charset="0"/>
              </a:rPr>
              <a:t> de Napa</a:t>
            </a:r>
            <a:br>
              <a:rPr lang="en-US" sz="3000" b="0" dirty="0" smtClean="0">
                <a:solidFill>
                  <a:schemeClr val="tx1"/>
                </a:solidFill>
                <a:latin typeface="Arial" charset="0"/>
                <a:cs typeface="Arial" charset="0"/>
              </a:rPr>
            </a:br>
            <a:r>
              <a:rPr lang="fr-CA" b="0" dirty="0">
                <a:solidFill>
                  <a:schemeClr val="tx1"/>
                </a:solidFill>
                <a:latin typeface="Verdana" pitchFamily="34" charset="0"/>
              </a:rPr>
              <a:t>Les rendements sont maintenus à un bas niveau dans la vallée de Napa</a:t>
            </a:r>
          </a:p>
        </p:txBody>
      </p:sp>
      <p:pic>
        <p:nvPicPr>
          <p:cNvPr id="98306" name="Picture 2"/>
          <p:cNvPicPr>
            <a:picLocks noChangeAspect="1" noChangeArrowheads="1"/>
          </p:cNvPicPr>
          <p:nvPr/>
        </p:nvPicPr>
        <p:blipFill>
          <a:blip r:embed="rId3"/>
          <a:srcRect/>
          <a:stretch>
            <a:fillRect/>
          </a:stretch>
        </p:blipFill>
        <p:spPr bwMode="auto">
          <a:xfrm>
            <a:off x="4982237" y="1565276"/>
            <a:ext cx="3965840" cy="4081463"/>
          </a:xfrm>
          <a:prstGeom prst="rect">
            <a:avLst/>
          </a:prstGeom>
          <a:noFill/>
          <a:ln w="9525">
            <a:noFill/>
            <a:miter lim="800000"/>
            <a:headEnd/>
            <a:tailEnd/>
          </a:ln>
        </p:spPr>
      </p:pic>
      <p:pic>
        <p:nvPicPr>
          <p:cNvPr id="98307" name="Picture 5" descr="Tinacci_070927_9984.jpg"/>
          <p:cNvPicPr>
            <a:picLocks/>
          </p:cNvPicPr>
          <p:nvPr/>
        </p:nvPicPr>
        <p:blipFill>
          <a:blip r:embed="rId4"/>
          <a:srcRect/>
          <a:stretch>
            <a:fillRect/>
          </a:stretch>
        </p:blipFill>
        <p:spPr bwMode="auto">
          <a:xfrm>
            <a:off x="926969" y="1566864"/>
            <a:ext cx="3979598" cy="40782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shutterstock_52335214.jpg"/>
          <p:cNvPicPr>
            <a:picLocks noChangeAspect="1"/>
          </p:cNvPicPr>
          <p:nvPr/>
        </p:nvPicPr>
        <p:blipFill>
          <a:blip r:embed="rId3"/>
          <a:srcRect/>
          <a:stretch>
            <a:fillRect/>
          </a:stretch>
        </p:blipFill>
        <p:spPr bwMode="auto">
          <a:xfrm>
            <a:off x="514218" y="1595438"/>
            <a:ext cx="4498975" cy="4341812"/>
          </a:xfrm>
          <a:prstGeom prst="rect">
            <a:avLst/>
          </a:prstGeom>
          <a:noFill/>
          <a:ln w="9525">
            <a:noFill/>
            <a:miter lim="800000"/>
            <a:headEnd/>
            <a:tailEnd/>
          </a:ln>
        </p:spPr>
      </p:pic>
      <p:sp>
        <p:nvSpPr>
          <p:cNvPr id="104450" name="Title 3"/>
          <p:cNvSpPr>
            <a:spLocks noGrp="1"/>
          </p:cNvSpPr>
          <p:nvPr>
            <p:ph type="title" idx="4294967295"/>
          </p:nvPr>
        </p:nvSpPr>
        <p:spPr>
          <a:xfrm>
            <a:off x="393833" y="315914"/>
            <a:ext cx="8786415" cy="873125"/>
          </a:xfrm>
        </p:spPr>
        <p:txBody>
          <a:bodyPr/>
          <a:lstStyle/>
          <a:p>
            <a:r>
              <a:rPr lang="fr-CA" sz="3200" b="0" dirty="0"/>
              <a:t>Pratiques </a:t>
            </a:r>
            <a:r>
              <a:rPr lang="fr-CA" sz="3200" b="0" dirty="0" smtClean="0"/>
              <a:t>d’élaboration</a:t>
            </a:r>
            <a:r>
              <a:rPr lang="en-US" sz="3000" b="0" dirty="0" smtClean="0">
                <a:solidFill>
                  <a:srgbClr val="404040"/>
                </a:solidFill>
              </a:rPr>
              <a:t/>
            </a:r>
            <a:br>
              <a:rPr lang="en-US" sz="3000" b="0" dirty="0" smtClean="0">
                <a:solidFill>
                  <a:srgbClr val="404040"/>
                </a:solidFill>
              </a:rPr>
            </a:br>
            <a:r>
              <a:rPr lang="fr-CA" sz="2800" b="0" dirty="0"/>
              <a:t>Une manutention délicate est la norme</a:t>
            </a:r>
            <a:endParaRPr lang="en-US" sz="2600" b="0" dirty="0" smtClean="0">
              <a:solidFill>
                <a:srgbClr val="404040"/>
              </a:solidFill>
            </a:endParaRPr>
          </a:p>
        </p:txBody>
      </p:sp>
      <p:sp>
        <p:nvSpPr>
          <p:cNvPr id="104451" name="TextBox 5"/>
          <p:cNvSpPr txBox="1">
            <a:spLocks noChangeArrowheads="1"/>
          </p:cNvSpPr>
          <p:nvPr/>
        </p:nvSpPr>
        <p:spPr bwMode="auto">
          <a:xfrm>
            <a:off x="5897167" y="1700213"/>
            <a:ext cx="3640798" cy="4231928"/>
          </a:xfrm>
          <a:prstGeom prst="rect">
            <a:avLst/>
          </a:prstGeom>
          <a:noFill/>
          <a:ln w="9525">
            <a:noFill/>
            <a:miter lim="800000"/>
            <a:headEnd/>
            <a:tailEnd/>
          </a:ln>
        </p:spPr>
        <p:txBody>
          <a:bodyPr>
            <a:spAutoFit/>
          </a:bodyPr>
          <a:lstStyle/>
          <a:p>
            <a:pPr eaLnBrk="0" hangingPunct="0">
              <a:lnSpc>
                <a:spcPct val="95000"/>
              </a:lnSpc>
            </a:pPr>
            <a:endParaRPr lang="en-US" sz="2000" dirty="0">
              <a:solidFill>
                <a:srgbClr val="595959"/>
              </a:solidFill>
              <a:latin typeface="Arial" pitchFamily="34" charset="0"/>
              <a:cs typeface="Arial" pitchFamily="34" charset="0"/>
            </a:endParaRPr>
          </a:p>
          <a:p>
            <a:pPr>
              <a:spcBef>
                <a:spcPct val="50000"/>
              </a:spcBef>
            </a:pPr>
            <a:r>
              <a:rPr lang="fr-CA" sz="2000" dirty="0">
                <a:latin typeface="Arial" pitchFamily="34" charset="0"/>
                <a:cs typeface="Arial" pitchFamily="34" charset="0"/>
              </a:rPr>
              <a:t>L’accent est mis sur l’innovation et la qualité</a:t>
            </a:r>
          </a:p>
          <a:p>
            <a:pPr>
              <a:spcBef>
                <a:spcPct val="50000"/>
              </a:spcBef>
            </a:pPr>
            <a:endParaRPr lang="fr-CA" sz="2000" dirty="0">
              <a:latin typeface="Arial" pitchFamily="34" charset="0"/>
              <a:cs typeface="Arial" pitchFamily="34" charset="0"/>
            </a:endParaRPr>
          </a:p>
          <a:p>
            <a:pPr>
              <a:spcBef>
                <a:spcPct val="50000"/>
              </a:spcBef>
            </a:pPr>
            <a:r>
              <a:rPr lang="fr-CA" sz="2000" dirty="0">
                <a:latin typeface="Arial" pitchFamily="34" charset="0"/>
                <a:cs typeface="Arial" pitchFamily="34" charset="0"/>
              </a:rPr>
              <a:t>La collaboration est courante entre les vignerons de la vallée de Napa</a:t>
            </a:r>
          </a:p>
          <a:p>
            <a:pPr>
              <a:spcBef>
                <a:spcPct val="50000"/>
              </a:spcBef>
            </a:pPr>
            <a:endParaRPr lang="fr-CA" sz="2000" dirty="0">
              <a:latin typeface="Arial" pitchFamily="34" charset="0"/>
              <a:cs typeface="Arial" pitchFamily="34" charset="0"/>
            </a:endParaRPr>
          </a:p>
          <a:p>
            <a:pPr>
              <a:spcBef>
                <a:spcPct val="50000"/>
              </a:spcBef>
            </a:pPr>
            <a:r>
              <a:rPr lang="fr-CA" sz="2000" dirty="0">
                <a:latin typeface="Arial" pitchFamily="34" charset="0"/>
                <a:cs typeface="Arial" pitchFamily="34" charset="0"/>
              </a:rPr>
              <a:t>Apprentissage constant pour une amélioration constante de la qualité</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transitionNVR.jpg"/>
          <p:cNvPicPr>
            <a:picLocks noChangeAspect="1"/>
          </p:cNvPicPr>
          <p:nvPr/>
        </p:nvPicPr>
        <p:blipFill>
          <a:blip r:embed="rId3"/>
          <a:srcRect l="525"/>
          <a:stretch>
            <a:fillRect/>
          </a:stretch>
        </p:blipFill>
        <p:spPr bwMode="auto">
          <a:xfrm>
            <a:off x="0" y="-38100"/>
            <a:ext cx="9906000" cy="6896100"/>
          </a:xfrm>
          <a:prstGeom prst="rect">
            <a:avLst/>
          </a:prstGeom>
          <a:noFill/>
          <a:ln w="9525">
            <a:noFill/>
            <a:miter lim="800000"/>
            <a:headEnd/>
            <a:tailEnd/>
          </a:ln>
        </p:spPr>
      </p:pic>
      <p:pic>
        <p:nvPicPr>
          <p:cNvPr id="176131" name="Picture 2"/>
          <p:cNvPicPr>
            <a:picLocks noChangeAspect="1" noChangeArrowheads="1"/>
          </p:cNvPicPr>
          <p:nvPr/>
        </p:nvPicPr>
        <p:blipFill>
          <a:blip r:embed="rId4"/>
          <a:srcRect/>
          <a:stretch>
            <a:fillRect/>
          </a:stretch>
        </p:blipFill>
        <p:spPr bwMode="auto">
          <a:xfrm>
            <a:off x="1" y="882650"/>
            <a:ext cx="9730581" cy="4654550"/>
          </a:xfrm>
          <a:prstGeom prst="rect">
            <a:avLst/>
          </a:prstGeom>
          <a:noFill/>
          <a:ln w="9525">
            <a:noFill/>
            <a:miter lim="800000"/>
            <a:headEnd/>
            <a:tailEnd/>
          </a:ln>
        </p:spPr>
      </p:pic>
      <p:sp>
        <p:nvSpPr>
          <p:cNvPr id="6" name="TextBox 5"/>
          <p:cNvSpPr txBox="1"/>
          <p:nvPr/>
        </p:nvSpPr>
        <p:spPr>
          <a:xfrm>
            <a:off x="6416731" y="4281489"/>
            <a:ext cx="1272271" cy="338554"/>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549112" y="4529138"/>
            <a:ext cx="1872564" cy="523220"/>
          </a:xfrm>
          <a:prstGeom prst="rect">
            <a:avLst/>
          </a:prstGeom>
          <a:noFill/>
        </p:spPr>
        <p:txBody>
          <a:bodyPr wrap="none">
            <a:spAutoFit/>
          </a:bodyPr>
          <a:lstStyle/>
          <a:p>
            <a:pPr algn="ctr" eaLnBrk="0" hangingPunct="0">
              <a:defRPr/>
            </a:pPr>
            <a:r>
              <a:rPr lang="en-US" sz="2800" dirty="0" smtClean="0">
                <a:solidFill>
                  <a:schemeClr val="tx1">
                    <a:lumMod val="65000"/>
                    <a:lumOff val="35000"/>
                  </a:schemeClr>
                </a:solidFill>
                <a:latin typeface="Helvetica" pitchFamily="50" charset="0"/>
                <a:cs typeface="+mn-cs"/>
              </a:rPr>
              <a:t>HISTOIRE</a:t>
            </a:r>
            <a:endParaRPr lang="en-US" sz="2800" dirty="0">
              <a:solidFill>
                <a:schemeClr val="tx1">
                  <a:lumMod val="65000"/>
                  <a:lumOff val="35000"/>
                </a:schemeClr>
              </a:solidFill>
              <a:latin typeface="Helvetica" pitchFamily="50" charset="0"/>
              <a:cs typeface="+mn-cs"/>
            </a:endParaRPr>
          </a:p>
        </p:txBody>
      </p:sp>
      <p:pic>
        <p:nvPicPr>
          <p:cNvPr id="1026" name="Picture 2"/>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a:off x="0" y="886496"/>
            <a:ext cx="2706715" cy="462621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srcRect/>
          <a:stretch>
            <a:fillRect/>
          </a:stretch>
        </p:blipFill>
        <p:spPr bwMode="auto">
          <a:xfrm>
            <a:off x="1076590" y="1354463"/>
            <a:ext cx="7723585" cy="3922135"/>
          </a:xfrm>
          <a:prstGeom prst="rect">
            <a:avLst/>
          </a:prstGeom>
          <a:noFill/>
          <a:ln w="9525">
            <a:noFill/>
            <a:miter lim="800000"/>
            <a:headEnd/>
            <a:tailEnd/>
          </a:ln>
        </p:spPr>
      </p:pic>
      <p:sp>
        <p:nvSpPr>
          <p:cNvPr id="4" name="Title 3"/>
          <p:cNvSpPr>
            <a:spLocks noGrp="1"/>
          </p:cNvSpPr>
          <p:nvPr>
            <p:ph type="title" idx="4294967295"/>
          </p:nvPr>
        </p:nvSpPr>
        <p:spPr>
          <a:xfrm>
            <a:off x="393833" y="315914"/>
            <a:ext cx="8786415" cy="873125"/>
          </a:xfrm>
        </p:spPr>
        <p:txBody>
          <a:bodyPr/>
          <a:lstStyle/>
          <a:p>
            <a:pPr eaLnBrk="1" hangingPunct="1"/>
            <a:r>
              <a:rPr lang="en-US" sz="3000" b="0" dirty="0" smtClean="0">
                <a:solidFill>
                  <a:schemeClr val="bg2">
                    <a:lumMod val="50000"/>
                  </a:schemeClr>
                </a:solidFill>
              </a:rPr>
              <a:t>NAPA VALLEY</a:t>
            </a:r>
            <a:br>
              <a:rPr lang="en-US" sz="3000" b="0" dirty="0" smtClean="0">
                <a:solidFill>
                  <a:schemeClr val="bg2">
                    <a:lumMod val="50000"/>
                  </a:schemeClr>
                </a:solidFill>
              </a:rPr>
            </a:br>
            <a:r>
              <a:rPr lang="fr-CA" b="0" dirty="0"/>
              <a:t>Expérimentateurs, innovateurs, chefs de file</a:t>
            </a:r>
          </a:p>
        </p:txBody>
      </p:sp>
      <p:grpSp>
        <p:nvGrpSpPr>
          <p:cNvPr id="108547" name="Group 31"/>
          <p:cNvGrpSpPr>
            <a:grpSpLocks/>
          </p:cNvGrpSpPr>
          <p:nvPr/>
        </p:nvGrpSpPr>
        <p:grpSpPr bwMode="auto">
          <a:xfrm>
            <a:off x="286682" y="5469793"/>
            <a:ext cx="8481851" cy="800891"/>
            <a:chOff x="265043" y="5893426"/>
            <a:chExt cx="7829293" cy="801522"/>
          </a:xfrm>
        </p:grpSpPr>
        <p:sp>
          <p:nvSpPr>
            <p:cNvPr id="108548" name="Rectangle 33"/>
            <p:cNvSpPr>
              <a:spLocks noChangeArrowheads="1"/>
            </p:cNvSpPr>
            <p:nvPr/>
          </p:nvSpPr>
          <p:spPr bwMode="auto">
            <a:xfrm>
              <a:off x="265043" y="6347791"/>
              <a:ext cx="808383" cy="291548"/>
            </a:xfrm>
            <a:prstGeom prst="rect">
              <a:avLst/>
            </a:prstGeom>
            <a:solidFill>
              <a:srgbClr val="D2D37B"/>
            </a:solidFill>
            <a:ln w="9525" algn="ctr">
              <a:noFill/>
              <a:round/>
              <a:headEnd/>
              <a:tailEnd/>
            </a:ln>
          </p:spPr>
          <p:txBody>
            <a:bodyPr/>
            <a:lstStyle/>
            <a:p>
              <a:pPr algn="ctr" eaLnBrk="0" hangingPunct="0"/>
              <a:endParaRPr lang="en-US"/>
            </a:p>
          </p:txBody>
        </p:sp>
        <p:cxnSp>
          <p:nvCxnSpPr>
            <p:cNvPr id="108549" name="Straight Connector 34"/>
            <p:cNvCxnSpPr>
              <a:cxnSpLocks noChangeShapeType="1"/>
            </p:cNvCxnSpPr>
            <p:nvPr/>
          </p:nvCxnSpPr>
          <p:spPr bwMode="auto">
            <a:xfrm rot="5400000">
              <a:off x="708991" y="6261652"/>
              <a:ext cx="728870" cy="1588"/>
            </a:xfrm>
            <a:prstGeom prst="line">
              <a:avLst/>
            </a:prstGeom>
            <a:noFill/>
            <a:ln w="9525" algn="ctr">
              <a:solidFill>
                <a:schemeClr val="tx1"/>
              </a:solidFill>
              <a:round/>
              <a:headEnd/>
              <a:tailEnd/>
            </a:ln>
          </p:spPr>
        </p:cxnSp>
        <p:sp>
          <p:nvSpPr>
            <p:cNvPr id="36" name="TextBox 35"/>
            <p:cNvSpPr txBox="1"/>
            <p:nvPr/>
          </p:nvSpPr>
          <p:spPr>
            <a:xfrm>
              <a:off x="267748" y="6294523"/>
              <a:ext cx="697223" cy="40042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sp>
          <p:nvSpPr>
            <p:cNvPr id="37" name="TextBox 36"/>
            <p:cNvSpPr txBox="1"/>
            <p:nvPr/>
          </p:nvSpPr>
          <p:spPr>
            <a:xfrm>
              <a:off x="1298021" y="6294523"/>
              <a:ext cx="697223" cy="40042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38" name="TextBox 37"/>
            <p:cNvSpPr txBox="1"/>
            <p:nvPr/>
          </p:nvSpPr>
          <p:spPr>
            <a:xfrm>
              <a:off x="2311626" y="6294523"/>
              <a:ext cx="697223" cy="40042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39" name="TextBox 38"/>
            <p:cNvSpPr txBox="1"/>
            <p:nvPr/>
          </p:nvSpPr>
          <p:spPr>
            <a:xfrm>
              <a:off x="3328405" y="6294523"/>
              <a:ext cx="697223" cy="40042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40" name="TextBox 39"/>
            <p:cNvSpPr txBox="1"/>
            <p:nvPr/>
          </p:nvSpPr>
          <p:spPr>
            <a:xfrm>
              <a:off x="4345979" y="6294523"/>
              <a:ext cx="697223" cy="40042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41" name="TextBox 40"/>
            <p:cNvSpPr txBox="1"/>
            <p:nvPr/>
          </p:nvSpPr>
          <p:spPr>
            <a:xfrm>
              <a:off x="5353233" y="6294523"/>
              <a:ext cx="697223" cy="40042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42" name="TextBox 41"/>
            <p:cNvSpPr txBox="1"/>
            <p:nvPr/>
          </p:nvSpPr>
          <p:spPr>
            <a:xfrm>
              <a:off x="6383508" y="6294523"/>
              <a:ext cx="697223" cy="40042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43" name="TextBox 42"/>
            <p:cNvSpPr txBox="1"/>
            <p:nvPr/>
          </p:nvSpPr>
          <p:spPr>
            <a:xfrm>
              <a:off x="7397113" y="6294523"/>
              <a:ext cx="697223" cy="40042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sp>
          <p:nvSpPr>
            <p:cNvPr id="108558" name="TextBox 43"/>
            <p:cNvSpPr txBox="1">
              <a:spLocks noChangeArrowheads="1"/>
            </p:cNvSpPr>
            <p:nvPr/>
          </p:nvSpPr>
          <p:spPr bwMode="auto">
            <a:xfrm>
              <a:off x="1267207" y="5893426"/>
              <a:ext cx="4475839" cy="308019"/>
            </a:xfrm>
            <a:prstGeom prst="rect">
              <a:avLst/>
            </a:prstGeom>
            <a:noFill/>
            <a:ln w="9525">
              <a:noFill/>
              <a:miter lim="800000"/>
              <a:headEnd/>
              <a:tailEnd/>
            </a:ln>
          </p:spPr>
          <p:txBody>
            <a:bodyPr wrap="none">
              <a:spAutoFit/>
            </a:bodyPr>
            <a:lstStyle/>
            <a:p>
              <a:pPr algn="ctr" eaLnBrk="0" hangingPunct="0"/>
              <a:r>
                <a:rPr lang="en-US" sz="1400" dirty="0">
                  <a:latin typeface="Helvetica" pitchFamily="34" charset="0"/>
                  <a:cs typeface="Helvetica" pitchFamily="34" charset="0"/>
                </a:rPr>
                <a:t>George </a:t>
              </a:r>
              <a:r>
                <a:rPr lang="en-US" sz="1400" dirty="0" err="1">
                  <a:latin typeface="Helvetica" pitchFamily="34" charset="0"/>
                  <a:cs typeface="Helvetica" pitchFamily="34" charset="0"/>
                </a:rPr>
                <a:t>Yount</a:t>
              </a:r>
              <a:r>
                <a:rPr lang="en-US" sz="1400" dirty="0">
                  <a:latin typeface="Helvetica" pitchFamily="34" charset="0"/>
                  <a:cs typeface="Helvetica" pitchFamily="34" charset="0"/>
                </a:rPr>
                <a:t> </a:t>
              </a:r>
              <a:r>
                <a:rPr lang="fr-CA" sz="1400" dirty="0">
                  <a:latin typeface="Helvetica" pitchFamily="34" charset="0"/>
                  <a:cs typeface="Helvetica" pitchFamily="34" charset="0"/>
                </a:rPr>
                <a:t>plante les premiers vignobles en 1838-1839 </a:t>
              </a:r>
              <a:endParaRPr lang="en-US" sz="1400" dirty="0">
                <a:latin typeface="Helvetica" pitchFamily="34" charset="0"/>
                <a:cs typeface="Helvetica" pitchFamily="34" charset="0"/>
              </a:endParaRPr>
            </a:p>
          </p:txBody>
        </p:sp>
      </p:gr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3"/>
          <a:srcRect/>
          <a:stretch>
            <a:fillRect/>
          </a:stretch>
        </p:blipFill>
        <p:spPr bwMode="auto">
          <a:xfrm>
            <a:off x="1076589" y="1362561"/>
            <a:ext cx="7723585" cy="3895240"/>
          </a:xfrm>
          <a:prstGeom prst="rect">
            <a:avLst/>
          </a:prstGeom>
          <a:noFill/>
          <a:ln w="9525">
            <a:noFill/>
            <a:miter lim="800000"/>
            <a:headEnd/>
            <a:tailEnd/>
          </a:ln>
        </p:spPr>
      </p:pic>
      <p:sp>
        <p:nvSpPr>
          <p:cNvPr id="112642" name="Title 3"/>
          <p:cNvSpPr>
            <a:spLocks noGrp="1"/>
          </p:cNvSpPr>
          <p:nvPr>
            <p:ph type="title" idx="4294967295"/>
          </p:nvPr>
        </p:nvSpPr>
        <p:spPr>
          <a:xfrm>
            <a:off x="393833" y="315914"/>
            <a:ext cx="8786415" cy="873125"/>
          </a:xfrm>
        </p:spPr>
        <p:txBody>
          <a:bodyPr/>
          <a:lstStyle/>
          <a:p>
            <a:r>
              <a:rPr lang="fr-FR" sz="3000" b="0" smtClean="0">
                <a:solidFill>
                  <a:srgbClr val="404040"/>
                </a:solidFill>
                <a:latin typeface="Arial" charset="0"/>
                <a:cs typeface="Arial" charset="0"/>
              </a:rPr>
              <a:t>1861-1880 </a:t>
            </a:r>
            <a:br>
              <a:rPr lang="fr-FR" sz="3000" b="0" smtClean="0">
                <a:solidFill>
                  <a:srgbClr val="404040"/>
                </a:solidFill>
                <a:latin typeface="Arial" charset="0"/>
                <a:cs typeface="Arial" charset="0"/>
              </a:rPr>
            </a:br>
            <a:r>
              <a:rPr lang="fr-FR" b="0" smtClean="0">
                <a:solidFill>
                  <a:srgbClr val="404040"/>
                </a:solidFill>
                <a:latin typeface="Arial" charset="0"/>
                <a:cs typeface="Arial" charset="0"/>
              </a:rPr>
              <a:t>Les premiers </a:t>
            </a:r>
            <a:r>
              <a:rPr lang="fr-FR" b="0" i="1" smtClean="0">
                <a:solidFill>
                  <a:srgbClr val="404040"/>
                </a:solidFill>
                <a:latin typeface="Arial" charset="0"/>
                <a:cs typeface="Arial" charset="0"/>
              </a:rPr>
              <a:t>wineries</a:t>
            </a:r>
            <a:r>
              <a:rPr lang="fr-FR" b="0" smtClean="0">
                <a:solidFill>
                  <a:srgbClr val="404040"/>
                </a:solidFill>
                <a:latin typeface="Arial" charset="0"/>
                <a:cs typeface="Arial" charset="0"/>
              </a:rPr>
              <a:t> sont établis</a:t>
            </a:r>
          </a:p>
        </p:txBody>
      </p:sp>
      <p:grpSp>
        <p:nvGrpSpPr>
          <p:cNvPr id="112643" name="Group 31"/>
          <p:cNvGrpSpPr>
            <a:grpSpLocks/>
          </p:cNvGrpSpPr>
          <p:nvPr/>
        </p:nvGrpSpPr>
        <p:grpSpPr bwMode="auto">
          <a:xfrm>
            <a:off x="286682" y="5399089"/>
            <a:ext cx="8481851" cy="871597"/>
            <a:chOff x="265043" y="5822672"/>
            <a:chExt cx="7829293" cy="872276"/>
          </a:xfrm>
        </p:grpSpPr>
        <p:sp>
          <p:nvSpPr>
            <p:cNvPr id="112645" name="TextBox 30"/>
            <p:cNvSpPr txBox="1">
              <a:spLocks noChangeArrowheads="1"/>
            </p:cNvSpPr>
            <p:nvPr/>
          </p:nvSpPr>
          <p:spPr bwMode="auto">
            <a:xfrm>
              <a:off x="1505710" y="5822672"/>
              <a:ext cx="3882015" cy="523628"/>
            </a:xfrm>
            <a:prstGeom prst="rect">
              <a:avLst/>
            </a:prstGeom>
            <a:noFill/>
            <a:ln w="9525">
              <a:noFill/>
              <a:miter lim="800000"/>
              <a:headEnd/>
              <a:tailEnd/>
            </a:ln>
          </p:spPr>
          <p:txBody>
            <a:bodyPr wrap="none">
              <a:spAutoFit/>
            </a:bodyPr>
            <a:lstStyle/>
            <a:p>
              <a:pPr algn="r" eaLnBrk="0" hangingPunct="0"/>
              <a:r>
                <a:rPr lang="fr-FR" sz="1400" smtClean="0">
                  <a:latin typeface="Helvetica" pitchFamily="34" charset="0"/>
                </a:rPr>
                <a:t>Charles Krug, premier </a:t>
              </a:r>
              <a:r>
                <a:rPr lang="fr-FR" sz="1400" i="1" smtClean="0">
                  <a:latin typeface="Helvetica" pitchFamily="34" charset="0"/>
                </a:rPr>
                <a:t>winery</a:t>
              </a:r>
              <a:r>
                <a:rPr lang="fr-FR" sz="1400" smtClean="0">
                  <a:latin typeface="Helvetica" pitchFamily="34" charset="0"/>
                </a:rPr>
                <a:t> commerical, 1861</a:t>
              </a:r>
              <a:br>
                <a:rPr lang="fr-FR" sz="1400" smtClean="0">
                  <a:latin typeface="Helvetica" pitchFamily="34" charset="0"/>
                </a:rPr>
              </a:br>
              <a:r>
                <a:rPr lang="fr-FR" sz="1400" smtClean="0">
                  <a:latin typeface="Helvetica" pitchFamily="34" charset="0"/>
                </a:rPr>
                <a:t>Inglenook, premier “château” au Napa Valley, 1879</a:t>
              </a:r>
              <a:endParaRPr lang="fr-FR" sz="1400">
                <a:latin typeface="Helvetica" pitchFamily="34" charset="0"/>
              </a:endParaRPr>
            </a:p>
          </p:txBody>
        </p:sp>
        <p:sp>
          <p:nvSpPr>
            <p:cNvPr id="112646" name="Rectangle 21"/>
            <p:cNvSpPr>
              <a:spLocks noChangeArrowheads="1"/>
            </p:cNvSpPr>
            <p:nvPr/>
          </p:nvSpPr>
          <p:spPr bwMode="auto">
            <a:xfrm>
              <a:off x="265043" y="6347791"/>
              <a:ext cx="5107057"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67748"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2648" name="Straight Connector 20"/>
            <p:cNvCxnSpPr>
              <a:cxnSpLocks noChangeShapeType="1"/>
            </p:cNvCxnSpPr>
            <p:nvPr/>
          </p:nvCxnSpPr>
          <p:spPr bwMode="auto">
            <a:xfrm rot="5400000">
              <a:off x="5004766" y="6261652"/>
              <a:ext cx="728870" cy="1588"/>
            </a:xfrm>
            <a:prstGeom prst="line">
              <a:avLst/>
            </a:prstGeom>
            <a:noFill/>
            <a:ln w="9525" algn="ctr">
              <a:solidFill>
                <a:schemeClr val="tx1"/>
              </a:solidFill>
              <a:round/>
              <a:headEnd/>
              <a:tailEnd/>
            </a:ln>
          </p:spPr>
        </p:cxnSp>
        <p:sp>
          <p:nvSpPr>
            <p:cNvPr id="24" name="TextBox 23"/>
            <p:cNvSpPr txBox="1"/>
            <p:nvPr/>
          </p:nvSpPr>
          <p:spPr>
            <a:xfrm>
              <a:off x="1298021"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311626"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328405"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45979"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53233"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83508"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97113"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pic>
        <p:nvPicPr>
          <p:cNvPr id="17" name="Picture 16" descr="Old Chateau Photo.jpg"/>
          <p:cNvPicPr>
            <a:picLocks noChangeAspect="1"/>
          </p:cNvPicPr>
          <p:nvPr/>
        </p:nvPicPr>
        <p:blipFill>
          <a:blip r:embed="rId4"/>
          <a:stretch>
            <a:fillRect/>
          </a:stretch>
        </p:blipFill>
        <p:spPr>
          <a:xfrm>
            <a:off x="2473060" y="1451783"/>
            <a:ext cx="5029531" cy="3711023"/>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1"/>
          <p:cNvSpPr>
            <a:spLocks noChangeArrowheads="1"/>
          </p:cNvSpPr>
          <p:nvPr/>
        </p:nvSpPr>
        <p:spPr bwMode="auto">
          <a:xfrm>
            <a:off x="0" y="0"/>
            <a:ext cx="8736542" cy="6515100"/>
          </a:xfrm>
          <a:prstGeom prst="rect">
            <a:avLst/>
          </a:prstGeom>
          <a:solidFill>
            <a:schemeClr val="bg1"/>
          </a:solidFill>
          <a:ln w="9525" algn="ctr">
            <a:solidFill>
              <a:schemeClr val="bg1"/>
            </a:solidFill>
            <a:round/>
            <a:headEnd/>
            <a:tailEnd/>
          </a:ln>
        </p:spPr>
        <p:txBody>
          <a:bodyPr/>
          <a:lstStyle/>
          <a:p>
            <a:pPr algn="ctr" eaLnBrk="0" hangingPunct="0"/>
            <a:endParaRPr lang="en-US"/>
          </a:p>
        </p:txBody>
      </p:sp>
      <p:pic>
        <p:nvPicPr>
          <p:cNvPr id="16386" name="Picture 32" descr="iStock_000014337954Medium.jpg"/>
          <p:cNvPicPr>
            <a:picLocks noChangeAspect="1"/>
          </p:cNvPicPr>
          <p:nvPr/>
        </p:nvPicPr>
        <p:blipFill>
          <a:blip r:embed="rId3">
            <a:lum bright="10000"/>
          </a:blip>
          <a:srcRect/>
          <a:stretch>
            <a:fillRect/>
          </a:stretch>
        </p:blipFill>
        <p:spPr bwMode="auto">
          <a:xfrm>
            <a:off x="894292" y="1031875"/>
            <a:ext cx="8062383" cy="4794250"/>
          </a:xfrm>
          <a:prstGeom prst="rect">
            <a:avLst/>
          </a:prstGeom>
          <a:noFill/>
          <a:ln w="9525">
            <a:noFill/>
            <a:miter lim="800000"/>
            <a:headEnd/>
            <a:tailEnd/>
          </a:ln>
        </p:spPr>
      </p:pic>
      <p:sp>
        <p:nvSpPr>
          <p:cNvPr id="34" name="TextBox 33"/>
          <p:cNvSpPr txBox="1"/>
          <p:nvPr/>
        </p:nvSpPr>
        <p:spPr>
          <a:xfrm>
            <a:off x="174715" y="2387601"/>
            <a:ext cx="2543260" cy="523220"/>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35" name="Oval 34"/>
          <p:cNvSpPr/>
          <p:nvPr/>
        </p:nvSpPr>
        <p:spPr bwMode="auto">
          <a:xfrm>
            <a:off x="1320800" y="2895600"/>
            <a:ext cx="110067"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Tree>
  </p:cSld>
  <p:clrMapOvr>
    <a:masterClrMapping/>
  </p:clrMapOvr>
  <p:transition advClick="0" advTm="1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srcRect/>
          <a:stretch>
            <a:fillRect/>
          </a:stretch>
        </p:blipFill>
        <p:spPr bwMode="auto">
          <a:xfrm>
            <a:off x="1076590" y="1356519"/>
            <a:ext cx="7723585" cy="3916363"/>
          </a:xfrm>
          <a:prstGeom prst="rect">
            <a:avLst/>
          </a:prstGeom>
          <a:noFill/>
          <a:ln w="9525">
            <a:noFill/>
            <a:miter lim="800000"/>
            <a:headEnd/>
            <a:tailEnd/>
          </a:ln>
        </p:spPr>
      </p:pic>
      <p:grpSp>
        <p:nvGrpSpPr>
          <p:cNvPr id="116738" name="Group 31"/>
          <p:cNvGrpSpPr>
            <a:grpSpLocks/>
          </p:cNvGrpSpPr>
          <p:nvPr/>
        </p:nvGrpSpPr>
        <p:grpSpPr bwMode="auto">
          <a:xfrm>
            <a:off x="286682" y="5399089"/>
            <a:ext cx="8481851" cy="871597"/>
            <a:chOff x="265043" y="5822672"/>
            <a:chExt cx="7829293" cy="872276"/>
          </a:xfrm>
        </p:grpSpPr>
        <p:sp>
          <p:nvSpPr>
            <p:cNvPr id="116741" name="TextBox 30"/>
            <p:cNvSpPr txBox="1">
              <a:spLocks noChangeArrowheads="1"/>
            </p:cNvSpPr>
            <p:nvPr/>
          </p:nvSpPr>
          <p:spPr bwMode="auto">
            <a:xfrm>
              <a:off x="1268813" y="5822672"/>
              <a:ext cx="6139283" cy="308017"/>
            </a:xfrm>
            <a:prstGeom prst="rect">
              <a:avLst/>
            </a:prstGeom>
            <a:noFill/>
            <a:ln w="9525">
              <a:noFill/>
              <a:miter lim="800000"/>
              <a:headEnd/>
              <a:tailEnd/>
            </a:ln>
          </p:spPr>
          <p:txBody>
            <a:bodyPr wrap="square">
              <a:spAutoFit/>
            </a:bodyPr>
            <a:lstStyle/>
            <a:p>
              <a:pPr algn="r" eaLnBrk="0" hangingPunct="0"/>
              <a:r>
                <a:rPr lang="fr-FR" sz="1400" smtClean="0">
                  <a:latin typeface="Helvetica" pitchFamily="34" charset="0"/>
                </a:rPr>
                <a:t>Les acres de vignes diminuent de 15,807 à 2,000 en seulement 12 ans</a:t>
              </a:r>
              <a:endParaRPr lang="fr-FR" sz="1400">
                <a:latin typeface="Helvetica" pitchFamily="34" charset="0"/>
              </a:endParaRPr>
            </a:p>
          </p:txBody>
        </p:sp>
        <p:sp>
          <p:nvSpPr>
            <p:cNvPr id="116742" name="Rectangle 21"/>
            <p:cNvSpPr>
              <a:spLocks noChangeArrowheads="1"/>
            </p:cNvSpPr>
            <p:nvPr/>
          </p:nvSpPr>
          <p:spPr bwMode="auto">
            <a:xfrm>
              <a:off x="265043" y="6347791"/>
              <a:ext cx="7126673"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67748"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6744" name="Straight Connector 20"/>
            <p:cNvCxnSpPr>
              <a:cxnSpLocks noChangeShapeType="1"/>
            </p:cNvCxnSpPr>
            <p:nvPr/>
          </p:nvCxnSpPr>
          <p:spPr bwMode="auto">
            <a:xfrm rot="5400000">
              <a:off x="7025135" y="6261652"/>
              <a:ext cx="728870" cy="1588"/>
            </a:xfrm>
            <a:prstGeom prst="line">
              <a:avLst/>
            </a:prstGeom>
            <a:noFill/>
            <a:ln w="9525" algn="ctr">
              <a:solidFill>
                <a:schemeClr val="tx1"/>
              </a:solidFill>
              <a:round/>
              <a:headEnd/>
              <a:tailEnd/>
            </a:ln>
          </p:spPr>
        </p:cxnSp>
        <p:sp>
          <p:nvSpPr>
            <p:cNvPr id="24" name="TextBox 23"/>
            <p:cNvSpPr txBox="1"/>
            <p:nvPr/>
          </p:nvSpPr>
          <p:spPr>
            <a:xfrm>
              <a:off x="1298021"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311626" y="6294526"/>
              <a:ext cx="697223" cy="400422"/>
            </a:xfrm>
            <a:prstGeom prst="rect">
              <a:avLst/>
            </a:prstGeom>
            <a:noFill/>
          </p:spPr>
          <p:txBody>
            <a:bodyPr wrap="none">
              <a:spAutoFit/>
            </a:bodyPr>
            <a:lstStyle/>
            <a:p>
              <a:pPr algn="ctr" eaLnBrk="0" hangingPunct="0">
                <a:defRPr/>
              </a:pPr>
              <a:r>
                <a:rPr lang="fr-FR" sz="2000" smtClean="0">
                  <a:solidFill>
                    <a:schemeClr val="tx1">
                      <a:lumMod val="65000"/>
                      <a:lumOff val="35000"/>
                    </a:schemeClr>
                  </a:solidFill>
                  <a:latin typeface="Helvetica" pitchFamily="50" charset="0"/>
                  <a:cs typeface="+mn-cs"/>
                </a:rPr>
                <a:t>1850</a:t>
              </a:r>
              <a:endParaRPr lang="fr-FR" sz="2000">
                <a:solidFill>
                  <a:schemeClr val="tx1">
                    <a:lumMod val="65000"/>
                    <a:lumOff val="35000"/>
                  </a:schemeClr>
                </a:solidFill>
                <a:latin typeface="Helvetica" pitchFamily="50" charset="0"/>
                <a:cs typeface="+mn-cs"/>
              </a:endParaRPr>
            </a:p>
          </p:txBody>
        </p:sp>
        <p:sp>
          <p:nvSpPr>
            <p:cNvPr id="26" name="TextBox 25"/>
            <p:cNvSpPr txBox="1"/>
            <p:nvPr/>
          </p:nvSpPr>
          <p:spPr>
            <a:xfrm>
              <a:off x="3328405"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45979"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53233"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83508"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97113" y="6294526"/>
              <a:ext cx="697223" cy="40042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sp>
        <p:nvSpPr>
          <p:cNvPr id="18" name="Title 17"/>
          <p:cNvSpPr>
            <a:spLocks noGrp="1"/>
          </p:cNvSpPr>
          <p:nvPr>
            <p:ph type="title" idx="4294967295"/>
          </p:nvPr>
        </p:nvSpPr>
        <p:spPr>
          <a:xfrm>
            <a:off x="393834" y="328614"/>
            <a:ext cx="6848210" cy="873125"/>
          </a:xfrm>
        </p:spPr>
        <p:txBody>
          <a:bodyPr/>
          <a:lstStyle/>
          <a:p>
            <a:pPr>
              <a:defRPr/>
            </a:pPr>
            <a:r>
              <a:rPr lang="en-US" sz="3000" b="0" dirty="0" smtClean="0">
                <a:solidFill>
                  <a:schemeClr val="bg2">
                    <a:lumMod val="50000"/>
                  </a:schemeClr>
                </a:solidFill>
              </a:rPr>
              <a:t>Les bouleversements</a:t>
            </a:r>
            <a:br>
              <a:rPr lang="en-US" sz="3000" b="0" dirty="0" smtClean="0">
                <a:solidFill>
                  <a:schemeClr val="bg2">
                    <a:lumMod val="50000"/>
                  </a:schemeClr>
                </a:solidFill>
              </a:rPr>
            </a:br>
            <a:r>
              <a:rPr lang="en-US" b="0" dirty="0" err="1" smtClean="0">
                <a:solidFill>
                  <a:schemeClr val="bg2">
                    <a:lumMod val="50000"/>
                  </a:schemeClr>
                </a:solidFill>
              </a:rPr>
              <a:t>Phylloxera</a:t>
            </a:r>
            <a:endParaRPr lang="en-US" sz="3000" b="0" dirty="0" smtClean="0">
              <a:solidFill>
                <a:srgbClr val="404040"/>
              </a:solidFill>
              <a:latin typeface="Arial" charset="0"/>
              <a:cs typeface="Arial" charset="0"/>
            </a:endParaRPr>
          </a:p>
        </p:txBody>
      </p:sp>
      <p:pic>
        <p:nvPicPr>
          <p:cNvPr id="17" name="Picture 16" descr="Tinacci_060322_6039.jpg"/>
          <p:cNvPicPr>
            <a:picLocks noChangeAspect="1"/>
          </p:cNvPicPr>
          <p:nvPr/>
        </p:nvPicPr>
        <p:blipFill>
          <a:blip r:embed="rId4" cstate="email">
            <a:duotone>
              <a:prstClr val="black"/>
              <a:srgbClr val="D9C3A5">
                <a:tint val="50000"/>
                <a:satMod val="180000"/>
              </a:srgbClr>
            </a:duotone>
            <a:lum contrast="20000"/>
          </a:blip>
          <a:srcRect/>
          <a:stretch>
            <a:fillRect/>
          </a:stretch>
        </p:blipFill>
        <p:spPr>
          <a:xfrm>
            <a:off x="2054009" y="1539700"/>
            <a:ext cx="5768745" cy="3549998"/>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1076590" y="1356519"/>
            <a:ext cx="7723585" cy="3916363"/>
          </a:xfrm>
          <a:prstGeom prst="rect">
            <a:avLst/>
          </a:prstGeom>
          <a:noFill/>
          <a:ln w="9525">
            <a:noFill/>
            <a:miter lim="800000"/>
            <a:headEnd/>
            <a:tailEnd/>
          </a:ln>
        </p:spPr>
      </p:pic>
      <p:sp>
        <p:nvSpPr>
          <p:cNvPr id="4" name="Title 3"/>
          <p:cNvSpPr>
            <a:spLocks noGrp="1"/>
          </p:cNvSpPr>
          <p:nvPr>
            <p:ph type="title" idx="4294967295"/>
          </p:nvPr>
        </p:nvSpPr>
        <p:spPr>
          <a:xfrm>
            <a:off x="393833" y="315914"/>
            <a:ext cx="8786415" cy="873125"/>
          </a:xfrm>
        </p:spPr>
        <p:txBody>
          <a:bodyPr/>
          <a:lstStyle/>
          <a:p>
            <a:pPr>
              <a:defRPr/>
            </a:pPr>
            <a:r>
              <a:rPr lang="en-US" sz="3000" b="0" dirty="0" smtClean="0">
                <a:solidFill>
                  <a:schemeClr val="bg2">
                    <a:lumMod val="50000"/>
                  </a:schemeClr>
                </a:solidFill>
              </a:rPr>
              <a:t>Les bouleversements</a:t>
            </a:r>
            <a:br>
              <a:rPr lang="en-US" sz="3000" b="0" dirty="0" smtClean="0">
                <a:solidFill>
                  <a:schemeClr val="bg2">
                    <a:lumMod val="50000"/>
                  </a:schemeClr>
                </a:solidFill>
              </a:rPr>
            </a:br>
            <a:r>
              <a:rPr lang="en-US" b="0" dirty="0" smtClean="0">
                <a:solidFill>
                  <a:schemeClr val="bg2">
                    <a:lumMod val="50000"/>
                  </a:schemeClr>
                </a:solidFill>
              </a:rPr>
              <a:t> La Prohibition, La </a:t>
            </a:r>
            <a:r>
              <a:rPr lang="en-US" b="0" dirty="0" err="1" smtClean="0">
                <a:solidFill>
                  <a:schemeClr val="bg2">
                    <a:lumMod val="50000"/>
                  </a:schemeClr>
                </a:solidFill>
              </a:rPr>
              <a:t>Crise</a:t>
            </a:r>
            <a:r>
              <a:rPr lang="en-US" b="0" dirty="0" smtClean="0">
                <a:solidFill>
                  <a:schemeClr val="bg2">
                    <a:lumMod val="50000"/>
                  </a:schemeClr>
                </a:solidFill>
              </a:rPr>
              <a:t> de 1929, La Guerre </a:t>
            </a:r>
            <a:r>
              <a:rPr lang="en-US" b="0" dirty="0" err="1" smtClean="0">
                <a:solidFill>
                  <a:schemeClr val="bg2">
                    <a:lumMod val="50000"/>
                  </a:schemeClr>
                </a:solidFill>
              </a:rPr>
              <a:t>Mondiale</a:t>
            </a:r>
            <a:endParaRPr lang="en-US" b="0" dirty="0">
              <a:solidFill>
                <a:schemeClr val="bg2">
                  <a:lumMod val="50000"/>
                </a:schemeClr>
              </a:solidFill>
            </a:endParaRPr>
          </a:p>
        </p:txBody>
      </p:sp>
      <p:grpSp>
        <p:nvGrpSpPr>
          <p:cNvPr id="118787" name="Group 31"/>
          <p:cNvGrpSpPr>
            <a:grpSpLocks/>
          </p:cNvGrpSpPr>
          <p:nvPr/>
        </p:nvGrpSpPr>
        <p:grpSpPr bwMode="auto">
          <a:xfrm>
            <a:off x="286682" y="5870575"/>
            <a:ext cx="8481851" cy="400110"/>
            <a:chOff x="265043" y="6294778"/>
            <a:chExt cx="7829293" cy="400230"/>
          </a:xfrm>
        </p:grpSpPr>
        <p:sp>
          <p:nvSpPr>
            <p:cNvPr id="118791" name="Rectangle 21"/>
            <p:cNvSpPr>
              <a:spLocks noChangeArrowheads="1"/>
            </p:cNvSpPr>
            <p:nvPr/>
          </p:nvSpPr>
          <p:spPr bwMode="auto">
            <a:xfrm>
              <a:off x="265043" y="6347791"/>
              <a:ext cx="3916792"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67748"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24" name="TextBox 23"/>
            <p:cNvSpPr txBox="1"/>
            <p:nvPr/>
          </p:nvSpPr>
          <p:spPr>
            <a:xfrm>
              <a:off x="1298021"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25" name="TextBox 24"/>
            <p:cNvSpPr txBox="1"/>
            <p:nvPr/>
          </p:nvSpPr>
          <p:spPr>
            <a:xfrm>
              <a:off x="2312420"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6" name="TextBox 25"/>
            <p:cNvSpPr txBox="1"/>
            <p:nvPr/>
          </p:nvSpPr>
          <p:spPr>
            <a:xfrm>
              <a:off x="3328405"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7" name="TextBox 26"/>
            <p:cNvSpPr txBox="1"/>
            <p:nvPr/>
          </p:nvSpPr>
          <p:spPr>
            <a:xfrm>
              <a:off x="4345979"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8" name="TextBox 27"/>
            <p:cNvSpPr txBox="1"/>
            <p:nvPr/>
          </p:nvSpPr>
          <p:spPr>
            <a:xfrm>
              <a:off x="5354027"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29" name="TextBox 28"/>
            <p:cNvSpPr txBox="1"/>
            <p:nvPr/>
          </p:nvSpPr>
          <p:spPr>
            <a:xfrm>
              <a:off x="6384302"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0" name="TextBox 29"/>
            <p:cNvSpPr txBox="1"/>
            <p:nvPr/>
          </p:nvSpPr>
          <p:spPr>
            <a:xfrm>
              <a:off x="7397113"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18788" name="TextBox 30"/>
          <p:cNvSpPr txBox="1">
            <a:spLocks noChangeArrowheads="1"/>
          </p:cNvSpPr>
          <p:nvPr/>
        </p:nvSpPr>
        <p:spPr bwMode="auto">
          <a:xfrm>
            <a:off x="1033596" y="5399088"/>
            <a:ext cx="3522133" cy="523220"/>
          </a:xfrm>
          <a:prstGeom prst="rect">
            <a:avLst/>
          </a:prstGeom>
          <a:noFill/>
          <a:ln w="9525">
            <a:noFill/>
            <a:miter lim="800000"/>
            <a:headEnd/>
            <a:tailEnd/>
          </a:ln>
        </p:spPr>
        <p:txBody>
          <a:bodyPr>
            <a:spAutoFit/>
          </a:bodyPr>
          <a:lstStyle/>
          <a:p>
            <a:pPr algn="r" eaLnBrk="0" hangingPunct="0"/>
            <a:r>
              <a:rPr lang="fr-FR" sz="1400" smtClean="0">
                <a:latin typeface="Helvetica" pitchFamily="34" charset="0"/>
              </a:rPr>
              <a:t>Une série d’événements dévastateurs pour l’industrie du vin à Napa Valley</a:t>
            </a:r>
            <a:endParaRPr lang="fr-FR" sz="1400">
              <a:latin typeface="Helvetica" pitchFamily="34" charset="0"/>
            </a:endParaRPr>
          </a:p>
        </p:txBody>
      </p:sp>
      <p:cxnSp>
        <p:nvCxnSpPr>
          <p:cNvPr id="118789" name="Straight Connector 20"/>
          <p:cNvCxnSpPr>
            <a:cxnSpLocks noChangeShapeType="1"/>
          </p:cNvCxnSpPr>
          <p:nvPr/>
        </p:nvCxnSpPr>
        <p:spPr bwMode="auto">
          <a:xfrm rot="5400000">
            <a:off x="4169900" y="5837172"/>
            <a:ext cx="728663" cy="1720"/>
          </a:xfrm>
          <a:prstGeom prst="line">
            <a:avLst/>
          </a:prstGeom>
          <a:noFill/>
          <a:ln w="9525" algn="ctr">
            <a:solidFill>
              <a:schemeClr val="tx1"/>
            </a:solidFill>
            <a:round/>
            <a:headEnd/>
            <a:tailEnd/>
          </a:ln>
        </p:spPr>
      </p:cxnSp>
      <p:pic>
        <p:nvPicPr>
          <p:cNvPr id="19" name="Picture 18" descr="MD_0003-0703-1414-0730_91L54142K8910161C.jpg"/>
          <p:cNvPicPr>
            <a:picLocks noChangeAspect="1"/>
          </p:cNvPicPr>
          <p:nvPr/>
        </p:nvPicPr>
        <p:blipFill>
          <a:blip r:embed="rId4"/>
          <a:stretch>
            <a:fillRect/>
          </a:stretch>
        </p:blipFill>
        <p:spPr>
          <a:xfrm>
            <a:off x="2461882" y="1454300"/>
            <a:ext cx="4953000" cy="3720798"/>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a:srcRect/>
          <a:stretch>
            <a:fillRect/>
          </a:stretch>
        </p:blipFill>
        <p:spPr bwMode="auto">
          <a:xfrm>
            <a:off x="1034302" y="1352576"/>
            <a:ext cx="7779125" cy="3911600"/>
          </a:xfrm>
          <a:prstGeom prst="rect">
            <a:avLst/>
          </a:prstGeom>
          <a:noFill/>
          <a:ln w="9525">
            <a:noFill/>
            <a:miter lim="800000"/>
            <a:headEnd/>
            <a:tailEnd/>
          </a:ln>
        </p:spPr>
      </p:pic>
      <p:sp>
        <p:nvSpPr>
          <p:cNvPr id="122882" name="Title 3"/>
          <p:cNvSpPr>
            <a:spLocks noGrp="1"/>
          </p:cNvSpPr>
          <p:nvPr>
            <p:ph type="title" idx="4294967295"/>
          </p:nvPr>
        </p:nvSpPr>
        <p:spPr>
          <a:xfrm>
            <a:off x="393833" y="315914"/>
            <a:ext cx="9235382" cy="873125"/>
          </a:xfrm>
        </p:spPr>
        <p:txBody>
          <a:bodyPr/>
          <a:lstStyle/>
          <a:p>
            <a:r>
              <a:rPr lang="en-US" sz="3000" b="0" dirty="0" smtClean="0">
                <a:solidFill>
                  <a:srgbClr val="404040"/>
                </a:solidFill>
              </a:rPr>
              <a:t>Renaissance</a:t>
            </a:r>
            <a:br>
              <a:rPr lang="en-US" sz="3000" b="0" dirty="0" smtClean="0">
                <a:solidFill>
                  <a:srgbClr val="404040"/>
                </a:solidFill>
              </a:rPr>
            </a:br>
            <a:r>
              <a:rPr lang="fr-CA" b="0" dirty="0"/>
              <a:t>Le renouvellement du secteur vinicole dans la vallée de </a:t>
            </a:r>
            <a:r>
              <a:rPr lang="fr-CA" b="0" dirty="0" smtClean="0"/>
              <a:t>Napa</a:t>
            </a:r>
            <a:endParaRPr lang="en-US" b="0" dirty="0" smtClean="0">
              <a:solidFill>
                <a:srgbClr val="404040"/>
              </a:solidFill>
            </a:endParaRPr>
          </a:p>
        </p:txBody>
      </p:sp>
      <p:grpSp>
        <p:nvGrpSpPr>
          <p:cNvPr id="122883" name="Group 31"/>
          <p:cNvGrpSpPr>
            <a:grpSpLocks/>
          </p:cNvGrpSpPr>
          <p:nvPr/>
        </p:nvGrpSpPr>
        <p:grpSpPr bwMode="auto">
          <a:xfrm>
            <a:off x="286682" y="5870575"/>
            <a:ext cx="8481851" cy="400110"/>
            <a:chOff x="265043" y="6294778"/>
            <a:chExt cx="7829293" cy="400230"/>
          </a:xfrm>
        </p:grpSpPr>
        <p:sp>
          <p:nvSpPr>
            <p:cNvPr id="122886" name="Rectangle 21"/>
            <p:cNvSpPr>
              <a:spLocks noChangeArrowheads="1"/>
            </p:cNvSpPr>
            <p:nvPr/>
          </p:nvSpPr>
          <p:spPr bwMode="auto">
            <a:xfrm>
              <a:off x="265043" y="6347791"/>
              <a:ext cx="5974164" cy="291548"/>
            </a:xfrm>
            <a:prstGeom prst="rect">
              <a:avLst/>
            </a:prstGeom>
            <a:solidFill>
              <a:srgbClr val="D2D37B"/>
            </a:solidFill>
            <a:ln w="9525" algn="ctr">
              <a:noFill/>
              <a:round/>
              <a:headEnd/>
              <a:tailEnd/>
            </a:ln>
          </p:spPr>
          <p:txBody>
            <a:bodyPr/>
            <a:lstStyle/>
            <a:p>
              <a:pPr algn="ctr" eaLnBrk="0" hangingPunct="0"/>
              <a:endParaRPr lang="en-US"/>
            </a:p>
          </p:txBody>
        </p:sp>
        <p:sp>
          <p:nvSpPr>
            <p:cNvPr id="16" name="TextBox 15"/>
            <p:cNvSpPr txBox="1"/>
            <p:nvPr/>
          </p:nvSpPr>
          <p:spPr>
            <a:xfrm>
              <a:off x="267748"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7" name="TextBox 16"/>
            <p:cNvSpPr txBox="1"/>
            <p:nvPr/>
          </p:nvSpPr>
          <p:spPr>
            <a:xfrm>
              <a:off x="1298021"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8" name="TextBox 17"/>
            <p:cNvSpPr txBox="1"/>
            <p:nvPr/>
          </p:nvSpPr>
          <p:spPr>
            <a:xfrm>
              <a:off x="2312420"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19" name="TextBox 18"/>
            <p:cNvSpPr txBox="1"/>
            <p:nvPr/>
          </p:nvSpPr>
          <p:spPr>
            <a:xfrm>
              <a:off x="3328405"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0" name="TextBox 19"/>
            <p:cNvSpPr txBox="1"/>
            <p:nvPr/>
          </p:nvSpPr>
          <p:spPr>
            <a:xfrm>
              <a:off x="4345979"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1" name="TextBox 20"/>
            <p:cNvSpPr txBox="1"/>
            <p:nvPr/>
          </p:nvSpPr>
          <p:spPr>
            <a:xfrm>
              <a:off x="5354027"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22" name="TextBox 21"/>
            <p:cNvSpPr txBox="1"/>
            <p:nvPr/>
          </p:nvSpPr>
          <p:spPr>
            <a:xfrm>
              <a:off x="6384302"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1" name="TextBox 30"/>
            <p:cNvSpPr txBox="1"/>
            <p:nvPr/>
          </p:nvSpPr>
          <p:spPr>
            <a:xfrm>
              <a:off x="7397113"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2884" name="Straight Connector 20"/>
          <p:cNvCxnSpPr>
            <a:cxnSpLocks noChangeShapeType="1"/>
          </p:cNvCxnSpPr>
          <p:nvPr/>
        </p:nvCxnSpPr>
        <p:spPr bwMode="auto">
          <a:xfrm rot="5400000">
            <a:off x="6384991" y="5837172"/>
            <a:ext cx="728663" cy="1720"/>
          </a:xfrm>
          <a:prstGeom prst="line">
            <a:avLst/>
          </a:prstGeom>
          <a:noFill/>
          <a:ln w="9525" algn="ctr">
            <a:solidFill>
              <a:schemeClr val="tx1"/>
            </a:solidFill>
            <a:round/>
            <a:headEnd/>
            <a:tailEnd/>
          </a:ln>
        </p:spPr>
      </p:cxnSp>
      <p:sp>
        <p:nvSpPr>
          <p:cNvPr id="122885" name="TextBox 30"/>
          <p:cNvSpPr txBox="1">
            <a:spLocks noChangeArrowheads="1"/>
          </p:cNvSpPr>
          <p:nvPr/>
        </p:nvSpPr>
        <p:spPr bwMode="auto">
          <a:xfrm>
            <a:off x="-534856" y="5399089"/>
            <a:ext cx="7293637" cy="461665"/>
          </a:xfrm>
          <a:prstGeom prst="rect">
            <a:avLst/>
          </a:prstGeom>
          <a:noFill/>
          <a:ln w="9525">
            <a:noFill/>
            <a:miter lim="800000"/>
            <a:headEnd/>
            <a:tailEnd/>
          </a:ln>
        </p:spPr>
        <p:txBody>
          <a:bodyPr wrap="square">
            <a:spAutoFit/>
          </a:bodyPr>
          <a:lstStyle/>
          <a:p>
            <a:pPr algn="r" eaLnBrk="0" hangingPunct="0"/>
            <a:r>
              <a:rPr lang="fr-FR" sz="1200" smtClean="0">
                <a:latin typeface="Helvetica" pitchFamily="34" charset="0"/>
              </a:rPr>
              <a:t>John Daniel, Jr. hérite d’Inglenook en 1939 </a:t>
            </a:r>
            <a:br>
              <a:rPr lang="fr-FR" sz="1200" smtClean="0">
                <a:latin typeface="Helvetica" pitchFamily="34" charset="0"/>
              </a:rPr>
            </a:br>
            <a:r>
              <a:rPr lang="fr-FR" sz="1200" smtClean="0">
                <a:latin typeface="Helvetica" pitchFamily="34" charset="0"/>
              </a:rPr>
              <a:t>Robert Mondavi construit le premier nouveau </a:t>
            </a:r>
            <a:r>
              <a:rPr lang="fr-FR" sz="1200" i="1" smtClean="0">
                <a:latin typeface="Helvetica" pitchFamily="34" charset="0"/>
              </a:rPr>
              <a:t>winery </a:t>
            </a:r>
            <a:r>
              <a:rPr lang="fr-FR" sz="1200" smtClean="0">
                <a:latin typeface="Helvetica" pitchFamily="34" charset="0"/>
              </a:rPr>
              <a:t>depuis la Prohibition in 1966</a:t>
            </a:r>
            <a:endParaRPr lang="fr-FR" sz="1200">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srcRect/>
          <a:stretch>
            <a:fillRect/>
          </a:stretch>
        </p:blipFill>
        <p:spPr bwMode="auto">
          <a:xfrm>
            <a:off x="1076590" y="1356519"/>
            <a:ext cx="7723585" cy="3916363"/>
          </a:xfrm>
          <a:prstGeom prst="rect">
            <a:avLst/>
          </a:prstGeom>
          <a:noFill/>
          <a:ln w="9525">
            <a:noFill/>
            <a:miter lim="800000"/>
            <a:headEnd/>
            <a:tailEnd/>
          </a:ln>
        </p:spPr>
      </p:pic>
      <p:sp>
        <p:nvSpPr>
          <p:cNvPr id="124930" name="Title 3"/>
          <p:cNvSpPr>
            <a:spLocks noGrp="1"/>
          </p:cNvSpPr>
          <p:nvPr>
            <p:ph type="title" idx="4294967295"/>
          </p:nvPr>
        </p:nvSpPr>
        <p:spPr>
          <a:xfrm>
            <a:off x="393833" y="315914"/>
            <a:ext cx="8786415" cy="873125"/>
          </a:xfrm>
        </p:spPr>
        <p:txBody>
          <a:bodyPr/>
          <a:lstStyle/>
          <a:p>
            <a:r>
              <a:rPr lang="en-US" sz="3000" b="0" dirty="0" err="1" smtClean="0">
                <a:solidFill>
                  <a:srgbClr val="404040"/>
                </a:solidFill>
                <a:latin typeface="Arial" charset="0"/>
                <a:cs typeface="Arial" charset="0"/>
              </a:rPr>
              <a:t>L’Union</a:t>
            </a:r>
            <a:r>
              <a:rPr lang="en-US" sz="3000" b="0" dirty="0" smtClean="0">
                <a:solidFill>
                  <a:srgbClr val="404040"/>
                </a:solidFill>
                <a:latin typeface="Arial" charset="0"/>
                <a:cs typeface="Arial" charset="0"/>
              </a:rPr>
              <a:t> fait la force:</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Les Napa Valley Vintners</a:t>
            </a:r>
          </a:p>
        </p:txBody>
      </p:sp>
      <p:pic>
        <p:nvPicPr>
          <p:cNvPr id="9218" name="Picture 2"/>
          <p:cNvPicPr>
            <a:picLocks noChangeAspect="1" noChangeArrowheads="1"/>
          </p:cNvPicPr>
          <p:nvPr/>
        </p:nvPicPr>
        <p:blipFill>
          <a:blip r:embed="rId4"/>
          <a:srcRect/>
          <a:stretch>
            <a:fillRect/>
          </a:stretch>
        </p:blipFill>
        <p:spPr bwMode="auto">
          <a:xfrm>
            <a:off x="2271578" y="1460027"/>
            <a:ext cx="5333609" cy="3695232"/>
          </a:xfrm>
          <a:prstGeom prst="rect">
            <a:avLst/>
          </a:prstGeom>
          <a:ln>
            <a:solidFill>
              <a:schemeClr val="accent4">
                <a:lumMod val="65000"/>
                <a:lumOff val="35000"/>
              </a:schemeClr>
            </a:solidFill>
          </a:ln>
        </p:spPr>
      </p:pic>
      <p:grpSp>
        <p:nvGrpSpPr>
          <p:cNvPr id="124932" name="Group 31"/>
          <p:cNvGrpSpPr>
            <a:grpSpLocks/>
          </p:cNvGrpSpPr>
          <p:nvPr/>
        </p:nvGrpSpPr>
        <p:grpSpPr bwMode="auto">
          <a:xfrm>
            <a:off x="286682" y="5870575"/>
            <a:ext cx="8481851" cy="400110"/>
            <a:chOff x="265043" y="6294778"/>
            <a:chExt cx="7829293" cy="400230"/>
          </a:xfrm>
        </p:grpSpPr>
        <p:sp>
          <p:nvSpPr>
            <p:cNvPr id="124935" name="Rectangle 21"/>
            <p:cNvSpPr>
              <a:spLocks noChangeArrowheads="1"/>
            </p:cNvSpPr>
            <p:nvPr/>
          </p:nvSpPr>
          <p:spPr bwMode="auto">
            <a:xfrm>
              <a:off x="265043" y="6347791"/>
              <a:ext cx="3916792" cy="291548"/>
            </a:xfrm>
            <a:prstGeom prst="rect">
              <a:avLst/>
            </a:prstGeom>
            <a:solidFill>
              <a:srgbClr val="D2D37B"/>
            </a:solidFill>
            <a:ln w="9525" algn="ctr">
              <a:noFill/>
              <a:round/>
              <a:headEnd/>
              <a:tailEnd/>
            </a:ln>
          </p:spPr>
          <p:txBody>
            <a:bodyPr/>
            <a:lstStyle/>
            <a:p>
              <a:pPr algn="ctr" eaLnBrk="0" hangingPunct="0"/>
              <a:endParaRPr lang="en-US"/>
            </a:p>
          </p:txBody>
        </p:sp>
        <p:sp>
          <p:nvSpPr>
            <p:cNvPr id="17" name="TextBox 16"/>
            <p:cNvSpPr txBox="1"/>
            <p:nvPr/>
          </p:nvSpPr>
          <p:spPr>
            <a:xfrm>
              <a:off x="267748"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8" name="TextBox 17"/>
            <p:cNvSpPr txBox="1"/>
            <p:nvPr/>
          </p:nvSpPr>
          <p:spPr>
            <a:xfrm>
              <a:off x="1298021"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9" name="TextBox 18"/>
            <p:cNvSpPr txBox="1"/>
            <p:nvPr/>
          </p:nvSpPr>
          <p:spPr>
            <a:xfrm>
              <a:off x="2312420"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0" name="TextBox 19"/>
            <p:cNvSpPr txBox="1"/>
            <p:nvPr/>
          </p:nvSpPr>
          <p:spPr>
            <a:xfrm>
              <a:off x="3328405"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1" name="TextBox 20"/>
            <p:cNvSpPr txBox="1"/>
            <p:nvPr/>
          </p:nvSpPr>
          <p:spPr>
            <a:xfrm>
              <a:off x="4345979"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2" name="TextBox 21"/>
            <p:cNvSpPr txBox="1"/>
            <p:nvPr/>
          </p:nvSpPr>
          <p:spPr>
            <a:xfrm>
              <a:off x="5354027"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31" name="TextBox 30"/>
            <p:cNvSpPr txBox="1"/>
            <p:nvPr/>
          </p:nvSpPr>
          <p:spPr>
            <a:xfrm>
              <a:off x="6384302"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2" name="TextBox 31"/>
            <p:cNvSpPr txBox="1"/>
            <p:nvPr/>
          </p:nvSpPr>
          <p:spPr>
            <a:xfrm>
              <a:off x="7397113"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4933" name="Straight Connector 20"/>
          <p:cNvCxnSpPr>
            <a:cxnSpLocks noChangeShapeType="1"/>
          </p:cNvCxnSpPr>
          <p:nvPr/>
        </p:nvCxnSpPr>
        <p:spPr bwMode="auto">
          <a:xfrm rot="5400000">
            <a:off x="4166460" y="5837172"/>
            <a:ext cx="728663" cy="1720"/>
          </a:xfrm>
          <a:prstGeom prst="line">
            <a:avLst/>
          </a:prstGeom>
          <a:noFill/>
          <a:ln w="9525" algn="ctr">
            <a:solidFill>
              <a:schemeClr val="tx1"/>
            </a:solidFill>
            <a:round/>
            <a:headEnd/>
            <a:tailEnd/>
          </a:ln>
        </p:spPr>
      </p:cxnSp>
      <p:sp>
        <p:nvSpPr>
          <p:cNvPr id="124934" name="TextBox 30"/>
          <p:cNvSpPr txBox="1">
            <a:spLocks noChangeArrowheads="1"/>
          </p:cNvSpPr>
          <p:nvPr/>
        </p:nvSpPr>
        <p:spPr bwMode="auto">
          <a:xfrm>
            <a:off x="732631" y="5399089"/>
            <a:ext cx="3797300" cy="307975"/>
          </a:xfrm>
          <a:prstGeom prst="rect">
            <a:avLst/>
          </a:prstGeom>
          <a:noFill/>
          <a:ln w="9525">
            <a:noFill/>
            <a:miter lim="800000"/>
            <a:headEnd/>
            <a:tailEnd/>
          </a:ln>
        </p:spPr>
        <p:txBody>
          <a:bodyPr>
            <a:spAutoFit/>
          </a:bodyPr>
          <a:lstStyle/>
          <a:p>
            <a:pPr algn="r" eaLnBrk="0" hangingPunct="0"/>
            <a:r>
              <a:rPr lang="fr-FR" sz="1400" smtClean="0">
                <a:latin typeface="Helvetica" pitchFamily="34" charset="0"/>
              </a:rPr>
              <a:t>L’association fut crée en 1944</a:t>
            </a:r>
            <a:endParaRPr lang="fr-FR" sz="1400">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1076590" y="1356519"/>
            <a:ext cx="7723585" cy="3916363"/>
          </a:xfrm>
          <a:prstGeom prst="rect">
            <a:avLst/>
          </a:prstGeom>
          <a:noFill/>
          <a:ln w="9525">
            <a:noFill/>
            <a:miter lim="800000"/>
            <a:headEnd/>
            <a:tailEnd/>
          </a:ln>
        </p:spPr>
      </p:pic>
      <p:grpSp>
        <p:nvGrpSpPr>
          <p:cNvPr id="126978" name="Group 31"/>
          <p:cNvGrpSpPr>
            <a:grpSpLocks/>
          </p:cNvGrpSpPr>
          <p:nvPr/>
        </p:nvGrpSpPr>
        <p:grpSpPr bwMode="auto">
          <a:xfrm>
            <a:off x="286682" y="5870575"/>
            <a:ext cx="8481851" cy="400110"/>
            <a:chOff x="265043" y="6294778"/>
            <a:chExt cx="7829293" cy="400230"/>
          </a:xfrm>
        </p:grpSpPr>
        <p:sp>
          <p:nvSpPr>
            <p:cNvPr id="126983" name="Rectangle 21"/>
            <p:cNvSpPr>
              <a:spLocks noChangeArrowheads="1"/>
            </p:cNvSpPr>
            <p:nvPr/>
          </p:nvSpPr>
          <p:spPr bwMode="auto">
            <a:xfrm>
              <a:off x="265043" y="6347791"/>
              <a:ext cx="7021900" cy="291548"/>
            </a:xfrm>
            <a:prstGeom prst="rect">
              <a:avLst/>
            </a:prstGeom>
            <a:solidFill>
              <a:srgbClr val="D2D37B"/>
            </a:solidFill>
            <a:ln w="9525" algn="ctr">
              <a:noFill/>
              <a:round/>
              <a:headEnd/>
              <a:tailEnd/>
            </a:ln>
          </p:spPr>
          <p:txBody>
            <a:bodyPr/>
            <a:lstStyle/>
            <a:p>
              <a:pPr algn="ctr" eaLnBrk="0" hangingPunct="0"/>
              <a:endParaRPr lang="en-US"/>
            </a:p>
          </p:txBody>
        </p:sp>
        <p:sp>
          <p:nvSpPr>
            <p:cNvPr id="9" name="TextBox 8"/>
            <p:cNvSpPr txBox="1"/>
            <p:nvPr/>
          </p:nvSpPr>
          <p:spPr>
            <a:xfrm>
              <a:off x="267748"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0" name="TextBox 9"/>
            <p:cNvSpPr txBox="1"/>
            <p:nvPr/>
          </p:nvSpPr>
          <p:spPr>
            <a:xfrm>
              <a:off x="1298021"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1" name="TextBox 10"/>
            <p:cNvSpPr txBox="1"/>
            <p:nvPr/>
          </p:nvSpPr>
          <p:spPr>
            <a:xfrm>
              <a:off x="2312420"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12" name="TextBox 11"/>
            <p:cNvSpPr txBox="1"/>
            <p:nvPr/>
          </p:nvSpPr>
          <p:spPr>
            <a:xfrm>
              <a:off x="3328405"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13" name="TextBox 12"/>
            <p:cNvSpPr txBox="1"/>
            <p:nvPr/>
          </p:nvSpPr>
          <p:spPr>
            <a:xfrm>
              <a:off x="4345979"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14" name="TextBox 13"/>
            <p:cNvSpPr txBox="1"/>
            <p:nvPr/>
          </p:nvSpPr>
          <p:spPr>
            <a:xfrm>
              <a:off x="5354027"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15" name="TextBox 14"/>
            <p:cNvSpPr txBox="1"/>
            <p:nvPr/>
          </p:nvSpPr>
          <p:spPr>
            <a:xfrm>
              <a:off x="6384302"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16" name="TextBox 15"/>
            <p:cNvSpPr txBox="1"/>
            <p:nvPr/>
          </p:nvSpPr>
          <p:spPr>
            <a:xfrm>
              <a:off x="7397113" y="6294778"/>
              <a:ext cx="697223" cy="40023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26979" name="TextBox 30"/>
          <p:cNvSpPr txBox="1">
            <a:spLocks noChangeArrowheads="1"/>
          </p:cNvSpPr>
          <p:nvPr/>
        </p:nvSpPr>
        <p:spPr bwMode="auto">
          <a:xfrm>
            <a:off x="259689" y="5399088"/>
            <a:ext cx="7613517" cy="523220"/>
          </a:xfrm>
          <a:prstGeom prst="rect">
            <a:avLst/>
          </a:prstGeom>
          <a:noFill/>
          <a:ln w="9525">
            <a:noFill/>
            <a:miter lim="800000"/>
            <a:headEnd/>
            <a:tailEnd/>
          </a:ln>
        </p:spPr>
        <p:txBody>
          <a:bodyPr>
            <a:spAutoFit/>
          </a:bodyPr>
          <a:lstStyle/>
          <a:p>
            <a:pPr algn="r" eaLnBrk="0" hangingPunct="0"/>
            <a:r>
              <a:rPr lang="fr-FR" sz="1400" dirty="0" smtClean="0">
                <a:latin typeface="Helvetica" pitchFamily="34" charset="0"/>
              </a:rPr>
              <a:t>Chardonnay et Cabernet Sauvignon de Napa </a:t>
            </a:r>
            <a:r>
              <a:rPr lang="fr-FR" sz="1400" dirty="0" err="1" smtClean="0">
                <a:latin typeface="Helvetica" pitchFamily="34" charset="0"/>
              </a:rPr>
              <a:t>Valley</a:t>
            </a:r>
            <a:r>
              <a:rPr lang="fr-FR" sz="1400" dirty="0" smtClean="0">
                <a:latin typeface="Helvetica" pitchFamily="34" charset="0"/>
              </a:rPr>
              <a:t> gagnent en dégustation à l’aveugle contre les vins français</a:t>
            </a:r>
            <a:endParaRPr lang="fr-FR" sz="1400" dirty="0">
              <a:latin typeface="Helvetica" pitchFamily="34" charset="0"/>
            </a:endParaRPr>
          </a:p>
        </p:txBody>
      </p:sp>
      <p:cxnSp>
        <p:nvCxnSpPr>
          <p:cNvPr id="126980" name="Straight Connector 20"/>
          <p:cNvCxnSpPr>
            <a:cxnSpLocks noChangeShapeType="1"/>
          </p:cNvCxnSpPr>
          <p:nvPr/>
        </p:nvCxnSpPr>
        <p:spPr bwMode="auto">
          <a:xfrm rot="5400000">
            <a:off x="7533812" y="5837172"/>
            <a:ext cx="728663" cy="1720"/>
          </a:xfrm>
          <a:prstGeom prst="line">
            <a:avLst/>
          </a:prstGeom>
          <a:noFill/>
          <a:ln w="9525" algn="ctr">
            <a:solidFill>
              <a:schemeClr val="tx1"/>
            </a:solidFill>
            <a:round/>
            <a:headEnd/>
            <a:tailEnd/>
          </a:ln>
        </p:spPr>
      </p:cxnSp>
      <p:sp>
        <p:nvSpPr>
          <p:cNvPr id="126981" name="Title 3"/>
          <p:cNvSpPr>
            <a:spLocks noGrp="1"/>
          </p:cNvSpPr>
          <p:nvPr>
            <p:ph type="title" idx="4294967295"/>
          </p:nvPr>
        </p:nvSpPr>
        <p:spPr>
          <a:xfrm>
            <a:off x="393833" y="315914"/>
            <a:ext cx="8786415" cy="873125"/>
          </a:xfrm>
        </p:spPr>
        <p:txBody>
          <a:bodyPr/>
          <a:lstStyle/>
          <a:p>
            <a:r>
              <a:rPr lang="en-US" sz="3000" b="0" dirty="0" smtClean="0">
                <a:solidFill>
                  <a:srgbClr val="404040"/>
                </a:solidFill>
                <a:latin typeface="Arial" charset="0"/>
                <a:cs typeface="Arial" charset="0"/>
              </a:rPr>
              <a:t>Le </a:t>
            </a:r>
            <a:r>
              <a:rPr lang="en-US" sz="3000" b="0" dirty="0" err="1" smtClean="0">
                <a:solidFill>
                  <a:srgbClr val="404040"/>
                </a:solidFill>
                <a:latin typeface="Arial" charset="0"/>
                <a:cs typeface="Arial" charset="0"/>
              </a:rPr>
              <a:t>Jugement</a:t>
            </a:r>
            <a:r>
              <a:rPr lang="en-US" sz="3000" b="0" dirty="0" smtClean="0">
                <a:solidFill>
                  <a:srgbClr val="404040"/>
                </a:solidFill>
                <a:latin typeface="Arial" charset="0"/>
                <a:cs typeface="Arial" charset="0"/>
              </a:rPr>
              <a:t> de Paris, 1976</a:t>
            </a:r>
            <a:endParaRPr lang="en-US" b="0" dirty="0" smtClean="0">
              <a:solidFill>
                <a:srgbClr val="404040"/>
              </a:solidFill>
              <a:latin typeface="Arial" charset="0"/>
              <a:cs typeface="Arial" charset="0"/>
            </a:endParaRPr>
          </a:p>
        </p:txBody>
      </p:sp>
      <p:pic>
        <p:nvPicPr>
          <p:cNvPr id="5" name="Picture 4" descr="paris.jpg"/>
          <p:cNvPicPr>
            <a:picLocks noChangeAspect="1"/>
          </p:cNvPicPr>
          <p:nvPr/>
        </p:nvPicPr>
        <p:blipFill>
          <a:blip r:embed="rId4"/>
          <a:srcRect/>
          <a:stretch>
            <a:fillRect/>
          </a:stretch>
        </p:blipFill>
        <p:spPr>
          <a:xfrm>
            <a:off x="2034514" y="1479485"/>
            <a:ext cx="5807737" cy="3653894"/>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transitionNVR.jpg"/>
          <p:cNvPicPr>
            <a:picLocks noChangeAspect="1"/>
          </p:cNvPicPr>
          <p:nvPr/>
        </p:nvPicPr>
        <p:blipFill>
          <a:blip r:embed="rId3"/>
          <a:srcRect l="525"/>
          <a:stretch>
            <a:fillRect/>
          </a:stretch>
        </p:blipFill>
        <p:spPr bwMode="auto">
          <a:xfrm>
            <a:off x="0" y="-23813"/>
            <a:ext cx="9906000" cy="6897688"/>
          </a:xfrm>
          <a:prstGeom prst="rect">
            <a:avLst/>
          </a:prstGeom>
          <a:noFill/>
          <a:ln w="9525">
            <a:noFill/>
            <a:miter lim="800000"/>
            <a:headEnd/>
            <a:tailEnd/>
          </a:ln>
        </p:spPr>
      </p:pic>
      <p:pic>
        <p:nvPicPr>
          <p:cNvPr id="10" name="Picture 9" descr="vintners_segue.png"/>
          <p:cNvPicPr>
            <a:picLocks noChangeAspect="1"/>
          </p:cNvPicPr>
          <p:nvPr/>
        </p:nvPicPr>
        <p:blipFill>
          <a:blip r:embed="rId4"/>
          <a:srcRect t="13287" b="19177"/>
          <a:stretch>
            <a:fillRect/>
          </a:stretch>
        </p:blipFill>
        <p:spPr>
          <a:xfrm>
            <a:off x="0" y="887506"/>
            <a:ext cx="9906000" cy="4652682"/>
          </a:xfrm>
          <a:prstGeom prst="rect">
            <a:avLst/>
          </a:prstGeom>
        </p:spPr>
      </p:pic>
      <p:sp>
        <p:nvSpPr>
          <p:cNvPr id="6" name="TextBox 5"/>
          <p:cNvSpPr txBox="1"/>
          <p:nvPr/>
        </p:nvSpPr>
        <p:spPr>
          <a:xfrm>
            <a:off x="6824624" y="4456300"/>
            <a:ext cx="1272271" cy="338554"/>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850942" y="4703950"/>
            <a:ext cx="2337499" cy="523220"/>
          </a:xfrm>
          <a:prstGeom prst="rect">
            <a:avLst/>
          </a:prstGeom>
          <a:noFill/>
        </p:spPr>
        <p:txBody>
          <a:bodyPr wrap="none">
            <a:spAutoFit/>
          </a:bodyPr>
          <a:lstStyle/>
          <a:p>
            <a:pPr algn="ctr" eaLnBrk="0" hangingPunct="0">
              <a:defRPr/>
            </a:pPr>
            <a:r>
              <a:rPr lang="en-US" sz="2800" dirty="0" smtClean="0">
                <a:solidFill>
                  <a:schemeClr val="tx1">
                    <a:lumMod val="65000"/>
                    <a:lumOff val="35000"/>
                  </a:schemeClr>
                </a:solidFill>
                <a:latin typeface="Helvetica" pitchFamily="50" charset="0"/>
                <a:cs typeface="+mn-cs"/>
              </a:rPr>
              <a:t>VIGNERONS</a:t>
            </a:r>
            <a:endParaRPr lang="en-US" sz="28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3"/>
          <p:cNvSpPr>
            <a:spLocks noGrp="1"/>
          </p:cNvSpPr>
          <p:nvPr>
            <p:ph type="title" idx="4294967295"/>
          </p:nvPr>
        </p:nvSpPr>
        <p:spPr>
          <a:xfrm>
            <a:off x="393833" y="315914"/>
            <a:ext cx="8786415" cy="873125"/>
          </a:xfrm>
        </p:spPr>
        <p:txBody>
          <a:bodyPr/>
          <a:lstStyle/>
          <a:p>
            <a:r>
              <a:rPr lang="fr-FR" sz="3000" b="0" smtClean="0">
                <a:solidFill>
                  <a:srgbClr val="404040"/>
                </a:solidFill>
                <a:latin typeface="Helvetica" pitchFamily="34" charset="0"/>
                <a:cs typeface="Arial" charset="0"/>
              </a:rPr>
              <a:t>La Mission des Napa Valley Vintners:</a:t>
            </a:r>
            <a:r>
              <a:rPr lang="fr-FR" sz="3000" b="0" smtClean="0">
                <a:solidFill>
                  <a:srgbClr val="404040"/>
                </a:solidFill>
                <a:latin typeface="Arial" charset="0"/>
                <a:cs typeface="Arial" charset="0"/>
              </a:rPr>
              <a:t/>
            </a:r>
            <a:br>
              <a:rPr lang="fr-FR" sz="3000" b="0" smtClean="0">
                <a:solidFill>
                  <a:srgbClr val="404040"/>
                </a:solidFill>
                <a:latin typeface="Arial" charset="0"/>
                <a:cs typeface="Arial" charset="0"/>
              </a:rPr>
            </a:br>
            <a:r>
              <a:rPr lang="fr-FR" sz="2600" b="0" smtClean="0">
                <a:solidFill>
                  <a:srgbClr val="404040"/>
                </a:solidFill>
                <a:latin typeface="Arial" charset="0"/>
                <a:cs typeface="Arial" charset="0"/>
              </a:rPr>
              <a:t>Promouvoir, protéger et améliorer l’appelation de Napa Valley et ses vins. </a:t>
            </a:r>
            <a:endParaRPr lang="fr-FR" sz="2600" b="0" smtClean="0">
              <a:solidFill>
                <a:srgbClr val="404040"/>
              </a:solidFill>
              <a:latin typeface="Helvetica" pitchFamily="34" charset="0"/>
              <a:cs typeface="Arial" charset="0"/>
            </a:endParaRPr>
          </a:p>
        </p:txBody>
      </p:sp>
      <p:grpSp>
        <p:nvGrpSpPr>
          <p:cNvPr id="178179" name="Group 4"/>
          <p:cNvGrpSpPr>
            <a:grpSpLocks/>
          </p:cNvGrpSpPr>
          <p:nvPr/>
        </p:nvGrpSpPr>
        <p:grpSpPr bwMode="auto">
          <a:xfrm>
            <a:off x="1325960" y="1918952"/>
            <a:ext cx="7238603" cy="3308686"/>
            <a:chOff x="1223493" y="1918952"/>
            <a:chExt cx="6682257" cy="3308686"/>
          </a:xfrm>
        </p:grpSpPr>
        <p:pic>
          <p:nvPicPr>
            <p:cNvPr id="178180" name="Picture 2"/>
            <p:cNvPicPr>
              <a:picLocks noChangeAspect="1" noChangeArrowheads="1"/>
            </p:cNvPicPr>
            <p:nvPr/>
          </p:nvPicPr>
          <p:blipFill>
            <a:blip r:embed="rId3"/>
            <a:srcRect t="301"/>
            <a:stretch>
              <a:fillRect/>
            </a:stretch>
          </p:blipFill>
          <p:spPr bwMode="auto">
            <a:xfrm>
              <a:off x="1238250" y="1922929"/>
              <a:ext cx="6667500" cy="3304709"/>
            </a:xfrm>
            <a:prstGeom prst="rect">
              <a:avLst/>
            </a:prstGeom>
            <a:noFill/>
            <a:ln w="9525">
              <a:noFill/>
              <a:miter lim="800000"/>
              <a:headEnd/>
              <a:tailEnd/>
            </a:ln>
          </p:spPr>
        </p:pic>
        <p:pic>
          <p:nvPicPr>
            <p:cNvPr id="178181" name="Picture 2"/>
            <p:cNvPicPr>
              <a:picLocks noChangeAspect="1" noChangeArrowheads="1"/>
            </p:cNvPicPr>
            <p:nvPr/>
          </p:nvPicPr>
          <p:blipFill>
            <a:blip r:embed="rId4"/>
            <a:srcRect/>
            <a:stretch>
              <a:fillRect/>
            </a:stretch>
          </p:blipFill>
          <p:spPr bwMode="auto">
            <a:xfrm>
              <a:off x="1223493" y="1918952"/>
              <a:ext cx="2240924" cy="3306394"/>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4953000" cy="6858000"/>
          </a:xfrm>
          <a:prstGeom prst="rect">
            <a:avLst/>
          </a:prstGeom>
        </p:spPr>
      </p:pic>
      <p:sp>
        <p:nvSpPr>
          <p:cNvPr id="4" name="TextBox 10"/>
          <p:cNvSpPr txBox="1">
            <a:spLocks noChangeArrowheads="1"/>
          </p:cNvSpPr>
          <p:nvPr/>
        </p:nvSpPr>
        <p:spPr bwMode="auto">
          <a:xfrm>
            <a:off x="5929842" y="1491781"/>
            <a:ext cx="3460221" cy="4081117"/>
          </a:xfrm>
          <a:prstGeom prst="rect">
            <a:avLst/>
          </a:prstGeom>
          <a:noFill/>
          <a:ln w="9525">
            <a:noFill/>
            <a:miter lim="800000"/>
            <a:headEnd/>
            <a:tailEnd/>
          </a:ln>
        </p:spPr>
        <p:txBody>
          <a:bodyPr>
            <a:spAutoFit/>
          </a:bodyPr>
          <a:lstStyle/>
          <a:p>
            <a:pPr eaLnBrk="0" hangingPunct="0">
              <a:lnSpc>
                <a:spcPct val="110000"/>
              </a:lnSpc>
              <a:spcBef>
                <a:spcPts val="0"/>
              </a:spcBef>
            </a:pPr>
            <a:r>
              <a:rPr lang="en-US" dirty="0" smtClean="0">
                <a:solidFill>
                  <a:srgbClr val="595959"/>
                </a:solidFill>
                <a:latin typeface="Helvetica" pitchFamily="34" charset="0"/>
              </a:rPr>
              <a:t>Auction Napa Valley</a:t>
            </a:r>
          </a:p>
          <a:p>
            <a:pPr eaLnBrk="0" hangingPunct="0">
              <a:lnSpc>
                <a:spcPct val="90000"/>
              </a:lnSpc>
              <a:spcBef>
                <a:spcPts val="1200"/>
              </a:spcBef>
            </a:pPr>
            <a:r>
              <a:rPr lang="en-US" dirty="0" smtClean="0">
                <a:solidFill>
                  <a:srgbClr val="595959"/>
                </a:solidFill>
                <a:latin typeface="Helvetica" pitchFamily="34" charset="0"/>
              </a:rPr>
              <a:t>Premiere Napa Valley</a:t>
            </a:r>
          </a:p>
          <a:p>
            <a:pPr eaLnBrk="0" hangingPunct="0">
              <a:lnSpc>
                <a:spcPct val="90000"/>
              </a:lnSpc>
              <a:spcBef>
                <a:spcPts val="1200"/>
              </a:spcBef>
            </a:pPr>
            <a:r>
              <a:rPr lang="en-US" dirty="0" smtClean="0">
                <a:solidFill>
                  <a:srgbClr val="595959"/>
                </a:solidFill>
                <a:latin typeface="Helvetica" pitchFamily="34" charset="0"/>
              </a:rPr>
              <a:t>Taste Napa Valley</a:t>
            </a:r>
          </a:p>
          <a:p>
            <a:pPr eaLnBrk="0" hangingPunct="0">
              <a:lnSpc>
                <a:spcPct val="90000"/>
              </a:lnSpc>
              <a:spcBef>
                <a:spcPts val="1200"/>
              </a:spcBef>
            </a:pPr>
            <a:r>
              <a:rPr lang="en-US" dirty="0" smtClean="0">
                <a:solidFill>
                  <a:srgbClr val="595959"/>
                </a:solidFill>
                <a:latin typeface="Helvetica" pitchFamily="34" charset="0"/>
              </a:rPr>
              <a:t>Master Napa Valley</a:t>
            </a:r>
          </a:p>
          <a:p>
            <a:pPr eaLnBrk="0" hangingPunct="0">
              <a:lnSpc>
                <a:spcPct val="90000"/>
              </a:lnSpc>
              <a:spcBef>
                <a:spcPts val="1200"/>
              </a:spcBef>
            </a:pPr>
            <a:r>
              <a:rPr lang="en-US" dirty="0" smtClean="0">
                <a:solidFill>
                  <a:srgbClr val="595959"/>
                </a:solidFill>
                <a:latin typeface="Helvetica" pitchFamily="34" charset="0"/>
              </a:rPr>
              <a:t>Symposium for Professional Wine Writers</a:t>
            </a:r>
          </a:p>
          <a:p>
            <a:pPr eaLnBrk="0" hangingPunct="0">
              <a:lnSpc>
                <a:spcPct val="90000"/>
              </a:lnSpc>
              <a:spcBef>
                <a:spcPts val="1200"/>
              </a:spcBef>
            </a:pPr>
            <a:r>
              <a:rPr lang="en-US" dirty="0" smtClean="0">
                <a:solidFill>
                  <a:srgbClr val="595959"/>
                </a:solidFill>
                <a:latin typeface="Helvetica" pitchFamily="34" charset="0"/>
              </a:rPr>
              <a:t>Wine Educators Academy</a:t>
            </a:r>
          </a:p>
        </p:txBody>
      </p:sp>
      <p:sp>
        <p:nvSpPr>
          <p:cNvPr id="5" name="Text Box 25"/>
          <p:cNvSpPr txBox="1">
            <a:spLocks noChangeArrowheads="1"/>
          </p:cNvSpPr>
          <p:nvPr/>
        </p:nvSpPr>
        <p:spPr bwMode="auto">
          <a:xfrm>
            <a:off x="5929242" y="268942"/>
            <a:ext cx="3624200" cy="1015663"/>
          </a:xfrm>
          <a:prstGeom prst="rect">
            <a:avLst/>
          </a:prstGeom>
          <a:noFill/>
          <a:ln w="9525">
            <a:noFill/>
            <a:miter lim="800000"/>
            <a:headEnd/>
            <a:tailEnd/>
          </a:ln>
        </p:spPr>
        <p:txBody>
          <a:bodyPr wrap="square">
            <a:spAutoFit/>
          </a:bodyPr>
          <a:lstStyle/>
          <a:p>
            <a:pPr>
              <a:spcBef>
                <a:spcPct val="50000"/>
              </a:spcBef>
            </a:pPr>
            <a:r>
              <a:rPr lang="fr-FR" sz="3000" smtClean="0">
                <a:latin typeface="Helvetica" pitchFamily="34" charset="0"/>
              </a:rPr>
              <a:t>Promouvoir </a:t>
            </a:r>
            <a:br>
              <a:rPr lang="fr-FR" sz="3000" smtClean="0">
                <a:latin typeface="Helvetica" pitchFamily="34" charset="0"/>
              </a:rPr>
            </a:br>
            <a:r>
              <a:rPr lang="fr-FR" sz="3000" smtClean="0">
                <a:latin typeface="Helvetica" pitchFamily="34" charset="0"/>
              </a:rPr>
              <a:t>Napa Valley</a:t>
            </a:r>
            <a:endParaRPr lang="fr-FR" sz="3000">
              <a:latin typeface="Helvetic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5"/>
          <p:cNvSpPr txBox="1">
            <a:spLocks noChangeArrowheads="1"/>
          </p:cNvSpPr>
          <p:nvPr/>
        </p:nvSpPr>
        <p:spPr bwMode="auto">
          <a:xfrm>
            <a:off x="5936689" y="247427"/>
            <a:ext cx="3624200" cy="1015663"/>
          </a:xfrm>
          <a:prstGeom prst="rect">
            <a:avLst/>
          </a:prstGeom>
          <a:noFill/>
          <a:ln w="9525">
            <a:noFill/>
            <a:miter lim="800000"/>
            <a:headEnd/>
            <a:tailEnd/>
          </a:ln>
        </p:spPr>
        <p:txBody>
          <a:bodyPr wrap="square">
            <a:spAutoFit/>
          </a:bodyPr>
          <a:lstStyle/>
          <a:p>
            <a:pPr>
              <a:spcBef>
                <a:spcPct val="50000"/>
              </a:spcBef>
            </a:pPr>
            <a:r>
              <a:rPr lang="fr-FR" sz="3000" smtClean="0">
                <a:latin typeface="Helvetica" pitchFamily="34" charset="0"/>
              </a:rPr>
              <a:t>Protéger </a:t>
            </a:r>
            <a:br>
              <a:rPr lang="fr-FR" sz="3000" smtClean="0">
                <a:latin typeface="Helvetica" pitchFamily="34" charset="0"/>
              </a:rPr>
            </a:br>
            <a:r>
              <a:rPr lang="fr-FR" sz="3000" smtClean="0">
                <a:latin typeface="Helvetica" pitchFamily="34" charset="0"/>
              </a:rPr>
              <a:t>Napa Valley</a:t>
            </a:r>
            <a:endParaRPr lang="fr-FR" sz="3000">
              <a:latin typeface="Helvetica" pitchFamily="34" charset="0"/>
            </a:endParaRPr>
          </a:p>
        </p:txBody>
      </p:sp>
      <p:sp>
        <p:nvSpPr>
          <p:cNvPr id="8" name="TextBox 10"/>
          <p:cNvSpPr txBox="1">
            <a:spLocks noChangeArrowheads="1"/>
          </p:cNvSpPr>
          <p:nvPr/>
        </p:nvSpPr>
        <p:spPr bwMode="auto">
          <a:xfrm>
            <a:off x="5929842" y="1739207"/>
            <a:ext cx="3460221" cy="3856440"/>
          </a:xfrm>
          <a:prstGeom prst="rect">
            <a:avLst/>
          </a:prstGeom>
          <a:noFill/>
          <a:ln w="9525">
            <a:noFill/>
            <a:miter lim="800000"/>
            <a:headEnd/>
            <a:tailEnd/>
          </a:ln>
        </p:spPr>
        <p:txBody>
          <a:bodyPr>
            <a:spAutoFit/>
          </a:bodyPr>
          <a:lstStyle/>
          <a:p>
            <a:pPr eaLnBrk="0" hangingPunct="0">
              <a:lnSpc>
                <a:spcPct val="95000"/>
              </a:lnSpc>
            </a:pPr>
            <a:r>
              <a:rPr lang="fr-FR" dirty="0" smtClean="0">
                <a:solidFill>
                  <a:srgbClr val="595959"/>
                </a:solidFill>
                <a:latin typeface="Helvetica" pitchFamily="34" charset="0"/>
              </a:rPr>
              <a:t>Etiquettes et</a:t>
            </a:r>
          </a:p>
          <a:p>
            <a:pPr eaLnBrk="0" hangingPunct="0">
              <a:lnSpc>
                <a:spcPct val="95000"/>
              </a:lnSpc>
            </a:pPr>
            <a:r>
              <a:rPr lang="fr-FR" dirty="0" smtClean="0">
                <a:solidFill>
                  <a:srgbClr val="595959"/>
                </a:solidFill>
                <a:latin typeface="Helvetica" pitchFamily="34" charset="0"/>
              </a:rPr>
              <a:t>propriété intellectuelle</a:t>
            </a:r>
          </a:p>
          <a:p>
            <a:pPr eaLnBrk="0" hangingPunct="0">
              <a:lnSpc>
                <a:spcPct val="95000"/>
              </a:lnSpc>
            </a:pPr>
            <a:endParaRPr lang="fr-FR" sz="2000" dirty="0" smtClean="0">
              <a:solidFill>
                <a:srgbClr val="595959"/>
              </a:solidFill>
              <a:latin typeface="Helvetica" pitchFamily="34" charset="0"/>
            </a:endParaRPr>
          </a:p>
          <a:p>
            <a:pPr>
              <a:lnSpc>
                <a:spcPct val="90000"/>
              </a:lnSpc>
              <a:spcBef>
                <a:spcPts val="0"/>
              </a:spcBef>
            </a:pPr>
            <a:r>
              <a:rPr lang="fr-FR" sz="2000" dirty="0" smtClean="0">
                <a:solidFill>
                  <a:srgbClr val="595959"/>
                </a:solidFill>
                <a:latin typeface="Helvetica" pitchFamily="34" charset="0"/>
              </a:rPr>
              <a:t>Etiquetage conjonctif</a:t>
            </a:r>
          </a:p>
          <a:p>
            <a:pPr>
              <a:lnSpc>
                <a:spcPct val="90000"/>
              </a:lnSpc>
              <a:spcBef>
                <a:spcPts val="0"/>
              </a:spcBef>
            </a:pPr>
            <a:endParaRPr lang="fr-FR" sz="2000" dirty="0" smtClean="0">
              <a:solidFill>
                <a:srgbClr val="595959"/>
              </a:solidFill>
              <a:latin typeface="Helvetica" pitchFamily="34" charset="0"/>
            </a:endParaRPr>
          </a:p>
          <a:p>
            <a:pPr>
              <a:lnSpc>
                <a:spcPct val="90000"/>
              </a:lnSpc>
              <a:spcBef>
                <a:spcPts val="0"/>
              </a:spcBef>
            </a:pPr>
            <a:r>
              <a:rPr lang="fr-FR" sz="2000" dirty="0" smtClean="0">
                <a:solidFill>
                  <a:srgbClr val="595959"/>
                </a:solidFill>
                <a:latin typeface="Helvetica" pitchFamily="34" charset="0"/>
              </a:rPr>
              <a:t>Napa Name </a:t>
            </a:r>
            <a:r>
              <a:rPr lang="fr-FR" sz="2000" dirty="0" err="1" smtClean="0">
                <a:solidFill>
                  <a:srgbClr val="595959"/>
                </a:solidFill>
                <a:latin typeface="Helvetica" pitchFamily="34" charset="0"/>
              </a:rPr>
              <a:t>law</a:t>
            </a:r>
            <a:endParaRPr lang="fr-FR" sz="2000" dirty="0" smtClean="0">
              <a:solidFill>
                <a:srgbClr val="595959"/>
              </a:solidFill>
              <a:latin typeface="Helvetica" pitchFamily="34" charset="0"/>
            </a:endParaRPr>
          </a:p>
          <a:p>
            <a:pPr>
              <a:lnSpc>
                <a:spcPct val="90000"/>
              </a:lnSpc>
              <a:spcBef>
                <a:spcPts val="0"/>
              </a:spcBef>
            </a:pPr>
            <a:endParaRPr lang="fr-FR" sz="2000" dirty="0" smtClean="0">
              <a:solidFill>
                <a:srgbClr val="595959"/>
              </a:solidFill>
              <a:latin typeface="Helvetica" pitchFamily="34" charset="0"/>
            </a:endParaRPr>
          </a:p>
          <a:p>
            <a:pPr>
              <a:lnSpc>
                <a:spcPct val="90000"/>
              </a:lnSpc>
              <a:spcBef>
                <a:spcPts val="0"/>
              </a:spcBef>
            </a:pPr>
            <a:r>
              <a:rPr lang="fr-FR" sz="2000" dirty="0" smtClean="0">
                <a:solidFill>
                  <a:srgbClr val="595959"/>
                </a:solidFill>
                <a:latin typeface="Helvetica" pitchFamily="34" charset="0"/>
              </a:rPr>
              <a:t>Appellation contrôlée</a:t>
            </a:r>
          </a:p>
          <a:p>
            <a:pPr>
              <a:lnSpc>
                <a:spcPct val="90000"/>
              </a:lnSpc>
              <a:spcBef>
                <a:spcPts val="0"/>
              </a:spcBef>
            </a:pPr>
            <a:endParaRPr lang="fr-FR" sz="2000" dirty="0" smtClean="0">
              <a:solidFill>
                <a:srgbClr val="595959"/>
              </a:solidFill>
              <a:latin typeface="Helvetica" pitchFamily="34" charset="0"/>
            </a:endParaRPr>
          </a:p>
          <a:p>
            <a:pPr>
              <a:lnSpc>
                <a:spcPct val="90000"/>
              </a:lnSpc>
              <a:spcBef>
                <a:spcPts val="0"/>
              </a:spcBef>
            </a:pPr>
            <a:r>
              <a:rPr lang="fr-FR" sz="2000" dirty="0" smtClean="0">
                <a:solidFill>
                  <a:srgbClr val="595959"/>
                </a:solidFill>
                <a:latin typeface="Helvetica" pitchFamily="34" charset="0"/>
              </a:rPr>
              <a:t>Veille des marques</a:t>
            </a:r>
          </a:p>
          <a:p>
            <a:pPr>
              <a:lnSpc>
                <a:spcPct val="90000"/>
              </a:lnSpc>
              <a:spcBef>
                <a:spcPts val="0"/>
              </a:spcBef>
            </a:pPr>
            <a:endParaRPr lang="fr-FR" sz="2000" dirty="0" smtClean="0">
              <a:solidFill>
                <a:srgbClr val="595959"/>
              </a:solidFill>
              <a:latin typeface="Helvetica" pitchFamily="34" charset="0"/>
            </a:endParaRPr>
          </a:p>
          <a:p>
            <a:pPr>
              <a:lnSpc>
                <a:spcPct val="90000"/>
              </a:lnSpc>
              <a:spcBef>
                <a:spcPts val="0"/>
              </a:spcBef>
            </a:pPr>
            <a:r>
              <a:rPr lang="fr-FR" sz="2000" dirty="0" err="1" smtClean="0">
                <a:solidFill>
                  <a:srgbClr val="595959"/>
                </a:solidFill>
                <a:latin typeface="Helvetica" pitchFamily="34" charset="0"/>
              </a:rPr>
              <a:t>Calistoga</a:t>
            </a:r>
            <a:r>
              <a:rPr lang="fr-FR" sz="2000" dirty="0" smtClean="0">
                <a:solidFill>
                  <a:srgbClr val="595959"/>
                </a:solidFill>
                <a:latin typeface="Helvetica" pitchFamily="34" charset="0"/>
              </a:rPr>
              <a:t> AVA</a:t>
            </a:r>
          </a:p>
          <a:p>
            <a:pPr>
              <a:lnSpc>
                <a:spcPct val="90000"/>
              </a:lnSpc>
              <a:spcBef>
                <a:spcPts val="0"/>
              </a:spcBef>
            </a:pPr>
            <a:endParaRPr lang="fr-FR" sz="2000" dirty="0">
              <a:solidFill>
                <a:srgbClr val="595959"/>
              </a:solidFill>
              <a:latin typeface="Helvetica" pitchFamily="34" charset="0"/>
            </a:endParaRPr>
          </a:p>
        </p:txBody>
      </p:sp>
    </p:spTree>
    <p:extLst>
      <p:ext uri="{BB962C8B-B14F-4D97-AF65-F5344CB8AC3E}">
        <p14:creationId xmlns:p14="http://schemas.microsoft.com/office/powerpoint/2010/main" val="128776528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title" idx="4294967295"/>
          </p:nvPr>
        </p:nvSpPr>
        <p:spPr>
          <a:xfrm>
            <a:off x="393833" y="315914"/>
            <a:ext cx="8786415" cy="873125"/>
          </a:xfrm>
        </p:spPr>
        <p:txBody>
          <a:bodyPr/>
          <a:lstStyle/>
          <a:p>
            <a:r>
              <a:rPr lang="fr-CA" sz="3000" b="0" dirty="0">
                <a:solidFill>
                  <a:schemeClr val="tx1"/>
                </a:solidFill>
              </a:rPr>
              <a:t>La réserve agricole de </a:t>
            </a:r>
            <a:r>
              <a:rPr lang="fr-CA" sz="3000" b="0" dirty="0" smtClean="0">
                <a:solidFill>
                  <a:schemeClr val="tx1"/>
                </a:solidFill>
              </a:rPr>
              <a:t>Napa </a:t>
            </a:r>
            <a:r>
              <a:rPr lang="fr-CA" sz="3000" b="0" dirty="0" err="1" smtClean="0">
                <a:solidFill>
                  <a:schemeClr val="tx1"/>
                </a:solidFill>
              </a:rPr>
              <a:t>Valley</a:t>
            </a:r>
            <a:r>
              <a:rPr lang="fr-CA" sz="3000" b="0" dirty="0">
                <a:solidFill>
                  <a:schemeClr val="tx1"/>
                </a:solidFill>
              </a:rPr>
              <a:t/>
            </a:r>
            <a:br>
              <a:rPr lang="fr-CA" sz="3000" b="0" dirty="0">
                <a:solidFill>
                  <a:schemeClr val="tx1"/>
                </a:solidFill>
              </a:rPr>
            </a:br>
            <a:r>
              <a:rPr lang="fr-CA" b="0" dirty="0">
                <a:solidFill>
                  <a:schemeClr val="tx1"/>
                </a:solidFill>
              </a:rPr>
              <a:t>Première réserve du genre aux États-Unis, créée en 1968.</a:t>
            </a:r>
            <a:endParaRPr lang="en-US" b="0" dirty="0" smtClean="0">
              <a:solidFill>
                <a:schemeClr val="tx1"/>
              </a:solidFill>
            </a:endParaRPr>
          </a:p>
        </p:txBody>
      </p:sp>
      <p:pic>
        <p:nvPicPr>
          <p:cNvPr id="145410" name="Picture 2"/>
          <p:cNvPicPr>
            <a:picLocks noChangeAspect="1" noChangeArrowheads="1"/>
          </p:cNvPicPr>
          <p:nvPr/>
        </p:nvPicPr>
        <p:blipFill>
          <a:blip r:embed="rId3"/>
          <a:srcRect/>
          <a:stretch>
            <a:fillRect/>
          </a:stretch>
        </p:blipFill>
        <p:spPr bwMode="auto">
          <a:xfrm>
            <a:off x="1996679" y="1584793"/>
            <a:ext cx="5912644" cy="4391025"/>
          </a:xfrm>
          <a:prstGeom prst="rect">
            <a:avLst/>
          </a:prstGeom>
          <a:noFill/>
          <a:ln w="9525">
            <a:noFill/>
            <a:miter lim="800000"/>
            <a:headEnd/>
            <a:tailEnd/>
          </a:ln>
        </p:spPr>
      </p:pic>
    </p:spTree>
    <p:extLst>
      <p:ext uri="{BB962C8B-B14F-4D97-AF65-F5344CB8AC3E}">
        <p14:creationId xmlns:p14="http://schemas.microsoft.com/office/powerpoint/2010/main" val="339804658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a:lum bright="10000"/>
          </a:blip>
          <a:srcRect/>
          <a:stretch>
            <a:fillRect/>
          </a:stretch>
        </p:blipFill>
        <p:spPr bwMode="auto">
          <a:xfrm>
            <a:off x="894292" y="1031875"/>
            <a:ext cx="8062383" cy="4794250"/>
          </a:xfrm>
          <a:prstGeom prst="rect">
            <a:avLst/>
          </a:prstGeom>
          <a:noFill/>
          <a:ln w="9525">
            <a:noFill/>
            <a:miter lim="800000"/>
            <a:headEnd/>
            <a:tailEnd/>
          </a:ln>
        </p:spPr>
      </p:pic>
      <p:pic>
        <p:nvPicPr>
          <p:cNvPr id="8" name="Picture 7" descr="AVA_map_Jan_2010_plain.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2505738" y="952500"/>
            <a:ext cx="4894527" cy="4953000"/>
          </a:xfrm>
          <a:prstGeom prst="rect">
            <a:avLst/>
          </a:prstGeom>
          <a:noFill/>
          <a:ln w="9525">
            <a:noFill/>
            <a:miter lim="800000"/>
            <a:headEnd/>
            <a:tailEnd/>
          </a:ln>
        </p:spPr>
      </p:pic>
      <p:sp>
        <p:nvSpPr>
          <p:cNvPr id="10" name="TextBox 9"/>
          <p:cNvSpPr txBox="1"/>
          <p:nvPr/>
        </p:nvSpPr>
        <p:spPr>
          <a:xfrm>
            <a:off x="174715" y="2387601"/>
            <a:ext cx="2543260" cy="523220"/>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12" name="Oval 11"/>
          <p:cNvSpPr/>
          <p:nvPr/>
        </p:nvSpPr>
        <p:spPr bwMode="auto">
          <a:xfrm>
            <a:off x="1320800" y="2895600"/>
            <a:ext cx="110067"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5" name="Oval 24"/>
          <p:cNvSpPr/>
          <p:nvPr/>
        </p:nvSpPr>
        <p:spPr bwMode="auto">
          <a:xfrm>
            <a:off x="3625321" y="2982913"/>
            <a:ext cx="110067"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7" name="Oval 6"/>
          <p:cNvSpPr/>
          <p:nvPr/>
        </p:nvSpPr>
        <p:spPr bwMode="auto">
          <a:xfrm>
            <a:off x="3609041" y="3276982"/>
            <a:ext cx="110067"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1" name="Oval 10"/>
          <p:cNvSpPr/>
          <p:nvPr/>
        </p:nvSpPr>
        <p:spPr bwMode="auto">
          <a:xfrm>
            <a:off x="5183319" y="4884709"/>
            <a:ext cx="110067"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3" name="TextBox 12"/>
          <p:cNvSpPr txBox="1"/>
          <p:nvPr/>
        </p:nvSpPr>
        <p:spPr>
          <a:xfrm>
            <a:off x="1939899" y="3247620"/>
            <a:ext cx="1659429" cy="369332"/>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San Francisco</a:t>
            </a:r>
            <a:endParaRPr lang="en-US" sz="1800" dirty="0">
              <a:solidFill>
                <a:schemeClr val="tx1">
                  <a:lumMod val="65000"/>
                  <a:lumOff val="35000"/>
                </a:schemeClr>
              </a:solidFill>
              <a:latin typeface="Helvetica" pitchFamily="50" charset="0"/>
              <a:cs typeface="+mn-cs"/>
            </a:endParaRPr>
          </a:p>
        </p:txBody>
      </p:sp>
      <p:sp>
        <p:nvSpPr>
          <p:cNvPr id="14" name="TextBox 13"/>
          <p:cNvSpPr txBox="1"/>
          <p:nvPr/>
        </p:nvSpPr>
        <p:spPr>
          <a:xfrm>
            <a:off x="3627225" y="5003442"/>
            <a:ext cx="1441484" cy="369332"/>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Los Angeles</a:t>
            </a:r>
            <a:endParaRPr lang="en-US" sz="1800" dirty="0">
              <a:solidFill>
                <a:schemeClr val="tx1">
                  <a:lumMod val="65000"/>
                  <a:lumOff val="35000"/>
                </a:schemeClr>
              </a:solidFill>
              <a:latin typeface="Helvetica" pitchFamily="50" charset="0"/>
              <a:cs typeface="+mn-cs"/>
            </a:endParaRPr>
          </a:p>
        </p:txBody>
      </p:sp>
    </p:spTree>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63" presetClass="path" presetSubtype="0" accel="50000" decel="50000" fill="hold" nodeType="withEffect">
                                  <p:stCondLst>
                                    <p:cond delay="200"/>
                                  </p:stCondLst>
                                  <p:childTnLst>
                                    <p:animMotion origin="layout" path="M -2.22222E-6 2.53469E-6 L 0.85347 0.70166 " pathEditMode="relative" rAng="0" ptsTypes="AA">
                                      <p:cBhvr>
                                        <p:cTn id="13" dur="2000" fill="hold"/>
                                        <p:tgtEl>
                                          <p:spTgt spid="9"/>
                                        </p:tgtEl>
                                        <p:attrNameLst>
                                          <p:attrName>ppt_x</p:attrName>
                                          <p:attrName>ppt_y</p:attrName>
                                        </p:attrNameLst>
                                      </p:cBhvr>
                                      <p:rCtr x="42700" y="35100"/>
                                    </p:animMotion>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53" presetClass="entr" presetSubtype="0" fill="hold" nodeType="withEffect">
                                  <p:stCondLst>
                                    <p:cond delay="20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par>
                                <p:cTn id="22" presetID="35" presetClass="path" presetSubtype="0" accel="50000" decel="50000" fill="hold" nodeType="withEffect">
                                  <p:stCondLst>
                                    <p:cond delay="200"/>
                                  </p:stCondLst>
                                  <p:childTnLst>
                                    <p:animMotion origin="layout" path="M 0 -1.96532E-6 L -0.38976 -0.07838 " pathEditMode="relative" rAng="0" ptsTypes="AA">
                                      <p:cBhvr>
                                        <p:cTn id="23" dur="2000" spd="-100000" fill="hold"/>
                                        <p:tgtEl>
                                          <p:spTgt spid="8"/>
                                        </p:tgtEl>
                                        <p:attrNameLst>
                                          <p:attrName>ppt_x</p:attrName>
                                          <p:attrName>ppt_y</p:attrName>
                                        </p:attrNameLst>
                                      </p:cBhvr>
                                      <p:rCtr x="-19500" y="-3900"/>
                                    </p:animMotion>
                                  </p:childTnLst>
                                </p:cTn>
                              </p:par>
                              <p:par>
                                <p:cTn id="24" presetID="53" presetClass="entr" presetSubtype="0" fill="hold" grpId="0" nodeType="withEffect">
                                  <p:stCondLst>
                                    <p:cond delay="2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000" fill="hold"/>
                                        <p:tgtEl>
                                          <p:spTgt spid="25"/>
                                        </p:tgtEl>
                                        <p:attrNameLst>
                                          <p:attrName>ppt_w</p:attrName>
                                        </p:attrNameLst>
                                      </p:cBhvr>
                                      <p:tavLst>
                                        <p:tav tm="0">
                                          <p:val>
                                            <p:fltVal val="0"/>
                                          </p:val>
                                        </p:tav>
                                        <p:tav tm="100000">
                                          <p:val>
                                            <p:strVal val="#ppt_w"/>
                                          </p:val>
                                        </p:tav>
                                      </p:tavLst>
                                    </p:anim>
                                    <p:anim calcmode="lin" valueType="num">
                                      <p:cBhvr>
                                        <p:cTn id="27" dur="2000" fill="hold"/>
                                        <p:tgtEl>
                                          <p:spTgt spid="25"/>
                                        </p:tgtEl>
                                        <p:attrNameLst>
                                          <p:attrName>ppt_h</p:attrName>
                                        </p:attrNameLst>
                                      </p:cBhvr>
                                      <p:tavLst>
                                        <p:tav tm="0">
                                          <p:val>
                                            <p:fltVal val="0"/>
                                          </p:val>
                                        </p:tav>
                                        <p:tav tm="100000">
                                          <p:val>
                                            <p:strVal val="#ppt_h"/>
                                          </p:val>
                                        </p:tav>
                                      </p:tavLst>
                                    </p:anim>
                                    <p:animEffect transition="in" filter="fade">
                                      <p:cBhvr>
                                        <p:cTn id="28" dur="2000"/>
                                        <p:tgtEl>
                                          <p:spTgt spid="25"/>
                                        </p:tgtEl>
                                      </p:cBhvr>
                                    </p:animEffect>
                                  </p:childTnLst>
                                </p:cTn>
                              </p:par>
                              <p:par>
                                <p:cTn id="29" presetID="35" presetClass="path" presetSubtype="0" accel="50000" decel="50000" fill="hold" grpId="1" nodeType="withEffect">
                                  <p:stCondLst>
                                    <p:cond delay="200"/>
                                  </p:stCondLst>
                                  <p:childTnLst>
                                    <p:animMotion origin="layout" path="M 2.22222E-6 -1.11111E-6 L -0.23021 -0.0125 " pathEditMode="relative" rAng="0" ptsTypes="AA">
                                      <p:cBhvr>
                                        <p:cTn id="30" dur="1000" spd="-100000" fill="hold"/>
                                        <p:tgtEl>
                                          <p:spTgt spid="25"/>
                                        </p:tgtEl>
                                        <p:attrNameLst>
                                          <p:attrName>ppt_x</p:attrName>
                                          <p:attrName>ppt_y</p:attrName>
                                        </p:attrNameLst>
                                      </p:cBhvr>
                                      <p:rCtr x="-11500" y="-600"/>
                                    </p:animMotion>
                                  </p:childTnLst>
                                </p:cTn>
                              </p:par>
                              <p:par>
                                <p:cTn id="31" presetID="53" presetClass="entr" presetSubtype="0" fill="hold" grpId="0" nodeType="withEffect">
                                  <p:stCondLst>
                                    <p:cond delay="20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ppt_w</p:attrName>
                                        </p:attrNameLst>
                                      </p:cBhvr>
                                      <p:tavLst>
                                        <p:tav tm="0">
                                          <p:val>
                                            <p:fltVal val="0"/>
                                          </p:val>
                                        </p:tav>
                                        <p:tav tm="100000">
                                          <p:val>
                                            <p:strVal val="#ppt_w"/>
                                          </p:val>
                                        </p:tav>
                                      </p:tavLst>
                                    </p:anim>
                                    <p:anim calcmode="lin" valueType="num">
                                      <p:cBhvr>
                                        <p:cTn id="34" dur="2000" fill="hold"/>
                                        <p:tgtEl>
                                          <p:spTgt spid="7"/>
                                        </p:tgtEl>
                                        <p:attrNameLst>
                                          <p:attrName>ppt_h</p:attrName>
                                        </p:attrNameLst>
                                      </p:cBhvr>
                                      <p:tavLst>
                                        <p:tav tm="0">
                                          <p:val>
                                            <p:fltVal val="0"/>
                                          </p:val>
                                        </p:tav>
                                        <p:tav tm="100000">
                                          <p:val>
                                            <p:strVal val="#ppt_h"/>
                                          </p:val>
                                        </p:tav>
                                      </p:tavLst>
                                    </p:anim>
                                    <p:animEffect transition="in" filter="fade">
                                      <p:cBhvr>
                                        <p:cTn id="35" dur="2000"/>
                                        <p:tgtEl>
                                          <p:spTgt spid="7"/>
                                        </p:tgtEl>
                                      </p:cBhvr>
                                    </p:animEffect>
                                  </p:childTnLst>
                                </p:cTn>
                              </p:par>
                              <p:par>
                                <p:cTn id="36" presetID="53" presetClass="entr" presetSubtype="0" fill="hold" grpId="0" nodeType="withEffect">
                                  <p:stCondLst>
                                    <p:cond delay="2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0" fill="hold"/>
                                        <p:tgtEl>
                                          <p:spTgt spid="11"/>
                                        </p:tgtEl>
                                        <p:attrNameLst>
                                          <p:attrName>ppt_w</p:attrName>
                                        </p:attrNameLst>
                                      </p:cBhvr>
                                      <p:tavLst>
                                        <p:tav tm="0">
                                          <p:val>
                                            <p:fltVal val="0"/>
                                          </p:val>
                                        </p:tav>
                                        <p:tav tm="100000">
                                          <p:val>
                                            <p:strVal val="#ppt_w"/>
                                          </p:val>
                                        </p:tav>
                                      </p:tavLst>
                                    </p:anim>
                                    <p:anim calcmode="lin" valueType="num">
                                      <p:cBhvr>
                                        <p:cTn id="39" dur="2000" fill="hold"/>
                                        <p:tgtEl>
                                          <p:spTgt spid="11"/>
                                        </p:tgtEl>
                                        <p:attrNameLst>
                                          <p:attrName>ppt_h</p:attrName>
                                        </p:attrNameLst>
                                      </p:cBhvr>
                                      <p:tavLst>
                                        <p:tav tm="0">
                                          <p:val>
                                            <p:fltVal val="0"/>
                                          </p:val>
                                        </p:tav>
                                        <p:tav tm="100000">
                                          <p:val>
                                            <p:strVal val="#ppt_h"/>
                                          </p:val>
                                        </p:tav>
                                      </p:tavLst>
                                    </p:anim>
                                    <p:animEffect transition="in" filter="fade">
                                      <p:cBhvr>
                                        <p:cTn id="40" dur="2000"/>
                                        <p:tgtEl>
                                          <p:spTgt spid="11"/>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5" grpId="1" animBg="1"/>
      <p:bldP spid="7" grpId="0" animBg="1"/>
      <p:bldP spid="11" grpId="0" animBg="1"/>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3"/>
          <p:cNvSpPr>
            <a:spLocks noGrp="1"/>
          </p:cNvSpPr>
          <p:nvPr>
            <p:ph type="title" idx="4294967295"/>
          </p:nvPr>
        </p:nvSpPr>
        <p:spPr>
          <a:xfrm>
            <a:off x="393833" y="315914"/>
            <a:ext cx="8786415" cy="873125"/>
          </a:xfrm>
        </p:spPr>
        <p:txBody>
          <a:bodyPr/>
          <a:lstStyle/>
          <a:p>
            <a:r>
              <a:rPr lang="fr-FR" sz="3000" b="0" smtClean="0">
                <a:solidFill>
                  <a:schemeClr val="tx1"/>
                </a:solidFill>
              </a:rPr>
              <a:t>La réserve agricole de Napa Valley</a:t>
            </a:r>
            <a:r>
              <a:rPr lang="fr-FR" sz="2800" b="0" smtClean="0">
                <a:solidFill>
                  <a:srgbClr val="404040"/>
                </a:solidFill>
                <a:latin typeface="Arial" charset="0"/>
                <a:cs typeface="Arial" charset="0"/>
              </a:rPr>
              <a:t/>
            </a:r>
            <a:br>
              <a:rPr lang="fr-FR" sz="2800" b="0" smtClean="0">
                <a:solidFill>
                  <a:srgbClr val="404040"/>
                </a:solidFill>
                <a:latin typeface="Arial" charset="0"/>
                <a:cs typeface="Arial" charset="0"/>
              </a:rPr>
            </a:br>
            <a:r>
              <a:rPr lang="fr-FR" sz="2600" b="0" smtClean="0">
                <a:solidFill>
                  <a:srgbClr val="404040"/>
                </a:solidFill>
                <a:latin typeface="Arial" charset="0"/>
                <a:cs typeface="Arial" charset="0"/>
              </a:rPr>
              <a:t>Assurer le meilleur usage des terres</a:t>
            </a:r>
          </a:p>
        </p:txBody>
      </p:sp>
      <p:grpSp>
        <p:nvGrpSpPr>
          <p:cNvPr id="11" name="Group 10"/>
          <p:cNvGrpSpPr/>
          <p:nvPr/>
        </p:nvGrpSpPr>
        <p:grpSpPr>
          <a:xfrm>
            <a:off x="899963" y="1603376"/>
            <a:ext cx="3960180" cy="4043423"/>
            <a:chOff x="830734" y="1603375"/>
            <a:chExt cx="3655551" cy="4043423"/>
          </a:xfrm>
        </p:grpSpPr>
        <p:pic>
          <p:nvPicPr>
            <p:cNvPr id="147461" name="Picture 2"/>
            <p:cNvPicPr>
              <a:picLocks noChangeAspect="1" noChangeArrowheads="1"/>
            </p:cNvPicPr>
            <p:nvPr/>
          </p:nvPicPr>
          <p:blipFill>
            <a:blip r:embed="rId3"/>
            <a:srcRect/>
            <a:stretch>
              <a:fillRect/>
            </a:stretch>
          </p:blipFill>
          <p:spPr bwMode="auto">
            <a:xfrm>
              <a:off x="849313" y="1603375"/>
              <a:ext cx="3636972" cy="3636628"/>
            </a:xfrm>
            <a:prstGeom prst="rect">
              <a:avLst/>
            </a:prstGeom>
            <a:noFill/>
            <a:ln w="9525">
              <a:noFill/>
              <a:miter lim="800000"/>
              <a:headEnd/>
              <a:tailEnd/>
            </a:ln>
          </p:spPr>
        </p:pic>
        <p:sp>
          <p:nvSpPr>
            <p:cNvPr id="8" name="Rectangle 7"/>
            <p:cNvSpPr/>
            <p:nvPr/>
          </p:nvSpPr>
          <p:spPr>
            <a:xfrm>
              <a:off x="830734" y="5246688"/>
              <a:ext cx="2070744" cy="40011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1940</a:t>
              </a:r>
            </a:p>
          </p:txBody>
        </p:sp>
      </p:grpSp>
      <p:grpSp>
        <p:nvGrpSpPr>
          <p:cNvPr id="10" name="Group 9"/>
          <p:cNvGrpSpPr/>
          <p:nvPr/>
        </p:nvGrpSpPr>
        <p:grpSpPr>
          <a:xfrm>
            <a:off x="5015741" y="1603710"/>
            <a:ext cx="3927176" cy="4043088"/>
            <a:chOff x="4629915" y="1603710"/>
            <a:chExt cx="3625085" cy="4043088"/>
          </a:xfrm>
        </p:grpSpPr>
        <p:pic>
          <p:nvPicPr>
            <p:cNvPr id="147462" name="Picture 2"/>
            <p:cNvPicPr>
              <a:picLocks noChangeAspect="1" noChangeArrowheads="1"/>
            </p:cNvPicPr>
            <p:nvPr/>
          </p:nvPicPr>
          <p:blipFill>
            <a:blip r:embed="rId4"/>
            <a:srcRect/>
            <a:stretch>
              <a:fillRect/>
            </a:stretch>
          </p:blipFill>
          <p:spPr bwMode="auto">
            <a:xfrm>
              <a:off x="4629915" y="1603710"/>
              <a:ext cx="3625085" cy="3636628"/>
            </a:xfrm>
            <a:prstGeom prst="rect">
              <a:avLst/>
            </a:prstGeom>
            <a:noFill/>
            <a:ln w="9525">
              <a:noFill/>
              <a:miter lim="800000"/>
              <a:headEnd/>
              <a:tailEnd/>
            </a:ln>
          </p:spPr>
        </p:pic>
        <p:sp>
          <p:nvSpPr>
            <p:cNvPr id="9" name="Rectangle 8"/>
            <p:cNvSpPr/>
            <p:nvPr/>
          </p:nvSpPr>
          <p:spPr>
            <a:xfrm>
              <a:off x="4644206" y="5246688"/>
              <a:ext cx="2754363" cy="40011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1940</a:t>
              </a:r>
            </a:p>
          </p:txBody>
        </p:sp>
      </p:grpSp>
      <p:grpSp>
        <p:nvGrpSpPr>
          <p:cNvPr id="15" name="Group 14"/>
          <p:cNvGrpSpPr/>
          <p:nvPr/>
        </p:nvGrpSpPr>
        <p:grpSpPr>
          <a:xfrm>
            <a:off x="2410631" y="1366145"/>
            <a:ext cx="4890388" cy="4936595"/>
            <a:chOff x="4629915" y="1603710"/>
            <a:chExt cx="3625085" cy="3964282"/>
          </a:xfrm>
        </p:grpSpPr>
        <p:pic>
          <p:nvPicPr>
            <p:cNvPr id="16" name="Picture 2"/>
            <p:cNvPicPr>
              <a:picLocks noChangeAspect="1" noChangeArrowheads="1"/>
            </p:cNvPicPr>
            <p:nvPr/>
          </p:nvPicPr>
          <p:blipFill>
            <a:blip r:embed="rId4"/>
            <a:srcRect/>
            <a:stretch>
              <a:fillRect/>
            </a:stretch>
          </p:blipFill>
          <p:spPr bwMode="auto">
            <a:xfrm>
              <a:off x="4629915" y="1603710"/>
              <a:ext cx="3625085" cy="3636628"/>
            </a:xfrm>
            <a:prstGeom prst="rect">
              <a:avLst/>
            </a:prstGeom>
            <a:noFill/>
            <a:ln w="9525">
              <a:noFill/>
              <a:miter lim="800000"/>
              <a:headEnd/>
              <a:tailEnd/>
            </a:ln>
          </p:spPr>
        </p:pic>
        <p:sp>
          <p:nvSpPr>
            <p:cNvPr id="17" name="Rectangle 16"/>
            <p:cNvSpPr/>
            <p:nvPr/>
          </p:nvSpPr>
          <p:spPr>
            <a:xfrm>
              <a:off x="4915456" y="5246688"/>
              <a:ext cx="2211863" cy="321304"/>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1940</a:t>
              </a:r>
            </a:p>
          </p:txBody>
        </p:sp>
      </p:grpSp>
      <p:grpSp>
        <p:nvGrpSpPr>
          <p:cNvPr id="12" name="Group 11"/>
          <p:cNvGrpSpPr/>
          <p:nvPr/>
        </p:nvGrpSpPr>
        <p:grpSpPr>
          <a:xfrm>
            <a:off x="2378221" y="1373402"/>
            <a:ext cx="4886179" cy="4918293"/>
            <a:chOff x="849313" y="1603375"/>
            <a:chExt cx="3636972" cy="3965948"/>
          </a:xfrm>
        </p:grpSpPr>
        <p:pic>
          <p:nvPicPr>
            <p:cNvPr id="13" name="Picture 2"/>
            <p:cNvPicPr>
              <a:picLocks noChangeAspect="1" noChangeArrowheads="1"/>
            </p:cNvPicPr>
            <p:nvPr/>
          </p:nvPicPr>
          <p:blipFill>
            <a:blip r:embed="rId3"/>
            <a:srcRect/>
            <a:stretch>
              <a:fillRect/>
            </a:stretch>
          </p:blipFill>
          <p:spPr bwMode="auto">
            <a:xfrm>
              <a:off x="849313" y="1603375"/>
              <a:ext cx="3636972" cy="3636628"/>
            </a:xfrm>
            <a:prstGeom prst="rect">
              <a:avLst/>
            </a:prstGeom>
            <a:noFill/>
            <a:ln w="9525">
              <a:noFill/>
              <a:miter lim="800000"/>
              <a:headEnd/>
              <a:tailEnd/>
            </a:ln>
          </p:spPr>
        </p:pic>
        <p:sp>
          <p:nvSpPr>
            <p:cNvPr id="14" name="Rectangle 13"/>
            <p:cNvSpPr/>
            <p:nvPr/>
          </p:nvSpPr>
          <p:spPr>
            <a:xfrm>
              <a:off x="1031217" y="5246688"/>
              <a:ext cx="1669779" cy="322635"/>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1940</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35" presetClass="path" presetSubtype="0" accel="50000" decel="50000" fill="hold" nodeType="afterEffect">
                                  <p:stCondLst>
                                    <p:cond delay="500"/>
                                  </p:stCondLst>
                                  <p:childTnLst>
                                    <p:animMotion origin="layout" path="M 0 0  L -0.25 0  E" pathEditMode="relative" ptsTypes="">
                                      <p:cBhvr>
                                        <p:cTn id="12" dur="1000" fill="hold"/>
                                        <p:tgtEl>
                                          <p:spTgt spid="12"/>
                                        </p:tgtEl>
                                        <p:attrNameLst>
                                          <p:attrName>ppt_x</p:attrName>
                                          <p:attrName>ppt_y</p:attrName>
                                        </p:attrNameLst>
                                      </p:cBhvr>
                                    </p:animMotion>
                                  </p:childTnLst>
                                </p:cTn>
                              </p:par>
                              <p:par>
                                <p:cTn id="13" presetID="23" presetClass="exit" presetSubtype="288" fill="hold" nodeType="withEffect">
                                  <p:stCondLst>
                                    <p:cond delay="500"/>
                                  </p:stCondLst>
                                  <p:childTnLst>
                                    <p:anim calcmode="lin" valueType="num">
                                      <p:cBhvr>
                                        <p:cTn id="14" dur="1000"/>
                                        <p:tgtEl>
                                          <p:spTgt spid="12"/>
                                        </p:tgtEl>
                                        <p:attrNameLst>
                                          <p:attrName>ppt_w</p:attrName>
                                        </p:attrNameLst>
                                      </p:cBhvr>
                                      <p:tavLst>
                                        <p:tav tm="0">
                                          <p:val>
                                            <p:strVal val="ppt_w"/>
                                          </p:val>
                                        </p:tav>
                                        <p:tav tm="100000">
                                          <p:val>
                                            <p:strVal val="2/3*ppt_w"/>
                                          </p:val>
                                        </p:tav>
                                      </p:tavLst>
                                    </p:anim>
                                    <p:anim calcmode="lin" valueType="num">
                                      <p:cBhvr>
                                        <p:cTn id="15" dur="1000"/>
                                        <p:tgtEl>
                                          <p:spTgt spid="12"/>
                                        </p:tgtEl>
                                        <p:attrNameLst>
                                          <p:attrName>ppt_h</p:attrName>
                                        </p:attrNameLst>
                                      </p:cBhvr>
                                      <p:tavLst>
                                        <p:tav tm="0">
                                          <p:val>
                                            <p:strVal val="ppt_h"/>
                                          </p:val>
                                        </p:tav>
                                        <p:tav tm="100000">
                                          <p:val>
                                            <p:strVal val="2/3*ppt_h"/>
                                          </p:val>
                                        </p:tav>
                                      </p:tavLst>
                                    </p:anim>
                                    <p:set>
                                      <p:cBhvr>
                                        <p:cTn id="16" dur="1" fill="hold">
                                          <p:stCondLst>
                                            <p:cond delay="999"/>
                                          </p:stCondLst>
                                        </p:cTn>
                                        <p:tgtEl>
                                          <p:spTgt spid="12"/>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par>
                          <p:cTn id="23" fill="hold">
                            <p:stCondLst>
                              <p:cond delay="2500"/>
                            </p:stCondLst>
                            <p:childTnLst>
                              <p:par>
                                <p:cTn id="24" presetID="53" presetClass="entr" presetSubtype="0" fill="hold" nodeType="afterEffect">
                                  <p:stCondLst>
                                    <p:cond delay="50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par>
                          <p:cTn id="29" fill="hold">
                            <p:stCondLst>
                              <p:cond delay="4000"/>
                            </p:stCondLst>
                            <p:childTnLst>
                              <p:par>
                                <p:cTn id="30" presetID="63" presetClass="path" presetSubtype="0" accel="50000" decel="50000" fill="hold" nodeType="afterEffect">
                                  <p:stCondLst>
                                    <p:cond delay="500"/>
                                  </p:stCondLst>
                                  <p:childTnLst>
                                    <p:animMotion origin="layout" path="M 0 0  L 0.25 0  E" pathEditMode="relative" ptsTypes="">
                                      <p:cBhvr>
                                        <p:cTn id="31" dur="1000" fill="hold"/>
                                        <p:tgtEl>
                                          <p:spTgt spid="15"/>
                                        </p:tgtEl>
                                        <p:attrNameLst>
                                          <p:attrName>ppt_x</p:attrName>
                                          <p:attrName>ppt_y</p:attrName>
                                        </p:attrNameLst>
                                      </p:cBhvr>
                                    </p:animMotion>
                                  </p:childTnLst>
                                </p:cTn>
                              </p:par>
                              <p:par>
                                <p:cTn id="32" presetID="23" presetClass="exit" presetSubtype="288" fill="hold" nodeType="withEffect">
                                  <p:stCondLst>
                                    <p:cond delay="500"/>
                                  </p:stCondLst>
                                  <p:childTnLst>
                                    <p:anim calcmode="lin" valueType="num">
                                      <p:cBhvr>
                                        <p:cTn id="33" dur="1000"/>
                                        <p:tgtEl>
                                          <p:spTgt spid="15"/>
                                        </p:tgtEl>
                                        <p:attrNameLst>
                                          <p:attrName>ppt_w</p:attrName>
                                        </p:attrNameLst>
                                      </p:cBhvr>
                                      <p:tavLst>
                                        <p:tav tm="0">
                                          <p:val>
                                            <p:strVal val="ppt_w"/>
                                          </p:val>
                                        </p:tav>
                                        <p:tav tm="100000">
                                          <p:val>
                                            <p:strVal val="2/3*ppt_w"/>
                                          </p:val>
                                        </p:tav>
                                      </p:tavLst>
                                    </p:anim>
                                    <p:anim calcmode="lin" valueType="num">
                                      <p:cBhvr>
                                        <p:cTn id="34" dur="1000"/>
                                        <p:tgtEl>
                                          <p:spTgt spid="15"/>
                                        </p:tgtEl>
                                        <p:attrNameLst>
                                          <p:attrName>ppt_h</p:attrName>
                                        </p:attrNameLst>
                                      </p:cBhvr>
                                      <p:tavLst>
                                        <p:tav tm="0">
                                          <p:val>
                                            <p:strVal val="ppt_h"/>
                                          </p:val>
                                        </p:tav>
                                        <p:tav tm="100000">
                                          <p:val>
                                            <p:strVal val="2/3*ppt_h"/>
                                          </p:val>
                                        </p:tav>
                                      </p:tavLst>
                                    </p:anim>
                                    <p:set>
                                      <p:cBhvr>
                                        <p:cTn id="35" dur="1" fill="hold">
                                          <p:stCondLst>
                                            <p:cond delay="999"/>
                                          </p:stCondLst>
                                        </p:cTn>
                                        <p:tgtEl>
                                          <p:spTgt spid="15"/>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p:cNvSpPr>
            <a:spLocks noGrp="1"/>
          </p:cNvSpPr>
          <p:nvPr>
            <p:ph type="title" idx="4294967295"/>
          </p:nvPr>
        </p:nvSpPr>
        <p:spPr>
          <a:xfrm>
            <a:off x="393833" y="315914"/>
            <a:ext cx="8786415" cy="873125"/>
          </a:xfrm>
        </p:spPr>
        <p:txBody>
          <a:bodyPr/>
          <a:lstStyle/>
          <a:p>
            <a:r>
              <a:rPr lang="fr-CA" sz="3000" b="0" dirty="0">
                <a:solidFill>
                  <a:schemeClr val="tx1"/>
                </a:solidFill>
              </a:rPr>
              <a:t>La réserve agricole de Napa </a:t>
            </a:r>
            <a:r>
              <a:rPr lang="fr-CA" sz="3000" b="0" dirty="0" err="1">
                <a:solidFill>
                  <a:schemeClr val="tx1"/>
                </a:solidFill>
              </a:rPr>
              <a:t>Valley</a:t>
            </a:r>
            <a:r>
              <a:rPr lang="en-US" sz="2800" b="0" dirty="0" smtClean="0">
                <a:solidFill>
                  <a:srgbClr val="404040"/>
                </a:solidFill>
                <a:latin typeface="Arial" charset="0"/>
                <a:cs typeface="Arial" charset="0"/>
              </a:rPr>
              <a:t/>
            </a:r>
            <a:br>
              <a:rPr lang="en-US" sz="2800" b="0" dirty="0" smtClean="0">
                <a:solidFill>
                  <a:srgbClr val="404040"/>
                </a:solidFill>
                <a:latin typeface="Arial" charset="0"/>
                <a:cs typeface="Arial" charset="0"/>
              </a:rPr>
            </a:br>
            <a:r>
              <a:rPr lang="fr-CA" sz="2000" b="0" dirty="0"/>
              <a:t>Aujourd’hui, environ 38 000 acres de terres agricoles sont </a:t>
            </a:r>
            <a:r>
              <a:rPr lang="fr-CA" sz="2000" b="0" dirty="0" smtClean="0"/>
              <a:t>protégées</a:t>
            </a:r>
            <a:endParaRPr lang="en-US" sz="2000" b="0" dirty="0" smtClean="0">
              <a:solidFill>
                <a:srgbClr val="404040"/>
              </a:solidFill>
            </a:endParaRPr>
          </a:p>
        </p:txBody>
      </p:sp>
      <p:pic>
        <p:nvPicPr>
          <p:cNvPr id="149505" name="Picture 2"/>
          <p:cNvPicPr>
            <a:picLocks noChangeAspect="1" noChangeArrowheads="1"/>
          </p:cNvPicPr>
          <p:nvPr/>
        </p:nvPicPr>
        <p:blipFill>
          <a:blip r:embed="rId3">
            <a:clrChange>
              <a:clrFrom>
                <a:srgbClr val="F5F5F5"/>
              </a:clrFrom>
              <a:clrTo>
                <a:srgbClr val="F5F5F5">
                  <a:alpha val="0"/>
                </a:srgbClr>
              </a:clrTo>
            </a:clrChange>
          </a:blip>
          <a:srcRect/>
          <a:stretch>
            <a:fillRect/>
          </a:stretch>
        </p:blipFill>
        <p:spPr bwMode="auto">
          <a:xfrm>
            <a:off x="916650" y="1593851"/>
            <a:ext cx="8033146" cy="3660775"/>
          </a:xfrm>
          <a:prstGeom prst="rect">
            <a:avLst/>
          </a:prstGeom>
          <a:noFill/>
          <a:ln w="9525">
            <a:noFill/>
            <a:miter lim="800000"/>
            <a:headEnd/>
            <a:tailEnd/>
          </a:ln>
        </p:spPr>
      </p:pic>
      <p:sp>
        <p:nvSpPr>
          <p:cNvPr id="8" name="Rectangle 7"/>
          <p:cNvSpPr/>
          <p:nvPr/>
        </p:nvSpPr>
        <p:spPr>
          <a:xfrm>
            <a:off x="899962" y="5246688"/>
            <a:ext cx="2243306" cy="40011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2005</a:t>
            </a:r>
          </a:p>
        </p:txBody>
      </p:sp>
      <p:sp>
        <p:nvSpPr>
          <p:cNvPr id="9" name="Rectangle 8"/>
          <p:cNvSpPr/>
          <p:nvPr/>
        </p:nvSpPr>
        <p:spPr>
          <a:xfrm>
            <a:off x="5031223" y="5246688"/>
            <a:ext cx="2983894" cy="40011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2005</a:t>
            </a: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p:cNvPicPr>
            <a:picLocks noChangeAspect="1" noChangeArrowheads="1"/>
          </p:cNvPicPr>
          <p:nvPr/>
        </p:nvPicPr>
        <p:blipFill>
          <a:blip r:embed="rId3"/>
          <a:srcRect/>
          <a:stretch>
            <a:fillRect/>
          </a:stretch>
        </p:blipFill>
        <p:spPr bwMode="auto">
          <a:xfrm>
            <a:off x="452306" y="1719263"/>
            <a:ext cx="2163498" cy="3316287"/>
          </a:xfrm>
          <a:prstGeom prst="rect">
            <a:avLst/>
          </a:prstGeom>
          <a:noFill/>
          <a:ln w="9525">
            <a:noFill/>
            <a:miter lim="800000"/>
            <a:headEnd/>
            <a:tailEnd/>
          </a:ln>
        </p:spPr>
      </p:pic>
      <p:sp>
        <p:nvSpPr>
          <p:cNvPr id="151555" name="Title 3"/>
          <p:cNvSpPr>
            <a:spLocks noGrp="1"/>
          </p:cNvSpPr>
          <p:nvPr>
            <p:ph type="title" idx="4294967295"/>
          </p:nvPr>
        </p:nvSpPr>
        <p:spPr>
          <a:xfrm>
            <a:off x="393833" y="315914"/>
            <a:ext cx="8786415" cy="873125"/>
          </a:xfrm>
        </p:spPr>
        <p:txBody>
          <a:bodyPr/>
          <a:lstStyle/>
          <a:p>
            <a:r>
              <a:rPr lang="fr-FR" sz="3000" b="0" smtClean="0">
                <a:solidFill>
                  <a:srgbClr val="404040"/>
                </a:solidFill>
                <a:latin typeface="Arial" charset="0"/>
                <a:cs typeface="Arial" charset="0"/>
              </a:rPr>
              <a:t>Napa Green Land &amp; Winery</a:t>
            </a:r>
            <a:r>
              <a:rPr lang="fr-FR" sz="2800" b="0" smtClean="0">
                <a:solidFill>
                  <a:srgbClr val="404040"/>
                </a:solidFill>
                <a:latin typeface="Arial" charset="0"/>
                <a:cs typeface="Arial" charset="0"/>
              </a:rPr>
              <a:t/>
            </a:r>
            <a:br>
              <a:rPr lang="fr-FR" sz="2800" b="0" smtClean="0">
                <a:solidFill>
                  <a:srgbClr val="404040"/>
                </a:solidFill>
                <a:latin typeface="Arial" charset="0"/>
                <a:cs typeface="Arial" charset="0"/>
              </a:rPr>
            </a:br>
            <a:r>
              <a:rPr lang="fr-FR" sz="2600" b="0" smtClean="0">
                <a:solidFill>
                  <a:srgbClr val="404040"/>
                </a:solidFill>
                <a:latin typeface="Arial" charset="0"/>
                <a:cs typeface="Arial" charset="0"/>
              </a:rPr>
              <a:t>Améliorer les réserves en eau et restorer les habitats</a:t>
            </a:r>
          </a:p>
        </p:txBody>
      </p:sp>
      <p:sp>
        <p:nvSpPr>
          <p:cNvPr id="151556" name="TextBox 12"/>
          <p:cNvSpPr txBox="1">
            <a:spLocks noChangeArrowheads="1"/>
          </p:cNvSpPr>
          <p:nvPr/>
        </p:nvSpPr>
        <p:spPr bwMode="auto">
          <a:xfrm>
            <a:off x="6060140" y="1409982"/>
            <a:ext cx="3510501" cy="4524315"/>
          </a:xfrm>
          <a:prstGeom prst="rect">
            <a:avLst/>
          </a:prstGeom>
          <a:noFill/>
          <a:ln w="9525">
            <a:noFill/>
            <a:miter lim="800000"/>
            <a:headEnd/>
            <a:tailEnd/>
          </a:ln>
        </p:spPr>
        <p:txBody>
          <a:bodyPr wrap="square">
            <a:spAutoFit/>
          </a:bodyPr>
          <a:lstStyle/>
          <a:p>
            <a:pPr marL="0" indent="0">
              <a:lnSpc>
                <a:spcPct val="80000"/>
              </a:lnSpc>
              <a:buFontTx/>
              <a:buNone/>
            </a:pPr>
            <a:r>
              <a:rPr lang="fr-CA" sz="1800" dirty="0">
                <a:latin typeface="Arial" pitchFamily="34" charset="0"/>
                <a:cs typeface="Arial" pitchFamily="34" charset="0"/>
              </a:rPr>
              <a:t>Programmes à participation volontaire</a:t>
            </a:r>
          </a:p>
          <a:p>
            <a:pPr marL="0" indent="0">
              <a:lnSpc>
                <a:spcPct val="80000"/>
              </a:lnSpc>
              <a:buFontTx/>
              <a:buNone/>
            </a:pPr>
            <a:endParaRPr lang="fr-CA" sz="1800" dirty="0">
              <a:latin typeface="Arial" pitchFamily="34" charset="0"/>
              <a:cs typeface="Arial" pitchFamily="34" charset="0"/>
            </a:endParaRPr>
          </a:p>
          <a:p>
            <a:pPr marL="0" indent="0">
              <a:lnSpc>
                <a:spcPct val="80000"/>
              </a:lnSpc>
              <a:buFontTx/>
              <a:buNone/>
            </a:pPr>
            <a:r>
              <a:rPr lang="fr-CA" sz="1800" dirty="0">
                <a:latin typeface="Arial" pitchFamily="34" charset="0"/>
                <a:cs typeface="Arial" pitchFamily="34" charset="0"/>
              </a:rPr>
              <a:t>Les normes les plus strictes dans le secteur</a:t>
            </a:r>
          </a:p>
          <a:p>
            <a:pPr marL="0" indent="0">
              <a:lnSpc>
                <a:spcPct val="80000"/>
              </a:lnSpc>
              <a:buFontTx/>
              <a:buNone/>
            </a:pPr>
            <a:endParaRPr lang="fr-CA" sz="1800" dirty="0">
              <a:latin typeface="Arial" pitchFamily="34" charset="0"/>
              <a:cs typeface="Arial" pitchFamily="34" charset="0"/>
            </a:endParaRPr>
          </a:p>
          <a:p>
            <a:pPr marL="0" indent="0">
              <a:lnSpc>
                <a:spcPct val="80000"/>
              </a:lnSpc>
              <a:buFontTx/>
              <a:buNone/>
            </a:pPr>
            <a:r>
              <a:rPr lang="fr-CA" sz="1800" dirty="0">
                <a:latin typeface="Arial" pitchFamily="34" charset="0"/>
                <a:cs typeface="Arial" pitchFamily="34" charset="0"/>
              </a:rPr>
              <a:t>Certification indépendante par des organismes de réglementation du gouvernement</a:t>
            </a:r>
          </a:p>
          <a:p>
            <a:pPr marL="0" indent="0">
              <a:lnSpc>
                <a:spcPct val="80000"/>
              </a:lnSpc>
              <a:buFontTx/>
              <a:buNone/>
            </a:pPr>
            <a:endParaRPr lang="fr-CA" sz="1800" dirty="0">
              <a:latin typeface="Arial" pitchFamily="34" charset="0"/>
              <a:cs typeface="Arial" pitchFamily="34" charset="0"/>
            </a:endParaRPr>
          </a:p>
          <a:p>
            <a:pPr marL="0" indent="0">
              <a:lnSpc>
                <a:spcPct val="80000"/>
              </a:lnSpc>
              <a:buFontTx/>
              <a:buNone/>
            </a:pPr>
            <a:r>
              <a:rPr lang="fr-CA" sz="1800" i="1" dirty="0">
                <a:latin typeface="Arial" pitchFamily="34" charset="0"/>
                <a:cs typeface="Arial" pitchFamily="34" charset="0"/>
              </a:rPr>
              <a:t>Napa Green Land</a:t>
            </a:r>
            <a:r>
              <a:rPr lang="fr-CA" sz="1800" dirty="0">
                <a:latin typeface="Arial" pitchFamily="34" charset="0"/>
                <a:cs typeface="Arial" pitchFamily="34" charset="0"/>
              </a:rPr>
              <a:t> :</a:t>
            </a:r>
          </a:p>
          <a:p>
            <a:pPr marL="0" indent="0">
              <a:lnSpc>
                <a:spcPct val="80000"/>
              </a:lnSpc>
              <a:buFontTx/>
              <a:buNone/>
            </a:pPr>
            <a:r>
              <a:rPr lang="fr-CA" sz="1800" dirty="0">
                <a:latin typeface="Arial" pitchFamily="34" charset="0"/>
                <a:cs typeface="Arial" pitchFamily="34" charset="0"/>
              </a:rPr>
              <a:t>Améliorer le bassin hydrologique et restaurer l’habitat grâce à des pratiques écologiques</a:t>
            </a:r>
          </a:p>
          <a:p>
            <a:pPr marL="0" indent="0">
              <a:lnSpc>
                <a:spcPct val="80000"/>
              </a:lnSpc>
              <a:buFontTx/>
              <a:buNone/>
            </a:pPr>
            <a:endParaRPr lang="fr-CA" sz="1800" dirty="0">
              <a:latin typeface="Arial" pitchFamily="34" charset="0"/>
              <a:cs typeface="Arial" pitchFamily="34" charset="0"/>
            </a:endParaRPr>
          </a:p>
          <a:p>
            <a:pPr marL="0" indent="0">
              <a:lnSpc>
                <a:spcPct val="80000"/>
              </a:lnSpc>
              <a:buFontTx/>
              <a:buNone/>
            </a:pPr>
            <a:r>
              <a:rPr lang="fr-CA" sz="1800" i="1" dirty="0">
                <a:latin typeface="Arial" pitchFamily="34" charset="0"/>
                <a:cs typeface="Arial" pitchFamily="34" charset="0"/>
              </a:rPr>
              <a:t>Napa Green </a:t>
            </a:r>
            <a:r>
              <a:rPr lang="fr-CA" sz="1800" i="1" dirty="0" err="1">
                <a:latin typeface="Arial" pitchFamily="34" charset="0"/>
                <a:cs typeface="Arial" pitchFamily="34" charset="0"/>
              </a:rPr>
              <a:t>Winery</a:t>
            </a:r>
            <a:r>
              <a:rPr lang="fr-CA" sz="1800" dirty="0">
                <a:latin typeface="Arial" pitchFamily="34" charset="0"/>
                <a:cs typeface="Arial" pitchFamily="34" charset="0"/>
              </a:rPr>
              <a:t> :</a:t>
            </a:r>
          </a:p>
          <a:p>
            <a:pPr marL="0" indent="0">
              <a:lnSpc>
                <a:spcPct val="80000"/>
              </a:lnSpc>
              <a:buFontTx/>
              <a:buNone/>
            </a:pPr>
            <a:r>
              <a:rPr lang="fr-CA" sz="1800" dirty="0">
                <a:latin typeface="Arial" pitchFamily="34" charset="0"/>
                <a:cs typeface="Arial" pitchFamily="34" charset="0"/>
              </a:rPr>
              <a:t>Réduire, réutiliser et recycler pour éliminer les gaz à effet de serre</a:t>
            </a:r>
          </a:p>
        </p:txBody>
      </p:sp>
      <p:pic>
        <p:nvPicPr>
          <p:cNvPr id="6" name="Picture 2"/>
          <p:cNvPicPr>
            <a:picLocks noChangeAspect="1" noChangeArrowheads="1"/>
          </p:cNvPicPr>
          <p:nvPr/>
        </p:nvPicPr>
        <p:blipFill>
          <a:blip r:embed="rId4"/>
          <a:srcRect/>
          <a:stretch>
            <a:fillRect/>
          </a:stretch>
        </p:blipFill>
        <p:spPr bwMode="auto">
          <a:xfrm>
            <a:off x="3099410" y="1719262"/>
            <a:ext cx="2106744" cy="3392488"/>
          </a:xfrm>
          <a:prstGeom prst="rect">
            <a:avLst/>
          </a:prstGeom>
          <a:noFill/>
          <a:ln w="9525">
            <a:noFill/>
            <a:miter lim="800000"/>
            <a:headEnd/>
            <a:tailEnd/>
          </a:ln>
        </p:spPr>
      </p:pic>
    </p:spTree>
    <p:extLst>
      <p:ext uri="{BB962C8B-B14F-4D97-AF65-F5344CB8AC3E}">
        <p14:creationId xmlns:p14="http://schemas.microsoft.com/office/powerpoint/2010/main" val="1778749851"/>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5"/>
          <p:cNvSpPr txBox="1">
            <a:spLocks noChangeArrowheads="1"/>
          </p:cNvSpPr>
          <p:nvPr/>
        </p:nvSpPr>
        <p:spPr bwMode="auto">
          <a:xfrm>
            <a:off x="5765262" y="236669"/>
            <a:ext cx="3624200" cy="1015663"/>
          </a:xfrm>
          <a:prstGeom prst="rect">
            <a:avLst/>
          </a:prstGeom>
          <a:noFill/>
          <a:ln w="9525">
            <a:noFill/>
            <a:miter lim="800000"/>
            <a:headEnd/>
            <a:tailEnd/>
          </a:ln>
        </p:spPr>
        <p:txBody>
          <a:bodyPr wrap="square">
            <a:spAutoFit/>
          </a:bodyPr>
          <a:lstStyle/>
          <a:p>
            <a:pPr>
              <a:spcBef>
                <a:spcPct val="50000"/>
              </a:spcBef>
            </a:pPr>
            <a:r>
              <a:rPr lang="fr-FR" sz="3000" smtClean="0">
                <a:latin typeface="Helvetica" pitchFamily="34" charset="0"/>
              </a:rPr>
              <a:t>Ameliorer le</a:t>
            </a:r>
            <a:br>
              <a:rPr lang="fr-FR" sz="3000" smtClean="0">
                <a:latin typeface="Helvetica" pitchFamily="34" charset="0"/>
              </a:rPr>
            </a:br>
            <a:r>
              <a:rPr lang="fr-FR" sz="3000" smtClean="0">
                <a:latin typeface="Helvetica" pitchFamily="34" charset="0"/>
              </a:rPr>
              <a:t>Napa Valley</a:t>
            </a:r>
            <a:endParaRPr lang="fr-FR" sz="3000">
              <a:latin typeface="Helvetica" pitchFamily="34" charset="0"/>
            </a:endParaRPr>
          </a:p>
        </p:txBody>
      </p:sp>
      <p:sp>
        <p:nvSpPr>
          <p:cNvPr id="7" name="TextBox 10"/>
          <p:cNvSpPr txBox="1">
            <a:spLocks noChangeArrowheads="1"/>
          </p:cNvSpPr>
          <p:nvPr/>
        </p:nvSpPr>
        <p:spPr bwMode="auto">
          <a:xfrm>
            <a:off x="5929240" y="1922087"/>
            <a:ext cx="3460221" cy="2933111"/>
          </a:xfrm>
          <a:prstGeom prst="rect">
            <a:avLst/>
          </a:prstGeom>
          <a:noFill/>
          <a:ln w="9525">
            <a:noFill/>
            <a:miter lim="800000"/>
            <a:headEnd/>
            <a:tailEnd/>
          </a:ln>
        </p:spPr>
        <p:txBody>
          <a:bodyPr>
            <a:spAutoFit/>
          </a:bodyPr>
          <a:lstStyle/>
          <a:p>
            <a:pPr eaLnBrk="0" hangingPunct="0">
              <a:lnSpc>
                <a:spcPct val="95000"/>
              </a:lnSpc>
            </a:pPr>
            <a:r>
              <a:rPr lang="fr-FR" dirty="0" smtClean="0">
                <a:solidFill>
                  <a:srgbClr val="595959"/>
                </a:solidFill>
                <a:latin typeface="Helvetica" pitchFamily="34" charset="0"/>
              </a:rPr>
              <a:t>Redonner à sa communauté</a:t>
            </a:r>
          </a:p>
          <a:p>
            <a:pPr eaLnBrk="0" hangingPunct="0">
              <a:lnSpc>
                <a:spcPct val="95000"/>
              </a:lnSpc>
            </a:pPr>
            <a:endParaRPr lang="en-US" sz="2000" dirty="0" smtClean="0">
              <a:solidFill>
                <a:srgbClr val="595959"/>
              </a:solidFill>
              <a:latin typeface="Helvetica" pitchFamily="34" charset="0"/>
            </a:endParaRPr>
          </a:p>
          <a:p>
            <a:pPr eaLnBrk="1" hangingPunct="1"/>
            <a:r>
              <a:rPr lang="fr-FR" sz="2000" dirty="0" smtClean="0">
                <a:latin typeface="Verdana" pitchFamily="34" charset="0"/>
              </a:rPr>
              <a:t>Vente aux enchères dans la vallée de Napa </a:t>
            </a:r>
            <a:r>
              <a:rPr lang="fr-FR" sz="2000" i="1" dirty="0" smtClean="0">
                <a:latin typeface="Verdana" pitchFamily="34" charset="0"/>
              </a:rPr>
              <a:t>- </a:t>
            </a:r>
            <a:r>
              <a:rPr lang="fr-FR" sz="2000" i="1" dirty="0" err="1" smtClean="0">
                <a:latin typeface="Verdana" pitchFamily="34" charset="0"/>
              </a:rPr>
              <a:t>Auction</a:t>
            </a:r>
            <a:r>
              <a:rPr lang="fr-FR" sz="2000" i="1" dirty="0" smtClean="0">
                <a:latin typeface="Verdana" pitchFamily="34" charset="0"/>
              </a:rPr>
              <a:t> Napa </a:t>
            </a:r>
            <a:r>
              <a:rPr lang="fr-FR" sz="2000" i="1" dirty="0" err="1" smtClean="0">
                <a:latin typeface="Verdana" pitchFamily="34" charset="0"/>
              </a:rPr>
              <a:t>Valley</a:t>
            </a:r>
            <a:r>
              <a:rPr lang="fr-FR" sz="2000" i="1" dirty="0" smtClean="0">
                <a:latin typeface="Verdana" pitchFamily="34" charset="0"/>
              </a:rPr>
              <a:t> - </a:t>
            </a:r>
            <a:r>
              <a:rPr lang="fr-FR" sz="2000" dirty="0" smtClean="0">
                <a:latin typeface="Verdana" pitchFamily="34" charset="0"/>
              </a:rPr>
              <a:t>a permis de </a:t>
            </a:r>
            <a:r>
              <a:rPr lang="fr-FR" sz="2000" u="sng" dirty="0" smtClean="0">
                <a:latin typeface="Verdana" pitchFamily="34" charset="0"/>
              </a:rPr>
              <a:t>donner</a:t>
            </a:r>
            <a:r>
              <a:rPr lang="fr-FR" sz="2000" dirty="0" smtClean="0">
                <a:latin typeface="Verdana" pitchFamily="34" charset="0"/>
              </a:rPr>
              <a:t> 100 millions de dollars à la collectivité depuis 1981</a:t>
            </a:r>
            <a:endParaRPr lang="fr-FR" sz="2000" dirty="0">
              <a:latin typeface="Verdana"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104503" cy="6858000"/>
          </a:xfrm>
          <a:prstGeom prst="rect">
            <a:avLst/>
          </a:prstGeom>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custDataLst>
              <p:tags r:id="rId1"/>
            </p:custDataLst>
          </p:nvPr>
        </p:nvSpPr>
        <p:spPr>
          <a:xfrm>
            <a:off x="5591043" y="2011364"/>
            <a:ext cx="3838575" cy="3978275"/>
          </a:xfrm>
        </p:spPr>
        <p:txBody>
          <a:bodyPr/>
          <a:lstStyle/>
          <a:p>
            <a:pPr marL="0" indent="0">
              <a:lnSpc>
                <a:spcPct val="80000"/>
              </a:lnSpc>
              <a:buFontTx/>
              <a:buNone/>
            </a:pPr>
            <a:r>
              <a:rPr lang="fr-CA" sz="2000" dirty="0" smtClean="0"/>
              <a:t>Dégustation du vin en barrique et enchères réservée aux professionnels du vin</a:t>
            </a:r>
          </a:p>
          <a:p>
            <a:pPr marL="0" indent="0">
              <a:lnSpc>
                <a:spcPct val="80000"/>
              </a:lnSpc>
              <a:buFontTx/>
              <a:buNone/>
            </a:pPr>
            <a:endParaRPr lang="fr-CA" sz="2000" dirty="0" smtClean="0"/>
          </a:p>
          <a:p>
            <a:pPr marL="0" indent="0">
              <a:lnSpc>
                <a:spcPct val="80000"/>
              </a:lnSpc>
              <a:buFontTx/>
              <a:buNone/>
            </a:pPr>
            <a:r>
              <a:rPr lang="fr-CA" sz="2000" dirty="0" smtClean="0"/>
              <a:t>Les vins les plus rares de la vallée de Napa</a:t>
            </a:r>
          </a:p>
          <a:p>
            <a:pPr marL="0" indent="0">
              <a:lnSpc>
                <a:spcPct val="80000"/>
              </a:lnSpc>
              <a:buFontTx/>
              <a:buNone/>
            </a:pPr>
            <a:endParaRPr lang="fr-CA" sz="2000" dirty="0" smtClean="0"/>
          </a:p>
          <a:p>
            <a:pPr marL="0" indent="0">
              <a:lnSpc>
                <a:spcPct val="80000"/>
              </a:lnSpc>
              <a:buFontTx/>
              <a:buNone/>
            </a:pPr>
            <a:r>
              <a:rPr lang="fr-CA" sz="2000" dirty="0" smtClean="0"/>
              <a:t>Le 26 février 2011</a:t>
            </a:r>
          </a:p>
        </p:txBody>
      </p:sp>
      <p:sp>
        <p:nvSpPr>
          <p:cNvPr id="40963" name="Text Box 3"/>
          <p:cNvSpPr txBox="1">
            <a:spLocks noChangeArrowheads="1"/>
          </p:cNvSpPr>
          <p:nvPr>
            <p:custDataLst>
              <p:tags r:id="rId2"/>
            </p:custDataLst>
          </p:nvPr>
        </p:nvSpPr>
        <p:spPr bwMode="auto">
          <a:xfrm>
            <a:off x="5537730" y="1274764"/>
            <a:ext cx="366315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algn="ctr" eaLnBrk="0" fontAlgn="base" hangingPunct="0">
              <a:spcBef>
                <a:spcPct val="0"/>
              </a:spcBef>
              <a:spcAft>
                <a:spcPct val="0"/>
              </a:spcAft>
              <a:defRPr sz="2400">
                <a:solidFill>
                  <a:schemeClr val="tx1"/>
                </a:solidFill>
                <a:latin typeface="Times" charset="0"/>
              </a:defRPr>
            </a:lvl6pPr>
            <a:lvl7pPr marL="2971800" indent="-228600" algn="ctr" eaLnBrk="0" fontAlgn="base" hangingPunct="0">
              <a:spcBef>
                <a:spcPct val="0"/>
              </a:spcBef>
              <a:spcAft>
                <a:spcPct val="0"/>
              </a:spcAft>
              <a:defRPr sz="2400">
                <a:solidFill>
                  <a:schemeClr val="tx1"/>
                </a:solidFill>
                <a:latin typeface="Times" charset="0"/>
              </a:defRPr>
            </a:lvl7pPr>
            <a:lvl8pPr marL="3429000" indent="-228600" algn="ctr" eaLnBrk="0" fontAlgn="base" hangingPunct="0">
              <a:spcBef>
                <a:spcPct val="0"/>
              </a:spcBef>
              <a:spcAft>
                <a:spcPct val="0"/>
              </a:spcAft>
              <a:defRPr sz="2400">
                <a:solidFill>
                  <a:schemeClr val="tx1"/>
                </a:solidFill>
                <a:latin typeface="Times" charset="0"/>
              </a:defRPr>
            </a:lvl8pPr>
            <a:lvl9pPr marL="3886200" indent="-228600" algn="ctr" eaLnBrk="0" fontAlgn="base" hangingPunct="0">
              <a:spcBef>
                <a:spcPct val="0"/>
              </a:spcBef>
              <a:spcAft>
                <a:spcPct val="0"/>
              </a:spcAft>
              <a:defRPr sz="2400">
                <a:solidFill>
                  <a:schemeClr val="tx1"/>
                </a:solidFill>
                <a:latin typeface="Times" charset="0"/>
              </a:defRPr>
            </a:lvl9pPr>
          </a:lstStyle>
          <a:p>
            <a:pPr>
              <a:spcBef>
                <a:spcPct val="50000"/>
              </a:spcBef>
            </a:pPr>
            <a:r>
              <a:rPr lang="fr-CA" sz="2000" b="1" i="1" dirty="0" err="1">
                <a:latin typeface="Arial" pitchFamily="34" charset="0"/>
                <a:cs typeface="Arial" pitchFamily="34" charset="0"/>
              </a:rPr>
              <a:t>Premiere</a:t>
            </a:r>
            <a:r>
              <a:rPr lang="fr-CA" sz="2000" b="1" i="1" dirty="0">
                <a:latin typeface="Arial" pitchFamily="34" charset="0"/>
                <a:cs typeface="Arial" pitchFamily="34" charset="0"/>
              </a:rPr>
              <a:t> Napa </a:t>
            </a:r>
            <a:r>
              <a:rPr lang="fr-CA" sz="2000" b="1" i="1" dirty="0" err="1">
                <a:latin typeface="Arial" pitchFamily="34" charset="0"/>
                <a:cs typeface="Arial" pitchFamily="34" charset="0"/>
              </a:rPr>
              <a:t>Valley</a:t>
            </a:r>
            <a:endParaRPr lang="fr-CA" sz="2000" b="1" i="1" dirty="0">
              <a:latin typeface="Arial" pitchFamily="34" charset="0"/>
              <a:cs typeface="Arial" pitchFamily="34" charset="0"/>
            </a:endParaRPr>
          </a:p>
        </p:txBody>
      </p:sp>
      <p:pic>
        <p:nvPicPr>
          <p:cNvPr id="40964" name="Picture 4" descr="Tinacci_100212_0525"/>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0" y="0"/>
            <a:ext cx="49633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388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1582" y="3980280"/>
            <a:ext cx="9042834" cy="3071610"/>
          </a:xfrm>
          <a:prstGeom prst="rect">
            <a:avLst/>
          </a:prstGeom>
          <a:noFill/>
        </p:spPr>
        <p:txBody>
          <a:bodyPr wrap="square">
            <a:spAutoFit/>
          </a:bodyPr>
          <a:lstStyle/>
          <a:p>
            <a:pPr eaLnBrk="0" hangingPunct="0">
              <a:lnSpc>
                <a:spcPct val="110000"/>
              </a:lnSpc>
            </a:pPr>
            <a:r>
              <a:rPr lang="fr-FR" sz="3200" dirty="0" smtClean="0">
                <a:solidFill>
                  <a:srgbClr val="595959"/>
                </a:solidFill>
                <a:latin typeface="Helvetica" pitchFamily="34" charset="0"/>
              </a:rPr>
              <a:t>Napa </a:t>
            </a:r>
            <a:r>
              <a:rPr lang="fr-FR" sz="3200" dirty="0" err="1" smtClean="0">
                <a:solidFill>
                  <a:srgbClr val="595959"/>
                </a:solidFill>
                <a:latin typeface="Helvetica" pitchFamily="34" charset="0"/>
              </a:rPr>
              <a:t>Valley</a:t>
            </a:r>
            <a:r>
              <a:rPr lang="fr-FR" sz="3200" dirty="0" smtClean="0">
                <a:solidFill>
                  <a:srgbClr val="595959"/>
                </a:solidFill>
                <a:latin typeface="Helvetica" pitchFamily="34" charset="0"/>
              </a:rPr>
              <a:t>: Les Vins Légendaires d’Amérique</a:t>
            </a:r>
            <a:endParaRPr lang="fr-FR" dirty="0" smtClean="0">
              <a:solidFill>
                <a:srgbClr val="595959"/>
              </a:solidFill>
              <a:latin typeface="Helvetica" pitchFamily="34" charset="0"/>
            </a:endParaRPr>
          </a:p>
          <a:p>
            <a:pPr eaLnBrk="0" hangingPunct="0">
              <a:lnSpc>
                <a:spcPct val="110000"/>
              </a:lnSpc>
            </a:pPr>
            <a:endParaRPr lang="en-US" dirty="0" smtClean="0">
              <a:solidFill>
                <a:srgbClr val="595959"/>
              </a:solidFill>
              <a:latin typeface="Helvetica" pitchFamily="34" charset="0"/>
            </a:endParaRPr>
          </a:p>
          <a:p>
            <a:pPr eaLnBrk="0" hangingPunct="0">
              <a:lnSpc>
                <a:spcPct val="110000"/>
              </a:lnSpc>
            </a:pPr>
            <a:r>
              <a:rPr lang="en-US" dirty="0" smtClean="0">
                <a:solidFill>
                  <a:srgbClr val="595959"/>
                </a:solidFill>
                <a:latin typeface="Helvetica" pitchFamily="34" charset="0"/>
                <a:cs typeface="Helvetica" pitchFamily="34" charset="0"/>
              </a:rPr>
              <a:t>Learn more: NapaVintners.com</a:t>
            </a:r>
          </a:p>
          <a:p>
            <a:pPr eaLnBrk="0" hangingPunct="0">
              <a:lnSpc>
                <a:spcPct val="110000"/>
              </a:lnSpc>
            </a:pPr>
            <a:r>
              <a:rPr lang="en-US" dirty="0">
                <a:solidFill>
                  <a:schemeClr val="tx1">
                    <a:lumMod val="65000"/>
                    <a:lumOff val="35000"/>
                  </a:schemeClr>
                </a:solidFill>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      Become </a:t>
            </a:r>
            <a:r>
              <a:rPr lang="en-US" dirty="0">
                <a:solidFill>
                  <a:schemeClr val="tx1">
                    <a:lumMod val="65000"/>
                    <a:lumOff val="35000"/>
                  </a:schemeClr>
                </a:solidFill>
                <a:latin typeface="Helvetica" pitchFamily="34" charset="0"/>
                <a:cs typeface="Helvetica" pitchFamily="34" charset="0"/>
              </a:rPr>
              <a:t>a fan: </a:t>
            </a:r>
            <a:r>
              <a:rPr lang="en-US" dirty="0">
                <a:latin typeface="Helvetica" pitchFamily="34" charset="0"/>
                <a:cs typeface="Helvetica" pitchFamily="34" charset="0"/>
                <a:hlinkClick r:id="rId3"/>
              </a:rPr>
              <a:t>Facebook.com/</a:t>
            </a:r>
            <a:r>
              <a:rPr lang="en-US" dirty="0" err="1">
                <a:latin typeface="Helvetica" pitchFamily="34" charset="0"/>
                <a:cs typeface="Helvetica" pitchFamily="34" charset="0"/>
                <a:hlinkClick r:id="rId3"/>
              </a:rPr>
              <a:t>NapaVintners</a:t>
            </a:r>
            <a:r>
              <a:rPr lang="en-US" dirty="0">
                <a:latin typeface="Helvetica" pitchFamily="34" charset="0"/>
                <a:cs typeface="Helvetica" pitchFamily="34" charset="0"/>
                <a:hlinkClick r:id="rId3"/>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a:latin typeface="Helvetica" pitchFamily="34" charset="0"/>
                <a:cs typeface="Helvetica" pitchFamily="34" charset="0"/>
              </a:rPr>
              <a:t> </a:t>
            </a:r>
            <a:r>
              <a:rPr lang="en-US" dirty="0" smtClean="0">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Follow </a:t>
            </a:r>
            <a:r>
              <a:rPr lang="en-US" dirty="0">
                <a:solidFill>
                  <a:schemeClr val="tx1">
                    <a:lumMod val="65000"/>
                    <a:lumOff val="35000"/>
                  </a:schemeClr>
                </a:solidFill>
                <a:latin typeface="Helvetica" pitchFamily="34" charset="0"/>
                <a:cs typeface="Helvetica" pitchFamily="34" charset="0"/>
              </a:rPr>
              <a:t>us on Twitter: </a:t>
            </a:r>
            <a:r>
              <a:rPr lang="en-US" dirty="0">
                <a:latin typeface="Helvetica" pitchFamily="34" charset="0"/>
                <a:cs typeface="Helvetica" pitchFamily="34" charset="0"/>
                <a:hlinkClick r:id="rId4"/>
              </a:rPr>
              <a:t>@</a:t>
            </a:r>
            <a:r>
              <a:rPr lang="en-US" dirty="0" err="1">
                <a:latin typeface="Helvetica" pitchFamily="34" charset="0"/>
                <a:cs typeface="Helvetica" pitchFamily="34" charset="0"/>
                <a:hlinkClick r:id="rId4"/>
              </a:rPr>
              <a:t>NapaVintners</a:t>
            </a:r>
            <a:r>
              <a:rPr lang="en-US" dirty="0">
                <a:latin typeface="Helvetica" pitchFamily="34" charset="0"/>
                <a:cs typeface="Helvetica" pitchFamily="34" charset="0"/>
                <a:hlinkClick r:id="rId4"/>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smtClean="0">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Read </a:t>
            </a:r>
            <a:r>
              <a:rPr lang="en-US" dirty="0">
                <a:solidFill>
                  <a:schemeClr val="tx1">
                    <a:lumMod val="65000"/>
                    <a:lumOff val="35000"/>
                  </a:schemeClr>
                </a:solidFill>
                <a:latin typeface="Helvetica" pitchFamily="34" charset="0"/>
                <a:cs typeface="Helvetica" pitchFamily="34" charset="0"/>
              </a:rPr>
              <a:t>our blog: </a:t>
            </a:r>
            <a:r>
              <a:rPr lang="en-US" dirty="0">
                <a:latin typeface="Helvetica" pitchFamily="34" charset="0"/>
                <a:cs typeface="Helvetica" pitchFamily="34" charset="0"/>
                <a:hlinkClick r:id="rId5"/>
              </a:rPr>
              <a:t>NapaVintners.com/blog </a:t>
            </a:r>
            <a:endParaRPr lang="en-US" dirty="0">
              <a:latin typeface="Helvetica" pitchFamily="34" charset="0"/>
              <a:cs typeface="Helvetica" pitchFamily="34" charset="0"/>
            </a:endParaRPr>
          </a:p>
          <a:p>
            <a:pPr eaLnBrk="0" hangingPunct="0">
              <a:lnSpc>
                <a:spcPct val="110000"/>
              </a:lnSpc>
            </a:pPr>
            <a:endParaRPr lang="en-US" dirty="0">
              <a:solidFill>
                <a:srgbClr val="595959"/>
              </a:solidFill>
              <a:latin typeface="Helvetica" pitchFamily="34" charset="0"/>
            </a:endParaRPr>
          </a:p>
        </p:txBody>
      </p:sp>
      <p:pic>
        <p:nvPicPr>
          <p:cNvPr id="182276" name="Picture 6" descr="Tinacci_080824_4059.jpg"/>
          <p:cNvPicPr>
            <a:picLocks noChangeAspect="1"/>
          </p:cNvPicPr>
          <p:nvPr/>
        </p:nvPicPr>
        <p:blipFill>
          <a:blip r:embed="rId6" cstate="screen"/>
          <a:srcRect/>
          <a:stretch>
            <a:fillRect/>
          </a:stretch>
        </p:blipFill>
        <p:spPr bwMode="auto">
          <a:xfrm>
            <a:off x="0" y="0"/>
            <a:ext cx="9906000" cy="3670300"/>
          </a:xfrm>
          <a:prstGeom prst="rect">
            <a:avLst/>
          </a:prstGeom>
          <a:noFill/>
          <a:ln w="9525">
            <a:noFill/>
            <a:miter lim="800000"/>
            <a:headEnd/>
            <a:tailEnd/>
          </a:ln>
        </p:spPr>
      </p:pic>
      <p:grpSp>
        <p:nvGrpSpPr>
          <p:cNvPr id="12" name="Group 11"/>
          <p:cNvGrpSpPr/>
          <p:nvPr/>
        </p:nvGrpSpPr>
        <p:grpSpPr>
          <a:xfrm>
            <a:off x="591001" y="5405717"/>
            <a:ext cx="414167" cy="1117663"/>
            <a:chOff x="814481" y="3876207"/>
            <a:chExt cx="799166" cy="2336334"/>
          </a:xfrm>
        </p:grpSpPr>
        <p:pic>
          <p:nvPicPr>
            <p:cNvPr id="5122" name="Picture 2" descr="http://t1.gstatic.com/images?q=tbn:ANd9GcQh3ARY9vW_6uQRFJmYxkgZB0sohaGvaYyH1YAIiR404FihQ3klTQ"/>
            <p:cNvPicPr>
              <a:picLocks noChangeAspect="1" noChangeArrowheads="1"/>
            </p:cNvPicPr>
            <p:nvPr/>
          </p:nvPicPr>
          <p:blipFill>
            <a:blip r:embed="rId7"/>
            <a:srcRect/>
            <a:stretch>
              <a:fillRect/>
            </a:stretch>
          </p:blipFill>
          <p:spPr bwMode="auto">
            <a:xfrm>
              <a:off x="814481" y="3876207"/>
              <a:ext cx="781050" cy="781051"/>
            </a:xfrm>
            <a:prstGeom prst="rect">
              <a:avLst/>
            </a:prstGeom>
            <a:noFill/>
          </p:spPr>
        </p:pic>
        <p:pic>
          <p:nvPicPr>
            <p:cNvPr id="5124" name="Picture 4" descr="http://t1.gstatic.com/images?q=tbn:ANd9GcSSo1HKZjqFzJ4lWWf7RimZdZmihGsx5F4BZANymhXYDxotKlAv"/>
            <p:cNvPicPr>
              <a:picLocks noChangeAspect="1" noChangeArrowheads="1"/>
            </p:cNvPicPr>
            <p:nvPr/>
          </p:nvPicPr>
          <p:blipFill>
            <a:blip r:embed="rId8" cstate="screen"/>
            <a:srcRect/>
            <a:stretch>
              <a:fillRect/>
            </a:stretch>
          </p:blipFill>
          <p:spPr bwMode="auto">
            <a:xfrm>
              <a:off x="827928" y="4651842"/>
              <a:ext cx="785719" cy="785719"/>
            </a:xfrm>
            <a:prstGeom prst="rect">
              <a:avLst/>
            </a:prstGeom>
            <a:noFill/>
          </p:spPr>
        </p:pic>
        <p:pic>
          <p:nvPicPr>
            <p:cNvPr id="5126" name="Picture 6" descr="http://t0.gstatic.com/images?q=tbn:ANd9GcQZxeIYkh77ehsELSf0SQOIEnEu4Qhe84397VxwtWu3Jx1Q3JY2"/>
            <p:cNvPicPr>
              <a:picLocks noChangeAspect="1" noChangeArrowheads="1"/>
            </p:cNvPicPr>
            <p:nvPr/>
          </p:nvPicPr>
          <p:blipFill>
            <a:blip r:embed="rId9" cstate="screen"/>
            <a:srcRect/>
            <a:stretch>
              <a:fillRect/>
            </a:stretch>
          </p:blipFill>
          <p:spPr bwMode="auto">
            <a:xfrm>
              <a:off x="841377" y="5459505"/>
              <a:ext cx="756398" cy="753036"/>
            </a:xfrm>
            <a:prstGeom prst="rect">
              <a:avLst/>
            </a:prstGeom>
            <a:noFill/>
          </p:spPr>
        </p:pic>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a:srcRect/>
          <a:stretch>
            <a:fillRect/>
          </a:stretch>
        </p:blipFill>
        <p:spPr bwMode="auto">
          <a:xfrm>
            <a:off x="2505737" y="954088"/>
            <a:ext cx="4897967" cy="4959350"/>
          </a:xfrm>
          <a:prstGeom prst="rect">
            <a:avLst/>
          </a:prstGeom>
          <a:noFill/>
          <a:ln w="9525">
            <a:noFill/>
            <a:miter lim="800000"/>
            <a:headEnd/>
            <a:tailEnd/>
          </a:ln>
        </p:spPr>
      </p:pic>
      <p:pic>
        <p:nvPicPr>
          <p:cNvPr id="8" name="Picture 7" descr="AVA_map_Jan_2010_plain.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2505738" y="609600"/>
            <a:ext cx="4894527" cy="5638800"/>
          </a:xfrm>
          <a:prstGeom prst="rect">
            <a:avLst/>
          </a:prstGeom>
          <a:noFill/>
          <a:ln w="9525">
            <a:noFill/>
            <a:miter lim="800000"/>
            <a:headEnd/>
            <a:tailEnd/>
          </a:ln>
        </p:spPr>
      </p:pic>
      <p:sp>
        <p:nvSpPr>
          <p:cNvPr id="10" name="TextBox 9"/>
          <p:cNvSpPr txBox="1"/>
          <p:nvPr/>
        </p:nvSpPr>
        <p:spPr>
          <a:xfrm>
            <a:off x="174715" y="2387601"/>
            <a:ext cx="2543260" cy="523220"/>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grpSp>
        <p:nvGrpSpPr>
          <p:cNvPr id="2" name="Group 15"/>
          <p:cNvGrpSpPr>
            <a:grpSpLocks/>
          </p:cNvGrpSpPr>
          <p:nvPr/>
        </p:nvGrpSpPr>
        <p:grpSpPr bwMode="auto">
          <a:xfrm>
            <a:off x="602784" y="3041649"/>
            <a:ext cx="2518638" cy="590967"/>
            <a:chOff x="557133" y="2816087"/>
            <a:chExt cx="2324368" cy="590768"/>
          </a:xfrm>
        </p:grpSpPr>
        <p:pic>
          <p:nvPicPr>
            <p:cNvPr id="20494" name="Picture 12" descr="DOTTED_ARROW.wmf"/>
            <p:cNvPicPr>
              <a:picLocks noChangeAspect="1"/>
            </p:cNvPicPr>
            <p:nvPr/>
          </p:nvPicPr>
          <p:blipFill>
            <a:blip r:embed="rId5"/>
            <a:srcRect/>
            <a:stretch>
              <a:fillRect/>
            </a:stretch>
          </p:blipFill>
          <p:spPr bwMode="auto">
            <a:xfrm>
              <a:off x="1349811" y="3174171"/>
              <a:ext cx="215900" cy="165100"/>
            </a:xfrm>
            <a:prstGeom prst="rect">
              <a:avLst/>
            </a:prstGeom>
            <a:noFill/>
            <a:ln w="9525">
              <a:noFill/>
              <a:miter lim="800000"/>
              <a:headEnd/>
              <a:tailEnd/>
            </a:ln>
          </p:spPr>
        </p:pic>
        <p:sp>
          <p:nvSpPr>
            <p:cNvPr id="14" name="TextBox 13"/>
            <p:cNvSpPr txBox="1"/>
            <p:nvPr/>
          </p:nvSpPr>
          <p:spPr>
            <a:xfrm>
              <a:off x="557133" y="2816087"/>
              <a:ext cx="2324368" cy="338440"/>
            </a:xfrm>
            <a:prstGeom prst="rect">
              <a:avLst/>
            </a:prstGeom>
            <a:noFill/>
          </p:spPr>
          <p:txBody>
            <a:bodyPr wrap="none">
              <a:spAutoFit/>
            </a:bodyPr>
            <a:lstStyle/>
            <a:p>
              <a:pPr algn="r" eaLnBrk="0" hangingPunct="0">
                <a:defRPr/>
              </a:pPr>
              <a:r>
                <a:rPr lang="fr-FR" sz="1600" smtClean="0">
                  <a:solidFill>
                    <a:schemeClr val="tx1">
                      <a:lumMod val="65000"/>
                      <a:lumOff val="35000"/>
                    </a:schemeClr>
                  </a:solidFill>
                  <a:latin typeface="Helvetica" pitchFamily="50" charset="0"/>
                  <a:cs typeface="+mn-cs"/>
                </a:rPr>
                <a:t>Distance à l’océan Pacific</a:t>
              </a:r>
              <a:endParaRPr lang="fr-FR" sz="1600">
                <a:solidFill>
                  <a:schemeClr val="tx1">
                    <a:lumMod val="65000"/>
                    <a:lumOff val="35000"/>
                  </a:schemeClr>
                </a:solidFill>
                <a:latin typeface="Helvetica" pitchFamily="50" charset="0"/>
                <a:cs typeface="+mn-cs"/>
              </a:endParaRPr>
            </a:p>
          </p:txBody>
        </p:sp>
        <p:sp>
          <p:nvSpPr>
            <p:cNvPr id="15" name="TextBox 14"/>
            <p:cNvSpPr txBox="1"/>
            <p:nvPr/>
          </p:nvSpPr>
          <p:spPr>
            <a:xfrm>
              <a:off x="1678487" y="3068415"/>
              <a:ext cx="1203014" cy="338440"/>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36mi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58km</a:t>
              </a:r>
              <a:endParaRPr lang="en-US" sz="1600" dirty="0">
                <a:solidFill>
                  <a:schemeClr val="tx1">
                    <a:lumMod val="65000"/>
                    <a:lumOff val="35000"/>
                  </a:schemeClr>
                </a:solidFill>
                <a:latin typeface="Helvetica" pitchFamily="50" charset="0"/>
                <a:cs typeface="+mn-cs"/>
              </a:endParaRPr>
            </a:p>
          </p:txBody>
        </p:sp>
      </p:grpSp>
      <p:grpSp>
        <p:nvGrpSpPr>
          <p:cNvPr id="3" name="Group 16"/>
          <p:cNvGrpSpPr>
            <a:grpSpLocks/>
          </p:cNvGrpSpPr>
          <p:nvPr/>
        </p:nvGrpSpPr>
        <p:grpSpPr bwMode="auto">
          <a:xfrm>
            <a:off x="1559104" y="4319587"/>
            <a:ext cx="2520241" cy="590966"/>
            <a:chOff x="555258" y="2816087"/>
            <a:chExt cx="2326243" cy="590767"/>
          </a:xfrm>
        </p:grpSpPr>
        <p:sp>
          <p:nvSpPr>
            <p:cNvPr id="19" name="TextBox 18"/>
            <p:cNvSpPr txBox="1"/>
            <p:nvPr/>
          </p:nvSpPr>
          <p:spPr>
            <a:xfrm>
              <a:off x="555258" y="2816087"/>
              <a:ext cx="2326243" cy="338440"/>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à</a:t>
              </a:r>
              <a:r>
                <a:rPr lang="en-US" sz="1600" dirty="0" smtClean="0">
                  <a:solidFill>
                    <a:schemeClr val="tx1">
                      <a:lumMod val="65000"/>
                      <a:lumOff val="35000"/>
                    </a:schemeClr>
                  </a:solidFill>
                  <a:latin typeface="Helvetica" pitchFamily="50" charset="0"/>
                  <a:cs typeface="+mn-cs"/>
                </a:rPr>
                <a:t> </a:t>
              </a:r>
              <a:r>
                <a:rPr lang="en-US" sz="1600" dirty="0">
                  <a:solidFill>
                    <a:schemeClr val="tx1">
                      <a:lumMod val="65000"/>
                      <a:lumOff val="35000"/>
                    </a:schemeClr>
                  </a:solidFill>
                  <a:latin typeface="Helvetica" pitchFamily="50" charset="0"/>
                  <a:cs typeface="+mn-cs"/>
                </a:rPr>
                <a:t>San Francisco</a:t>
              </a:r>
            </a:p>
          </p:txBody>
        </p:sp>
        <p:sp>
          <p:nvSpPr>
            <p:cNvPr id="20" name="TextBox 19"/>
            <p:cNvSpPr txBox="1"/>
            <p:nvPr/>
          </p:nvSpPr>
          <p:spPr>
            <a:xfrm>
              <a:off x="1678282" y="3068414"/>
              <a:ext cx="1203219" cy="338440"/>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48mi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77km</a:t>
              </a:r>
              <a:endParaRPr lang="en-US" sz="1600" dirty="0">
                <a:solidFill>
                  <a:schemeClr val="tx1">
                    <a:lumMod val="65000"/>
                    <a:lumOff val="35000"/>
                  </a:schemeClr>
                </a:solidFill>
                <a:latin typeface="Helvetica" pitchFamily="50" charset="0"/>
                <a:cs typeface="+mn-cs"/>
              </a:endParaRPr>
            </a:p>
          </p:txBody>
        </p:sp>
      </p:grpSp>
      <p:grpSp>
        <p:nvGrpSpPr>
          <p:cNvPr id="4" name="Group 20"/>
          <p:cNvGrpSpPr>
            <a:grpSpLocks/>
          </p:cNvGrpSpPr>
          <p:nvPr/>
        </p:nvGrpSpPr>
        <p:grpSpPr bwMode="auto">
          <a:xfrm>
            <a:off x="6676960" y="5008562"/>
            <a:ext cx="2326150" cy="590966"/>
            <a:chOff x="733258" y="2816087"/>
            <a:chExt cx="2148250" cy="590767"/>
          </a:xfrm>
        </p:grpSpPr>
        <p:pic>
          <p:nvPicPr>
            <p:cNvPr id="20488" name="Picture 21" descr="DOTTED_ARROW.wmf"/>
            <p:cNvPicPr>
              <a:picLocks noChangeAspect="1"/>
            </p:cNvPicPr>
            <p:nvPr/>
          </p:nvPicPr>
          <p:blipFill>
            <a:blip r:embed="rId5"/>
            <a:srcRect/>
            <a:stretch>
              <a:fillRect/>
            </a:stretch>
          </p:blipFill>
          <p:spPr bwMode="auto">
            <a:xfrm rot="-5400000">
              <a:off x="1192632" y="3169408"/>
              <a:ext cx="215900" cy="165100"/>
            </a:xfrm>
            <a:prstGeom prst="rect">
              <a:avLst/>
            </a:prstGeom>
            <a:noFill/>
            <a:ln w="9525">
              <a:noFill/>
              <a:miter lim="800000"/>
              <a:headEnd/>
              <a:tailEnd/>
            </a:ln>
          </p:spPr>
        </p:pic>
        <p:sp>
          <p:nvSpPr>
            <p:cNvPr id="23" name="TextBox 22"/>
            <p:cNvSpPr txBox="1"/>
            <p:nvPr/>
          </p:nvSpPr>
          <p:spPr>
            <a:xfrm>
              <a:off x="733258" y="2816087"/>
              <a:ext cx="2148250" cy="338440"/>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à</a:t>
              </a:r>
              <a:r>
                <a:rPr lang="en-US" sz="1600" dirty="0" smtClean="0">
                  <a:solidFill>
                    <a:schemeClr val="tx1">
                      <a:lumMod val="65000"/>
                      <a:lumOff val="35000"/>
                    </a:schemeClr>
                  </a:solidFill>
                  <a:latin typeface="Helvetica" pitchFamily="50" charset="0"/>
                  <a:cs typeface="+mn-cs"/>
                </a:rPr>
                <a:t> </a:t>
              </a:r>
              <a:r>
                <a:rPr lang="en-US" sz="1600" dirty="0">
                  <a:solidFill>
                    <a:schemeClr val="tx1">
                      <a:lumMod val="65000"/>
                      <a:lumOff val="35000"/>
                    </a:schemeClr>
                  </a:solidFill>
                  <a:latin typeface="Helvetica" pitchFamily="50" charset="0"/>
                  <a:cs typeface="+mn-cs"/>
                </a:rPr>
                <a:t>Los Angeles</a:t>
              </a:r>
            </a:p>
          </p:txBody>
        </p:sp>
        <p:sp>
          <p:nvSpPr>
            <p:cNvPr id="24" name="TextBox 23"/>
            <p:cNvSpPr txBox="1"/>
            <p:nvPr/>
          </p:nvSpPr>
          <p:spPr>
            <a:xfrm>
              <a:off x="1467423" y="3068414"/>
              <a:ext cx="1414085" cy="338440"/>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360mi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579km</a:t>
              </a:r>
              <a:endParaRPr lang="en-US" sz="1600" dirty="0">
                <a:solidFill>
                  <a:schemeClr val="tx1">
                    <a:lumMod val="65000"/>
                    <a:lumOff val="35000"/>
                  </a:schemeClr>
                </a:solidFill>
                <a:latin typeface="Helvetica" pitchFamily="50" charset="0"/>
                <a:cs typeface="+mn-cs"/>
              </a:endParaRPr>
            </a:p>
          </p:txBody>
        </p:sp>
      </p:grpSp>
      <p:sp>
        <p:nvSpPr>
          <p:cNvPr id="25" name="Oval 24"/>
          <p:cNvSpPr/>
          <p:nvPr/>
        </p:nvSpPr>
        <p:spPr bwMode="auto">
          <a:xfrm>
            <a:off x="3625321" y="2982913"/>
            <a:ext cx="110067"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pic>
        <p:nvPicPr>
          <p:cNvPr id="18" name="Picture 21" descr="DOTTED_ARROW.wmf"/>
          <p:cNvPicPr>
            <a:picLocks noChangeAspect="1"/>
          </p:cNvPicPr>
          <p:nvPr/>
        </p:nvPicPr>
        <p:blipFill>
          <a:blip r:embed="rId5"/>
          <a:srcRect/>
          <a:stretch>
            <a:fillRect/>
          </a:stretch>
        </p:blipFill>
        <p:spPr bwMode="auto">
          <a:xfrm rot="16200000">
            <a:off x="2489649" y="4666108"/>
            <a:ext cx="215973" cy="17877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53" presetClass="entr" presetSubtype="0" fill="hold" nodeType="withEffect">
                                  <p:stCondLst>
                                    <p:cond delay="20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fltVal val="0"/>
                                          </p:val>
                                        </p:tav>
                                        <p:tav tm="100000">
                                          <p:val>
                                            <p:strVal val="#ppt_w"/>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animEffect transition="in" filter="fade">
                                      <p:cBhvr>
                                        <p:cTn id="16" dur="2000"/>
                                        <p:tgtEl>
                                          <p:spTgt spid="8"/>
                                        </p:tgtEl>
                                      </p:cBhvr>
                                    </p:animEffect>
                                  </p:childTnLst>
                                </p:cTn>
                              </p:par>
                              <p:par>
                                <p:cTn id="17" presetID="35" presetClass="path" presetSubtype="0" accel="50000" decel="50000" fill="hold" nodeType="withEffect">
                                  <p:stCondLst>
                                    <p:cond delay="200"/>
                                  </p:stCondLst>
                                  <p:childTnLst>
                                    <p:animMotion origin="layout" path="M 0 2.53469E-6 L -0.14045 -0.03331 " pathEditMode="relative" rAng="0" ptsTypes="AA">
                                      <p:cBhvr>
                                        <p:cTn id="18" dur="2000" spd="-100000" fill="hold"/>
                                        <p:tgtEl>
                                          <p:spTgt spid="8"/>
                                        </p:tgtEl>
                                        <p:attrNameLst>
                                          <p:attrName>ppt_x</p:attrName>
                                          <p:attrName>ppt_y</p:attrName>
                                        </p:attrNameLst>
                                      </p:cBhvr>
                                      <p:rCtr x="-7000" y="-1700"/>
                                    </p:animMotion>
                                  </p:childTnLst>
                                </p:cTn>
                              </p:par>
                              <p:par>
                                <p:cTn id="19" presetID="10" presetClass="exit" presetSubtype="0" fill="hold" grpId="0" nodeType="withEffect">
                                  <p:stCondLst>
                                    <p:cond delay="200"/>
                                  </p:stCondLst>
                                  <p:childTnLst>
                                    <p:animEffect transition="out" filter="fad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par>
                          <p:cTn id="22" fill="hold">
                            <p:stCondLst>
                              <p:cond delay="22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childTnLst>
                          </p:cTn>
                        </p:par>
                        <p:par>
                          <p:cTn id="26" fill="hold">
                            <p:stCondLst>
                              <p:cond delay="32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childTnLst>
                          </p:cTn>
                        </p:par>
                        <p:par>
                          <p:cTn id="33" fill="hold">
                            <p:stCondLst>
                              <p:cond delay="42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73958210.jpg"/>
          <p:cNvPicPr>
            <a:picLocks noChangeAspect="1"/>
          </p:cNvPicPr>
          <p:nvPr/>
        </p:nvPicPr>
        <p:blipFill>
          <a:blip r:embed="rId3"/>
          <a:srcRect/>
          <a:stretch>
            <a:fillRect/>
          </a:stretch>
        </p:blipFill>
        <p:spPr>
          <a:xfrm>
            <a:off x="0" y="0"/>
            <a:ext cx="4953000" cy="6858000"/>
          </a:xfrm>
          <a:prstGeom prst="rect">
            <a:avLst/>
          </a:prstGeom>
        </p:spPr>
      </p:pic>
      <p:pic>
        <p:nvPicPr>
          <p:cNvPr id="24578" name="Picture 7" descr="GRN_CIRCLE.png"/>
          <p:cNvPicPr>
            <a:picLocks noChangeAspect="1"/>
          </p:cNvPicPr>
          <p:nvPr/>
        </p:nvPicPr>
        <p:blipFill>
          <a:blip r:embed="rId4">
            <a:lum bright="-2000"/>
          </a:blip>
          <a:srcRect/>
          <a:stretch>
            <a:fillRect/>
          </a:stretch>
        </p:blipFill>
        <p:spPr bwMode="auto">
          <a:xfrm>
            <a:off x="460905" y="2870200"/>
            <a:ext cx="3843735" cy="3600450"/>
          </a:xfrm>
          <a:prstGeom prst="rect">
            <a:avLst/>
          </a:prstGeom>
          <a:noFill/>
          <a:ln w="9525">
            <a:noFill/>
            <a:miter lim="800000"/>
            <a:headEnd/>
            <a:tailEnd/>
          </a:ln>
        </p:spPr>
      </p:pic>
      <p:pic>
        <p:nvPicPr>
          <p:cNvPr id="24579" name="Picture 3"/>
          <p:cNvPicPr>
            <a:picLocks noChangeAspect="1" noChangeArrowheads="1"/>
          </p:cNvPicPr>
          <p:nvPr/>
        </p:nvPicPr>
        <p:blipFill>
          <a:blip r:embed="rId5">
            <a:lum contrast="-30000"/>
          </a:blip>
          <a:srcRect/>
          <a:stretch>
            <a:fillRect/>
          </a:stretch>
        </p:blipFill>
        <p:spPr bwMode="auto">
          <a:xfrm>
            <a:off x="5885127" y="1711326"/>
            <a:ext cx="2013877" cy="2327275"/>
          </a:xfrm>
          <a:prstGeom prst="rect">
            <a:avLst/>
          </a:prstGeom>
          <a:noFill/>
          <a:ln w="9525">
            <a:noFill/>
            <a:miter lim="800000"/>
            <a:headEnd/>
            <a:tailEnd/>
          </a:ln>
        </p:spPr>
      </p:pic>
      <p:sp>
        <p:nvSpPr>
          <p:cNvPr id="14" name="TextBox 13"/>
          <p:cNvSpPr txBox="1"/>
          <p:nvPr/>
        </p:nvSpPr>
        <p:spPr>
          <a:xfrm>
            <a:off x="7335471" y="2073275"/>
            <a:ext cx="1696875" cy="338554"/>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Napa Valley AVA</a:t>
            </a:r>
          </a:p>
        </p:txBody>
      </p:sp>
      <p:sp>
        <p:nvSpPr>
          <p:cNvPr id="24581" name="TextBox 15"/>
          <p:cNvSpPr txBox="1">
            <a:spLocks noChangeArrowheads="1"/>
          </p:cNvSpPr>
          <p:nvPr/>
        </p:nvSpPr>
        <p:spPr bwMode="auto">
          <a:xfrm>
            <a:off x="385552" y="3429001"/>
            <a:ext cx="3331425" cy="2800767"/>
          </a:xfrm>
          <a:prstGeom prst="rect">
            <a:avLst/>
          </a:prstGeom>
          <a:noFill/>
          <a:ln w="9525">
            <a:noFill/>
            <a:miter lim="800000"/>
            <a:headEnd/>
            <a:tailEnd/>
          </a:ln>
        </p:spPr>
        <p:txBody>
          <a:bodyPr wrap="none">
            <a:spAutoFit/>
          </a:bodyPr>
          <a:lstStyle/>
          <a:p>
            <a:pPr algn="r" eaLnBrk="0" hangingPunct="0"/>
            <a:r>
              <a:rPr lang="fr-FR" dirty="0" smtClean="0">
                <a:solidFill>
                  <a:schemeClr val="bg1"/>
                </a:solidFill>
                <a:latin typeface="Helvetica" pitchFamily="34" charset="0"/>
              </a:rPr>
              <a:t>NAPA VALLEY</a:t>
            </a:r>
          </a:p>
          <a:p>
            <a:pPr algn="r" eaLnBrk="0" hangingPunct="0"/>
            <a:endParaRPr lang="fr-FR" dirty="0" smtClean="0">
              <a:solidFill>
                <a:schemeClr val="bg1"/>
              </a:solidFill>
              <a:latin typeface="Helvetica" pitchFamily="34" charset="0"/>
            </a:endParaRPr>
          </a:p>
          <a:p>
            <a:pPr algn="r" eaLnBrk="0" hangingPunct="0"/>
            <a:r>
              <a:rPr lang="fr-FR" sz="1600" dirty="0" smtClean="0">
                <a:solidFill>
                  <a:schemeClr val="bg1"/>
                </a:solidFill>
                <a:latin typeface="Helvetica" pitchFamily="34" charset="0"/>
              </a:rPr>
              <a:t>                                Petite vallée - </a:t>
            </a:r>
          </a:p>
          <a:p>
            <a:pPr algn="r" eaLnBrk="0" hangingPunct="0"/>
            <a:r>
              <a:rPr lang="fr-FR" sz="1600" dirty="0" smtClean="0">
                <a:solidFill>
                  <a:schemeClr val="bg1"/>
                </a:solidFill>
                <a:latin typeface="Helvetica" pitchFamily="34" charset="0"/>
              </a:rPr>
              <a:t>mais grande qualité et diversité</a:t>
            </a:r>
          </a:p>
          <a:p>
            <a:pPr algn="r" eaLnBrk="0" hangingPunct="0"/>
            <a:r>
              <a:rPr lang="fr-FR" sz="1600" dirty="0" smtClean="0">
                <a:solidFill>
                  <a:schemeClr val="bg1"/>
                </a:solidFill>
                <a:latin typeface="Helvetica" pitchFamily="34" charset="0"/>
              </a:rPr>
              <a:t>                                </a:t>
            </a:r>
          </a:p>
          <a:p>
            <a:pPr algn="r" eaLnBrk="0" hangingPunct="0"/>
            <a:r>
              <a:rPr lang="fr-FR" sz="1600" dirty="0" smtClean="0">
                <a:solidFill>
                  <a:schemeClr val="bg1"/>
                </a:solidFill>
                <a:latin typeface="Helvetica" pitchFamily="34" charset="0"/>
              </a:rPr>
              <a:t>4% du vin Californien</a:t>
            </a:r>
          </a:p>
          <a:p>
            <a:pPr algn="r" eaLnBrk="0" hangingPunct="0"/>
            <a:endParaRPr lang="fr-FR" sz="1600" dirty="0" smtClean="0">
              <a:solidFill>
                <a:schemeClr val="bg1"/>
              </a:solidFill>
              <a:latin typeface="Helvetica" pitchFamily="34" charset="0"/>
            </a:endParaRPr>
          </a:p>
          <a:p>
            <a:pPr algn="r" eaLnBrk="0" hangingPunct="0"/>
            <a:r>
              <a:rPr lang="fr-FR" sz="1600" dirty="0" smtClean="0">
                <a:solidFill>
                  <a:schemeClr val="bg1"/>
                </a:solidFill>
                <a:latin typeface="Helvetica" pitchFamily="34" charset="0"/>
              </a:rPr>
              <a:t>4/10èmes d’ 1% du vin</a:t>
            </a:r>
          </a:p>
          <a:p>
            <a:pPr algn="r" eaLnBrk="0" hangingPunct="0"/>
            <a:r>
              <a:rPr lang="fr-FR" sz="1600" dirty="0" smtClean="0">
                <a:solidFill>
                  <a:schemeClr val="bg1"/>
                </a:solidFill>
                <a:latin typeface="Helvetica" pitchFamily="34" charset="0"/>
              </a:rPr>
              <a:t>mondial</a:t>
            </a:r>
          </a:p>
          <a:p>
            <a:pPr algn="r" eaLnBrk="0" hangingPunct="0"/>
            <a:endParaRPr lang="fr-FR" sz="1600" dirty="0">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73958210.jpg"/>
          <p:cNvPicPr>
            <a:picLocks noChangeAspect="1"/>
          </p:cNvPicPr>
          <p:nvPr/>
        </p:nvPicPr>
        <p:blipFill>
          <a:blip r:embed="rId3"/>
          <a:srcRect/>
          <a:stretch>
            <a:fillRect/>
          </a:stretch>
        </p:blipFill>
        <p:spPr>
          <a:xfrm>
            <a:off x="0" y="0"/>
            <a:ext cx="4953000" cy="6858000"/>
          </a:xfrm>
          <a:prstGeom prst="rect">
            <a:avLst/>
          </a:prstGeom>
        </p:spPr>
      </p:pic>
      <p:pic>
        <p:nvPicPr>
          <p:cNvPr id="26625" name="Picture 3"/>
          <p:cNvPicPr>
            <a:picLocks noChangeAspect="1" noChangeArrowheads="1"/>
          </p:cNvPicPr>
          <p:nvPr/>
        </p:nvPicPr>
        <p:blipFill>
          <a:blip r:embed="rId4">
            <a:lum contrast="-30000"/>
          </a:blip>
          <a:srcRect/>
          <a:stretch>
            <a:fillRect/>
          </a:stretch>
        </p:blipFill>
        <p:spPr bwMode="auto">
          <a:xfrm>
            <a:off x="6597121" y="539751"/>
            <a:ext cx="2013877" cy="2327275"/>
          </a:xfrm>
          <a:prstGeom prst="rect">
            <a:avLst/>
          </a:prstGeom>
          <a:noFill/>
          <a:ln w="9525">
            <a:noFill/>
            <a:miter lim="800000"/>
            <a:headEnd/>
            <a:tailEnd/>
          </a:ln>
        </p:spPr>
      </p:pic>
      <p:sp>
        <p:nvSpPr>
          <p:cNvPr id="26627" name="Oval 8"/>
          <p:cNvSpPr>
            <a:spLocks noChangeArrowheads="1"/>
          </p:cNvSpPr>
          <p:nvPr/>
        </p:nvSpPr>
        <p:spPr bwMode="auto">
          <a:xfrm>
            <a:off x="510779" y="2957513"/>
            <a:ext cx="3749146" cy="3460750"/>
          </a:xfrm>
          <a:prstGeom prst="ellipse">
            <a:avLst/>
          </a:prstGeom>
          <a:solidFill>
            <a:srgbClr val="5A412D"/>
          </a:solidFill>
          <a:ln w="9525" algn="ctr">
            <a:noFill/>
            <a:round/>
            <a:headEnd/>
            <a:tailEnd/>
          </a:ln>
        </p:spPr>
        <p:txBody>
          <a:bodyPr/>
          <a:lstStyle/>
          <a:p>
            <a:pPr algn="ctr" eaLnBrk="0" hangingPunct="0"/>
            <a:endParaRPr lang="en-US"/>
          </a:p>
        </p:txBody>
      </p:sp>
      <p:sp>
        <p:nvSpPr>
          <p:cNvPr id="8" name="TextBox 7"/>
          <p:cNvSpPr txBox="1"/>
          <p:nvPr/>
        </p:nvSpPr>
        <p:spPr>
          <a:xfrm>
            <a:off x="8006190" y="893764"/>
            <a:ext cx="1696875" cy="338554"/>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Napa Valley AVA</a:t>
            </a:r>
          </a:p>
        </p:txBody>
      </p:sp>
      <p:pic>
        <p:nvPicPr>
          <p:cNvPr id="26629" name="Picture 2"/>
          <p:cNvPicPr>
            <a:picLocks noChangeAspect="1" noChangeArrowheads="1"/>
          </p:cNvPicPr>
          <p:nvPr/>
        </p:nvPicPr>
        <p:blipFill>
          <a:blip r:embed="rId5"/>
          <a:srcRect/>
          <a:stretch>
            <a:fillRect/>
          </a:stretch>
        </p:blipFill>
        <p:spPr bwMode="auto">
          <a:xfrm>
            <a:off x="5166255" y="1960564"/>
            <a:ext cx="3663156" cy="3762375"/>
          </a:xfrm>
          <a:prstGeom prst="rect">
            <a:avLst/>
          </a:prstGeom>
          <a:noFill/>
          <a:ln w="9525">
            <a:noFill/>
            <a:miter lim="800000"/>
            <a:headEnd/>
            <a:tailEnd/>
          </a:ln>
        </p:spPr>
      </p:pic>
      <p:sp>
        <p:nvSpPr>
          <p:cNvPr id="26630" name="TextBox 13"/>
          <p:cNvSpPr txBox="1">
            <a:spLocks noChangeArrowheads="1"/>
          </p:cNvSpPr>
          <p:nvPr/>
        </p:nvSpPr>
        <p:spPr bwMode="auto">
          <a:xfrm>
            <a:off x="6601994" y="4579939"/>
            <a:ext cx="1391598" cy="338554"/>
          </a:xfrm>
          <a:prstGeom prst="rect">
            <a:avLst/>
          </a:prstGeom>
          <a:noFill/>
          <a:ln w="9525">
            <a:noFill/>
            <a:miter lim="800000"/>
            <a:headEnd/>
            <a:tailEnd/>
          </a:ln>
        </p:spPr>
        <p:txBody>
          <a:bodyPr wrap="none">
            <a:spAutoFit/>
          </a:bodyPr>
          <a:lstStyle/>
          <a:p>
            <a:pPr algn="r" eaLnBrk="0" hangingPunct="0"/>
            <a:r>
              <a:rPr lang="en-US" sz="1600">
                <a:solidFill>
                  <a:schemeClr val="bg1"/>
                </a:solidFill>
                <a:latin typeface="Helvetica" pitchFamily="34" charset="0"/>
              </a:rPr>
              <a:t>Bordeaux AC</a:t>
            </a:r>
          </a:p>
        </p:txBody>
      </p:sp>
      <p:sp>
        <p:nvSpPr>
          <p:cNvPr id="26631" name="TextBox 15"/>
          <p:cNvSpPr txBox="1">
            <a:spLocks noChangeArrowheads="1"/>
          </p:cNvSpPr>
          <p:nvPr/>
        </p:nvSpPr>
        <p:spPr bwMode="auto">
          <a:xfrm>
            <a:off x="230453" y="3316755"/>
            <a:ext cx="3525573" cy="2432050"/>
          </a:xfrm>
          <a:prstGeom prst="rect">
            <a:avLst/>
          </a:prstGeom>
          <a:noFill/>
          <a:ln w="9525">
            <a:noFill/>
            <a:miter lim="800000"/>
            <a:headEnd/>
            <a:tailEnd/>
          </a:ln>
        </p:spPr>
        <p:txBody>
          <a:bodyPr wrap="none"/>
          <a:lstStyle/>
          <a:p>
            <a:pPr algn="r" eaLnBrk="0" hangingPunct="0"/>
            <a:r>
              <a:rPr lang="fr-FR" sz="2000" smtClean="0">
                <a:solidFill>
                  <a:schemeClr val="bg1"/>
                </a:solidFill>
                <a:latin typeface="Helvetica" pitchFamily="34" charset="0"/>
              </a:rPr>
              <a:t>NAPA VALLEY AVA</a:t>
            </a:r>
          </a:p>
          <a:p>
            <a:pPr algn="r" eaLnBrk="0" hangingPunct="0"/>
            <a:r>
              <a:rPr lang="fr-FR" sz="1600" smtClean="0">
                <a:solidFill>
                  <a:schemeClr val="bg1"/>
                </a:solidFill>
                <a:latin typeface="Helvetica" pitchFamily="34" charset="0"/>
              </a:rPr>
              <a:t>45,000 acres </a:t>
            </a:r>
            <a:br>
              <a:rPr lang="fr-FR" sz="1600" smtClean="0">
                <a:solidFill>
                  <a:schemeClr val="bg1"/>
                </a:solidFill>
                <a:latin typeface="Helvetica" pitchFamily="34" charset="0"/>
              </a:rPr>
            </a:br>
            <a:r>
              <a:rPr lang="fr-FR" sz="1600" smtClean="0">
                <a:solidFill>
                  <a:schemeClr val="bg1"/>
                </a:solidFill>
                <a:latin typeface="Helvetica" pitchFamily="34" charset="0"/>
              </a:rPr>
              <a:t>(18, 250 ha) de vignes</a:t>
            </a:r>
          </a:p>
          <a:p>
            <a:pPr algn="r" eaLnBrk="0" hangingPunct="0"/>
            <a:r>
              <a:rPr lang="fr-FR" sz="1600" smtClean="0">
                <a:solidFill>
                  <a:schemeClr val="bg1"/>
                </a:solidFill>
                <a:latin typeface="Helvetica" pitchFamily="34" charset="0"/>
              </a:rPr>
              <a:t>                               </a:t>
            </a:r>
          </a:p>
          <a:p>
            <a:pPr algn="r" eaLnBrk="0" hangingPunct="0"/>
            <a:r>
              <a:rPr lang="fr-FR" sz="2000" smtClean="0">
                <a:solidFill>
                  <a:srgbClr val="FFFFFF"/>
                </a:solidFill>
                <a:latin typeface="Helvetica" pitchFamily="34" charset="0"/>
              </a:rPr>
              <a:t>Bordeaux AC</a:t>
            </a:r>
            <a:endParaRPr lang="fr-FR" sz="1400" smtClean="0">
              <a:solidFill>
                <a:schemeClr val="bg1"/>
              </a:solidFill>
              <a:latin typeface="Helvetica" pitchFamily="34" charset="0"/>
            </a:endParaRPr>
          </a:p>
          <a:p>
            <a:pPr algn="r" eaLnBrk="0" hangingPunct="0"/>
            <a:r>
              <a:rPr lang="fr-FR" sz="1600" smtClean="0">
                <a:solidFill>
                  <a:schemeClr val="bg1"/>
                </a:solidFill>
                <a:latin typeface="Helvetica" pitchFamily="34" charset="0"/>
              </a:rPr>
              <a:t>                                290,000 acres </a:t>
            </a:r>
            <a:br>
              <a:rPr lang="fr-FR" sz="1600" smtClean="0">
                <a:solidFill>
                  <a:schemeClr val="bg1"/>
                </a:solidFill>
                <a:latin typeface="Helvetica" pitchFamily="34" charset="0"/>
              </a:rPr>
            </a:br>
            <a:r>
              <a:rPr lang="fr-FR" sz="1600" smtClean="0">
                <a:solidFill>
                  <a:schemeClr val="bg1"/>
                </a:solidFill>
                <a:latin typeface="Helvetica" pitchFamily="34" charset="0"/>
              </a:rPr>
              <a:t>(117,500 ha) de vignes</a:t>
            </a:r>
          </a:p>
          <a:p>
            <a:pPr algn="r" eaLnBrk="0" hangingPunct="0"/>
            <a:r>
              <a:rPr lang="fr-FR" sz="1600" smtClean="0">
                <a:solidFill>
                  <a:schemeClr val="bg1"/>
                </a:solidFill>
                <a:latin typeface="Helvetica" pitchFamily="34" charset="0"/>
              </a:rPr>
              <a:t>L’AVA NAPA VALLEY est </a:t>
            </a:r>
          </a:p>
          <a:p>
            <a:pPr algn="r" eaLnBrk="0" hangingPunct="0"/>
            <a:r>
              <a:rPr lang="fr-FR" sz="1600" smtClean="0">
                <a:solidFill>
                  <a:schemeClr val="bg1"/>
                </a:solidFill>
                <a:latin typeface="Helvetica" pitchFamily="34" charset="0"/>
              </a:rPr>
              <a:t>huit fois plus petite que</a:t>
            </a:r>
          </a:p>
          <a:p>
            <a:pPr algn="r" eaLnBrk="0" hangingPunct="0"/>
            <a:r>
              <a:rPr lang="fr-FR" sz="1600" smtClean="0">
                <a:solidFill>
                  <a:schemeClr val="bg1"/>
                </a:solidFill>
                <a:latin typeface="Helvetica" pitchFamily="34" charset="0"/>
              </a:rPr>
              <a:t> l’AOC Bordeaux</a:t>
            </a:r>
            <a:endParaRPr lang="fr-FR" sz="1600">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0" descr="84763294.jpg"/>
          <p:cNvPicPr>
            <a:picLocks noChangeAspect="1"/>
          </p:cNvPicPr>
          <p:nvPr/>
        </p:nvPicPr>
        <p:blipFill>
          <a:blip r:embed="rId3"/>
          <a:srcRect/>
          <a:stretch>
            <a:fillRect/>
          </a:stretch>
        </p:blipFill>
        <p:spPr bwMode="auto">
          <a:xfrm>
            <a:off x="0" y="0"/>
            <a:ext cx="4953000" cy="6858000"/>
          </a:xfrm>
          <a:prstGeom prst="rect">
            <a:avLst/>
          </a:prstGeom>
          <a:noFill/>
          <a:ln w="9525">
            <a:noFill/>
            <a:miter lim="800000"/>
            <a:headEnd/>
            <a:tailEnd/>
          </a:ln>
        </p:spPr>
      </p:pic>
      <p:sp>
        <p:nvSpPr>
          <p:cNvPr id="13" name="TextBox 12"/>
          <p:cNvSpPr txBox="1"/>
          <p:nvPr/>
        </p:nvSpPr>
        <p:spPr>
          <a:xfrm>
            <a:off x="5710519" y="969889"/>
            <a:ext cx="3572916" cy="4244239"/>
          </a:xfrm>
          <a:prstGeom prst="rect">
            <a:avLst/>
          </a:prstGeom>
          <a:noFill/>
        </p:spPr>
        <p:txBody>
          <a:bodyPr wrap="square">
            <a:spAutoFit/>
          </a:bodyPr>
          <a:lstStyle/>
          <a:p>
            <a:pPr eaLnBrk="0" hangingPunct="0">
              <a:lnSpc>
                <a:spcPct val="95000"/>
              </a:lnSpc>
              <a:defRPr/>
            </a:pPr>
            <a:r>
              <a:rPr lang="fr-FR" dirty="0" smtClean="0">
                <a:solidFill>
                  <a:schemeClr val="tx1">
                    <a:lumMod val="65000"/>
                    <a:lumOff val="35000"/>
                  </a:schemeClr>
                </a:solidFill>
                <a:latin typeface="Helvetica" pitchFamily="50" charset="0"/>
                <a:cs typeface="+mn-cs"/>
              </a:rPr>
              <a:t>Vignerons artisanales</a:t>
            </a:r>
          </a:p>
          <a:p>
            <a:pPr eaLnBrk="0" hangingPunct="0">
              <a:lnSpc>
                <a:spcPct val="95000"/>
              </a:lnSpc>
              <a:defRPr/>
            </a:pPr>
            <a:endParaRPr lang="fr-FR" sz="2000" dirty="0" smtClean="0">
              <a:solidFill>
                <a:schemeClr val="tx1">
                  <a:lumMod val="65000"/>
                  <a:lumOff val="35000"/>
                </a:schemeClr>
              </a:solidFill>
              <a:latin typeface="Helvetica" pitchFamily="50" charset="0"/>
              <a:cs typeface="+mn-cs"/>
            </a:endParaRPr>
          </a:p>
          <a:p>
            <a:pPr eaLnBrk="0" hangingPunct="0">
              <a:lnSpc>
                <a:spcPct val="95000"/>
              </a:lnSpc>
              <a:defRPr/>
            </a:pPr>
            <a:r>
              <a:rPr lang="fr-FR" sz="2000" dirty="0" smtClean="0">
                <a:solidFill>
                  <a:schemeClr val="tx1">
                    <a:lumMod val="65000"/>
                    <a:lumOff val="35000"/>
                  </a:schemeClr>
                </a:solidFill>
                <a:latin typeface="Helvetica" pitchFamily="50" charset="0"/>
                <a:cs typeface="+mn-cs"/>
              </a:rPr>
              <a:t>77% </a:t>
            </a:r>
            <a:r>
              <a:rPr lang="fr-FR" sz="2000" dirty="0" smtClean="0">
                <a:latin typeface="Verdana" pitchFamily="34" charset="0"/>
              </a:rPr>
              <a:t>des 435 </a:t>
            </a:r>
            <a:r>
              <a:rPr lang="fr-FR" sz="2000" i="1" dirty="0" err="1" smtClean="0">
                <a:latin typeface="Verdana" pitchFamily="34" charset="0"/>
              </a:rPr>
              <a:t>wineries</a:t>
            </a:r>
            <a:r>
              <a:rPr lang="fr-FR" sz="2000" dirty="0" smtClean="0">
                <a:latin typeface="Verdana" pitchFamily="34" charset="0"/>
              </a:rPr>
              <a:t> membres des NVV produisent moins de 10 000 caisses par an.</a:t>
            </a:r>
            <a:br>
              <a:rPr lang="fr-FR" sz="2000" dirty="0" smtClean="0">
                <a:latin typeface="Verdana" pitchFamily="34" charset="0"/>
              </a:rPr>
            </a:br>
            <a:endParaRPr lang="fr-FR" sz="2000" dirty="0" smtClean="0">
              <a:solidFill>
                <a:schemeClr val="tx1">
                  <a:lumMod val="65000"/>
                  <a:lumOff val="35000"/>
                </a:schemeClr>
              </a:solidFill>
              <a:latin typeface="Helvetica" pitchFamily="50" charset="0"/>
              <a:cs typeface="+mn-cs"/>
            </a:endParaRPr>
          </a:p>
          <a:p>
            <a:pPr eaLnBrk="0" hangingPunct="0">
              <a:lnSpc>
                <a:spcPct val="95000"/>
              </a:lnSpc>
              <a:defRPr/>
            </a:pPr>
            <a:endParaRPr lang="fr-FR" sz="2000" dirty="0" smtClean="0">
              <a:solidFill>
                <a:schemeClr val="tx1">
                  <a:lumMod val="65000"/>
                  <a:lumOff val="35000"/>
                </a:schemeClr>
              </a:solidFill>
              <a:latin typeface="Helvetica" pitchFamily="50" charset="0"/>
              <a:cs typeface="+mn-cs"/>
            </a:endParaRPr>
          </a:p>
          <a:p>
            <a:pPr eaLnBrk="0" hangingPunct="0">
              <a:lnSpc>
                <a:spcPct val="95000"/>
              </a:lnSpc>
              <a:defRPr/>
            </a:pPr>
            <a:r>
              <a:rPr lang="fr-FR" sz="2000" dirty="0" smtClean="0">
                <a:solidFill>
                  <a:schemeClr val="tx1">
                    <a:lumMod val="65000"/>
                    <a:lumOff val="35000"/>
                  </a:schemeClr>
                </a:solidFill>
                <a:latin typeface="Helvetica" pitchFamily="50" charset="0"/>
                <a:cs typeface="+mn-cs"/>
              </a:rPr>
              <a:t>63% </a:t>
            </a:r>
            <a:r>
              <a:rPr lang="fr-FR" sz="2000" dirty="0" smtClean="0">
                <a:latin typeface="Verdana" pitchFamily="34" charset="0"/>
              </a:rPr>
              <a:t>produisent moins de 5 000 caisses par an.</a:t>
            </a:r>
            <a:endParaRPr lang="fr-FR" sz="2000" dirty="0" smtClean="0">
              <a:solidFill>
                <a:schemeClr val="tx1">
                  <a:lumMod val="65000"/>
                  <a:lumOff val="35000"/>
                </a:schemeClr>
              </a:solidFill>
              <a:latin typeface="Helvetica" pitchFamily="50" charset="0"/>
              <a:cs typeface="+mn-cs"/>
            </a:endParaRPr>
          </a:p>
          <a:p>
            <a:pPr eaLnBrk="0" hangingPunct="0">
              <a:lnSpc>
                <a:spcPct val="95000"/>
              </a:lnSpc>
              <a:defRPr/>
            </a:pPr>
            <a:endParaRPr lang="fr-FR" sz="2000" dirty="0" smtClean="0">
              <a:solidFill>
                <a:schemeClr val="tx1">
                  <a:lumMod val="65000"/>
                  <a:lumOff val="35000"/>
                </a:schemeClr>
              </a:solidFill>
              <a:latin typeface="Helvetica" pitchFamily="50" charset="0"/>
              <a:cs typeface="+mn-cs"/>
            </a:endParaRPr>
          </a:p>
          <a:p>
            <a:pPr eaLnBrk="0" hangingPunct="0">
              <a:lnSpc>
                <a:spcPct val="95000"/>
              </a:lnSpc>
              <a:defRPr/>
            </a:pPr>
            <a:r>
              <a:rPr lang="fr-FR" sz="2000" dirty="0" smtClean="0">
                <a:solidFill>
                  <a:schemeClr val="tx1">
                    <a:lumMod val="65000"/>
                    <a:lumOff val="35000"/>
                  </a:schemeClr>
                </a:solidFill>
                <a:latin typeface="Helvetica" pitchFamily="50" charset="0"/>
                <a:cs typeface="+mn-cs"/>
              </a:rPr>
              <a:t>95% </a:t>
            </a:r>
            <a:r>
              <a:rPr lang="fr-FR" sz="2000" dirty="0" smtClean="0">
                <a:latin typeface="Verdana" pitchFamily="34" charset="0"/>
              </a:rPr>
              <a:t>des </a:t>
            </a:r>
            <a:r>
              <a:rPr lang="fr-FR" sz="2000" i="1" dirty="0" err="1" smtClean="0">
                <a:latin typeface="Verdana" pitchFamily="34" charset="0"/>
              </a:rPr>
              <a:t>wineries</a:t>
            </a:r>
            <a:r>
              <a:rPr lang="fr-FR" sz="2000" i="1" dirty="0" smtClean="0">
                <a:latin typeface="Verdana" pitchFamily="34" charset="0"/>
              </a:rPr>
              <a:t> </a:t>
            </a:r>
            <a:r>
              <a:rPr lang="fr-FR" sz="2000" dirty="0" smtClean="0">
                <a:latin typeface="Verdana" pitchFamily="34" charset="0"/>
              </a:rPr>
              <a:t>de la vallée de Napa sont des exploitations familiales.</a:t>
            </a:r>
            <a:endParaRPr lang="fr-FR" sz="20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4786464.jpg"/>
          <p:cNvPicPr>
            <a:picLocks noChangeAspect="1"/>
          </p:cNvPicPr>
          <p:nvPr/>
        </p:nvPicPr>
        <p:blipFill>
          <a:blip r:embed="rId3"/>
          <a:stretch>
            <a:fillRect/>
          </a:stretch>
        </p:blipFill>
        <p:spPr>
          <a:xfrm>
            <a:off x="0" y="0"/>
            <a:ext cx="4948106" cy="6858000"/>
          </a:xfrm>
          <a:prstGeom prst="rect">
            <a:avLst/>
          </a:prstGeom>
        </p:spPr>
      </p:pic>
      <p:sp>
        <p:nvSpPr>
          <p:cNvPr id="88066" name="TextBox 10"/>
          <p:cNvSpPr txBox="1">
            <a:spLocks noChangeArrowheads="1"/>
          </p:cNvSpPr>
          <p:nvPr/>
        </p:nvSpPr>
        <p:spPr bwMode="auto">
          <a:xfrm>
            <a:off x="5462868" y="1182688"/>
            <a:ext cx="4137212" cy="4145750"/>
          </a:xfrm>
          <a:prstGeom prst="rect">
            <a:avLst/>
          </a:prstGeom>
          <a:noFill/>
          <a:ln w="9525">
            <a:noFill/>
            <a:miter lim="800000"/>
            <a:headEnd/>
            <a:tailEnd/>
          </a:ln>
        </p:spPr>
        <p:txBody>
          <a:bodyPr wrap="square">
            <a:spAutoFit/>
          </a:bodyPr>
          <a:lstStyle/>
          <a:p>
            <a:pPr eaLnBrk="0" hangingPunct="0">
              <a:lnSpc>
                <a:spcPct val="95000"/>
              </a:lnSpc>
            </a:pPr>
            <a:r>
              <a:rPr lang="fr-FR" smtClean="0">
                <a:solidFill>
                  <a:srgbClr val="595959"/>
                </a:solidFill>
                <a:latin typeface="Helvetica" pitchFamily="34" charset="0"/>
              </a:rPr>
              <a:t>Les cépages clés de Napa Valley en ordre d’importance décroissant:</a:t>
            </a:r>
          </a:p>
          <a:p>
            <a:pPr eaLnBrk="0" hangingPunct="0">
              <a:lnSpc>
                <a:spcPct val="95000"/>
              </a:lnSpc>
            </a:pPr>
            <a:endParaRPr lang="fr-FR" sz="2000" smtClean="0">
              <a:solidFill>
                <a:srgbClr val="595959"/>
              </a:solidFill>
              <a:latin typeface="Helvetica" pitchFamily="34" charset="0"/>
            </a:endParaRPr>
          </a:p>
          <a:p>
            <a:pPr eaLnBrk="0" hangingPunct="0">
              <a:lnSpc>
                <a:spcPct val="110000"/>
              </a:lnSpc>
            </a:pPr>
            <a:r>
              <a:rPr lang="fr-FR" sz="2000" smtClean="0">
                <a:solidFill>
                  <a:srgbClr val="595959"/>
                </a:solidFill>
                <a:latin typeface="Helvetica" pitchFamily="34" charset="0"/>
              </a:rPr>
              <a:t>Cabernet Sauvignon</a:t>
            </a:r>
            <a:br>
              <a:rPr lang="fr-FR" sz="2000" smtClean="0">
                <a:solidFill>
                  <a:srgbClr val="595959"/>
                </a:solidFill>
                <a:latin typeface="Helvetica" pitchFamily="34" charset="0"/>
              </a:rPr>
            </a:br>
            <a:r>
              <a:rPr lang="fr-FR" sz="2000" smtClean="0">
                <a:solidFill>
                  <a:srgbClr val="595959"/>
                </a:solidFill>
                <a:latin typeface="Helvetica" pitchFamily="34" charset="0"/>
              </a:rPr>
              <a:t>Chardonnay</a:t>
            </a:r>
            <a:br>
              <a:rPr lang="fr-FR" sz="2000" smtClean="0">
                <a:solidFill>
                  <a:srgbClr val="595959"/>
                </a:solidFill>
                <a:latin typeface="Helvetica" pitchFamily="34" charset="0"/>
              </a:rPr>
            </a:br>
            <a:r>
              <a:rPr lang="fr-FR" sz="2000" smtClean="0">
                <a:solidFill>
                  <a:srgbClr val="595959"/>
                </a:solidFill>
                <a:latin typeface="Helvetica" pitchFamily="34" charset="0"/>
              </a:rPr>
              <a:t>Merlot</a:t>
            </a:r>
            <a:br>
              <a:rPr lang="fr-FR" sz="2000" smtClean="0">
                <a:solidFill>
                  <a:srgbClr val="595959"/>
                </a:solidFill>
                <a:latin typeface="Helvetica" pitchFamily="34" charset="0"/>
              </a:rPr>
            </a:br>
            <a:r>
              <a:rPr lang="fr-FR" sz="2000" smtClean="0">
                <a:solidFill>
                  <a:srgbClr val="595959"/>
                </a:solidFill>
                <a:latin typeface="Helvetica" pitchFamily="34" charset="0"/>
              </a:rPr>
              <a:t>Sauvignon Blanc </a:t>
            </a:r>
            <a:br>
              <a:rPr lang="fr-FR" sz="2000" smtClean="0">
                <a:solidFill>
                  <a:srgbClr val="595959"/>
                </a:solidFill>
                <a:latin typeface="Helvetica" pitchFamily="34" charset="0"/>
              </a:rPr>
            </a:br>
            <a:r>
              <a:rPr lang="fr-FR" sz="2000" smtClean="0">
                <a:solidFill>
                  <a:srgbClr val="595959"/>
                </a:solidFill>
                <a:latin typeface="Helvetica" pitchFamily="34" charset="0"/>
              </a:rPr>
              <a:t>Pinot Noir</a:t>
            </a:r>
            <a:br>
              <a:rPr lang="fr-FR" sz="2000" smtClean="0">
                <a:solidFill>
                  <a:srgbClr val="595959"/>
                </a:solidFill>
                <a:latin typeface="Helvetica" pitchFamily="34" charset="0"/>
              </a:rPr>
            </a:br>
            <a:r>
              <a:rPr lang="fr-FR" sz="2000" smtClean="0">
                <a:solidFill>
                  <a:srgbClr val="595959"/>
                </a:solidFill>
                <a:latin typeface="Helvetica" pitchFamily="34" charset="0"/>
              </a:rPr>
              <a:t>Zinfandel</a:t>
            </a:r>
            <a:br>
              <a:rPr lang="fr-FR" sz="2000" smtClean="0">
                <a:solidFill>
                  <a:srgbClr val="595959"/>
                </a:solidFill>
                <a:latin typeface="Helvetica" pitchFamily="34" charset="0"/>
              </a:rPr>
            </a:br>
            <a:r>
              <a:rPr lang="fr-FR" sz="2000" smtClean="0">
                <a:solidFill>
                  <a:srgbClr val="595959"/>
                </a:solidFill>
                <a:latin typeface="Helvetica" pitchFamily="34" charset="0"/>
              </a:rPr>
              <a:t>Syrah   </a:t>
            </a:r>
            <a:br>
              <a:rPr lang="fr-FR" sz="2000" smtClean="0">
                <a:solidFill>
                  <a:srgbClr val="595959"/>
                </a:solidFill>
                <a:latin typeface="Helvetica" pitchFamily="34" charset="0"/>
              </a:rPr>
            </a:br>
            <a:r>
              <a:rPr lang="fr-FR" sz="2000" smtClean="0">
                <a:solidFill>
                  <a:srgbClr val="595959"/>
                </a:solidFill>
                <a:latin typeface="Helvetica" pitchFamily="34" charset="0"/>
              </a:rPr>
              <a:t>(&amp; bien d’autres encore…)</a:t>
            </a:r>
            <a:endParaRPr lang="fr-FR" sz="2000">
              <a:solidFill>
                <a:srgbClr val="59595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20520</TotalTime>
  <Words>4468</Words>
  <Application>Microsoft Office PowerPoint</Application>
  <PresentationFormat>A4 Paper (210x297 mm)</PresentationFormat>
  <Paragraphs>472</Paragraphs>
  <Slides>45</Slides>
  <Notes>45</Notes>
  <HiddenSlides>0</HiddenSlides>
  <MMClips>1</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séquence de Great Valley et le gradient franciscain </vt:lpstr>
      <vt:lpstr>Le système de failles de San Andreas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TERROIR Quand tout se rassemble…</vt:lpstr>
      <vt:lpstr>PowerPoint Presentation</vt:lpstr>
      <vt:lpstr>Vignobles de Napa Les rendements sont maintenus à un bas niveau dans la vallée de Napa</vt:lpstr>
      <vt:lpstr>Pratiques d’élaboration Une manutention délicate est la norme</vt:lpstr>
      <vt:lpstr>PowerPoint Presentation</vt:lpstr>
      <vt:lpstr>NAPA VALLEY Expérimentateurs, innovateurs, chefs de file</vt:lpstr>
      <vt:lpstr>1861-1880  Les premiers wineries sont établis</vt:lpstr>
      <vt:lpstr>Les bouleversements Phylloxera</vt:lpstr>
      <vt:lpstr>Les bouleversements  La Prohibition, La Crise de 1929, La Guerre Mondiale</vt:lpstr>
      <vt:lpstr>Renaissance Le renouvellement du secteur vinicole dans la vallée de Napa</vt:lpstr>
      <vt:lpstr>L’Union fait la force: Les Napa Valley Vintners</vt:lpstr>
      <vt:lpstr>Le Jugement de Paris, 1976</vt:lpstr>
      <vt:lpstr>PowerPoint Presentation</vt:lpstr>
      <vt:lpstr>La Mission des Napa Valley Vintners: Promouvoir, protéger et améliorer l’appelation de Napa Valley et ses vins. </vt:lpstr>
      <vt:lpstr>PowerPoint Presentation</vt:lpstr>
      <vt:lpstr>PowerPoint Presentation</vt:lpstr>
      <vt:lpstr>La réserve agricole de Napa Valley Première réserve du genre aux États-Unis, créée en 1968.</vt:lpstr>
      <vt:lpstr>La réserve agricole de Napa Valley Assurer le meilleur usage des terres</vt:lpstr>
      <vt:lpstr>La réserve agricole de Napa Valley Aujourd’hui, environ 38 000 acres de terres agricoles sont protégées</vt:lpstr>
      <vt:lpstr>Napa Green Land &amp; Winery Améliorer les réserves en eau et restorer les habitats</vt:lpstr>
      <vt:lpstr>PowerPoint Presentation</vt:lpstr>
      <vt:lpstr>PowerPoint Presentation</vt:lpstr>
      <vt:lpstr>PowerPoint Presentation</vt:lpstr>
    </vt:vector>
  </TitlesOfParts>
  <Company>鞠]皤逄掘뿿_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dc:creator>
  <cp:lastModifiedBy>Gerry Parrott</cp:lastModifiedBy>
  <cp:revision>2714</cp:revision>
  <cp:lastPrinted>2011-05-22T18:49:36Z</cp:lastPrinted>
  <dcterms:created xsi:type="dcterms:W3CDTF">2008-12-24T15:32:27Z</dcterms:created>
  <dcterms:modified xsi:type="dcterms:W3CDTF">2012-11-30T23:40:27Z</dcterms:modified>
</cp:coreProperties>
</file>