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Lst>
  <p:notesMasterIdLst>
    <p:notesMasterId r:id="rId22"/>
  </p:notesMasterIdLst>
  <p:handoutMasterIdLst>
    <p:handoutMasterId r:id="rId23"/>
  </p:handoutMasterIdLst>
  <p:sldIdLst>
    <p:sldId id="439" r:id="rId2"/>
    <p:sldId id="585" r:id="rId3"/>
    <p:sldId id="440" r:id="rId4"/>
    <p:sldId id="441" r:id="rId5"/>
    <p:sldId id="442" r:id="rId6"/>
    <p:sldId id="492" r:id="rId7"/>
    <p:sldId id="502" r:id="rId8"/>
    <p:sldId id="476" r:id="rId9"/>
    <p:sldId id="477" r:id="rId10"/>
    <p:sldId id="515" r:id="rId11"/>
    <p:sldId id="518" r:id="rId12"/>
    <p:sldId id="521" r:id="rId13"/>
    <p:sldId id="522" r:id="rId14"/>
    <p:sldId id="487" r:id="rId15"/>
    <p:sldId id="490" r:id="rId16"/>
    <p:sldId id="528" r:id="rId17"/>
    <p:sldId id="602" r:id="rId18"/>
    <p:sldId id="570" r:id="rId19"/>
    <p:sldId id="581" r:id="rId20"/>
    <p:sldId id="587" r:id="rId21"/>
  </p:sldIdLst>
  <p:sldSz cx="9144000" cy="6858000" type="letter"/>
  <p:notesSz cx="9296400" cy="7010400"/>
  <p:embeddedFontLst>
    <p:embeddedFont>
      <p:font typeface="Verdana" pitchFamily="34" charset="0"/>
      <p:regular r:id="rId24"/>
      <p:bold r:id="rId25"/>
      <p:italic r:id="rId26"/>
      <p:boldItalic r:id="rId27"/>
    </p:embeddedFont>
    <p:embeddedFont>
      <p:font typeface="微軟正黑體" pitchFamily="34" charset="-120"/>
      <p:regular r:id="rId28"/>
      <p:bold r:id="rId29"/>
    </p:embeddedFont>
  </p:embeddedFontLst>
  <p:defaultTextStyle>
    <a:defPPr>
      <a:defRPr lang="en-US"/>
    </a:defPPr>
    <a:lvl1pPr algn="l" rtl="0" fontAlgn="base">
      <a:spcBef>
        <a:spcPct val="0"/>
      </a:spcBef>
      <a:spcAft>
        <a:spcPct val="0"/>
      </a:spcAft>
      <a:defRPr sz="2400" kern="1200">
        <a:solidFill>
          <a:schemeClr val="tx1"/>
        </a:solidFill>
        <a:latin typeface="Times" pitchFamily="18" charset="0"/>
        <a:ea typeface="+mn-ea"/>
        <a:cs typeface="Arial" charset="0"/>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349"/>
    <a:srgbClr val="CACA5E"/>
    <a:srgbClr val="969632"/>
    <a:srgbClr val="D2D37B"/>
    <a:srgbClr val="5A412D"/>
    <a:srgbClr val="F0EBE8"/>
    <a:srgbClr val="FFFF9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260" autoAdjust="0"/>
    <p:restoredTop sz="85626" autoAdjust="0"/>
  </p:normalViewPr>
  <p:slideViewPr>
    <p:cSldViewPr snapToGrid="0">
      <p:cViewPr>
        <p:scale>
          <a:sx n="71" d="100"/>
          <a:sy n="71" d="100"/>
        </p:scale>
        <p:origin x="-2148" y="-600"/>
      </p:cViewPr>
      <p:guideLst>
        <p:guide orient="horz" pos="2168"/>
        <p:guide pos="28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18"/>
    </p:cViewPr>
  </p:sorterViewPr>
  <p:notesViewPr>
    <p:cSldViewPr snapToGrid="0">
      <p:cViewPr varScale="1">
        <p:scale>
          <a:sx n="75" d="100"/>
          <a:sy n="75" d="100"/>
        </p:scale>
        <p:origin x="-811" y="-82"/>
      </p:cViewPr>
      <p:guideLst>
        <p:guide orient="horz" pos="2208"/>
        <p:guide pos="29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0402" name="Rectangle 2"/>
          <p:cNvSpPr>
            <a:spLocks noGrp="1" noChangeArrowheads="1"/>
          </p:cNvSpPr>
          <p:nvPr>
            <p:ph type="hdr" sz="quarter"/>
          </p:nvPr>
        </p:nvSpPr>
        <p:spPr bwMode="auto">
          <a:xfrm>
            <a:off x="0" y="0"/>
            <a:ext cx="4029075" cy="388938"/>
          </a:xfrm>
          <a:prstGeom prst="rect">
            <a:avLst/>
          </a:prstGeom>
          <a:noFill/>
          <a:ln w="9525">
            <a:noFill/>
            <a:miter lim="800000"/>
            <a:headEnd/>
            <a:tailEnd/>
          </a:ln>
        </p:spPr>
        <p:txBody>
          <a:bodyPr vert="horz" wrap="square" lIns="93170" tIns="46585" rIns="93170" bIns="46585" numCol="1" anchor="t" anchorCtr="0" compatLnSpc="1">
            <a:prstTxWarp prst="textNoShape">
              <a:avLst/>
            </a:prstTxWarp>
          </a:bodyPr>
          <a:lstStyle>
            <a:lvl1pPr defTabSz="931863" eaLnBrk="0" hangingPunct="0">
              <a:defRPr sz="1200"/>
            </a:lvl1pPr>
          </a:lstStyle>
          <a:p>
            <a:pPr>
              <a:defRPr/>
            </a:pPr>
            <a:endParaRPr lang="en-US"/>
          </a:p>
        </p:txBody>
      </p:sp>
      <p:sp>
        <p:nvSpPr>
          <p:cNvPr id="230403" name="Rectangle 3"/>
          <p:cNvSpPr>
            <a:spLocks noGrp="1" noChangeArrowheads="1"/>
          </p:cNvSpPr>
          <p:nvPr>
            <p:ph type="dt" sz="quarter" idx="1"/>
          </p:nvPr>
        </p:nvSpPr>
        <p:spPr bwMode="auto">
          <a:xfrm>
            <a:off x="5267325" y="0"/>
            <a:ext cx="4029075" cy="388938"/>
          </a:xfrm>
          <a:prstGeom prst="rect">
            <a:avLst/>
          </a:prstGeom>
          <a:noFill/>
          <a:ln w="9525">
            <a:noFill/>
            <a:miter lim="800000"/>
            <a:headEnd/>
            <a:tailEnd/>
          </a:ln>
        </p:spPr>
        <p:txBody>
          <a:bodyPr vert="horz" wrap="square" lIns="93170" tIns="46585" rIns="93170" bIns="46585" numCol="1" anchor="t" anchorCtr="0" compatLnSpc="1">
            <a:prstTxWarp prst="textNoShape">
              <a:avLst/>
            </a:prstTxWarp>
          </a:bodyPr>
          <a:lstStyle>
            <a:lvl1pPr algn="r" defTabSz="931863" eaLnBrk="0" hangingPunct="0">
              <a:defRPr sz="1200"/>
            </a:lvl1pPr>
          </a:lstStyle>
          <a:p>
            <a:pPr>
              <a:defRPr/>
            </a:pPr>
            <a:fld id="{AA133DB5-A45E-4919-8191-873547021337}" type="datetime1">
              <a:rPr lang="en-US"/>
              <a:pPr>
                <a:defRPr/>
              </a:pPr>
              <a:t>10/15/2012</a:t>
            </a:fld>
            <a:endParaRPr lang="en-US"/>
          </a:p>
        </p:txBody>
      </p:sp>
      <p:sp>
        <p:nvSpPr>
          <p:cNvPr id="230404" name="Rectangle 4"/>
          <p:cNvSpPr>
            <a:spLocks noGrp="1" noChangeArrowheads="1"/>
          </p:cNvSpPr>
          <p:nvPr>
            <p:ph type="ftr" sz="quarter" idx="2"/>
          </p:nvPr>
        </p:nvSpPr>
        <p:spPr bwMode="auto">
          <a:xfrm>
            <a:off x="0" y="6621463"/>
            <a:ext cx="4029075" cy="388937"/>
          </a:xfrm>
          <a:prstGeom prst="rect">
            <a:avLst/>
          </a:prstGeom>
          <a:noFill/>
          <a:ln w="9525">
            <a:noFill/>
            <a:miter lim="800000"/>
            <a:headEnd/>
            <a:tailEnd/>
          </a:ln>
        </p:spPr>
        <p:txBody>
          <a:bodyPr vert="horz" wrap="square" lIns="93170" tIns="46585" rIns="93170" bIns="46585" numCol="1" anchor="b" anchorCtr="0" compatLnSpc="1">
            <a:prstTxWarp prst="textNoShape">
              <a:avLst/>
            </a:prstTxWarp>
          </a:bodyPr>
          <a:lstStyle>
            <a:lvl1pPr defTabSz="931863" eaLnBrk="0" hangingPunct="0">
              <a:defRPr sz="1200"/>
            </a:lvl1pPr>
          </a:lstStyle>
          <a:p>
            <a:pPr>
              <a:defRPr/>
            </a:pPr>
            <a:endParaRPr lang="en-US"/>
          </a:p>
        </p:txBody>
      </p:sp>
      <p:sp>
        <p:nvSpPr>
          <p:cNvPr id="230405" name="Rectangle 5"/>
          <p:cNvSpPr>
            <a:spLocks noGrp="1" noChangeArrowheads="1"/>
          </p:cNvSpPr>
          <p:nvPr>
            <p:ph type="sldNum" sz="quarter" idx="3"/>
          </p:nvPr>
        </p:nvSpPr>
        <p:spPr bwMode="auto">
          <a:xfrm>
            <a:off x="5267325" y="6621463"/>
            <a:ext cx="4029075" cy="388937"/>
          </a:xfrm>
          <a:prstGeom prst="rect">
            <a:avLst/>
          </a:prstGeom>
          <a:noFill/>
          <a:ln w="9525">
            <a:noFill/>
            <a:miter lim="800000"/>
            <a:headEnd/>
            <a:tailEnd/>
          </a:ln>
        </p:spPr>
        <p:txBody>
          <a:bodyPr vert="horz" wrap="square" lIns="93170" tIns="46585" rIns="93170" bIns="46585" numCol="1" anchor="b" anchorCtr="0" compatLnSpc="1">
            <a:prstTxWarp prst="textNoShape">
              <a:avLst/>
            </a:prstTxWarp>
          </a:bodyPr>
          <a:lstStyle>
            <a:lvl1pPr algn="r" defTabSz="931863" eaLnBrk="0" hangingPunct="0">
              <a:defRPr sz="1200"/>
            </a:lvl1pPr>
          </a:lstStyle>
          <a:p>
            <a:pPr>
              <a:defRPr/>
            </a:pPr>
            <a:fld id="{7F4EFBA3-01D4-4F19-924E-675317D9AA9D}" type="slidenum">
              <a:rPr lang="en-US"/>
              <a:pPr>
                <a:defRPr/>
              </a:pPr>
              <a:t>‹#›</a:t>
            </a:fld>
            <a:endParaRPr lang="en-US"/>
          </a:p>
        </p:txBody>
      </p:sp>
    </p:spTree>
    <p:extLst>
      <p:ext uri="{BB962C8B-B14F-4D97-AF65-F5344CB8AC3E}">
        <p14:creationId xmlns:p14="http://schemas.microsoft.com/office/powerpoint/2010/main" val="1421105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4029075" cy="350838"/>
          </a:xfrm>
          <a:prstGeom prst="rect">
            <a:avLst/>
          </a:prstGeom>
          <a:noFill/>
          <a:ln w="9525">
            <a:noFill/>
            <a:miter lim="800000"/>
            <a:headEnd/>
            <a:tailEnd/>
          </a:ln>
        </p:spPr>
        <p:txBody>
          <a:bodyPr vert="horz" wrap="square" lIns="93170" tIns="46585" rIns="93170" bIns="46585" numCol="1" anchor="t" anchorCtr="0" compatLnSpc="1">
            <a:prstTxWarp prst="textNoShape">
              <a:avLst/>
            </a:prstTxWarp>
          </a:bodyPr>
          <a:lstStyle>
            <a:lvl1pPr defTabSz="931863" eaLnBrk="0" hangingPunct="0">
              <a:defRPr sz="1200"/>
            </a:lvl1pPr>
          </a:lstStyle>
          <a:p>
            <a:pPr>
              <a:defRPr/>
            </a:pPr>
            <a:endParaRPr lang="en-US"/>
          </a:p>
        </p:txBody>
      </p:sp>
      <p:sp>
        <p:nvSpPr>
          <p:cNvPr id="7171" name="Rectangle 3"/>
          <p:cNvSpPr>
            <a:spLocks noGrp="1" noChangeArrowheads="1"/>
          </p:cNvSpPr>
          <p:nvPr>
            <p:ph type="dt" idx="1"/>
          </p:nvPr>
        </p:nvSpPr>
        <p:spPr bwMode="auto">
          <a:xfrm>
            <a:off x="5267325" y="0"/>
            <a:ext cx="4029075" cy="350838"/>
          </a:xfrm>
          <a:prstGeom prst="rect">
            <a:avLst/>
          </a:prstGeom>
          <a:noFill/>
          <a:ln w="9525">
            <a:noFill/>
            <a:miter lim="800000"/>
            <a:headEnd/>
            <a:tailEnd/>
          </a:ln>
        </p:spPr>
        <p:txBody>
          <a:bodyPr vert="horz" wrap="square" lIns="93170" tIns="46585" rIns="93170" bIns="46585" numCol="1" anchor="t" anchorCtr="0" compatLnSpc="1">
            <a:prstTxWarp prst="textNoShape">
              <a:avLst/>
            </a:prstTxWarp>
          </a:bodyPr>
          <a:lstStyle>
            <a:lvl1pPr algn="r" defTabSz="931863" eaLnBrk="0" hangingPunct="0">
              <a:defRPr sz="1200"/>
            </a:lvl1pPr>
          </a:lstStyle>
          <a:p>
            <a:pPr>
              <a:defRPr/>
            </a:pPr>
            <a:fld id="{5F7EA960-8607-4C0B-A09E-9B4D934E4F90}" type="datetime1">
              <a:rPr lang="en-US"/>
              <a:pPr>
                <a:defRPr/>
              </a:pPr>
              <a:t>10/15/2012</a:t>
            </a:fld>
            <a:endParaRPr lang="en-US"/>
          </a:p>
        </p:txBody>
      </p:sp>
      <p:sp>
        <p:nvSpPr>
          <p:cNvPr id="10244"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1239838" y="3330575"/>
            <a:ext cx="6816725" cy="3154363"/>
          </a:xfrm>
          <a:prstGeom prst="rect">
            <a:avLst/>
          </a:prstGeom>
          <a:noFill/>
          <a:ln w="9525">
            <a:noFill/>
            <a:miter lim="800000"/>
            <a:headEnd/>
            <a:tailEnd/>
          </a:ln>
        </p:spPr>
        <p:txBody>
          <a:bodyPr vert="horz" wrap="square" lIns="93170" tIns="46585" rIns="93170" bIns="4658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6659563"/>
            <a:ext cx="4029075" cy="350837"/>
          </a:xfrm>
          <a:prstGeom prst="rect">
            <a:avLst/>
          </a:prstGeom>
          <a:noFill/>
          <a:ln w="9525">
            <a:noFill/>
            <a:miter lim="800000"/>
            <a:headEnd/>
            <a:tailEnd/>
          </a:ln>
        </p:spPr>
        <p:txBody>
          <a:bodyPr vert="horz" wrap="square" lIns="93170" tIns="46585" rIns="93170" bIns="46585" numCol="1" anchor="b" anchorCtr="0" compatLnSpc="1">
            <a:prstTxWarp prst="textNoShape">
              <a:avLst/>
            </a:prstTxWarp>
          </a:bodyPr>
          <a:lstStyle>
            <a:lvl1pPr defTabSz="931863" eaLnBrk="0" hangingPunct="0">
              <a:defRPr sz="1200"/>
            </a:lvl1pPr>
          </a:lstStyle>
          <a:p>
            <a:pPr>
              <a:defRPr/>
            </a:pPr>
            <a:endParaRPr lang="en-US"/>
          </a:p>
        </p:txBody>
      </p:sp>
      <p:sp>
        <p:nvSpPr>
          <p:cNvPr id="7175" name="Rectangle 7"/>
          <p:cNvSpPr>
            <a:spLocks noGrp="1" noChangeArrowheads="1"/>
          </p:cNvSpPr>
          <p:nvPr>
            <p:ph type="sldNum" sz="quarter" idx="5"/>
          </p:nvPr>
        </p:nvSpPr>
        <p:spPr bwMode="auto">
          <a:xfrm>
            <a:off x="5267325" y="6659563"/>
            <a:ext cx="4029075" cy="350837"/>
          </a:xfrm>
          <a:prstGeom prst="rect">
            <a:avLst/>
          </a:prstGeom>
          <a:noFill/>
          <a:ln w="9525">
            <a:noFill/>
            <a:miter lim="800000"/>
            <a:headEnd/>
            <a:tailEnd/>
          </a:ln>
        </p:spPr>
        <p:txBody>
          <a:bodyPr vert="horz" wrap="square" lIns="93170" tIns="46585" rIns="93170" bIns="46585" numCol="1" anchor="b" anchorCtr="0" compatLnSpc="1">
            <a:prstTxWarp prst="textNoShape">
              <a:avLst/>
            </a:prstTxWarp>
          </a:bodyPr>
          <a:lstStyle>
            <a:lvl1pPr algn="r" defTabSz="931863" eaLnBrk="0" hangingPunct="0">
              <a:defRPr sz="1200"/>
            </a:lvl1pPr>
          </a:lstStyle>
          <a:p>
            <a:pPr>
              <a:defRPr/>
            </a:pPr>
            <a:fld id="{EC94EFF5-FE39-419D-8970-6C77FA5BD061}" type="slidenum">
              <a:rPr lang="en-US"/>
              <a:pPr>
                <a:defRPr/>
              </a:pPr>
              <a:t>‹#›</a:t>
            </a:fld>
            <a:endParaRPr lang="en-US"/>
          </a:p>
        </p:txBody>
      </p:sp>
    </p:spTree>
    <p:extLst>
      <p:ext uri="{BB962C8B-B14F-4D97-AF65-F5344CB8AC3E}">
        <p14:creationId xmlns:p14="http://schemas.microsoft.com/office/powerpoint/2010/main" val="21691175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p:spPr>
        <p:txBody>
          <a:bodyPr/>
          <a:lstStyle/>
          <a:p>
            <a:fld id="{330293A7-020F-4665-B398-CE514F1EBB57}" type="slidenum">
              <a:rPr lang="en-US" smtClean="0"/>
              <a:pPr/>
              <a:t>1</a:t>
            </a:fld>
            <a:endParaRPr lang="en-US" smtClean="0"/>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p:spPr>
        <p:txBody>
          <a:bodyPr/>
          <a:lstStyle/>
          <a:p>
            <a:pPr marL="171450" indent="-171450">
              <a:buFont typeface="Arial" pitchFamily="34" charset="0"/>
              <a:buChar char="•"/>
            </a:pPr>
            <a:r>
              <a:rPr lang="en-US" dirty="0" smtClean="0">
                <a:latin typeface="Arial" charset="0"/>
                <a:cs typeface="Arial" charset="0"/>
              </a:rPr>
              <a:t>Thank you for being here and welcome to “Napa Valley Rocks”</a:t>
            </a:r>
          </a:p>
          <a:p>
            <a:pPr marL="171450" indent="-171450">
              <a:buFont typeface="Arial" pitchFamily="34" charset="0"/>
              <a:buChar char="•"/>
            </a:pPr>
            <a:r>
              <a:rPr lang="en-US" dirty="0" smtClean="0">
                <a:latin typeface="Arial" charset="0"/>
                <a:cs typeface="Arial" charset="0"/>
              </a:rPr>
              <a:t>(INTRODUCE YOURSELF, INCLUDING YOUR TITLE AND YOUR WINERY NAME)</a:t>
            </a:r>
          </a:p>
          <a:p>
            <a:pPr marL="171450" indent="-171450">
              <a:buFont typeface="Arial" pitchFamily="34" charset="0"/>
              <a:buChar char="•"/>
            </a:pPr>
            <a:r>
              <a:rPr lang="en-US" dirty="0" smtClean="0">
                <a:latin typeface="Arial" charset="0"/>
                <a:cs typeface="Arial" charset="0"/>
              </a:rPr>
              <a:t>This educational presentation was created by the Napa Valley Vintners or N-V-V, a voluntary,</a:t>
            </a:r>
            <a:r>
              <a:rPr lang="en-US" baseline="0" dirty="0" smtClean="0">
                <a:latin typeface="Arial" charset="0"/>
                <a:cs typeface="Arial" charset="0"/>
              </a:rPr>
              <a:t> </a:t>
            </a:r>
            <a:r>
              <a:rPr lang="en-US" dirty="0" smtClean="0">
                <a:latin typeface="Arial" charset="0"/>
                <a:cs typeface="Arial" charset="0"/>
              </a:rPr>
              <a:t>non-profit trade organization.</a:t>
            </a:r>
          </a:p>
          <a:p>
            <a:pPr marL="171450" indent="-171450">
              <a:buFont typeface="Arial" pitchFamily="34" charset="0"/>
              <a:buChar char="•"/>
            </a:pPr>
            <a:r>
              <a:rPr lang="en-US" dirty="0" smtClean="0">
                <a:latin typeface="Arial" charset="0"/>
                <a:cs typeface="Arial" charset="0"/>
              </a:rPr>
              <a:t>During this presentation, I’ll share with you</a:t>
            </a:r>
            <a:r>
              <a:rPr lang="en-US" baseline="0" dirty="0" smtClean="0">
                <a:latin typeface="Arial" charset="0"/>
                <a:cs typeface="Arial" charset="0"/>
              </a:rPr>
              <a:t> </a:t>
            </a:r>
            <a:r>
              <a:rPr lang="en-US" dirty="0" smtClean="0">
                <a:latin typeface="Arial" charset="0"/>
                <a:cs typeface="Arial" charset="0"/>
              </a:rPr>
              <a:t>scientific data</a:t>
            </a:r>
            <a:r>
              <a:rPr lang="en-US" baseline="0" dirty="0" smtClean="0">
                <a:latin typeface="Arial" charset="0"/>
                <a:cs typeface="Arial" charset="0"/>
              </a:rPr>
              <a:t> </a:t>
            </a:r>
            <a:r>
              <a:rPr lang="en-US" dirty="0" smtClean="0">
                <a:latin typeface="Arial" charset="0"/>
                <a:cs typeface="Arial" charset="0"/>
              </a:rPr>
              <a:t>and examples of specific attributes which make the Napa Valley unique in the world of wine.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eaLnBrk="0" hangingPunct="0"/>
            <a:fld id="{7AED3689-80E8-415B-8C84-C9E09AC77755}" type="slidenum">
              <a:rPr lang="en-US" sz="1200"/>
              <a:pPr algn="r" defTabSz="931863" eaLnBrk="0" hangingPunct="0"/>
              <a:t>10</a:t>
            </a:fld>
            <a:endParaRPr lang="en-US" sz="1200"/>
          </a:p>
        </p:txBody>
      </p:sp>
      <p:sp>
        <p:nvSpPr>
          <p:cNvPr id="64514"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eaLnBrk="0" hangingPunct="0"/>
            <a:fld id="{55ED7E09-A59F-49AC-8B45-CB0B7BB80F1B}" type="slidenum">
              <a:rPr lang="en-US" sz="1200"/>
              <a:pPr algn="r" defTabSz="931863" eaLnBrk="0" hangingPunct="0"/>
              <a:t>10</a:t>
            </a:fld>
            <a:endParaRPr 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dirty="0" smtClean="0">
                <a:latin typeface="Arial" charset="0"/>
              </a:rPr>
              <a:t>Napa Valley is located within the rare Mediterranean climate zone, which encompasses just 2% of the earth’s surface. </a:t>
            </a:r>
          </a:p>
          <a:p>
            <a:pPr marL="171450" indent="-171450" eaLnBrk="1" hangingPunct="1">
              <a:buFont typeface="Arial" pitchFamily="34" charset="0"/>
              <a:buChar char="•"/>
            </a:pPr>
            <a:r>
              <a:rPr lang="en-US" dirty="0" smtClean="0">
                <a:latin typeface="Arial" charset="0"/>
              </a:rPr>
              <a:t>The long growing season is marked by warm summer days and cool evenings – ideal for wine grapes to ripen slowly and evenly, with great balance between sugar and acid development. </a:t>
            </a:r>
          </a:p>
          <a:p>
            <a:pPr marL="171450" indent="-171450" eaLnBrk="1" hangingPunct="1">
              <a:buFont typeface="Arial" pitchFamily="34" charset="0"/>
              <a:buChar char="•"/>
            </a:pPr>
            <a:r>
              <a:rPr lang="en-US" dirty="0" smtClean="0">
                <a:latin typeface="Arial" charset="0"/>
              </a:rPr>
              <a:t>Lack of summer rainfall helps to contribute to consistency of vintages and reduces the risk of vineyard diseases. </a:t>
            </a:r>
          </a:p>
          <a:p>
            <a:pPr marL="171450" indent="-171450" eaLnBrk="1" hangingPunct="1">
              <a:buFont typeface="Arial" pitchFamily="34" charset="0"/>
              <a:buChar char="•"/>
            </a:pPr>
            <a:r>
              <a:rPr lang="en-US" dirty="0" smtClean="0">
                <a:latin typeface="Arial" charset="0"/>
              </a:rPr>
              <a:t>Most areas of the appellation can dry farm or tightly manage their irrigation practices. </a:t>
            </a:r>
          </a:p>
          <a:p>
            <a:pPr marL="171450" indent="-171450" eaLnBrk="1" hangingPunct="1">
              <a:buFont typeface="Arial" pitchFamily="34" charset="0"/>
              <a:buChar char="•"/>
            </a:pPr>
            <a:r>
              <a:rPr lang="en-US" dirty="0" smtClean="0">
                <a:latin typeface="Arial" charset="0"/>
              </a:rPr>
              <a:t>Compared to most growing regions in the world, Napa Valley is unique in this regard. </a:t>
            </a:r>
          </a:p>
          <a:p>
            <a:pPr eaLnBrk="1" hangingPunct="1"/>
            <a:endParaRPr lang="en-US" dirty="0" smtClean="0">
              <a:latin typeface="Arial" charset="0"/>
            </a:endParaRPr>
          </a:p>
          <a:p>
            <a:pPr eaLnBrk="1" hangingPunct="1"/>
            <a:endParaRPr lang="en-US" dirty="0" smtClean="0">
              <a:latin typeface="Verdana" pitchFamily="34" charset="0"/>
            </a:endParaRPr>
          </a:p>
          <a:p>
            <a:pPr eaLnBrk="1" hangingPunct="1"/>
            <a:endParaRPr lang="en-US" dirty="0" smtClean="0">
              <a:latin typeface="Verdana"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eaLnBrk="0" hangingPunct="0"/>
            <a:fld id="{1858CE26-22B1-4AF6-8700-6F5BE47C6335}" type="slidenum">
              <a:rPr lang="en-US" sz="1200"/>
              <a:pPr algn="r" defTabSz="931863" eaLnBrk="0" hangingPunct="0"/>
              <a:t>11</a:t>
            </a:fld>
            <a:endParaRPr lang="en-US" sz="1200"/>
          </a:p>
        </p:txBody>
      </p:sp>
      <p:sp>
        <p:nvSpPr>
          <p:cNvPr id="68610"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a:fld id="{8CE35C07-B0CF-4226-ACF0-2B20C86A74A1}" type="slidenum">
              <a:rPr lang="en-US" sz="1200"/>
              <a:pPr algn="r" defTabSz="931863"/>
              <a:t>11</a:t>
            </a:fld>
            <a:endParaRPr 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dirty="0" smtClean="0">
                <a:latin typeface="Arial" charset="0"/>
              </a:rPr>
              <a:t>During the summer growing season, conditions exist for creating a recurring pattern of marine fog from the Pacific Ocean. </a:t>
            </a:r>
          </a:p>
          <a:p>
            <a:pPr marL="171450" indent="-171450" eaLnBrk="1" hangingPunct="1">
              <a:buFont typeface="Arial" pitchFamily="34" charset="0"/>
              <a:buChar char="•"/>
            </a:pPr>
            <a:r>
              <a:rPr lang="en-US" dirty="0" smtClean="0">
                <a:latin typeface="Arial" charset="0"/>
              </a:rPr>
              <a:t>As hot air in California’s interior valley rises, it creates a vacuum effect which draws in moist, cool air from the Pacific Ocean, forming fog. </a:t>
            </a:r>
          </a:p>
          <a:p>
            <a:pPr marL="171450" indent="-171450" eaLnBrk="1" hangingPunct="1">
              <a:buFont typeface="Arial" pitchFamily="34" charset="0"/>
              <a:buChar char="•"/>
            </a:pPr>
            <a:r>
              <a:rPr lang="en-US" dirty="0" smtClean="0">
                <a:latin typeface="Arial" charset="0"/>
              </a:rPr>
              <a:t>This pattern repeats most days during the warmer months of the year.</a:t>
            </a:r>
          </a:p>
          <a:p>
            <a:pPr eaLnBrk="1" hangingPunct="1"/>
            <a:endParaRPr lang="en-US" dirty="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eaLnBrk="0" hangingPunct="0"/>
            <a:fld id="{E317D9AD-6012-44E6-97D1-CCFDCE9CFFD5}" type="slidenum">
              <a:rPr lang="en-US" sz="1200"/>
              <a:pPr algn="r" defTabSz="931863" eaLnBrk="0" hangingPunct="0"/>
              <a:t>12</a:t>
            </a:fld>
            <a:endParaRPr lang="en-US" sz="1200"/>
          </a:p>
        </p:txBody>
      </p:sp>
      <p:sp>
        <p:nvSpPr>
          <p:cNvPr id="74754"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a:fld id="{2FCF0A60-ABF5-4B09-A73D-915855B7DBE4}" type="slidenum">
              <a:rPr lang="en-US" sz="1200"/>
              <a:pPr algn="r" defTabSz="931863"/>
              <a:t>12</a:t>
            </a:fld>
            <a:endParaRPr lang="en-US"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dirty="0" smtClean="0">
                <a:latin typeface="Arial" charset="0"/>
              </a:rPr>
              <a:t>Daytime temperatures can also vary dramatically throughout the AVA during the growing season. </a:t>
            </a:r>
          </a:p>
          <a:p>
            <a:pPr marL="171450" indent="-171450" eaLnBrk="1" hangingPunct="1">
              <a:buFont typeface="Arial" pitchFamily="34" charset="0"/>
              <a:buChar char="•"/>
            </a:pPr>
            <a:r>
              <a:rPr lang="en-US" dirty="0" smtClean="0">
                <a:latin typeface="Arial" charset="0"/>
              </a:rPr>
              <a:t>The southern part of the valley, particularly Los </a:t>
            </a:r>
            <a:r>
              <a:rPr lang="en-US" dirty="0" err="1" smtClean="0">
                <a:latin typeface="Arial" charset="0"/>
              </a:rPr>
              <a:t>Carneros</a:t>
            </a:r>
            <a:r>
              <a:rPr lang="en-US" dirty="0" smtClean="0">
                <a:latin typeface="Arial" charset="0"/>
              </a:rPr>
              <a:t> AVA, is closer to San Pablo Bay and is cooled by marine breezes. </a:t>
            </a:r>
          </a:p>
          <a:p>
            <a:pPr marL="171450" indent="-171450" eaLnBrk="1" hangingPunct="1">
              <a:buFont typeface="Arial" pitchFamily="34" charset="0"/>
              <a:buChar char="•"/>
            </a:pPr>
            <a:r>
              <a:rPr lang="en-US" dirty="0" smtClean="0">
                <a:latin typeface="Arial" charset="0"/>
              </a:rPr>
              <a:t>In summer, there can be as much as an 10-15°F difference between </a:t>
            </a:r>
            <a:r>
              <a:rPr lang="en-US" dirty="0" err="1" smtClean="0">
                <a:latin typeface="Arial" charset="0"/>
              </a:rPr>
              <a:t>Carneros</a:t>
            </a:r>
            <a:r>
              <a:rPr lang="en-US" dirty="0" smtClean="0">
                <a:latin typeface="Arial" charset="0"/>
              </a:rPr>
              <a:t> and St. Helena, to the north. </a:t>
            </a:r>
          </a:p>
          <a:p>
            <a:pPr marL="171450" indent="-171450" eaLnBrk="1" hangingPunct="1">
              <a:buFont typeface="Arial" pitchFamily="34" charset="0"/>
              <a:buChar char="•"/>
            </a:pPr>
            <a:r>
              <a:rPr lang="en-US" dirty="0" smtClean="0">
                <a:latin typeface="Arial" charset="0"/>
              </a:rPr>
              <a:t>On</a:t>
            </a:r>
            <a:r>
              <a:rPr lang="en-US" baseline="0" dirty="0" smtClean="0">
                <a:latin typeface="Arial" charset="0"/>
              </a:rPr>
              <a:t> many days, due to the cooling effect of the fog, there is a large diurnal (day to night) temperature swing throughout the valley.</a:t>
            </a:r>
            <a:endParaRPr lang="en-US" dirty="0" smtClean="0">
              <a:latin typeface="Arial" charset="0"/>
            </a:endParaRPr>
          </a:p>
          <a:p>
            <a:pPr eaLnBrk="1" hangingPunct="1"/>
            <a:endParaRPr lang="en-US" dirty="0"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eaLnBrk="0" hangingPunct="0"/>
            <a:fld id="{4D04982A-77F5-464D-B282-63EB3601541D}" type="slidenum">
              <a:rPr lang="en-US" sz="1200"/>
              <a:pPr algn="r" defTabSz="931863" eaLnBrk="0" hangingPunct="0"/>
              <a:t>13</a:t>
            </a:fld>
            <a:endParaRPr lang="en-US" sz="1200"/>
          </a:p>
        </p:txBody>
      </p:sp>
      <p:sp>
        <p:nvSpPr>
          <p:cNvPr id="76802"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a:fld id="{40538291-49CD-440C-9F36-3B09EA70B3F7}" type="slidenum">
              <a:rPr lang="en-US" sz="1200"/>
              <a:pPr algn="r" defTabSz="931863"/>
              <a:t>13</a:t>
            </a:fld>
            <a:endParaRPr 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dirty="0" smtClean="0">
                <a:latin typeface="Arial" charset="0"/>
              </a:rPr>
              <a:t>Adding to the diversity of Napa Valley is its topography. </a:t>
            </a:r>
          </a:p>
          <a:p>
            <a:pPr marL="171450" indent="-171450" eaLnBrk="1" hangingPunct="1">
              <a:buFont typeface="Arial" pitchFamily="34" charset="0"/>
              <a:buChar char="•"/>
            </a:pPr>
            <a:r>
              <a:rPr lang="en-US" dirty="0" smtClean="0">
                <a:latin typeface="Arial" charset="0"/>
              </a:rPr>
              <a:t>It changes with its length, from the flat estuaries in the south near San Pablo Bay to the rolling hills just before 4,000-foot Mount St. Helena in the north. </a:t>
            </a:r>
          </a:p>
          <a:p>
            <a:pPr marL="171450" indent="-171450" eaLnBrk="1" hangingPunct="1">
              <a:buFont typeface="Arial" pitchFamily="34" charset="0"/>
              <a:buChar char="•"/>
            </a:pPr>
            <a:r>
              <a:rPr lang="en-US" dirty="0" smtClean="0">
                <a:latin typeface="Arial" charset="0"/>
              </a:rPr>
              <a:t>And don’t forget the </a:t>
            </a:r>
            <a:r>
              <a:rPr lang="en-US" dirty="0" err="1" smtClean="0">
                <a:latin typeface="Arial" charset="0"/>
              </a:rPr>
              <a:t>Mayacamas</a:t>
            </a:r>
            <a:r>
              <a:rPr lang="en-US" dirty="0" smtClean="0">
                <a:latin typeface="Arial" charset="0"/>
              </a:rPr>
              <a:t> and </a:t>
            </a:r>
            <a:r>
              <a:rPr lang="en-US" dirty="0" err="1" smtClean="0">
                <a:latin typeface="Arial" charset="0"/>
              </a:rPr>
              <a:t>Vacas</a:t>
            </a:r>
            <a:r>
              <a:rPr lang="en-US" dirty="0" smtClean="0">
                <a:latin typeface="Arial" charset="0"/>
              </a:rPr>
              <a:t> to the west and east – each range reaches approximately 2,500 feet above the valley floor. </a:t>
            </a:r>
          </a:p>
          <a:p>
            <a:pPr marL="171450" indent="-171450" eaLnBrk="1" hangingPunct="1">
              <a:buFont typeface="Arial" pitchFamily="34" charset="0"/>
              <a:buChar char="•"/>
            </a:pPr>
            <a:r>
              <a:rPr lang="en-US" dirty="0" smtClean="0">
                <a:latin typeface="Arial" charset="0"/>
              </a:rPr>
              <a:t>There is a strong correlation between topography and climate: slope, aspect, and elevation all influence the many </a:t>
            </a:r>
            <a:r>
              <a:rPr lang="en-US" dirty="0" err="1" smtClean="0">
                <a:latin typeface="Arial" charset="0"/>
              </a:rPr>
              <a:t>mesoclimates</a:t>
            </a:r>
            <a:r>
              <a:rPr lang="en-US" dirty="0" smtClean="0">
                <a:latin typeface="Arial" charset="0"/>
              </a:rPr>
              <a:t> found throughout the Napa Valley.</a:t>
            </a:r>
          </a:p>
          <a:p>
            <a:pPr eaLnBrk="1" hangingPunct="1"/>
            <a:endParaRPr lang="en-US" dirty="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D35F744D-E6C0-4828-8DAB-903562F1B628}" type="slidenum">
              <a:rPr lang="en-US" smtClean="0"/>
              <a:pPr/>
              <a:t>14</a:t>
            </a:fld>
            <a:endParaRPr lang="en-US" smtClean="0"/>
          </a:p>
        </p:txBody>
      </p:sp>
      <p:sp>
        <p:nvSpPr>
          <p:cNvPr id="50178"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eaLnBrk="0" hangingPunct="0"/>
            <a:fld id="{4B72AF6F-07FD-4DCC-883E-7B1E7B152AF1}" type="slidenum">
              <a:rPr lang="en-US" sz="1200"/>
              <a:pPr algn="r" defTabSz="931863" eaLnBrk="0" hangingPunct="0"/>
              <a:t>14</a:t>
            </a:fld>
            <a:endParaRPr 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dirty="0" smtClean="0">
                <a:latin typeface="Arial" charset="0"/>
                <a:cs typeface="Arial" charset="0"/>
              </a:rPr>
              <a:t>Millions of years of geology have also</a:t>
            </a:r>
            <a:r>
              <a:rPr lang="en-US" baseline="0" dirty="0" smtClean="0">
                <a:latin typeface="Arial" charset="0"/>
                <a:cs typeface="Arial" charset="0"/>
              </a:rPr>
              <a:t> influenced the Napa Valley, creating an incredible diversity of soil.</a:t>
            </a:r>
          </a:p>
          <a:p>
            <a:pPr marL="171450" indent="-171450" eaLnBrk="1" hangingPunct="1">
              <a:buFont typeface="Arial" pitchFamily="34" charset="0"/>
              <a:buChar char="•"/>
            </a:pPr>
            <a:r>
              <a:rPr lang="en-US" baseline="0" dirty="0" smtClean="0">
                <a:latin typeface="Arial" charset="0"/>
                <a:cs typeface="Arial" charset="0"/>
              </a:rPr>
              <a:t>As you can see in this photo, the two sides of the Napa Valley, less than 5 miles apart, look completely different due to the variation in geology and climate.</a:t>
            </a:r>
            <a:endParaRPr lang="en-US" dirty="0"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0C605A32-1177-4EAF-AE9D-073AF881F8A1}" type="slidenum">
              <a:rPr lang="en-US" smtClean="0"/>
              <a:pPr/>
              <a:t>15</a:t>
            </a:fld>
            <a:endParaRPr lang="en-US" smtClean="0"/>
          </a:p>
        </p:txBody>
      </p:sp>
      <p:sp>
        <p:nvSpPr>
          <p:cNvPr id="56322"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eaLnBrk="0" hangingPunct="0"/>
            <a:fld id="{D88886EE-FA52-4BDF-A90F-5C5A9C3D2C6D}" type="slidenum">
              <a:rPr lang="en-US" sz="1200"/>
              <a:pPr algn="r" defTabSz="931863" eaLnBrk="0" hangingPunct="0"/>
              <a:t>15</a:t>
            </a:fld>
            <a:endParaRPr 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dirty="0" smtClean="0">
                <a:latin typeface="Arial" charset="0"/>
                <a:cs typeface="Arial" charset="0"/>
              </a:rPr>
              <a:t>Napa Valley contains more than 100 soil variations, 33 soil series, and half the soil orders found in the world. </a:t>
            </a:r>
          </a:p>
          <a:p>
            <a:pPr marL="171450" indent="-171450" eaLnBrk="1" hangingPunct="1">
              <a:buFont typeface="Arial" pitchFamily="34" charset="0"/>
              <a:buChar char="•"/>
            </a:pPr>
            <a:r>
              <a:rPr lang="en-US" dirty="0" smtClean="0">
                <a:latin typeface="Arial" charset="0"/>
                <a:cs typeface="Arial" charset="0"/>
              </a:rPr>
              <a:t>This picture shows how, literally, you can have different kinds of soil in the same vineyard in Napa Valley. </a:t>
            </a:r>
          </a:p>
          <a:p>
            <a:pPr marL="171450" indent="-171450" eaLnBrk="1" hangingPunct="1">
              <a:buFont typeface="Arial" pitchFamily="34" charset="0"/>
              <a:buChar char="•"/>
            </a:pPr>
            <a:r>
              <a:rPr lang="en-US" dirty="0" smtClean="0">
                <a:latin typeface="Arial" charset="0"/>
                <a:cs typeface="Arial" charset="0"/>
              </a:rPr>
              <a:t>This diversity allows vintners to grow and produce – and to produce well – a great number of different wine varieties in the Napa Valley. </a:t>
            </a:r>
          </a:p>
          <a:p>
            <a:pPr marL="171450" indent="-171450" eaLnBrk="1" hangingPunct="1">
              <a:buFont typeface="Arial" pitchFamily="34" charset="0"/>
              <a:buChar char="•"/>
            </a:pPr>
            <a:r>
              <a:rPr lang="en-US" dirty="0" smtClean="0">
                <a:latin typeface="Arial" charset="0"/>
                <a:cs typeface="Arial" charset="0"/>
              </a:rPr>
              <a:t>One of the secrets of great winegrowing is in the soil</a:t>
            </a:r>
            <a:r>
              <a:rPr lang="en-US" baseline="0" dirty="0" smtClean="0">
                <a:latin typeface="Arial" charset="0"/>
                <a:cs typeface="Arial" charset="0"/>
              </a:rPr>
              <a:t> and Napa Valley has some of the greatest soil diversity found in winegrowing regions around the world.</a:t>
            </a:r>
            <a:endParaRPr lang="en-US" dirty="0" smtClean="0">
              <a:latin typeface="Arial" charset="0"/>
              <a:cs typeface="Arial" charset="0"/>
            </a:endParaRPr>
          </a:p>
          <a:p>
            <a:pPr eaLnBrk="1" hangingPunct="1"/>
            <a:endParaRPr lang="en-US" i="1" dirty="0" smtClean="0">
              <a:latin typeface="Arial" charset="0"/>
              <a:cs typeface="Arial" charset="0"/>
            </a:endParaRPr>
          </a:p>
          <a:p>
            <a:pPr eaLnBrk="1" hangingPunct="1"/>
            <a:r>
              <a:rPr lang="en-US" i="1" dirty="0" smtClean="0">
                <a:latin typeface="Arial" charset="0"/>
                <a:cs typeface="Arial" charset="0"/>
              </a:rPr>
              <a:t>(Note difference between a soil order, series and variation: soil orders are based largely on soil forming processes. Soil series is of a similar evolution or formation, chemistry, and physical property. Soil variations take into account vegetative material, climate, and topography differences and/or make-up).</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eaLnBrk="0" hangingPunct="0"/>
            <a:fld id="{FBEFAD4E-426B-4D67-8CE9-4160493654AA}" type="slidenum">
              <a:rPr lang="en-US" sz="1200"/>
              <a:pPr algn="r" defTabSz="931863" eaLnBrk="0" hangingPunct="0"/>
              <a:t>16</a:t>
            </a:fld>
            <a:endParaRPr lang="en-US" sz="1200"/>
          </a:p>
        </p:txBody>
      </p:sp>
      <p:sp>
        <p:nvSpPr>
          <p:cNvPr id="89090"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eaLnBrk="0" hangingPunct="0"/>
            <a:fld id="{400FAAC2-31BF-48F9-8638-749859FE29A8}" type="slidenum">
              <a:rPr lang="en-US" sz="1200"/>
              <a:pPr algn="r" defTabSz="931863" eaLnBrk="0" hangingPunct="0"/>
              <a:t>16</a:t>
            </a:fld>
            <a:endParaRPr lang="en-US" sz="12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dirty="0" smtClean="0">
                <a:latin typeface="Arial" charset="0"/>
              </a:rPr>
              <a:t>Napa Valley has become synonymous with Cabernet Sauvignon. </a:t>
            </a:r>
          </a:p>
          <a:p>
            <a:pPr marL="171450" indent="-171450" eaLnBrk="1" hangingPunct="1">
              <a:buFont typeface="Arial" pitchFamily="34" charset="0"/>
              <a:buChar char="•"/>
            </a:pPr>
            <a:r>
              <a:rPr lang="en-US" dirty="0" smtClean="0">
                <a:latin typeface="Arial" charset="0"/>
              </a:rPr>
              <a:t>The</a:t>
            </a:r>
            <a:r>
              <a:rPr lang="en-US" baseline="0" dirty="0" smtClean="0">
                <a:latin typeface="Arial" charset="0"/>
              </a:rPr>
              <a:t> majority of Napa Valley winemakers produce it.</a:t>
            </a:r>
          </a:p>
          <a:p>
            <a:pPr marL="171450" indent="-171450" eaLnBrk="1" hangingPunct="1">
              <a:buFont typeface="Arial" pitchFamily="34" charset="0"/>
              <a:buChar char="•"/>
            </a:pPr>
            <a:r>
              <a:rPr lang="en-US" dirty="0" smtClean="0">
                <a:latin typeface="Arial" charset="0"/>
              </a:rPr>
              <a:t>But,</a:t>
            </a:r>
            <a:r>
              <a:rPr lang="en-US" baseline="0" dirty="0" smtClean="0">
                <a:latin typeface="Arial" charset="0"/>
              </a:rPr>
              <a:t> </a:t>
            </a:r>
            <a:r>
              <a:rPr lang="en-US" dirty="0" smtClean="0">
                <a:latin typeface="Arial" charset="0"/>
              </a:rPr>
              <a:t>thanks to the many diverse growing conditions we’ve talked about, all kinds of varieties flourish. </a:t>
            </a:r>
          </a:p>
          <a:p>
            <a:pPr marL="171450" indent="-171450" eaLnBrk="1" hangingPunct="1">
              <a:buFont typeface="Arial" pitchFamily="34" charset="0"/>
              <a:buChar char="•"/>
            </a:pPr>
            <a:r>
              <a:rPr lang="en-US" dirty="0" smtClean="0">
                <a:latin typeface="Arial" charset="0"/>
              </a:rPr>
              <a:t>Conditions are well-suited for growing both </a:t>
            </a:r>
            <a:r>
              <a:rPr lang="en-US" dirty="0" err="1" smtClean="0">
                <a:latin typeface="Arial" charset="0"/>
              </a:rPr>
              <a:t>Burgundian</a:t>
            </a:r>
            <a:r>
              <a:rPr lang="en-US" dirty="0" smtClean="0">
                <a:latin typeface="Arial" charset="0"/>
              </a:rPr>
              <a:t> (Chardonnay and Pinot Noir) and Bordeaux-style varieties (Cabernet, Merlot, Cabernet Franc, and Sauvignon Blanc).</a:t>
            </a:r>
          </a:p>
          <a:p>
            <a:pPr eaLnBrk="1" hangingPunct="1"/>
            <a:endParaRPr lang="en-US" dirty="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eaLnBrk="0" hangingPunct="0"/>
            <a:fld id="{5F868E1A-BC89-4090-8896-088FAA95B7DC}" type="slidenum">
              <a:rPr lang="en-US" sz="1200"/>
              <a:pPr algn="r" defTabSz="931863" eaLnBrk="0" hangingPunct="0"/>
              <a:t>17</a:t>
            </a:fld>
            <a:endParaRPr lang="en-US" sz="1200"/>
          </a:p>
        </p:txBody>
      </p:sp>
      <p:sp>
        <p:nvSpPr>
          <p:cNvPr id="99330"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eaLnBrk="0" hangingPunct="0"/>
            <a:fld id="{08352A1D-3BD7-44A7-89F6-7DA98F7EFE0F}" type="slidenum">
              <a:rPr lang="en-US" sz="1200"/>
              <a:pPr algn="r" defTabSz="931863" eaLnBrk="0" hangingPunct="0"/>
              <a:t>17</a:t>
            </a:fld>
            <a:endParaRPr lang="en-US"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dirty="0" smtClean="0">
                <a:latin typeface="Arial" charset="0"/>
              </a:rPr>
              <a:t>Most winemakers will tell you that quality starts in the vineyard. </a:t>
            </a:r>
          </a:p>
          <a:p>
            <a:pPr marL="171450" indent="-171450" eaLnBrk="1" hangingPunct="1">
              <a:buFont typeface="Arial" pitchFamily="34" charset="0"/>
              <a:buChar char="•"/>
            </a:pPr>
            <a:r>
              <a:rPr lang="en-US" dirty="0" smtClean="0">
                <a:latin typeface="Arial" charset="0"/>
              </a:rPr>
              <a:t>Napa Valley vineyards are intentionally farmed to produce low yields to allow only the healthiest of grape clusters to mature. </a:t>
            </a:r>
          </a:p>
          <a:p>
            <a:pPr marL="171450" indent="-171450" eaLnBrk="1" hangingPunct="1">
              <a:buFont typeface="Arial" pitchFamily="34" charset="0"/>
              <a:buChar char="•"/>
            </a:pPr>
            <a:r>
              <a:rPr lang="en-US" dirty="0" smtClean="0">
                <a:latin typeface="Arial" charset="0"/>
              </a:rPr>
              <a:t>Throughout the growing season, the canopy is managed with leaf pruning, shoot pulling, and fruit thinning – all of which is done by hand – resulting in a perfect sunlight to shade ratio and optimal fruit development. </a:t>
            </a:r>
          </a:p>
          <a:p>
            <a:pPr marL="171450" indent="-171450" eaLnBrk="1" hangingPunct="1">
              <a:buFont typeface="Arial" pitchFamily="34" charset="0"/>
              <a:buChar char="•"/>
            </a:pPr>
            <a:r>
              <a:rPr lang="en-US" dirty="0" smtClean="0">
                <a:latin typeface="Arial" charset="0"/>
              </a:rPr>
              <a:t>During the year, vineyard workers will tend to each individual vine at least 20 times. </a:t>
            </a:r>
          </a:p>
          <a:p>
            <a:pPr marL="171450" indent="-171450" eaLnBrk="1" hangingPunct="1">
              <a:buFont typeface="Arial" pitchFamily="34" charset="0"/>
              <a:buChar char="•"/>
            </a:pPr>
            <a:r>
              <a:rPr lang="en-US" dirty="0" smtClean="0">
                <a:latin typeface="Arial" charset="0"/>
              </a:rPr>
              <a:t>This attention to detail in the vineyard is designed to produce wine grapes of the highest quality.</a:t>
            </a:r>
          </a:p>
          <a:p>
            <a:pPr eaLnBrk="1" hangingPunct="1"/>
            <a:endParaRPr lang="en-US" dirty="0"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eaLnBrk="0" hangingPunct="0"/>
            <a:fld id="{AC1B930B-E529-471F-97AA-DDF6A3E45FFE}" type="slidenum">
              <a:rPr lang="en-US" sz="1200"/>
              <a:pPr algn="r" defTabSz="931863" eaLnBrk="0" hangingPunct="0"/>
              <a:t>18</a:t>
            </a:fld>
            <a:endParaRPr lang="en-US" sz="1200"/>
          </a:p>
        </p:txBody>
      </p:sp>
      <p:sp>
        <p:nvSpPr>
          <p:cNvPr id="105474"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eaLnBrk="0" hangingPunct="0"/>
            <a:fld id="{76B74661-6754-4374-BA31-C0D35A187B6B}" type="slidenum">
              <a:rPr lang="en-US" sz="1200"/>
              <a:pPr algn="r" defTabSz="931863" eaLnBrk="0" hangingPunct="0"/>
              <a:t>18</a:t>
            </a:fld>
            <a:endParaRPr lang="en-US" sz="12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marL="171450" indent="-171450">
              <a:buFont typeface="Arial" pitchFamily="34" charset="0"/>
              <a:buChar char="•"/>
            </a:pPr>
            <a:r>
              <a:rPr lang="en-US" dirty="0" smtClean="0">
                <a:latin typeface="Arial" charset="0"/>
              </a:rPr>
              <a:t>Inside the winery, most Napa Valley winemakers agree that “less is more” and their best approach is gentle and “hands off” allowing the grapes to express themselves. </a:t>
            </a:r>
          </a:p>
          <a:p>
            <a:pPr marL="171450" indent="-171450">
              <a:buFont typeface="Arial" pitchFamily="34" charset="0"/>
              <a:buChar char="•"/>
            </a:pPr>
            <a:r>
              <a:rPr lang="en-US" dirty="0" smtClean="0">
                <a:latin typeface="Arial" charset="0"/>
              </a:rPr>
              <a:t>Napa Valley vintners are always trying to improve quality -</a:t>
            </a:r>
            <a:r>
              <a:rPr lang="en-US" baseline="0" dirty="0" smtClean="0">
                <a:latin typeface="Arial" charset="0"/>
              </a:rPr>
              <a:t> </a:t>
            </a:r>
            <a:r>
              <a:rPr lang="en-US" dirty="0" smtClean="0">
                <a:latin typeface="Arial" charset="0"/>
              </a:rPr>
              <a:t>there is a culture of “we can do better.”</a:t>
            </a:r>
          </a:p>
          <a:p>
            <a:pPr marL="171450" indent="-171450">
              <a:buFont typeface="Arial" pitchFamily="34" charset="0"/>
              <a:buChar char="•"/>
            </a:pPr>
            <a:r>
              <a:rPr lang="en-US" dirty="0" smtClean="0">
                <a:latin typeface="Arial" charset="0"/>
              </a:rPr>
              <a:t>Innovative viticulture practices sometimes give a nod to the past, like use of concrete fermenters, gravity flow facilities, or wild yeasts, and also have a vision for the future, like new technology, which can provide an automated godsend to small producers with limited manpower. </a:t>
            </a:r>
          </a:p>
          <a:p>
            <a:pPr marL="171450" indent="-171450">
              <a:buFont typeface="Arial" pitchFamily="34" charset="0"/>
              <a:buChar char="•"/>
            </a:pPr>
            <a:r>
              <a:rPr lang="en-US" dirty="0" smtClean="0">
                <a:latin typeface="Arial" charset="0"/>
              </a:rPr>
              <a:t>Napa</a:t>
            </a:r>
            <a:r>
              <a:rPr lang="en-US" baseline="0" dirty="0" smtClean="0">
                <a:latin typeface="Arial" charset="0"/>
              </a:rPr>
              <a:t> v</a:t>
            </a:r>
            <a:r>
              <a:rPr lang="en-US" dirty="0" smtClean="0">
                <a:latin typeface="Arial" charset="0"/>
              </a:rPr>
              <a:t>intners regularly collaborate</a:t>
            </a:r>
            <a:r>
              <a:rPr lang="en-US" baseline="0" dirty="0" smtClean="0">
                <a:latin typeface="Arial" charset="0"/>
              </a:rPr>
              <a:t> </a:t>
            </a:r>
            <a:r>
              <a:rPr lang="en-US" dirty="0" smtClean="0">
                <a:latin typeface="Arial" charset="0"/>
              </a:rPr>
              <a:t>and participate in local wine technical group meetings and discussions, including the NVV’s winemaker discussion group.</a:t>
            </a:r>
          </a:p>
          <a:p>
            <a:pPr marL="171450" indent="-171450">
              <a:buFont typeface="Arial" pitchFamily="34" charset="0"/>
              <a:buChar char="•"/>
            </a:pPr>
            <a:r>
              <a:rPr lang="en-US" dirty="0" smtClean="0">
                <a:latin typeface="Arial" charset="0"/>
              </a:rPr>
              <a:t>They also</a:t>
            </a:r>
            <a:r>
              <a:rPr lang="en-US" baseline="0" dirty="0" smtClean="0">
                <a:latin typeface="Arial" charset="0"/>
              </a:rPr>
              <a:t> </a:t>
            </a:r>
            <a:r>
              <a:rPr lang="en-US" dirty="0" smtClean="0">
                <a:latin typeface="Arial" charset="0"/>
              </a:rPr>
              <a:t>regularly attend knowledge-building programs at local education institutions, like UC Davis, Sonoma State University, or even the local community college, which has an extensive enology program.</a:t>
            </a:r>
          </a:p>
          <a:p>
            <a:pPr eaLnBrk="1" hangingPunct="1"/>
            <a:endParaRPr lang="en-US" dirty="0"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eaLnBrk="0" hangingPunct="0"/>
            <a:fld id="{4BCB8162-1974-4436-B920-706ABFE5E52C}" type="slidenum">
              <a:rPr lang="en-US" sz="1200"/>
              <a:pPr algn="r" defTabSz="931863" eaLnBrk="0" hangingPunct="0"/>
              <a:t>19</a:t>
            </a:fld>
            <a:endParaRPr lang="en-US" sz="1200"/>
          </a:p>
        </p:txBody>
      </p:sp>
      <p:sp>
        <p:nvSpPr>
          <p:cNvPr id="171011"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a:fld id="{FC6CCFD0-3C18-434B-B43F-C3A3353191B1}" type="slidenum">
              <a:rPr lang="en-US" sz="1200"/>
              <a:pPr algn="r" defTabSz="931863"/>
              <a:t>19</a:t>
            </a:fld>
            <a:endParaRPr lang="en-US" sz="1200"/>
          </a:p>
        </p:txBody>
      </p:sp>
      <p:sp>
        <p:nvSpPr>
          <p:cNvPr id="171012" name="Rectangle 2"/>
          <p:cNvSpPr>
            <a:spLocks noGrp="1" noRot="1" noChangeAspect="1" noChangeArrowheads="1" noTextEdit="1"/>
          </p:cNvSpPr>
          <p:nvPr>
            <p:ph type="sldImg"/>
          </p:nvPr>
        </p:nvSpPr>
        <p:spPr>
          <a:ln/>
        </p:spPr>
      </p:sp>
      <p:sp>
        <p:nvSpPr>
          <p:cNvPr id="171013"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dirty="0" smtClean="0">
                <a:latin typeface="Arial" charset="0"/>
              </a:rPr>
              <a:t>When you put it all together, these distinct soils, distinct climates, distinct topography, and the</a:t>
            </a:r>
            <a:r>
              <a:rPr lang="en-US" baseline="0" dirty="0" smtClean="0">
                <a:latin typeface="Arial" charset="0"/>
              </a:rPr>
              <a:t> influence of grape growers and winemakers,</a:t>
            </a:r>
            <a:r>
              <a:rPr lang="en-US" dirty="0" smtClean="0">
                <a:latin typeface="Arial" charset="0"/>
              </a:rPr>
              <a:t> it yields distinctive</a:t>
            </a:r>
            <a:r>
              <a:rPr lang="en-US" baseline="0" dirty="0" smtClean="0">
                <a:latin typeface="Arial" charset="0"/>
              </a:rPr>
              <a:t> winemaking.</a:t>
            </a:r>
            <a:endParaRPr lang="en-US" dirty="0" smtClean="0">
              <a:latin typeface="Arial" charset="0"/>
            </a:endParaRPr>
          </a:p>
          <a:p>
            <a:pPr marL="171450" indent="-171450" eaLnBrk="1" hangingPunct="1">
              <a:buFont typeface="Arial" pitchFamily="34" charset="0"/>
              <a:buChar char="•"/>
            </a:pPr>
            <a:r>
              <a:rPr lang="en-US" dirty="0" smtClean="0">
                <a:latin typeface="Arial" charset="0"/>
              </a:rPr>
              <a:t>The sum of these factors is known by the French term, </a:t>
            </a:r>
            <a:r>
              <a:rPr lang="en-US" dirty="0" err="1" smtClean="0">
                <a:latin typeface="Arial" charset="0"/>
              </a:rPr>
              <a:t>terroir</a:t>
            </a:r>
            <a:r>
              <a:rPr lang="en-US" dirty="0" smtClean="0">
                <a:latin typeface="Arial" charset="0"/>
              </a:rPr>
              <a:t>. </a:t>
            </a:r>
          </a:p>
          <a:p>
            <a:pPr eaLnBrk="1" hangingPunct="1"/>
            <a:endParaRPr lang="en-US" dirty="0" smtClean="0">
              <a:latin typeface="Verdan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eaLnBrk="0" hangingPunct="0"/>
            <a:fld id="{2DF66733-4C90-40CE-A52D-44B1D6FE54B2}" type="slidenum">
              <a:rPr lang="en-US" sz="1200"/>
              <a:pPr algn="r" defTabSz="931863" eaLnBrk="0" hangingPunct="0"/>
              <a:t>2</a:t>
            </a:fld>
            <a:endParaRPr lang="en-US" sz="1200"/>
          </a:p>
        </p:txBody>
      </p:sp>
      <p:sp>
        <p:nvSpPr>
          <p:cNvPr id="179203"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eaLnBrk="0" hangingPunct="0"/>
            <a:fld id="{63A1D959-8B71-4CD2-9402-9B3A42659575}" type="slidenum">
              <a:rPr lang="en-US" sz="1200"/>
              <a:pPr algn="r" defTabSz="931863" eaLnBrk="0" hangingPunct="0"/>
              <a:t>2</a:t>
            </a:fld>
            <a:endParaRPr lang="en-US" sz="1200"/>
          </a:p>
        </p:txBody>
      </p:sp>
      <p:sp>
        <p:nvSpPr>
          <p:cNvPr id="179204" name="Rectangle 2"/>
          <p:cNvSpPr>
            <a:spLocks noGrp="1" noRot="1" noChangeAspect="1" noChangeArrowheads="1" noTextEdit="1"/>
          </p:cNvSpPr>
          <p:nvPr>
            <p:ph type="sldImg"/>
          </p:nvPr>
        </p:nvSpPr>
        <p:spPr>
          <a:ln/>
        </p:spPr>
      </p:sp>
      <p:sp>
        <p:nvSpPr>
          <p:cNvPr id="179205" name="Rectangle 3"/>
          <p:cNvSpPr>
            <a:spLocks noGrp="1" noChangeArrowheads="1"/>
          </p:cNvSpPr>
          <p:nvPr>
            <p:ph type="body" idx="1"/>
          </p:nvPr>
        </p:nvSpPr>
        <p:spPr>
          <a:noFill/>
          <a:ln/>
        </p:spPr>
        <p:txBody>
          <a:bodyPr/>
          <a:lstStyle/>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smtClean="0">
                <a:latin typeface="Arial" charset="0"/>
              </a:rPr>
              <a:t>Formed in 1944, the Napa Valley Vintners today has more than 425 member wineries</a:t>
            </a:r>
            <a:r>
              <a:rPr lang="en-US" baseline="0" dirty="0" smtClean="0">
                <a:latin typeface="Arial" charset="0"/>
              </a:rPr>
              <a:t> who work to</a:t>
            </a:r>
            <a:r>
              <a:rPr lang="en-US" dirty="0" smtClean="0">
                <a:latin typeface="Arial" charset="0"/>
              </a:rPr>
              <a:t> promote,</a:t>
            </a:r>
            <a:r>
              <a:rPr lang="en-US" baseline="0" dirty="0" smtClean="0">
                <a:latin typeface="Arial" charset="0"/>
              </a:rPr>
              <a:t> </a:t>
            </a:r>
            <a:r>
              <a:rPr lang="en-US" dirty="0" smtClean="0">
                <a:latin typeface="Arial" charset="0"/>
              </a:rPr>
              <a:t>protect and</a:t>
            </a:r>
            <a:r>
              <a:rPr lang="en-US" baseline="0" dirty="0" smtClean="0">
                <a:latin typeface="Arial" charset="0"/>
              </a:rPr>
              <a:t> </a:t>
            </a:r>
            <a:r>
              <a:rPr lang="en-US" dirty="0" smtClean="0">
                <a:latin typeface="Arial" charset="0"/>
              </a:rPr>
              <a:t>enhance the Napa Valley appellation,</a:t>
            </a:r>
            <a:r>
              <a:rPr lang="en-US" baseline="0" dirty="0" smtClean="0">
                <a:latin typeface="Arial" charset="0"/>
              </a:rPr>
              <a:t> our wines, vintners and community.</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smtClean="0">
                <a:latin typeface="Arial" charset="0"/>
              </a:rPr>
              <a:t>Our winery is a member of the NVV.</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en-US" dirty="0" smtClean="0">
              <a:latin typeface="Arial" charset="0"/>
            </a:endParaRPr>
          </a:p>
          <a:p>
            <a:pPr marL="171450" indent="-171450" eaLnBrk="1" hangingPunct="1">
              <a:buFont typeface="Arial" pitchFamily="34" charset="0"/>
              <a:buChar char="•"/>
            </a:pPr>
            <a:endParaRPr lang="en-US" dirty="0" smtClean="0">
              <a:latin typeface="Arial" charset="0"/>
            </a:endParaRPr>
          </a:p>
          <a:p>
            <a:pPr eaLnBrk="1" hangingPunct="1"/>
            <a:endParaRPr lang="en-US" dirty="0" smtClean="0">
              <a:latin typeface="Arial" charset="0"/>
            </a:endParaRPr>
          </a:p>
          <a:p>
            <a:pPr eaLnBrk="1" hangingPunct="1"/>
            <a:endParaRPr lang="en-US" dirty="0" smtClean="0">
              <a:latin typeface="Verdana"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eaLnBrk="0" hangingPunct="0"/>
            <a:fld id="{F748C2DA-1F48-43CB-9CE1-E3D4C7436365}" type="slidenum">
              <a:rPr lang="en-US" sz="1200"/>
              <a:pPr algn="r" defTabSz="931863" eaLnBrk="0" hangingPunct="0"/>
              <a:t>20</a:t>
            </a:fld>
            <a:endParaRPr lang="en-US" sz="1200"/>
          </a:p>
        </p:txBody>
      </p:sp>
      <p:sp>
        <p:nvSpPr>
          <p:cNvPr id="183299"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eaLnBrk="0" hangingPunct="0"/>
            <a:fld id="{B33FF008-1772-4725-8477-01DA26F2E205}" type="slidenum">
              <a:rPr lang="en-US" sz="1200"/>
              <a:pPr algn="r" defTabSz="931863" eaLnBrk="0" hangingPunct="0"/>
              <a:t>20</a:t>
            </a:fld>
            <a:endParaRPr lang="en-US" sz="1200"/>
          </a:p>
        </p:txBody>
      </p:sp>
      <p:sp>
        <p:nvSpPr>
          <p:cNvPr id="183300" name="Rectangle 2"/>
          <p:cNvSpPr>
            <a:spLocks noGrp="1" noRot="1" noChangeAspect="1" noChangeArrowheads="1" noTextEdit="1"/>
          </p:cNvSpPr>
          <p:nvPr>
            <p:ph type="sldImg"/>
          </p:nvPr>
        </p:nvSpPr>
        <p:spPr>
          <a:ln/>
        </p:spPr>
      </p:sp>
      <p:sp>
        <p:nvSpPr>
          <p:cNvPr id="183301"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dirty="0" smtClean="0">
                <a:latin typeface="Arial" charset="0"/>
              </a:rPr>
              <a:t>Millions of years of science…150 years of grape growing…70 years of cooperation and camaraderie. </a:t>
            </a:r>
          </a:p>
          <a:p>
            <a:pPr marL="171450" indent="-171450" eaLnBrk="1" hangingPunct="1">
              <a:buFont typeface="Arial" pitchFamily="34" charset="0"/>
              <a:buChar char="•"/>
            </a:pPr>
            <a:r>
              <a:rPr lang="en-US" dirty="0" smtClean="0">
                <a:latin typeface="Arial" charset="0"/>
              </a:rPr>
              <a:t>Today, Napa Valley is the most recognized appellation in America, its wines are considered some of the finest and most age-worthy in the world.</a:t>
            </a:r>
          </a:p>
          <a:p>
            <a:pPr marL="171450" indent="-171450" eaLnBrk="1" hangingPunct="1">
              <a:buFont typeface="Arial" pitchFamily="34" charset="0"/>
              <a:buChar char="•"/>
            </a:pPr>
            <a:r>
              <a:rPr lang="en-US" dirty="0" smtClean="0">
                <a:latin typeface="Arial" charset="0"/>
              </a:rPr>
              <a:t>No other winegrowing region offers more diversity or a greater tradition of leadership. </a:t>
            </a:r>
          </a:p>
          <a:p>
            <a:pPr marL="171450" indent="-171450" eaLnBrk="1" hangingPunct="1">
              <a:buFont typeface="Arial" pitchFamily="34" charset="0"/>
              <a:buChar char="•"/>
            </a:pPr>
            <a:r>
              <a:rPr lang="en-US" dirty="0" smtClean="0">
                <a:latin typeface="Arial" charset="0"/>
              </a:rPr>
              <a:t>Thank you for listening to our story.</a:t>
            </a:r>
          </a:p>
          <a:p>
            <a:pPr eaLnBrk="1" hangingPunct="1"/>
            <a:endParaRPr lang="en-US" dirty="0" smtClean="0">
              <a:latin typeface="Verdan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5FF94F24-A6E0-4C40-BF30-B90374CB4231}" type="slidenum">
              <a:rPr lang="en-US" smtClean="0"/>
              <a:pPr/>
              <a:t>3</a:t>
            </a:fld>
            <a:endParaRPr lang="en-US" smtClean="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marL="171450" indent="-171450">
              <a:buFont typeface="Arial" pitchFamily="34" charset="0"/>
              <a:buChar char="•"/>
            </a:pPr>
            <a:r>
              <a:rPr lang="en-US" dirty="0" smtClean="0">
                <a:latin typeface="Arial" charset="0"/>
                <a:cs typeface="Arial" charset="0"/>
              </a:rPr>
              <a:t>There are many great wine regions and Napa Valley is one of them.</a:t>
            </a:r>
          </a:p>
          <a:p>
            <a:pPr marL="171450" indent="-171450">
              <a:buFont typeface="Arial" pitchFamily="34" charset="0"/>
              <a:buChar char="•"/>
            </a:pPr>
            <a:r>
              <a:rPr lang="en-US" dirty="0" smtClean="0">
                <a:latin typeface="Arial" charset="0"/>
                <a:cs typeface="Arial" charset="0"/>
              </a:rPr>
              <a:t>Napa Valley is the home to America’s first  Agricultural Preserve and is a region of incomparable natural beauty. </a:t>
            </a:r>
          </a:p>
          <a:p>
            <a:pPr marL="171450" indent="-171450">
              <a:buFont typeface="Arial" pitchFamily="34" charset="0"/>
              <a:buChar char="•"/>
            </a:pPr>
            <a:r>
              <a:rPr lang="en-US" dirty="0" smtClean="0">
                <a:latin typeface="Arial" charset="0"/>
                <a:cs typeface="Arial" charset="0"/>
              </a:rPr>
              <a:t>Though accounting for a fraction</a:t>
            </a:r>
            <a:r>
              <a:rPr lang="en-US" baseline="0" dirty="0" smtClean="0">
                <a:latin typeface="Arial" charset="0"/>
                <a:cs typeface="Arial" charset="0"/>
              </a:rPr>
              <a:t> of </a:t>
            </a:r>
            <a:r>
              <a:rPr lang="en-US" dirty="0" smtClean="0">
                <a:latin typeface="Arial" charset="0"/>
                <a:cs typeface="Arial" charset="0"/>
              </a:rPr>
              <a:t>California’s harvest, Napa Valley is the industry’s undisputed leader in land and community stewardship and is renowned the world over for its extraordinary wines.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383CDBF4-5DC4-45E6-BFFB-94033F070212}" type="slidenum">
              <a:rPr lang="en-US" smtClean="0"/>
              <a:pPr/>
              <a:t>4</a:t>
            </a:fld>
            <a:endParaRPr lang="en-US"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marL="171450" indent="-171450">
              <a:spcBef>
                <a:spcPct val="0"/>
              </a:spcBef>
              <a:buFont typeface="Arial" pitchFamily="34" charset="0"/>
              <a:buChar char="•"/>
            </a:pPr>
            <a:r>
              <a:rPr lang="en-US" dirty="0" smtClean="0">
                <a:latin typeface="Arial" charset="0"/>
                <a:cs typeface="Arial" charset="0"/>
              </a:rPr>
              <a:t>Napa Valley is located in Northern California, very close to San Francisco and the Pacific Ocean, and several hundred miles from Los Angeles</a:t>
            </a:r>
            <a:r>
              <a:rPr lang="en-US" smtClean="0">
                <a:latin typeface="Arial" charset="0"/>
                <a:cs typeface="Arial" charset="0"/>
              </a:rPr>
              <a:t>. </a:t>
            </a:r>
            <a:endParaRPr lang="en-US" dirty="0" smtClean="0">
              <a:solidFill>
                <a:srgbClr val="000000"/>
              </a:solidFill>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1A4690B2-9D98-4C3D-B02B-EAD8387C814C}" type="slidenum">
              <a:rPr lang="en-US" smtClean="0"/>
              <a:pPr/>
              <a:t>5</a:t>
            </a:fld>
            <a:endParaRPr lang="en-US" smtClean="0"/>
          </a:p>
        </p:txBody>
      </p:sp>
      <p:sp>
        <p:nvSpPr>
          <p:cNvPr id="19458"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eaLnBrk="0" hangingPunct="0"/>
            <a:fld id="{025DAF3C-6C72-42C7-8750-4D47B602E253}" type="slidenum">
              <a:rPr lang="en-US" sz="1200"/>
              <a:pPr algn="r" defTabSz="931863" eaLnBrk="0" hangingPunct="0"/>
              <a:t>5</a:t>
            </a:fld>
            <a:endParaRPr 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dirty="0" smtClean="0">
                <a:latin typeface="Arial" charset="0"/>
                <a:cs typeface="Arial" charset="0"/>
              </a:rPr>
              <a:t>It’s a fairly young, “new world” wine region where wine has been made for only about 150 years.</a:t>
            </a:r>
            <a:endParaRPr lang="en-US" dirty="0" smtClean="0">
              <a:latin typeface="Verdana"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CB699B28-3210-4AD8-A86D-2CC02ECC2EF1}" type="slidenum">
              <a:rPr lang="en-US" smtClean="0"/>
              <a:pPr/>
              <a:t>6</a:t>
            </a:fld>
            <a:endParaRPr lang="en-US" smtClean="0"/>
          </a:p>
        </p:txBody>
      </p:sp>
      <p:sp>
        <p:nvSpPr>
          <p:cNvPr id="21506"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eaLnBrk="0" hangingPunct="0"/>
            <a:fld id="{1C5A379A-36A5-4499-8BC3-F17A78B6B5EB}" type="slidenum">
              <a:rPr lang="en-US" sz="1200"/>
              <a:pPr algn="r" defTabSz="931863" eaLnBrk="0" hangingPunct="0"/>
              <a:t>6</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171450" indent="-171450">
              <a:buFont typeface="Arial" pitchFamily="34" charset="0"/>
              <a:buChar char="•"/>
            </a:pPr>
            <a:r>
              <a:rPr lang="en-US" dirty="0" smtClean="0">
                <a:latin typeface="Arial" charset="0"/>
                <a:cs typeface="Arial" charset="0"/>
              </a:rPr>
              <a:t>Napa Valley is small: the valley floor, located between the </a:t>
            </a:r>
            <a:r>
              <a:rPr lang="en-US" dirty="0" err="1" smtClean="0">
                <a:latin typeface="Arial" charset="0"/>
                <a:cs typeface="Arial" charset="0"/>
              </a:rPr>
              <a:t>Mayacamas</a:t>
            </a:r>
            <a:r>
              <a:rPr lang="en-US" dirty="0" smtClean="0">
                <a:latin typeface="Arial" charset="0"/>
                <a:cs typeface="Arial" charset="0"/>
              </a:rPr>
              <a:t> Mountains and </a:t>
            </a:r>
            <a:r>
              <a:rPr lang="en-US" dirty="0" err="1" smtClean="0">
                <a:latin typeface="Arial" charset="0"/>
                <a:cs typeface="Arial" charset="0"/>
              </a:rPr>
              <a:t>Vaca</a:t>
            </a:r>
            <a:r>
              <a:rPr lang="en-US" dirty="0" smtClean="0">
                <a:latin typeface="Arial" charset="0"/>
                <a:cs typeface="Arial" charset="0"/>
              </a:rPr>
              <a:t> Range, is just about 5 miles across at its widest point and 30 miles at its longest.  </a:t>
            </a:r>
          </a:p>
          <a:p>
            <a:pPr marL="171450" indent="-171450">
              <a:buFont typeface="Arial" pitchFamily="34" charset="0"/>
              <a:buChar char="•"/>
            </a:pPr>
            <a:r>
              <a:rPr lang="en-US" dirty="0" smtClean="0">
                <a:latin typeface="Arial" charset="0"/>
                <a:cs typeface="Arial" charset="0"/>
              </a:rPr>
              <a:t>There are even smaller places within it:</a:t>
            </a:r>
            <a:r>
              <a:rPr lang="en-US" baseline="0" dirty="0" smtClean="0">
                <a:latin typeface="Arial" charset="0"/>
                <a:cs typeface="Arial" charset="0"/>
              </a:rPr>
              <a:t> t</a:t>
            </a:r>
            <a:r>
              <a:rPr lang="en-US" dirty="0" smtClean="0">
                <a:latin typeface="Arial" charset="0"/>
                <a:cs typeface="Arial" charset="0"/>
              </a:rPr>
              <a:t>he Napa Valley itself is an AVA or American </a:t>
            </a:r>
            <a:r>
              <a:rPr lang="en-US" dirty="0" err="1" smtClean="0">
                <a:latin typeface="Arial" charset="0"/>
                <a:cs typeface="Arial" charset="0"/>
              </a:rPr>
              <a:t>Viticultural</a:t>
            </a:r>
            <a:r>
              <a:rPr lang="en-US" dirty="0" smtClean="0">
                <a:latin typeface="Arial" charset="0"/>
                <a:cs typeface="Arial" charset="0"/>
              </a:rPr>
              <a:t> Area,</a:t>
            </a:r>
            <a:r>
              <a:rPr lang="en-US" baseline="0" dirty="0" smtClean="0">
                <a:latin typeface="Arial" charset="0"/>
                <a:cs typeface="Arial" charset="0"/>
              </a:rPr>
              <a:t> the first to be recognized in California in 1981</a:t>
            </a:r>
            <a:endParaRPr lang="en-US" dirty="0" smtClean="0">
              <a:latin typeface="Arial" charset="0"/>
              <a:cs typeface="Arial" charset="0"/>
            </a:endParaRPr>
          </a:p>
          <a:p>
            <a:pPr marL="171450" indent="-171450">
              <a:buFont typeface="Arial" pitchFamily="34" charset="0"/>
              <a:buChar char="•"/>
            </a:pPr>
            <a:r>
              <a:rPr lang="en-US" dirty="0" smtClean="0">
                <a:latin typeface="Arial" charset="0"/>
                <a:cs typeface="Arial" charset="0"/>
              </a:rPr>
              <a:t>Within the Napa Valley AVA there are 16 recognized sub- or “nested” AVAs</a:t>
            </a:r>
            <a:endParaRPr lang="en-US" sz="800" dirty="0" smtClean="0">
              <a:latin typeface="Verdana"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4BEEFA2B-1F9C-4328-8F5B-DE54BBC3E1B2}" type="slidenum">
              <a:rPr lang="en-US" smtClean="0"/>
              <a:pPr/>
              <a:t>7</a:t>
            </a:fld>
            <a:endParaRPr lang="en-US" smtClean="0"/>
          </a:p>
        </p:txBody>
      </p:sp>
      <p:sp>
        <p:nvSpPr>
          <p:cNvPr id="25602"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eaLnBrk="0" hangingPunct="0"/>
            <a:fld id="{FBC226C9-6C5E-4801-9DDD-7A8C9A645664}" type="slidenum">
              <a:rPr lang="en-US" sz="1200"/>
              <a:pPr algn="r" defTabSz="931863" eaLnBrk="0" hangingPunct="0"/>
              <a:t>7</a:t>
            </a:fld>
            <a:endParaRPr lang="en-US"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dirty="0" smtClean="0">
                <a:latin typeface="Arial" charset="0"/>
                <a:cs typeface="Arial" charset="0"/>
              </a:rPr>
              <a:t>If there’s one message we could leave you with today, it’s that the Napa Valley may be one of the most renowned wine growing regions in the world, but it is also one of the smallest. </a:t>
            </a:r>
          </a:p>
          <a:p>
            <a:pPr marL="171450" indent="-171450" eaLnBrk="1" hangingPunct="1">
              <a:buFont typeface="Arial" pitchFamily="34" charset="0"/>
              <a:buChar char="•"/>
            </a:pPr>
            <a:r>
              <a:rPr lang="en-US" dirty="0" smtClean="0">
                <a:latin typeface="Arial" charset="0"/>
                <a:cs typeface="Arial" charset="0"/>
              </a:rPr>
              <a:t>Napa Valley produces just 4% of California’s wine and a mere four-tenths of one percent of the world’s wine.</a:t>
            </a:r>
          </a:p>
          <a:p>
            <a:pPr eaLnBrk="1" hangingPunct="1"/>
            <a:endParaRPr lang="en-US" dirty="0" smtClean="0">
              <a:latin typeface="Arial" charset="0"/>
              <a:cs typeface="Arial" charset="0"/>
            </a:endParaRPr>
          </a:p>
          <a:p>
            <a:pPr eaLnBrk="1" hangingPunct="1"/>
            <a:endParaRPr lang="en-US" sz="1000" dirty="0" smtClean="0">
              <a:latin typeface="Verdana"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D8C554E5-F973-4F92-8EF9-762E5F56A257}" type="slidenum">
              <a:rPr lang="en-US" smtClean="0"/>
              <a:pPr/>
              <a:t>8</a:t>
            </a:fld>
            <a:endParaRPr lang="en-US" smtClean="0"/>
          </a:p>
        </p:txBody>
      </p:sp>
      <p:sp>
        <p:nvSpPr>
          <p:cNvPr id="27650"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eaLnBrk="0" hangingPunct="0"/>
            <a:fld id="{4977DB36-11E1-4D3C-AD40-ACEDD74AEC1F}" type="slidenum">
              <a:rPr lang="en-US" sz="1200"/>
              <a:pPr algn="r" defTabSz="931863" eaLnBrk="0" hangingPunct="0"/>
              <a:t>8</a:t>
            </a:fld>
            <a:endParaRPr 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dirty="0" smtClean="0">
                <a:latin typeface="Arial" charset="0"/>
                <a:cs typeface="Arial" charset="0"/>
              </a:rPr>
              <a:t>It is roughly the size of Burgundy’s Côte d’Or and about one-eighth the size of Bordeaux. </a:t>
            </a:r>
          </a:p>
          <a:p>
            <a:pPr marL="171450" indent="-171450" eaLnBrk="1" hangingPunct="1">
              <a:buFont typeface="Arial" pitchFamily="34" charset="0"/>
              <a:buChar char="•"/>
            </a:pPr>
            <a:r>
              <a:rPr lang="en-US" dirty="0" smtClean="0">
                <a:latin typeface="Arial" charset="0"/>
                <a:cs typeface="Arial" charset="0"/>
              </a:rPr>
              <a:t>There are approximately 45,000 acres under vine, about 9% of all of Napa County.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4B023BB9-9DBE-4644-9757-1BBB4657CC87}" type="slidenum">
              <a:rPr lang="en-US" smtClean="0"/>
              <a:pPr/>
              <a:t>9</a:t>
            </a:fld>
            <a:endParaRPr lang="en-US" smtClean="0"/>
          </a:p>
        </p:txBody>
      </p:sp>
      <p:sp>
        <p:nvSpPr>
          <p:cNvPr id="29698"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eaLnBrk="0" hangingPunct="0"/>
            <a:fld id="{9E92F130-75C0-488D-8014-0476740EF5E3}" type="slidenum">
              <a:rPr lang="en-US" sz="1200"/>
              <a:pPr algn="r" defTabSz="931863" eaLnBrk="0" hangingPunct="0"/>
              <a:t>9</a:t>
            </a:fld>
            <a:endParaRPr 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marL="171450" indent="-171450">
              <a:buFont typeface="Arial" pitchFamily="34" charset="0"/>
              <a:buChar char="•"/>
            </a:pPr>
            <a:r>
              <a:rPr lang="en-US" dirty="0" smtClean="0">
                <a:latin typeface="Arial" charset="0"/>
                <a:cs typeface="Arial" charset="0"/>
              </a:rPr>
              <a:t>The majority of Napa Valley’s producers are also small: </a:t>
            </a:r>
          </a:p>
          <a:p>
            <a:pPr marL="171450" indent="-171450">
              <a:buFont typeface="Arial" pitchFamily="34" charset="0"/>
              <a:buChar char="•"/>
            </a:pPr>
            <a:r>
              <a:rPr lang="en-US" dirty="0" smtClean="0">
                <a:latin typeface="Arial" charset="0"/>
                <a:cs typeface="Arial" charset="0"/>
              </a:rPr>
              <a:t>Nearly</a:t>
            </a:r>
            <a:r>
              <a:rPr lang="en-US" baseline="0" dirty="0" smtClean="0">
                <a:latin typeface="Arial" charset="0"/>
                <a:cs typeface="Arial" charset="0"/>
              </a:rPr>
              <a:t> 8</a:t>
            </a:r>
            <a:r>
              <a:rPr lang="en-US" dirty="0" smtClean="0">
                <a:latin typeface="Arial" charset="0"/>
                <a:cs typeface="Arial" charset="0"/>
              </a:rPr>
              <a:t>0% of the NVV’s 425 member wineries make less than 10,000 cases of a wine a year. </a:t>
            </a:r>
          </a:p>
          <a:p>
            <a:pPr marL="171450" indent="-171450">
              <a:buFont typeface="Arial" pitchFamily="34" charset="0"/>
              <a:buChar char="•"/>
            </a:pPr>
            <a:r>
              <a:rPr lang="en-US" dirty="0" smtClean="0">
                <a:latin typeface="Arial" charset="0"/>
                <a:cs typeface="Arial" charset="0"/>
              </a:rPr>
              <a:t>More</a:t>
            </a:r>
            <a:r>
              <a:rPr lang="en-US" baseline="0" dirty="0" smtClean="0">
                <a:latin typeface="Arial" charset="0"/>
                <a:cs typeface="Arial" charset="0"/>
              </a:rPr>
              <a:t> than </a:t>
            </a:r>
            <a:r>
              <a:rPr lang="en-US" dirty="0" smtClean="0">
                <a:latin typeface="Arial" charset="0"/>
                <a:cs typeface="Arial" charset="0"/>
              </a:rPr>
              <a:t>60% produce fewer than 5,000 cases annually.</a:t>
            </a:r>
          </a:p>
          <a:p>
            <a:pPr marL="171450" indent="-171450">
              <a:buFont typeface="Arial" pitchFamily="34" charset="0"/>
              <a:buChar char="•"/>
            </a:pPr>
            <a:r>
              <a:rPr lang="en-US" dirty="0" smtClean="0">
                <a:latin typeface="Arial" charset="0"/>
                <a:cs typeface="Arial" charset="0"/>
              </a:rPr>
              <a:t>95% of all Napa Valley wineries are family owned.</a:t>
            </a:r>
          </a:p>
          <a:p>
            <a:pPr eaLnBrk="1" hangingPunct="1"/>
            <a:endParaRPr lang="en-US" sz="1000" dirty="0" smtClean="0">
              <a:latin typeface="Verdan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title_nvr.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bwMode="auto">
          <a:xfrm>
            <a:off x="0" y="0"/>
            <a:ext cx="8064500" cy="65151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a:lstStyle/>
          <a:p>
            <a:pPr algn="ctr" eaLnBrk="0" hangingPunct="0">
              <a:defRPr/>
            </a:pPr>
            <a:endParaRPr lang="en-US">
              <a:latin typeface="Times"/>
              <a:cs typeface="+mn-cs"/>
            </a:endParaRPr>
          </a:p>
        </p:txBody>
      </p:sp>
      <p:sp>
        <p:nvSpPr>
          <p:cNvPr id="2" name="Title 1"/>
          <p:cNvSpPr>
            <a:spLocks noGrp="1"/>
          </p:cNvSpPr>
          <p:nvPr>
            <p:ph type="title"/>
          </p:nvPr>
        </p:nvSpPr>
        <p:spPr>
          <a:xfrm>
            <a:off x="363512" y="134911"/>
            <a:ext cx="6322102" cy="873178"/>
          </a:xfrm>
        </p:spPr>
        <p:txBody>
          <a:bodyPr/>
          <a:lstStyle>
            <a:lvl1pPr>
              <a:defRPr sz="3000" b="0">
                <a:solidFill>
                  <a:schemeClr val="bg2">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3512" y="1259174"/>
            <a:ext cx="6322102" cy="4631960"/>
          </a:xfrm>
        </p:spPr>
        <p:txBody>
          <a:bodyPr/>
          <a:lstStyle>
            <a:lvl1pPr>
              <a:buNone/>
              <a:defRPr/>
            </a:lvl1pPr>
            <a:lvl2pPr marL="569913" indent="-231775">
              <a:buClr>
                <a:srgbClr val="972154"/>
              </a:buClr>
              <a:buFont typeface="Arial" pitchFamily="34" charset="0"/>
              <a:buChar char="•"/>
              <a:defRPr/>
            </a:lvl2pPr>
            <a:lvl3pPr>
              <a:buNone/>
              <a:defRPr/>
            </a:lvl3pPr>
            <a:lvl4pPr>
              <a:buNone/>
              <a:defRPr/>
            </a:lvl4pPr>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8424" y="1079292"/>
            <a:ext cx="3923674" cy="5016708"/>
          </a:xfrm>
        </p:spPr>
        <p:txBody>
          <a:bodyPr/>
          <a:lstStyle>
            <a:lvl1pPr marL="0" indent="0">
              <a:buNone/>
              <a:defRPr/>
            </a:lvl1pPr>
            <a:lvl2pPr marL="457200" indent="-231775">
              <a:buClr>
                <a:srgbClr val="972154"/>
              </a:buClr>
              <a:buFont typeface="Arial" pitchFamily="34" charset="0"/>
              <a:buChar char="•"/>
              <a:defRPr/>
            </a:lvl2pPr>
            <a:lvl3pPr>
              <a:buNone/>
              <a:defRPr/>
            </a:lvl3pPr>
            <a:lvl4pPr>
              <a:buNone/>
              <a:defRPr/>
            </a:lvl4pPr>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52668" y="134910"/>
            <a:ext cx="4354643" cy="1266669"/>
          </a:xfrm>
        </p:spPr>
        <p:txBody>
          <a:bodyPr/>
          <a:lstStyle>
            <a:lvl1pPr>
              <a:defRPr sz="2400" b="1"/>
            </a:lvl1pPr>
          </a:lstStyle>
          <a:p>
            <a:r>
              <a:rPr lang="en-US" smtClean="0"/>
              <a:t>Click to edit Master title style</a:t>
            </a:r>
            <a:endParaRPr lang="en-US"/>
          </a:p>
        </p:txBody>
      </p:sp>
      <p:sp>
        <p:nvSpPr>
          <p:cNvPr id="3" name="Content Placeholder 2"/>
          <p:cNvSpPr>
            <a:spLocks noGrp="1"/>
          </p:cNvSpPr>
          <p:nvPr>
            <p:ph idx="1"/>
          </p:nvPr>
        </p:nvSpPr>
        <p:spPr>
          <a:xfrm>
            <a:off x="3552668" y="1641423"/>
            <a:ext cx="4354643" cy="4631960"/>
          </a:xfrm>
        </p:spPr>
        <p:txBody>
          <a:bodyPr/>
          <a:lstStyle>
            <a:lvl1pPr>
              <a:buNone/>
              <a:defRPr/>
            </a:lvl1pPr>
            <a:lvl2pPr>
              <a:buNone/>
              <a:defRPr/>
            </a:lvl2pPr>
            <a:lvl3pPr>
              <a:buNone/>
              <a:defRPr/>
            </a:lvl3pPr>
            <a:lvl4pPr>
              <a:buNone/>
              <a:defRPr/>
            </a:lvl4pPr>
            <a:lvl5pPr>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2668" y="1139252"/>
            <a:ext cx="4354643" cy="5134131"/>
          </a:xfrm>
        </p:spPr>
        <p:txBody>
          <a:bodyPr/>
          <a:lstStyle>
            <a:lvl1pPr>
              <a:buNone/>
              <a:defRPr/>
            </a:lvl1pPr>
            <a:lvl2pPr>
              <a:buNone/>
              <a:defRPr/>
            </a:lvl2pPr>
            <a:lvl3pPr>
              <a:buNone/>
              <a:defRPr/>
            </a:lvl3pPr>
            <a:lvl4pPr>
              <a:buNone/>
              <a:defRPr/>
            </a:lvl4pPr>
            <a:lvl5pPr>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a:lstStyle>
            <a:lvl1pPr>
              <a:defRPr lang="en-US" sz="2400" b="1">
                <a:solidFill>
                  <a:schemeClr val="tx2"/>
                </a:solidFill>
                <a:latin typeface="Arial" pitchFamily="34" charset="0"/>
                <a:ea typeface="+mj-ea"/>
                <a:cs typeface="Arial" pitchFamily="34" charset="0"/>
              </a:defRPr>
            </a:lvl1pPr>
          </a:lstStyle>
          <a:p>
            <a:pPr lvl="0"/>
            <a:r>
              <a:rPr lang="en-US" smtClean="0"/>
              <a:t>Click to edit Master title style</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13906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438993"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85872" y="1981200"/>
            <a:ext cx="3438993"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blank.jpg"/>
          <p:cNvPicPr>
            <a:picLocks noChangeAspect="1"/>
          </p:cNvPicPr>
          <p:nvPr userDrawn="1"/>
        </p:nvPicPr>
        <p:blipFill>
          <a:blip r:embed="rId10"/>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363538" y="204788"/>
            <a:ext cx="63214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363538" y="1536700"/>
            <a:ext cx="6321425" cy="4632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1" r:id="rId3"/>
    <p:sldLayoutId id="2147483652" r:id="rId4"/>
    <p:sldLayoutId id="2147483653" r:id="rId5"/>
    <p:sldLayoutId id="2147483654" r:id="rId6"/>
    <p:sldLayoutId id="2147483655" r:id="rId7"/>
    <p:sldLayoutId id="2147483656" r:id="rId8"/>
  </p:sldLayoutIdLst>
  <p:transition>
    <p:fade/>
  </p:transition>
  <p:txStyles>
    <p:titleStyle>
      <a:lvl1pPr algn="l" rtl="0" eaLnBrk="0" fontAlgn="base" hangingPunct="0">
        <a:spcBef>
          <a:spcPct val="0"/>
        </a:spcBef>
        <a:spcAft>
          <a:spcPct val="0"/>
        </a:spcAft>
        <a:defRPr sz="2400" b="1">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2400" b="1">
          <a:solidFill>
            <a:schemeClr val="tx2"/>
          </a:solidFill>
          <a:latin typeface="Arial" charset="0"/>
          <a:cs typeface="Arial" charset="0"/>
        </a:defRPr>
      </a:lvl2pPr>
      <a:lvl3pPr algn="l" rtl="0" eaLnBrk="0" fontAlgn="base" hangingPunct="0">
        <a:spcBef>
          <a:spcPct val="0"/>
        </a:spcBef>
        <a:spcAft>
          <a:spcPct val="0"/>
        </a:spcAft>
        <a:defRPr sz="2400" b="1">
          <a:solidFill>
            <a:schemeClr val="tx2"/>
          </a:solidFill>
          <a:latin typeface="Arial" charset="0"/>
          <a:cs typeface="Arial" charset="0"/>
        </a:defRPr>
      </a:lvl3pPr>
      <a:lvl4pPr algn="l" rtl="0" eaLnBrk="0" fontAlgn="base" hangingPunct="0">
        <a:spcBef>
          <a:spcPct val="0"/>
        </a:spcBef>
        <a:spcAft>
          <a:spcPct val="0"/>
        </a:spcAft>
        <a:defRPr sz="2400" b="1">
          <a:solidFill>
            <a:schemeClr val="tx2"/>
          </a:solidFill>
          <a:latin typeface="Arial" charset="0"/>
          <a:cs typeface="Arial" charset="0"/>
        </a:defRPr>
      </a:lvl4pPr>
      <a:lvl5pPr algn="l" rtl="0" eaLnBrk="0" fontAlgn="base" hangingPunct="0">
        <a:spcBef>
          <a:spcPct val="0"/>
        </a:spcBef>
        <a:spcAft>
          <a:spcPct val="0"/>
        </a:spcAft>
        <a:defRPr sz="2400" b="1">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Times"/>
        </a:defRPr>
      </a:lvl6pPr>
      <a:lvl7pPr marL="914400" algn="ctr" rtl="0" fontAlgn="base">
        <a:spcBef>
          <a:spcPct val="0"/>
        </a:spcBef>
        <a:spcAft>
          <a:spcPct val="0"/>
        </a:spcAft>
        <a:defRPr sz="4400">
          <a:solidFill>
            <a:schemeClr val="tx2"/>
          </a:solidFill>
          <a:latin typeface="Times"/>
        </a:defRPr>
      </a:lvl7pPr>
      <a:lvl8pPr marL="1371600" algn="ctr" rtl="0" fontAlgn="base">
        <a:spcBef>
          <a:spcPct val="0"/>
        </a:spcBef>
        <a:spcAft>
          <a:spcPct val="0"/>
        </a:spcAft>
        <a:defRPr sz="4400">
          <a:solidFill>
            <a:schemeClr val="tx2"/>
          </a:solidFill>
          <a:latin typeface="Times"/>
        </a:defRPr>
      </a:lvl8pPr>
      <a:lvl9pPr marL="1828800" algn="ctr" rtl="0" fontAlgn="base">
        <a:spcBef>
          <a:spcPct val="0"/>
        </a:spcBef>
        <a:spcAft>
          <a:spcPct val="0"/>
        </a:spcAft>
        <a:defRPr sz="4400">
          <a:solidFill>
            <a:schemeClr val="tx2"/>
          </a:solidFill>
          <a:latin typeface="Times"/>
        </a:defRPr>
      </a:lvl9pPr>
    </p:titleStyle>
    <p:bodyStyle>
      <a:lvl1pPr marL="284163" indent="-284163" algn="l" rtl="0" eaLnBrk="0" fontAlgn="base" hangingPunct="0">
        <a:spcBef>
          <a:spcPct val="20000"/>
        </a:spcBef>
        <a:spcAft>
          <a:spcPct val="0"/>
        </a:spcAft>
        <a:buChar char="•"/>
        <a:defRPr sz="2000">
          <a:solidFill>
            <a:schemeClr val="tx1"/>
          </a:solidFill>
          <a:latin typeface="Arial" pitchFamily="34" charset="0"/>
          <a:ea typeface="+mn-ea"/>
          <a:cs typeface="Arial" pitchFamily="34" charset="0"/>
        </a:defRPr>
      </a:lvl1pPr>
      <a:lvl2pPr marL="688975" indent="-231775" algn="l" rtl="0" eaLnBrk="0" fontAlgn="base" hangingPunct="0">
        <a:spcBef>
          <a:spcPct val="20000"/>
        </a:spcBef>
        <a:spcAft>
          <a:spcPct val="0"/>
        </a:spcAft>
        <a:buChar char="–"/>
        <a:defRPr>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16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14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1400">
          <a:solidFill>
            <a:schemeClr val="tx1"/>
          </a:solidFill>
          <a:latin typeface="Arial" pitchFamily="34" charset="0"/>
          <a:cs typeface="Arial"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hyperlink" Target="http://www.facebook.com/NapaVintners" TargetMode="External"/><Relationship Id="rId7"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hyperlink" Target="http://www.napavintners.com/blog" TargetMode="External"/><Relationship Id="rId4" Type="http://schemas.openxmlformats.org/officeDocument/2006/relationships/hyperlink" Target="http://www.twitter.com/NapaVintners" TargetMode="External"/><Relationship Id="rId9"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Box 12"/>
          <p:cNvSpPr txBox="1">
            <a:spLocks noChangeArrowheads="1"/>
          </p:cNvSpPr>
          <p:nvPr/>
        </p:nvSpPr>
        <p:spPr bwMode="auto">
          <a:xfrm>
            <a:off x="5393765" y="670019"/>
            <a:ext cx="3194050" cy="3250121"/>
          </a:xfrm>
          <a:prstGeom prst="rect">
            <a:avLst/>
          </a:prstGeom>
          <a:noFill/>
          <a:ln w="9525">
            <a:noFill/>
            <a:miter lim="800000"/>
            <a:headEnd/>
            <a:tailEnd/>
          </a:ln>
        </p:spPr>
        <p:txBody>
          <a:bodyPr>
            <a:spAutoFit/>
          </a:bodyPr>
          <a:lstStyle/>
          <a:p>
            <a:pPr eaLnBrk="0" hangingPunct="0">
              <a:lnSpc>
                <a:spcPct val="95000"/>
              </a:lnSpc>
            </a:pPr>
            <a:r>
              <a:rPr lang="zh-TW" altLang="en-US" b="1" dirty="0" smtClean="0">
                <a:solidFill>
                  <a:srgbClr val="595959"/>
                </a:solidFill>
                <a:latin typeface="微軟正黑體" pitchFamily="34" charset="-120"/>
                <a:ea typeface="微軟正黑體" pitchFamily="34" charset="-120"/>
              </a:rPr>
              <a:t>地中海</a:t>
            </a:r>
            <a:r>
              <a:rPr lang="zh-TW" altLang="en-US" b="1" dirty="0">
                <a:solidFill>
                  <a:srgbClr val="595959"/>
                </a:solidFill>
                <a:latin typeface="微軟正黑體" pitchFamily="34" charset="-120"/>
                <a:ea typeface="微軟正黑體" pitchFamily="34" charset="-120"/>
              </a:rPr>
              <a:t>氣候區</a:t>
            </a:r>
            <a:r>
              <a:rPr lang="en-US" b="1" dirty="0">
                <a:solidFill>
                  <a:srgbClr val="595959"/>
                </a:solidFill>
                <a:latin typeface="微軟正黑體" pitchFamily="34" charset="-120"/>
                <a:ea typeface="微軟正黑體" pitchFamily="34" charset="-120"/>
              </a:rPr>
              <a:t/>
            </a:r>
            <a:br>
              <a:rPr lang="en-US" b="1" dirty="0">
                <a:solidFill>
                  <a:srgbClr val="595959"/>
                </a:solidFill>
                <a:latin typeface="微軟正黑體" pitchFamily="34" charset="-120"/>
                <a:ea typeface="微軟正黑體" pitchFamily="34" charset="-120"/>
              </a:rPr>
            </a:br>
            <a:endParaRPr lang="en-US" b="1" dirty="0">
              <a:solidFill>
                <a:srgbClr val="595959"/>
              </a:solidFill>
              <a:latin typeface="微軟正黑體" pitchFamily="34" charset="-120"/>
              <a:ea typeface="微軟正黑體" pitchFamily="34" charset="-120"/>
            </a:endParaRPr>
          </a:p>
          <a:p>
            <a:pPr eaLnBrk="0" hangingPunct="0">
              <a:lnSpc>
                <a:spcPct val="95000"/>
              </a:lnSpc>
            </a:pPr>
            <a:r>
              <a:rPr lang="zh-TW" altLang="en-US" b="1" dirty="0" smtClean="0">
                <a:solidFill>
                  <a:srgbClr val="595959"/>
                </a:solidFill>
                <a:latin typeface="微軟正黑體" pitchFamily="34" charset="-120"/>
                <a:ea typeface="微軟正黑體" pitchFamily="34" charset="-120"/>
              </a:rPr>
              <a:t>生長季節長</a:t>
            </a:r>
            <a:endParaRPr lang="en-US" b="1" dirty="0">
              <a:solidFill>
                <a:srgbClr val="595959"/>
              </a:solidFill>
              <a:latin typeface="微軟正黑體" pitchFamily="34" charset="-120"/>
              <a:ea typeface="微軟正黑體" pitchFamily="34" charset="-120"/>
            </a:endParaRPr>
          </a:p>
          <a:p>
            <a:pPr eaLnBrk="0" hangingPunct="0">
              <a:lnSpc>
                <a:spcPct val="95000"/>
              </a:lnSpc>
            </a:pPr>
            <a:endParaRPr lang="en-US" altLang="zh-TW" b="1" dirty="0" smtClean="0">
              <a:solidFill>
                <a:srgbClr val="595959"/>
              </a:solidFill>
              <a:latin typeface="微軟正黑體" pitchFamily="34" charset="-120"/>
              <a:ea typeface="微軟正黑體" pitchFamily="34" charset="-120"/>
            </a:endParaRPr>
          </a:p>
          <a:p>
            <a:pPr eaLnBrk="0" hangingPunct="0">
              <a:lnSpc>
                <a:spcPct val="95000"/>
              </a:lnSpc>
            </a:pPr>
            <a:r>
              <a:rPr lang="zh-TW" altLang="en-US" b="1" dirty="0">
                <a:solidFill>
                  <a:srgbClr val="595959"/>
                </a:solidFill>
                <a:latin typeface="微軟正黑體" pitchFamily="34" charset="-120"/>
                <a:ea typeface="微軟正黑體" pitchFamily="34" charset="-120"/>
              </a:rPr>
              <a:t>夏季</a:t>
            </a:r>
            <a:r>
              <a:rPr lang="zh-TW" altLang="en-US" b="1" dirty="0" smtClean="0">
                <a:solidFill>
                  <a:srgbClr val="595959"/>
                </a:solidFill>
                <a:latin typeface="微軟正黑體" pitchFamily="34" charset="-120"/>
                <a:ea typeface="微軟正黑體" pitchFamily="34" charset="-120"/>
              </a:rPr>
              <a:t>降雨缺乏</a:t>
            </a:r>
            <a:endParaRPr lang="en-US" b="1" dirty="0" smtClean="0">
              <a:solidFill>
                <a:srgbClr val="595959"/>
              </a:solidFill>
              <a:latin typeface="微軟正黑體" pitchFamily="34" charset="-120"/>
              <a:ea typeface="微軟正黑體" pitchFamily="34" charset="-120"/>
            </a:endParaRPr>
          </a:p>
          <a:p>
            <a:pPr eaLnBrk="0" hangingPunct="0">
              <a:lnSpc>
                <a:spcPct val="95000"/>
              </a:lnSpc>
            </a:pPr>
            <a:endParaRPr lang="en-US" b="1" dirty="0" smtClean="0">
              <a:solidFill>
                <a:srgbClr val="595959"/>
              </a:solidFill>
              <a:latin typeface="微軟正黑體" pitchFamily="34" charset="-120"/>
              <a:ea typeface="微軟正黑體" pitchFamily="34" charset="-120"/>
            </a:endParaRPr>
          </a:p>
          <a:p>
            <a:pPr eaLnBrk="0" hangingPunct="0">
              <a:lnSpc>
                <a:spcPct val="95000"/>
              </a:lnSpc>
            </a:pPr>
            <a:r>
              <a:rPr lang="zh-TW" altLang="en-US" b="1" dirty="0" smtClean="0">
                <a:solidFill>
                  <a:srgbClr val="595959"/>
                </a:solidFill>
                <a:latin typeface="微軟正黑體" pitchFamily="34" charset="-120"/>
                <a:ea typeface="微軟正黑體" pitchFamily="34" charset="-120"/>
              </a:rPr>
              <a:t>年復</a:t>
            </a:r>
            <a:r>
              <a:rPr lang="zh-TW" altLang="en-US" b="1" dirty="0">
                <a:solidFill>
                  <a:srgbClr val="595959"/>
                </a:solidFill>
                <a:latin typeface="微軟正黑體" pitchFamily="34" charset="-120"/>
                <a:ea typeface="微軟正黑體" pitchFamily="34" charset="-120"/>
              </a:rPr>
              <a:t>年保持一致性和降低</a:t>
            </a:r>
            <a:r>
              <a:rPr lang="zh-TW" altLang="en-US" b="1" dirty="0" smtClean="0">
                <a:solidFill>
                  <a:srgbClr val="595959"/>
                </a:solidFill>
                <a:latin typeface="微軟正黑體" pitchFamily="34" charset="-120"/>
                <a:ea typeface="微軟正黑體" pitchFamily="34" charset="-120"/>
              </a:rPr>
              <a:t>風險的管理讓葡萄園免除病害</a:t>
            </a:r>
            <a:endParaRPr lang="en-US" b="1" dirty="0">
              <a:solidFill>
                <a:srgbClr val="595959"/>
              </a:solidFill>
              <a:latin typeface="微軟正黑體" pitchFamily="34" charset="-120"/>
              <a:ea typeface="微軟正黑體" pitchFamily="34" charset="-120"/>
            </a:endParaRPr>
          </a:p>
        </p:txBody>
      </p:sp>
      <p:pic>
        <p:nvPicPr>
          <p:cNvPr id="5" name="Picture 4" descr="Tinacci_080904_4390.jpg"/>
          <p:cNvPicPr>
            <a:picLocks noChangeAspect="1"/>
          </p:cNvPicPr>
          <p:nvPr/>
        </p:nvPicPr>
        <p:blipFill>
          <a:blip r:embed="rId3" cstate="screen"/>
          <a:srcRect/>
          <a:stretch>
            <a:fillRect/>
          </a:stretch>
        </p:blipFill>
        <p:spPr>
          <a:xfrm>
            <a:off x="1" y="0"/>
            <a:ext cx="4572000" cy="6858000"/>
          </a:xfrm>
          <a:prstGeom prst="rect">
            <a:avLst/>
          </a:prstGeo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59" descr="iStock_000012665514Medium.jpg"/>
          <p:cNvPicPr>
            <a:picLocks noChangeAspect="1"/>
          </p:cNvPicPr>
          <p:nvPr/>
        </p:nvPicPr>
        <p:blipFill>
          <a:blip r:embed="rId3"/>
          <a:srcRect/>
          <a:stretch>
            <a:fillRect/>
          </a:stretch>
        </p:blipFill>
        <p:spPr bwMode="auto">
          <a:xfrm>
            <a:off x="2571750" y="360363"/>
            <a:ext cx="5670550" cy="6219825"/>
          </a:xfrm>
          <a:prstGeom prst="rect">
            <a:avLst/>
          </a:prstGeom>
          <a:noFill/>
          <a:ln w="9525">
            <a:noFill/>
            <a:miter lim="800000"/>
            <a:headEnd/>
            <a:tailEnd/>
          </a:ln>
        </p:spPr>
      </p:pic>
      <p:pic>
        <p:nvPicPr>
          <p:cNvPr id="56" name="Picture 55" descr="fog.png"/>
          <p:cNvPicPr>
            <a:picLocks noChangeAspect="1"/>
          </p:cNvPicPr>
          <p:nvPr/>
        </p:nvPicPr>
        <p:blipFill>
          <a:blip r:embed="rId4"/>
          <a:srcRect/>
          <a:stretch>
            <a:fillRect/>
          </a:stretch>
        </p:blipFill>
        <p:spPr bwMode="auto">
          <a:xfrm rot="21085207">
            <a:off x="-7676029" y="2750951"/>
            <a:ext cx="8859371" cy="5303837"/>
          </a:xfrm>
          <a:prstGeom prst="rect">
            <a:avLst/>
          </a:prstGeom>
          <a:noFill/>
          <a:ln w="9525">
            <a:noFill/>
            <a:miter lim="800000"/>
            <a:headEnd/>
            <a:tailEnd/>
          </a:ln>
        </p:spPr>
      </p:pic>
      <p:pic>
        <p:nvPicPr>
          <p:cNvPr id="52" name="Picture 51" descr="fog.png"/>
          <p:cNvPicPr>
            <a:picLocks noChangeAspect="1"/>
          </p:cNvPicPr>
          <p:nvPr/>
        </p:nvPicPr>
        <p:blipFill>
          <a:blip r:embed="rId4"/>
          <a:srcRect/>
          <a:stretch>
            <a:fillRect/>
          </a:stretch>
        </p:blipFill>
        <p:spPr bwMode="auto">
          <a:xfrm rot="21085207">
            <a:off x="-7676029" y="2750951"/>
            <a:ext cx="8859371" cy="5303837"/>
          </a:xfrm>
          <a:prstGeom prst="rect">
            <a:avLst/>
          </a:prstGeom>
          <a:noFill/>
          <a:ln w="9525">
            <a:noFill/>
            <a:miter lim="800000"/>
            <a:headEnd/>
            <a:tailEnd/>
          </a:ln>
        </p:spPr>
      </p:pic>
      <p:sp>
        <p:nvSpPr>
          <p:cNvPr id="13" name="TextBox 12"/>
          <p:cNvSpPr txBox="1"/>
          <p:nvPr/>
        </p:nvSpPr>
        <p:spPr>
          <a:xfrm>
            <a:off x="309563" y="1106488"/>
            <a:ext cx="2513012" cy="1144929"/>
          </a:xfrm>
          <a:prstGeom prst="rect">
            <a:avLst/>
          </a:prstGeom>
          <a:noFill/>
        </p:spPr>
        <p:txBody>
          <a:bodyPr>
            <a:spAutoFit/>
          </a:bodyPr>
          <a:lstStyle/>
          <a:p>
            <a:pPr>
              <a:lnSpc>
                <a:spcPct val="95000"/>
              </a:lnSpc>
              <a:defRPr/>
            </a:pPr>
            <a:r>
              <a:rPr lang="zh-TW" altLang="en-US" b="1" dirty="0" smtClean="0">
                <a:solidFill>
                  <a:schemeClr val="tx1">
                    <a:lumMod val="65000"/>
                    <a:lumOff val="35000"/>
                  </a:schemeClr>
                </a:solidFill>
                <a:latin typeface="微軟正黑體" pitchFamily="34" charset="-120"/>
                <a:ea typeface="微軟正黑體" pitchFamily="34" charset="-120"/>
              </a:rPr>
              <a:t>海洋霧氣造成一個的</a:t>
            </a:r>
            <a:r>
              <a:rPr lang="zh-TW" altLang="en-US" b="1" dirty="0">
                <a:solidFill>
                  <a:schemeClr val="tx1">
                    <a:lumMod val="65000"/>
                    <a:lumOff val="35000"/>
                  </a:schemeClr>
                </a:solidFill>
                <a:latin typeface="微軟正黑體" pitchFamily="34" charset="-120"/>
                <a:ea typeface="微軟正黑體" pitchFamily="34" charset="-120"/>
              </a:rPr>
              <a:t>循環</a:t>
            </a:r>
            <a:r>
              <a:rPr lang="zh-TW" altLang="en-US" b="1" dirty="0" smtClean="0">
                <a:solidFill>
                  <a:schemeClr val="tx1">
                    <a:lumMod val="65000"/>
                    <a:lumOff val="35000"/>
                  </a:schemeClr>
                </a:solidFill>
                <a:latin typeface="微軟正黑體" pitchFamily="34" charset="-120"/>
                <a:ea typeface="微軟正黑體" pitchFamily="34" charset="-120"/>
              </a:rPr>
              <a:t>模式的成立</a:t>
            </a:r>
          </a:p>
        </p:txBody>
      </p:sp>
      <p:sp>
        <p:nvSpPr>
          <p:cNvPr id="67590" name="TextBox 56"/>
          <p:cNvSpPr txBox="1">
            <a:spLocks noChangeArrowheads="1"/>
          </p:cNvSpPr>
          <p:nvPr/>
        </p:nvSpPr>
        <p:spPr bwMode="auto">
          <a:xfrm>
            <a:off x="1317812" y="4864287"/>
            <a:ext cx="1734670" cy="444500"/>
          </a:xfrm>
          <a:prstGeom prst="rect">
            <a:avLst/>
          </a:prstGeom>
          <a:noFill/>
          <a:ln w="9525">
            <a:noFill/>
            <a:miter lim="800000"/>
            <a:headEnd/>
            <a:tailEnd/>
          </a:ln>
        </p:spPr>
        <p:txBody>
          <a:bodyPr wrap="square">
            <a:spAutoFit/>
          </a:bodyPr>
          <a:lstStyle/>
          <a:p>
            <a:pPr algn="r">
              <a:lnSpc>
                <a:spcPct val="95000"/>
              </a:lnSpc>
            </a:pPr>
            <a:r>
              <a:rPr lang="zh-TW" altLang="en-US" b="1" dirty="0" smtClean="0">
                <a:solidFill>
                  <a:srgbClr val="0070C0"/>
                </a:solidFill>
                <a:latin typeface="微軟正黑體" pitchFamily="34" charset="-120"/>
                <a:ea typeface="微軟正黑體" pitchFamily="34" charset="-120"/>
              </a:rPr>
              <a:t>大平洋</a:t>
            </a:r>
            <a:endParaRPr lang="en-US" b="1" dirty="0">
              <a:solidFill>
                <a:srgbClr val="0070C0"/>
              </a:solidFill>
              <a:latin typeface="微軟正黑體" pitchFamily="34" charset="-120"/>
              <a:ea typeface="微軟正黑體" pitchFamily="34" charset="-120"/>
            </a:endParaRPr>
          </a:p>
        </p:txBody>
      </p:sp>
      <p:sp>
        <p:nvSpPr>
          <p:cNvPr id="54" name="Oval 53"/>
          <p:cNvSpPr/>
          <p:nvPr/>
        </p:nvSpPr>
        <p:spPr bwMode="auto">
          <a:xfrm>
            <a:off x="5181600" y="3097306"/>
            <a:ext cx="1524000" cy="1524000"/>
          </a:xfrm>
          <a:prstGeom prst="ellipse">
            <a:avLst/>
          </a:prstGeom>
          <a:noFill/>
          <a:ln w="76200" cap="flat" cmpd="sng" algn="ctr">
            <a:solidFill>
              <a:srgbClr val="FF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6000" i="0" u="none" strike="noStrike" cap="none" normalizeH="0" baseline="0" dirty="0" smtClean="0">
                <a:ln>
                  <a:noFill/>
                </a:ln>
                <a:solidFill>
                  <a:srgbClr val="FF0000"/>
                </a:solidFill>
                <a:effectLst/>
                <a:latin typeface="Helvetica" pitchFamily="50" charset="0"/>
              </a:rPr>
              <a:t>H</a:t>
            </a:r>
          </a:p>
        </p:txBody>
      </p:sp>
      <p:grpSp>
        <p:nvGrpSpPr>
          <p:cNvPr id="58" name="Group 57"/>
          <p:cNvGrpSpPr/>
          <p:nvPr/>
        </p:nvGrpSpPr>
        <p:grpSpPr>
          <a:xfrm>
            <a:off x="1734670" y="3039036"/>
            <a:ext cx="1994648" cy="1524000"/>
            <a:chOff x="1734670" y="3092824"/>
            <a:chExt cx="1994648" cy="1524000"/>
          </a:xfrm>
        </p:grpSpPr>
        <p:sp>
          <p:nvSpPr>
            <p:cNvPr id="55" name="Oval 54"/>
            <p:cNvSpPr/>
            <p:nvPr/>
          </p:nvSpPr>
          <p:spPr bwMode="auto">
            <a:xfrm>
              <a:off x="1734670" y="3092824"/>
              <a:ext cx="1524000" cy="1524000"/>
            </a:xfrm>
            <a:prstGeom prst="ellipse">
              <a:avLst/>
            </a:prstGeom>
            <a:noFill/>
            <a:ln w="7620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6000" i="0" u="none" strike="noStrike" cap="none" normalizeH="0" baseline="0" dirty="0" smtClean="0">
                  <a:ln>
                    <a:noFill/>
                  </a:ln>
                  <a:solidFill>
                    <a:srgbClr val="0070C0"/>
                  </a:solidFill>
                  <a:effectLst/>
                  <a:latin typeface="Helvetica" pitchFamily="50" charset="0"/>
                </a:rPr>
                <a:t>C</a:t>
              </a:r>
            </a:p>
          </p:txBody>
        </p:sp>
        <p:sp>
          <p:nvSpPr>
            <p:cNvPr id="57" name="Freeform 48"/>
            <p:cNvSpPr>
              <a:spLocks noEditPoints="1"/>
            </p:cNvSpPr>
            <p:nvPr/>
          </p:nvSpPr>
          <p:spPr bwMode="auto">
            <a:xfrm>
              <a:off x="3300694" y="3242567"/>
              <a:ext cx="428624" cy="369504"/>
            </a:xfrm>
            <a:custGeom>
              <a:avLst/>
              <a:gdLst>
                <a:gd name="T0" fmla="*/ 277217214 w 116"/>
                <a:gd name="T1" fmla="*/ 55443445 h 100"/>
                <a:gd name="T2" fmla="*/ 292338147 w 116"/>
                <a:gd name="T3" fmla="*/ 75604689 h 100"/>
                <a:gd name="T4" fmla="*/ 272176903 w 116"/>
                <a:gd name="T5" fmla="*/ 85685311 h 100"/>
                <a:gd name="T6" fmla="*/ 257055969 w 116"/>
                <a:gd name="T7" fmla="*/ 65524067 h 100"/>
                <a:gd name="T8" fmla="*/ 221773791 w 116"/>
                <a:gd name="T9" fmla="*/ 40322500 h 100"/>
                <a:gd name="T10" fmla="*/ 246975347 w 116"/>
                <a:gd name="T11" fmla="*/ 45362811 h 100"/>
                <a:gd name="T12" fmla="*/ 241935036 w 116"/>
                <a:gd name="T13" fmla="*/ 65524067 h 100"/>
                <a:gd name="T14" fmla="*/ 216733480 w 116"/>
                <a:gd name="T15" fmla="*/ 60483756 h 100"/>
                <a:gd name="T16" fmla="*/ 221773791 w 116"/>
                <a:gd name="T17" fmla="*/ 40322500 h 100"/>
                <a:gd name="T18" fmla="*/ 267136591 w 116"/>
                <a:gd name="T19" fmla="*/ 100806244 h 100"/>
                <a:gd name="T20" fmla="*/ 287297836 w 116"/>
                <a:gd name="T21" fmla="*/ 105846580 h 100"/>
                <a:gd name="T22" fmla="*/ 282257525 w 116"/>
                <a:gd name="T23" fmla="*/ 131048135 h 100"/>
                <a:gd name="T24" fmla="*/ 257055969 w 116"/>
                <a:gd name="T25" fmla="*/ 126007824 h 100"/>
                <a:gd name="T26" fmla="*/ 267136591 w 116"/>
                <a:gd name="T27" fmla="*/ 100806244 h 100"/>
                <a:gd name="T28" fmla="*/ 236894724 w 116"/>
                <a:gd name="T29" fmla="*/ 80645000 h 100"/>
                <a:gd name="T30" fmla="*/ 246975347 w 116"/>
                <a:gd name="T31" fmla="*/ 100806244 h 100"/>
                <a:gd name="T32" fmla="*/ 226814102 w 116"/>
                <a:gd name="T33" fmla="*/ 115927202 h 100"/>
                <a:gd name="T34" fmla="*/ 216733480 w 116"/>
                <a:gd name="T35" fmla="*/ 95765933 h 100"/>
                <a:gd name="T36" fmla="*/ 181451252 w 116"/>
                <a:gd name="T37" fmla="*/ 20161250 h 100"/>
                <a:gd name="T38" fmla="*/ 206652808 w 116"/>
                <a:gd name="T39" fmla="*/ 25201561 h 100"/>
                <a:gd name="T40" fmla="*/ 201612497 w 116"/>
                <a:gd name="T41" fmla="*/ 50403122 h 100"/>
                <a:gd name="T42" fmla="*/ 176410941 w 116"/>
                <a:gd name="T43" fmla="*/ 45362811 h 100"/>
                <a:gd name="T44" fmla="*/ 181451252 w 116"/>
                <a:gd name="T45" fmla="*/ 20161250 h 100"/>
                <a:gd name="T46" fmla="*/ 262096280 w 116"/>
                <a:gd name="T47" fmla="*/ 146169068 h 100"/>
                <a:gd name="T48" fmla="*/ 287297836 w 116"/>
                <a:gd name="T49" fmla="*/ 151209378 h 100"/>
                <a:gd name="T50" fmla="*/ 282257525 w 116"/>
                <a:gd name="T51" fmla="*/ 176410933 h 100"/>
                <a:gd name="T52" fmla="*/ 257055969 w 116"/>
                <a:gd name="T53" fmla="*/ 171370622 h 100"/>
                <a:gd name="T54" fmla="*/ 262096280 w 116"/>
                <a:gd name="T55" fmla="*/ 146169068 h 100"/>
                <a:gd name="T56" fmla="*/ 151209385 w 116"/>
                <a:gd name="T57" fmla="*/ 0 h 100"/>
                <a:gd name="T58" fmla="*/ 166330318 w 116"/>
                <a:gd name="T59" fmla="*/ 20161250 h 100"/>
                <a:gd name="T60" fmla="*/ 146169074 w 116"/>
                <a:gd name="T61" fmla="*/ 35282189 h 100"/>
                <a:gd name="T62" fmla="*/ 131048140 w 116"/>
                <a:gd name="T63" fmla="*/ 15120939 h 100"/>
                <a:gd name="T64" fmla="*/ 262096280 w 116"/>
                <a:gd name="T65" fmla="*/ 196572177 h 100"/>
                <a:gd name="T66" fmla="*/ 287297836 w 116"/>
                <a:gd name="T67" fmla="*/ 201612488 h 100"/>
                <a:gd name="T68" fmla="*/ 282257525 w 116"/>
                <a:gd name="T69" fmla="*/ 221773782 h 100"/>
                <a:gd name="T70" fmla="*/ 257055969 w 116"/>
                <a:gd name="T71" fmla="*/ 216733471 h 100"/>
                <a:gd name="T72" fmla="*/ 262096280 w 116"/>
                <a:gd name="T73" fmla="*/ 196572177 h 100"/>
                <a:gd name="T74" fmla="*/ 181451252 w 116"/>
                <a:gd name="T75" fmla="*/ 110886891 h 100"/>
                <a:gd name="T76" fmla="*/ 201612497 w 116"/>
                <a:gd name="T77" fmla="*/ 115927202 h 100"/>
                <a:gd name="T78" fmla="*/ 196572185 w 116"/>
                <a:gd name="T79" fmla="*/ 141128757 h 100"/>
                <a:gd name="T80" fmla="*/ 176410941 w 116"/>
                <a:gd name="T81" fmla="*/ 136088446 h 100"/>
                <a:gd name="T82" fmla="*/ 181451252 w 116"/>
                <a:gd name="T83" fmla="*/ 110886891 h 100"/>
                <a:gd name="T84" fmla="*/ 151209385 w 116"/>
                <a:gd name="T85" fmla="*/ 136088446 h 100"/>
                <a:gd name="T86" fmla="*/ 161290007 w 116"/>
                <a:gd name="T87" fmla="*/ 156249689 h 100"/>
                <a:gd name="T88" fmla="*/ 141128762 w 116"/>
                <a:gd name="T89" fmla="*/ 171370622 h 100"/>
                <a:gd name="T90" fmla="*/ 131048140 w 116"/>
                <a:gd name="T91" fmla="*/ 151209378 h 100"/>
                <a:gd name="T92" fmla="*/ 95765937 w 116"/>
                <a:gd name="T93" fmla="*/ 166330311 h 100"/>
                <a:gd name="T94" fmla="*/ 115927207 w 116"/>
                <a:gd name="T95" fmla="*/ 171370622 h 100"/>
                <a:gd name="T96" fmla="*/ 110886895 w 116"/>
                <a:gd name="T97" fmla="*/ 196572177 h 100"/>
                <a:gd name="T98" fmla="*/ 85685315 w 116"/>
                <a:gd name="T99" fmla="*/ 191531866 h 100"/>
                <a:gd name="T100" fmla="*/ 95765937 w 116"/>
                <a:gd name="T101" fmla="*/ 166330311 h 100"/>
                <a:gd name="T102" fmla="*/ 50403124 w 116"/>
                <a:gd name="T103" fmla="*/ 196572177 h 100"/>
                <a:gd name="T104" fmla="*/ 75604692 w 116"/>
                <a:gd name="T105" fmla="*/ 201612488 h 100"/>
                <a:gd name="T106" fmla="*/ 70564381 w 116"/>
                <a:gd name="T107" fmla="*/ 221773782 h 100"/>
                <a:gd name="T108" fmla="*/ 45362813 w 116"/>
                <a:gd name="T109" fmla="*/ 216733471 h 100"/>
                <a:gd name="T110" fmla="*/ 50403124 w 116"/>
                <a:gd name="T111" fmla="*/ 196572177 h 100"/>
                <a:gd name="T112" fmla="*/ 20161251 w 116"/>
                <a:gd name="T113" fmla="*/ 221773782 h 100"/>
                <a:gd name="T114" fmla="*/ 35282191 w 116"/>
                <a:gd name="T115" fmla="*/ 241935025 h 100"/>
                <a:gd name="T116" fmla="*/ 15120940 w 116"/>
                <a:gd name="T117" fmla="*/ 252015647 h 100"/>
                <a:gd name="T118" fmla="*/ 0 w 116"/>
                <a:gd name="T119" fmla="*/ 231854403 h 1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6"/>
                <a:gd name="T181" fmla="*/ 0 h 100"/>
                <a:gd name="T182" fmla="*/ 116 w 116"/>
                <a:gd name="T183" fmla="*/ 100 h 1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6" h="100">
                  <a:moveTo>
                    <a:pt x="106" y="22"/>
                  </a:moveTo>
                  <a:lnTo>
                    <a:pt x="106" y="22"/>
                  </a:lnTo>
                  <a:lnTo>
                    <a:pt x="110" y="22"/>
                  </a:lnTo>
                  <a:lnTo>
                    <a:pt x="116" y="24"/>
                  </a:lnTo>
                  <a:lnTo>
                    <a:pt x="116" y="30"/>
                  </a:lnTo>
                  <a:lnTo>
                    <a:pt x="114" y="34"/>
                  </a:lnTo>
                  <a:lnTo>
                    <a:pt x="108" y="34"/>
                  </a:lnTo>
                  <a:lnTo>
                    <a:pt x="104" y="32"/>
                  </a:lnTo>
                  <a:lnTo>
                    <a:pt x="102" y="26"/>
                  </a:lnTo>
                  <a:lnTo>
                    <a:pt x="106" y="22"/>
                  </a:lnTo>
                  <a:close/>
                  <a:moveTo>
                    <a:pt x="88" y="16"/>
                  </a:moveTo>
                  <a:lnTo>
                    <a:pt x="88" y="16"/>
                  </a:lnTo>
                  <a:lnTo>
                    <a:pt x="94" y="14"/>
                  </a:lnTo>
                  <a:lnTo>
                    <a:pt x="98" y="18"/>
                  </a:lnTo>
                  <a:lnTo>
                    <a:pt x="100" y="22"/>
                  </a:lnTo>
                  <a:lnTo>
                    <a:pt x="96" y="26"/>
                  </a:lnTo>
                  <a:lnTo>
                    <a:pt x="92" y="28"/>
                  </a:lnTo>
                  <a:lnTo>
                    <a:pt x="86" y="24"/>
                  </a:lnTo>
                  <a:lnTo>
                    <a:pt x="86" y="20"/>
                  </a:lnTo>
                  <a:lnTo>
                    <a:pt x="88" y="16"/>
                  </a:lnTo>
                  <a:close/>
                  <a:moveTo>
                    <a:pt x="106" y="40"/>
                  </a:moveTo>
                  <a:lnTo>
                    <a:pt x="106" y="40"/>
                  </a:lnTo>
                  <a:lnTo>
                    <a:pt x="110" y="40"/>
                  </a:lnTo>
                  <a:lnTo>
                    <a:pt x="114" y="42"/>
                  </a:lnTo>
                  <a:lnTo>
                    <a:pt x="116" y="48"/>
                  </a:lnTo>
                  <a:lnTo>
                    <a:pt x="112" y="52"/>
                  </a:lnTo>
                  <a:lnTo>
                    <a:pt x="108" y="52"/>
                  </a:lnTo>
                  <a:lnTo>
                    <a:pt x="102" y="50"/>
                  </a:lnTo>
                  <a:lnTo>
                    <a:pt x="102" y="44"/>
                  </a:lnTo>
                  <a:lnTo>
                    <a:pt x="106" y="40"/>
                  </a:lnTo>
                  <a:close/>
                  <a:moveTo>
                    <a:pt x="88" y="34"/>
                  </a:moveTo>
                  <a:lnTo>
                    <a:pt x="88" y="34"/>
                  </a:lnTo>
                  <a:lnTo>
                    <a:pt x="94" y="32"/>
                  </a:lnTo>
                  <a:lnTo>
                    <a:pt x="98" y="36"/>
                  </a:lnTo>
                  <a:lnTo>
                    <a:pt x="98" y="40"/>
                  </a:lnTo>
                  <a:lnTo>
                    <a:pt x="96" y="44"/>
                  </a:lnTo>
                  <a:lnTo>
                    <a:pt x="90" y="46"/>
                  </a:lnTo>
                  <a:lnTo>
                    <a:pt x="86" y="42"/>
                  </a:lnTo>
                  <a:lnTo>
                    <a:pt x="86" y="38"/>
                  </a:lnTo>
                  <a:lnTo>
                    <a:pt x="88" y="34"/>
                  </a:lnTo>
                  <a:close/>
                  <a:moveTo>
                    <a:pt x="72" y="8"/>
                  </a:moveTo>
                  <a:lnTo>
                    <a:pt x="72" y="8"/>
                  </a:lnTo>
                  <a:lnTo>
                    <a:pt x="78" y="8"/>
                  </a:lnTo>
                  <a:lnTo>
                    <a:pt x="82" y="10"/>
                  </a:lnTo>
                  <a:lnTo>
                    <a:pt x="82" y="16"/>
                  </a:lnTo>
                  <a:lnTo>
                    <a:pt x="80" y="20"/>
                  </a:lnTo>
                  <a:lnTo>
                    <a:pt x="74" y="20"/>
                  </a:lnTo>
                  <a:lnTo>
                    <a:pt x="70" y="18"/>
                  </a:lnTo>
                  <a:lnTo>
                    <a:pt x="68" y="12"/>
                  </a:lnTo>
                  <a:lnTo>
                    <a:pt x="72" y="8"/>
                  </a:lnTo>
                  <a:close/>
                  <a:moveTo>
                    <a:pt x="104" y="58"/>
                  </a:moveTo>
                  <a:lnTo>
                    <a:pt x="104" y="58"/>
                  </a:lnTo>
                  <a:lnTo>
                    <a:pt x="110" y="58"/>
                  </a:lnTo>
                  <a:lnTo>
                    <a:pt x="114" y="60"/>
                  </a:lnTo>
                  <a:lnTo>
                    <a:pt x="114" y="66"/>
                  </a:lnTo>
                  <a:lnTo>
                    <a:pt x="112" y="70"/>
                  </a:lnTo>
                  <a:lnTo>
                    <a:pt x="106" y="72"/>
                  </a:lnTo>
                  <a:lnTo>
                    <a:pt x="102" y="68"/>
                  </a:lnTo>
                  <a:lnTo>
                    <a:pt x="102" y="62"/>
                  </a:lnTo>
                  <a:lnTo>
                    <a:pt x="104" y="58"/>
                  </a:lnTo>
                  <a:close/>
                  <a:moveTo>
                    <a:pt x="56" y="2"/>
                  </a:moveTo>
                  <a:lnTo>
                    <a:pt x="56" y="2"/>
                  </a:lnTo>
                  <a:lnTo>
                    <a:pt x="60" y="0"/>
                  </a:lnTo>
                  <a:lnTo>
                    <a:pt x="64" y="4"/>
                  </a:lnTo>
                  <a:lnTo>
                    <a:pt x="66" y="8"/>
                  </a:lnTo>
                  <a:lnTo>
                    <a:pt x="62" y="12"/>
                  </a:lnTo>
                  <a:lnTo>
                    <a:pt x="58" y="14"/>
                  </a:lnTo>
                  <a:lnTo>
                    <a:pt x="52" y="10"/>
                  </a:lnTo>
                  <a:lnTo>
                    <a:pt x="52" y="6"/>
                  </a:lnTo>
                  <a:lnTo>
                    <a:pt x="56" y="2"/>
                  </a:lnTo>
                  <a:close/>
                  <a:moveTo>
                    <a:pt x="104" y="78"/>
                  </a:moveTo>
                  <a:lnTo>
                    <a:pt x="104" y="78"/>
                  </a:lnTo>
                  <a:lnTo>
                    <a:pt x="108" y="76"/>
                  </a:lnTo>
                  <a:lnTo>
                    <a:pt x="114" y="80"/>
                  </a:lnTo>
                  <a:lnTo>
                    <a:pt x="114" y="84"/>
                  </a:lnTo>
                  <a:lnTo>
                    <a:pt x="112" y="88"/>
                  </a:lnTo>
                  <a:lnTo>
                    <a:pt x="106" y="90"/>
                  </a:lnTo>
                  <a:lnTo>
                    <a:pt x="102" y="86"/>
                  </a:lnTo>
                  <a:lnTo>
                    <a:pt x="100" y="82"/>
                  </a:lnTo>
                  <a:lnTo>
                    <a:pt x="104" y="78"/>
                  </a:lnTo>
                  <a:close/>
                  <a:moveTo>
                    <a:pt x="72" y="44"/>
                  </a:moveTo>
                  <a:lnTo>
                    <a:pt x="72" y="44"/>
                  </a:lnTo>
                  <a:lnTo>
                    <a:pt x="76" y="44"/>
                  </a:lnTo>
                  <a:lnTo>
                    <a:pt x="80" y="46"/>
                  </a:lnTo>
                  <a:lnTo>
                    <a:pt x="82" y="52"/>
                  </a:lnTo>
                  <a:lnTo>
                    <a:pt x="78" y="56"/>
                  </a:lnTo>
                  <a:lnTo>
                    <a:pt x="74" y="56"/>
                  </a:lnTo>
                  <a:lnTo>
                    <a:pt x="70" y="54"/>
                  </a:lnTo>
                  <a:lnTo>
                    <a:pt x="68" y="48"/>
                  </a:lnTo>
                  <a:lnTo>
                    <a:pt x="72" y="44"/>
                  </a:lnTo>
                  <a:close/>
                  <a:moveTo>
                    <a:pt x="54" y="56"/>
                  </a:moveTo>
                  <a:lnTo>
                    <a:pt x="54" y="56"/>
                  </a:lnTo>
                  <a:lnTo>
                    <a:pt x="60" y="54"/>
                  </a:lnTo>
                  <a:lnTo>
                    <a:pt x="64" y="58"/>
                  </a:lnTo>
                  <a:lnTo>
                    <a:pt x="64" y="62"/>
                  </a:lnTo>
                  <a:lnTo>
                    <a:pt x="62" y="66"/>
                  </a:lnTo>
                  <a:lnTo>
                    <a:pt x="56" y="68"/>
                  </a:lnTo>
                  <a:lnTo>
                    <a:pt x="52" y="64"/>
                  </a:lnTo>
                  <a:lnTo>
                    <a:pt x="52" y="60"/>
                  </a:lnTo>
                  <a:lnTo>
                    <a:pt x="54" y="56"/>
                  </a:lnTo>
                  <a:close/>
                  <a:moveTo>
                    <a:pt x="38" y="66"/>
                  </a:moveTo>
                  <a:lnTo>
                    <a:pt x="38" y="66"/>
                  </a:lnTo>
                  <a:lnTo>
                    <a:pt x="42" y="66"/>
                  </a:lnTo>
                  <a:lnTo>
                    <a:pt x="46" y="68"/>
                  </a:lnTo>
                  <a:lnTo>
                    <a:pt x="48" y="74"/>
                  </a:lnTo>
                  <a:lnTo>
                    <a:pt x="44" y="78"/>
                  </a:lnTo>
                  <a:lnTo>
                    <a:pt x="40" y="78"/>
                  </a:lnTo>
                  <a:lnTo>
                    <a:pt x="34" y="76"/>
                  </a:lnTo>
                  <a:lnTo>
                    <a:pt x="34" y="70"/>
                  </a:lnTo>
                  <a:lnTo>
                    <a:pt x="38" y="66"/>
                  </a:lnTo>
                  <a:close/>
                  <a:moveTo>
                    <a:pt x="20" y="78"/>
                  </a:moveTo>
                  <a:lnTo>
                    <a:pt x="20" y="78"/>
                  </a:lnTo>
                  <a:lnTo>
                    <a:pt x="26" y="76"/>
                  </a:lnTo>
                  <a:lnTo>
                    <a:pt x="30" y="80"/>
                  </a:lnTo>
                  <a:lnTo>
                    <a:pt x="30" y="84"/>
                  </a:lnTo>
                  <a:lnTo>
                    <a:pt x="28" y="88"/>
                  </a:lnTo>
                  <a:lnTo>
                    <a:pt x="22" y="90"/>
                  </a:lnTo>
                  <a:lnTo>
                    <a:pt x="18" y="86"/>
                  </a:lnTo>
                  <a:lnTo>
                    <a:pt x="16" y="82"/>
                  </a:lnTo>
                  <a:lnTo>
                    <a:pt x="20" y="78"/>
                  </a:lnTo>
                  <a:close/>
                  <a:moveTo>
                    <a:pt x="2" y="88"/>
                  </a:moveTo>
                  <a:lnTo>
                    <a:pt x="2" y="88"/>
                  </a:lnTo>
                  <a:lnTo>
                    <a:pt x="8" y="88"/>
                  </a:lnTo>
                  <a:lnTo>
                    <a:pt x="12" y="90"/>
                  </a:lnTo>
                  <a:lnTo>
                    <a:pt x="14" y="96"/>
                  </a:lnTo>
                  <a:lnTo>
                    <a:pt x="10" y="100"/>
                  </a:lnTo>
                  <a:lnTo>
                    <a:pt x="6" y="100"/>
                  </a:lnTo>
                  <a:lnTo>
                    <a:pt x="0" y="98"/>
                  </a:lnTo>
                  <a:lnTo>
                    <a:pt x="0" y="92"/>
                  </a:lnTo>
                  <a:lnTo>
                    <a:pt x="2" y="88"/>
                  </a:lnTo>
                  <a:close/>
                </a:path>
              </a:pathLst>
            </a:custGeom>
            <a:solidFill>
              <a:srgbClr val="0070C0"/>
            </a:solidFill>
            <a:ln w="9525">
              <a:noFill/>
              <a:round/>
              <a:headEnd/>
              <a:tailEnd/>
            </a:ln>
          </p:spPr>
          <p:txBody>
            <a:bodyPr/>
            <a:lstStyle/>
            <a:p>
              <a:endParaRPr 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1000" fill="hold"/>
                                        <p:tgtEl>
                                          <p:spTgt spid="54"/>
                                        </p:tgtEl>
                                        <p:attrNameLst>
                                          <p:attrName>ppt_w</p:attrName>
                                        </p:attrNameLst>
                                      </p:cBhvr>
                                      <p:tavLst>
                                        <p:tav tm="0">
                                          <p:val>
                                            <p:fltVal val="0"/>
                                          </p:val>
                                        </p:tav>
                                        <p:tav tm="100000">
                                          <p:val>
                                            <p:strVal val="#ppt_w"/>
                                          </p:val>
                                        </p:tav>
                                      </p:tavLst>
                                    </p:anim>
                                    <p:anim calcmode="lin" valueType="num">
                                      <p:cBhvr>
                                        <p:cTn id="8" dur="1000" fill="hold"/>
                                        <p:tgtEl>
                                          <p:spTgt spid="54"/>
                                        </p:tgtEl>
                                        <p:attrNameLst>
                                          <p:attrName>ppt_h</p:attrName>
                                        </p:attrNameLst>
                                      </p:cBhvr>
                                      <p:tavLst>
                                        <p:tav tm="0">
                                          <p:val>
                                            <p:fltVal val="0"/>
                                          </p:val>
                                        </p:tav>
                                        <p:tav tm="100000">
                                          <p:val>
                                            <p:strVal val="#ppt_h"/>
                                          </p:val>
                                        </p:tav>
                                      </p:tavLst>
                                    </p:anim>
                                    <p:animEffect transition="in" filter="fade">
                                      <p:cBhvr>
                                        <p:cTn id="9" dur="1000"/>
                                        <p:tgtEl>
                                          <p:spTgt spid="54"/>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p:cTn id="13" dur="1000" fill="hold"/>
                                        <p:tgtEl>
                                          <p:spTgt spid="58"/>
                                        </p:tgtEl>
                                        <p:attrNameLst>
                                          <p:attrName>ppt_w</p:attrName>
                                        </p:attrNameLst>
                                      </p:cBhvr>
                                      <p:tavLst>
                                        <p:tav tm="0">
                                          <p:val>
                                            <p:fltVal val="0"/>
                                          </p:val>
                                        </p:tav>
                                        <p:tav tm="100000">
                                          <p:val>
                                            <p:strVal val="#ppt_w"/>
                                          </p:val>
                                        </p:tav>
                                      </p:tavLst>
                                    </p:anim>
                                    <p:anim calcmode="lin" valueType="num">
                                      <p:cBhvr>
                                        <p:cTn id="14" dur="1000" fill="hold"/>
                                        <p:tgtEl>
                                          <p:spTgt spid="58"/>
                                        </p:tgtEl>
                                        <p:attrNameLst>
                                          <p:attrName>ppt_h</p:attrName>
                                        </p:attrNameLst>
                                      </p:cBhvr>
                                      <p:tavLst>
                                        <p:tav tm="0">
                                          <p:val>
                                            <p:fltVal val="0"/>
                                          </p:val>
                                        </p:tav>
                                        <p:tav tm="100000">
                                          <p:val>
                                            <p:strVal val="#ppt_h"/>
                                          </p:val>
                                        </p:tav>
                                      </p:tavLst>
                                    </p:anim>
                                    <p:animEffect transition="in" filter="fade">
                                      <p:cBhvr>
                                        <p:cTn id="15" dur="1000"/>
                                        <p:tgtEl>
                                          <p:spTgt spid="58"/>
                                        </p:tgtEl>
                                      </p:cBhvr>
                                    </p:animEffect>
                                  </p:childTnLst>
                                </p:cTn>
                              </p:par>
                              <p:par>
                                <p:cTn id="16" presetID="10" presetClass="entr" presetSubtype="0" fill="hold"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3000"/>
                                        <p:tgtEl>
                                          <p:spTgt spid="56"/>
                                        </p:tgtEl>
                                      </p:cBhvr>
                                    </p:animEffect>
                                  </p:childTnLst>
                                </p:cTn>
                              </p:par>
                              <p:par>
                                <p:cTn id="19" presetID="63" presetClass="path" presetSubtype="0" accel="50000" decel="50000" fill="hold" nodeType="withEffect">
                                  <p:stCondLst>
                                    <p:cond delay="0"/>
                                  </p:stCondLst>
                                  <p:childTnLst>
                                    <p:animMotion origin="layout" path="M -1.94444E-6 -4.07407E-6 L 0.5434 -0.16805 " pathEditMode="relative" rAng="0" ptsTypes="AA">
                                      <p:cBhvr>
                                        <p:cTn id="20" dur="3000" fill="hold"/>
                                        <p:tgtEl>
                                          <p:spTgt spid="56"/>
                                        </p:tgtEl>
                                        <p:attrNameLst>
                                          <p:attrName>ppt_x</p:attrName>
                                          <p:attrName>ppt_y</p:attrName>
                                        </p:attrNameLst>
                                      </p:cBhvr>
                                      <p:rCtr x="27200" y="-8400"/>
                                    </p:animMotion>
                                  </p:childTnLst>
                                </p:cTn>
                              </p:par>
                              <p:par>
                                <p:cTn id="21" presetID="10"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3000"/>
                                        <p:tgtEl>
                                          <p:spTgt spid="52"/>
                                        </p:tgtEl>
                                      </p:cBhvr>
                                    </p:animEffect>
                                  </p:childTnLst>
                                </p:cTn>
                              </p:par>
                              <p:par>
                                <p:cTn id="24" presetID="63" presetClass="path" presetSubtype="0" accel="50000" decel="50000" fill="hold" nodeType="withEffect">
                                  <p:stCondLst>
                                    <p:cond delay="0"/>
                                  </p:stCondLst>
                                  <p:childTnLst>
                                    <p:animMotion origin="layout" path="M -1.94444E-6 -4.07407E-6 L 0.53611 -0.16226 " pathEditMode="relative" rAng="0" ptsTypes="AA">
                                      <p:cBhvr>
                                        <p:cTn id="25" dur="3000" fill="hold"/>
                                        <p:tgtEl>
                                          <p:spTgt spid="52"/>
                                        </p:tgtEl>
                                        <p:attrNameLst>
                                          <p:attrName>ppt_x</p:attrName>
                                          <p:attrName>ppt_y</p:attrName>
                                        </p:attrNameLst>
                                      </p:cBhvr>
                                      <p:rCtr x="26800" y="-8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7" descr="coast.png"/>
          <p:cNvPicPr>
            <a:picLocks noChangeAspect="1"/>
          </p:cNvPicPr>
          <p:nvPr/>
        </p:nvPicPr>
        <p:blipFill>
          <a:blip r:embed="rId3">
            <a:lum bright="10000" contrast="-20000"/>
          </a:blip>
          <a:srcRect/>
          <a:stretch>
            <a:fillRect/>
          </a:stretch>
        </p:blipFill>
        <p:spPr bwMode="auto">
          <a:xfrm>
            <a:off x="-1" y="-65375"/>
            <a:ext cx="8335963" cy="6858000"/>
          </a:xfrm>
          <a:prstGeom prst="rect">
            <a:avLst/>
          </a:prstGeom>
          <a:noFill/>
          <a:ln w="9525">
            <a:noFill/>
            <a:miter lim="800000"/>
            <a:headEnd/>
            <a:tailEnd/>
          </a:ln>
        </p:spPr>
      </p:pic>
      <p:pic>
        <p:nvPicPr>
          <p:cNvPr id="7373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12520" y="505619"/>
            <a:ext cx="4349373" cy="5846762"/>
          </a:xfrm>
          <a:prstGeom prst="rect">
            <a:avLst/>
          </a:prstGeom>
          <a:noFill/>
          <a:ln w="9525">
            <a:noFill/>
            <a:miter lim="800000"/>
            <a:headEnd/>
            <a:tailEnd/>
          </a:ln>
        </p:spPr>
      </p:pic>
      <p:sp>
        <p:nvSpPr>
          <p:cNvPr id="13" name="TextBox 12"/>
          <p:cNvSpPr txBox="1"/>
          <p:nvPr/>
        </p:nvSpPr>
        <p:spPr>
          <a:xfrm>
            <a:off x="5062538" y="668338"/>
            <a:ext cx="3579812" cy="1203406"/>
          </a:xfrm>
          <a:prstGeom prst="rect">
            <a:avLst/>
          </a:prstGeom>
          <a:noFill/>
        </p:spPr>
        <p:txBody>
          <a:bodyPr>
            <a:spAutoFit/>
          </a:bodyPr>
          <a:lstStyle/>
          <a:p>
            <a:pPr>
              <a:lnSpc>
                <a:spcPct val="95000"/>
              </a:lnSpc>
              <a:defRPr/>
            </a:pPr>
            <a:r>
              <a:rPr lang="zh-TW" altLang="en-US" sz="2800" b="1" dirty="0">
                <a:solidFill>
                  <a:schemeClr val="tx1">
                    <a:lumMod val="65000"/>
                    <a:lumOff val="35000"/>
                  </a:schemeClr>
                </a:solidFill>
                <a:latin typeface="微軟正黑體" pitchFamily="34" charset="-120"/>
                <a:ea typeface="微軟正黑體" pitchFamily="34" charset="-120"/>
              </a:rPr>
              <a:t>納帕</a:t>
            </a:r>
            <a:r>
              <a:rPr lang="zh-TW" altLang="en-US" sz="2800" b="1" dirty="0" smtClean="0">
                <a:solidFill>
                  <a:schemeClr val="tx1">
                    <a:lumMod val="65000"/>
                    <a:lumOff val="35000"/>
                  </a:schemeClr>
                </a:solidFill>
                <a:latin typeface="微軟正黑體" pitchFamily="34" charset="-120"/>
                <a:ea typeface="微軟正黑體" pitchFamily="34" charset="-120"/>
              </a:rPr>
              <a:t>谷產區 </a:t>
            </a:r>
            <a:endParaRPr lang="it-IT" sz="2800" b="1" dirty="0">
              <a:solidFill>
                <a:schemeClr val="tx1">
                  <a:lumMod val="65000"/>
                  <a:lumOff val="35000"/>
                </a:schemeClr>
              </a:solidFill>
              <a:latin typeface="微軟正黑體" pitchFamily="34" charset="-120"/>
              <a:ea typeface="微軟正黑體" pitchFamily="34" charset="-120"/>
              <a:cs typeface="+mn-cs"/>
            </a:endParaRPr>
          </a:p>
          <a:p>
            <a:pPr>
              <a:lnSpc>
                <a:spcPct val="95000"/>
              </a:lnSpc>
              <a:defRPr/>
            </a:pPr>
            <a:r>
              <a:rPr lang="zh-TW" altLang="en-US" b="1" dirty="0">
                <a:solidFill>
                  <a:schemeClr val="tx1">
                    <a:lumMod val="65000"/>
                    <a:lumOff val="35000"/>
                  </a:schemeClr>
                </a:solidFill>
                <a:latin typeface="微軟正黑體" pitchFamily="34" charset="-120"/>
                <a:ea typeface="微軟正黑體" pitchFamily="34" charset="-120"/>
                <a:cs typeface="+mn-cs"/>
              </a:rPr>
              <a:t>溫度的</a:t>
            </a:r>
            <a:r>
              <a:rPr lang="zh-TW" altLang="en-US" b="1" dirty="0" smtClean="0">
                <a:solidFill>
                  <a:schemeClr val="tx1">
                    <a:lumMod val="65000"/>
                    <a:lumOff val="35000"/>
                  </a:schemeClr>
                </a:solidFill>
                <a:latin typeface="微軟正黑體" pitchFamily="34" charset="-120"/>
                <a:ea typeface="微軟正黑體" pitchFamily="34" charset="-120"/>
                <a:cs typeface="+mn-cs"/>
              </a:rPr>
              <a:t>變化 </a:t>
            </a:r>
            <a:r>
              <a:rPr lang="en-US" altLang="zh-TW" b="1" dirty="0" smtClean="0">
                <a:solidFill>
                  <a:schemeClr val="tx1">
                    <a:lumMod val="65000"/>
                    <a:lumOff val="35000"/>
                  </a:schemeClr>
                </a:solidFill>
                <a:latin typeface="微軟正黑體" pitchFamily="34" charset="-120"/>
                <a:ea typeface="微軟正黑體" pitchFamily="34" charset="-120"/>
                <a:cs typeface="+mn-cs"/>
              </a:rPr>
              <a:t>- </a:t>
            </a:r>
            <a:endParaRPr lang="en-US" altLang="zh-TW" b="1" dirty="0">
              <a:solidFill>
                <a:schemeClr val="tx1">
                  <a:lumMod val="65000"/>
                  <a:lumOff val="35000"/>
                </a:schemeClr>
              </a:solidFill>
              <a:latin typeface="微軟正黑體" pitchFamily="34" charset="-120"/>
              <a:ea typeface="微軟正黑體" pitchFamily="34" charset="-120"/>
              <a:cs typeface="+mn-cs"/>
            </a:endParaRPr>
          </a:p>
          <a:p>
            <a:pPr>
              <a:lnSpc>
                <a:spcPct val="95000"/>
              </a:lnSpc>
              <a:defRPr/>
            </a:pPr>
            <a:r>
              <a:rPr lang="zh-TW" altLang="en-US" b="1" dirty="0" smtClean="0">
                <a:solidFill>
                  <a:schemeClr val="tx1">
                    <a:lumMod val="65000"/>
                    <a:lumOff val="35000"/>
                  </a:schemeClr>
                </a:solidFill>
                <a:latin typeface="微軟正黑體" pitchFamily="34" charset="-120"/>
                <a:ea typeface="微軟正黑體" pitchFamily="34" charset="-120"/>
                <a:cs typeface="+mn-cs"/>
              </a:rPr>
              <a:t>夏季</a:t>
            </a:r>
            <a:endParaRPr lang="en-US" b="1" dirty="0">
              <a:solidFill>
                <a:schemeClr val="tx1">
                  <a:lumMod val="65000"/>
                  <a:lumOff val="35000"/>
                </a:schemeClr>
              </a:solidFill>
              <a:latin typeface="微軟正黑體" pitchFamily="34" charset="-120"/>
              <a:ea typeface="微軟正黑體" pitchFamily="34" charset="-120"/>
              <a:cs typeface="+mn-cs"/>
            </a:endParaRPr>
          </a:p>
        </p:txBody>
      </p:sp>
      <p:sp>
        <p:nvSpPr>
          <p:cNvPr id="73732" name="Rectangle 31"/>
          <p:cNvSpPr>
            <a:spLocks noChangeArrowheads="1"/>
          </p:cNvSpPr>
          <p:nvPr/>
        </p:nvSpPr>
        <p:spPr bwMode="auto">
          <a:xfrm>
            <a:off x="4357179" y="5319483"/>
            <a:ext cx="2373154" cy="830997"/>
          </a:xfrm>
          <a:prstGeom prst="rect">
            <a:avLst/>
          </a:prstGeom>
          <a:noFill/>
          <a:ln w="9525">
            <a:noFill/>
            <a:miter lim="800000"/>
            <a:headEnd/>
            <a:tailEnd/>
          </a:ln>
        </p:spPr>
        <p:txBody>
          <a:bodyPr wrap="square">
            <a:spAutoFit/>
          </a:bodyPr>
          <a:lstStyle/>
          <a:p>
            <a:r>
              <a:rPr lang="fi-FI" dirty="0" smtClean="0">
                <a:solidFill>
                  <a:srgbClr val="0070C0"/>
                </a:solidFill>
                <a:latin typeface="Helvetica" pitchFamily="34" charset="0"/>
              </a:rPr>
              <a:t>50ºf / </a:t>
            </a:r>
            <a:r>
              <a:rPr lang="fi-FI" dirty="0">
                <a:solidFill>
                  <a:srgbClr val="0070C0"/>
                </a:solidFill>
                <a:latin typeface="Helvetica" pitchFamily="34" charset="0"/>
              </a:rPr>
              <a:t>10ºc</a:t>
            </a:r>
          </a:p>
          <a:p>
            <a:r>
              <a:rPr lang="fi-FI" dirty="0" smtClean="0">
                <a:solidFill>
                  <a:srgbClr val="C00000"/>
                </a:solidFill>
                <a:latin typeface="Helvetica" pitchFamily="34" charset="0"/>
              </a:rPr>
              <a:t>77ºf </a:t>
            </a:r>
            <a:r>
              <a:rPr lang="fi-FI" dirty="0">
                <a:solidFill>
                  <a:srgbClr val="C00000"/>
                </a:solidFill>
                <a:latin typeface="Helvetica" pitchFamily="34" charset="0"/>
              </a:rPr>
              <a:t>/ </a:t>
            </a:r>
            <a:r>
              <a:rPr lang="fi-FI" dirty="0" smtClean="0">
                <a:solidFill>
                  <a:srgbClr val="C00000"/>
                </a:solidFill>
                <a:latin typeface="Helvetica" pitchFamily="34" charset="0"/>
              </a:rPr>
              <a:t>25ºc</a:t>
            </a:r>
            <a:endParaRPr lang="fi-FI" dirty="0">
              <a:solidFill>
                <a:srgbClr val="C00000"/>
              </a:solidFill>
              <a:latin typeface="Helvetica" pitchFamily="34" charset="0"/>
            </a:endParaRPr>
          </a:p>
        </p:txBody>
      </p:sp>
      <p:sp>
        <p:nvSpPr>
          <p:cNvPr id="73733" name="Rectangle 32"/>
          <p:cNvSpPr>
            <a:spLocks noChangeArrowheads="1"/>
          </p:cNvSpPr>
          <p:nvPr/>
        </p:nvSpPr>
        <p:spPr bwMode="auto">
          <a:xfrm>
            <a:off x="682622" y="1055338"/>
            <a:ext cx="3485358" cy="830997"/>
          </a:xfrm>
          <a:prstGeom prst="rect">
            <a:avLst/>
          </a:prstGeom>
          <a:noFill/>
          <a:ln w="9525">
            <a:noFill/>
            <a:miter lim="800000"/>
            <a:headEnd/>
            <a:tailEnd/>
          </a:ln>
        </p:spPr>
        <p:txBody>
          <a:bodyPr wrap="square">
            <a:spAutoFit/>
          </a:bodyPr>
          <a:lstStyle/>
          <a:p>
            <a:r>
              <a:rPr lang="fi-FI" dirty="0" smtClean="0">
                <a:solidFill>
                  <a:srgbClr val="0070C0"/>
                </a:solidFill>
                <a:latin typeface="Helvetica" pitchFamily="34" charset="0"/>
              </a:rPr>
              <a:t>40-50ºf / 4.5-10ºc</a:t>
            </a:r>
          </a:p>
          <a:p>
            <a:r>
              <a:rPr lang="fi-FI" dirty="0" smtClean="0">
                <a:solidFill>
                  <a:srgbClr val="C00000"/>
                </a:solidFill>
                <a:latin typeface="Helvetica" pitchFamily="34" charset="0"/>
              </a:rPr>
              <a:t>85ºf </a:t>
            </a:r>
            <a:r>
              <a:rPr lang="fi-FI" dirty="0">
                <a:solidFill>
                  <a:srgbClr val="C00000"/>
                </a:solidFill>
                <a:latin typeface="Helvetica" pitchFamily="34" charset="0"/>
              </a:rPr>
              <a:t>/ </a:t>
            </a:r>
            <a:r>
              <a:rPr lang="fi-FI" dirty="0" smtClean="0">
                <a:solidFill>
                  <a:srgbClr val="C00000"/>
                </a:solidFill>
                <a:latin typeface="Helvetica" pitchFamily="34" charset="0"/>
              </a:rPr>
              <a:t>29ºc</a:t>
            </a:r>
            <a:endParaRPr lang="fi-FI" dirty="0">
              <a:solidFill>
                <a:srgbClr val="C00000"/>
              </a:solidFill>
              <a:latin typeface="Helvetica" pitchFamily="34" charset="0"/>
            </a:endParaRPr>
          </a:p>
        </p:txBody>
      </p:sp>
      <p:sp>
        <p:nvSpPr>
          <p:cNvPr id="73734" name="TextBox 13"/>
          <p:cNvSpPr txBox="1">
            <a:spLocks noChangeArrowheads="1"/>
          </p:cNvSpPr>
          <p:nvPr/>
        </p:nvSpPr>
        <p:spPr bwMode="auto">
          <a:xfrm>
            <a:off x="171161" y="3255361"/>
            <a:ext cx="3138488" cy="794064"/>
          </a:xfrm>
          <a:prstGeom prst="rect">
            <a:avLst/>
          </a:prstGeom>
          <a:noFill/>
          <a:ln w="9525">
            <a:noFill/>
            <a:miter lim="800000"/>
            <a:headEnd/>
            <a:tailEnd/>
          </a:ln>
        </p:spPr>
        <p:txBody>
          <a:bodyPr wrap="square">
            <a:spAutoFit/>
          </a:bodyPr>
          <a:lstStyle/>
          <a:p>
            <a:pPr>
              <a:lnSpc>
                <a:spcPct val="95000"/>
              </a:lnSpc>
            </a:pPr>
            <a:r>
              <a:rPr lang="fi-FI" dirty="0">
                <a:solidFill>
                  <a:srgbClr val="0070C0"/>
                </a:solidFill>
                <a:latin typeface="Helvetica" pitchFamily="34" charset="0"/>
              </a:rPr>
              <a:t>40-50ºf / </a:t>
            </a:r>
            <a:r>
              <a:rPr lang="fi-FI" dirty="0" smtClean="0">
                <a:solidFill>
                  <a:srgbClr val="0070C0"/>
                </a:solidFill>
                <a:latin typeface="Helvetica" pitchFamily="34" charset="0"/>
              </a:rPr>
              <a:t>4.5-10ºc</a:t>
            </a:r>
          </a:p>
          <a:p>
            <a:pPr>
              <a:lnSpc>
                <a:spcPct val="95000"/>
              </a:lnSpc>
            </a:pPr>
            <a:r>
              <a:rPr lang="en-US" dirty="0" smtClean="0">
                <a:solidFill>
                  <a:srgbClr val="C00000"/>
                </a:solidFill>
                <a:latin typeface="Helvetica" pitchFamily="34" charset="0"/>
              </a:rPr>
              <a:t>95ºf </a:t>
            </a:r>
            <a:r>
              <a:rPr lang="en-US" dirty="0">
                <a:solidFill>
                  <a:srgbClr val="C00000"/>
                </a:solidFill>
                <a:latin typeface="Helvetica" pitchFamily="34" charset="0"/>
              </a:rPr>
              <a:t>/ </a:t>
            </a:r>
            <a:r>
              <a:rPr lang="en-US" dirty="0" smtClean="0">
                <a:solidFill>
                  <a:srgbClr val="C00000"/>
                </a:solidFill>
                <a:latin typeface="Helvetica" pitchFamily="34" charset="0"/>
              </a:rPr>
              <a:t>35ºc</a:t>
            </a:r>
            <a:endParaRPr lang="en-US" dirty="0">
              <a:solidFill>
                <a:srgbClr val="C00000"/>
              </a:solidFill>
              <a:latin typeface="Helvetica" pitchFamily="34"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6" descr="coast.png"/>
          <p:cNvPicPr>
            <a:picLocks noChangeAspect="1"/>
          </p:cNvPicPr>
          <p:nvPr/>
        </p:nvPicPr>
        <p:blipFill>
          <a:blip r:embed="rId3">
            <a:lum bright="10000" contrast="-20000"/>
          </a:blip>
          <a:srcRect/>
          <a:stretch>
            <a:fillRect/>
          </a:stretch>
        </p:blipFill>
        <p:spPr bwMode="auto">
          <a:xfrm>
            <a:off x="0" y="0"/>
            <a:ext cx="8335963" cy="6858000"/>
          </a:xfrm>
          <a:prstGeom prst="rect">
            <a:avLst/>
          </a:prstGeom>
          <a:noFill/>
          <a:ln w="9525">
            <a:noFill/>
            <a:miter lim="800000"/>
            <a:headEnd/>
            <a:tailEnd/>
          </a:ln>
        </p:spPr>
      </p:pic>
      <p:pic>
        <p:nvPicPr>
          <p:cNvPr id="7577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19048" y="505619"/>
            <a:ext cx="4349373" cy="5846762"/>
          </a:xfrm>
          <a:prstGeom prst="rect">
            <a:avLst/>
          </a:prstGeom>
          <a:noFill/>
          <a:ln w="9525">
            <a:noFill/>
            <a:miter lim="800000"/>
            <a:headEnd/>
            <a:tailEnd/>
          </a:ln>
        </p:spPr>
      </p:pic>
      <p:sp>
        <p:nvSpPr>
          <p:cNvPr id="13" name="TextBox 12"/>
          <p:cNvSpPr txBox="1"/>
          <p:nvPr/>
        </p:nvSpPr>
        <p:spPr>
          <a:xfrm>
            <a:off x="5220165" y="668338"/>
            <a:ext cx="3579812" cy="794064"/>
          </a:xfrm>
          <a:prstGeom prst="rect">
            <a:avLst/>
          </a:prstGeom>
          <a:noFill/>
        </p:spPr>
        <p:txBody>
          <a:bodyPr>
            <a:spAutoFit/>
          </a:bodyPr>
          <a:lstStyle/>
          <a:p>
            <a:pPr>
              <a:lnSpc>
                <a:spcPct val="95000"/>
              </a:lnSpc>
              <a:defRPr/>
            </a:pPr>
            <a:r>
              <a:rPr lang="zh-TW" altLang="en-US" b="1" dirty="0" smtClean="0">
                <a:solidFill>
                  <a:schemeClr val="tx1">
                    <a:lumMod val="65000"/>
                    <a:lumOff val="35000"/>
                  </a:schemeClr>
                </a:solidFill>
                <a:latin typeface="微軟正黑體" pitchFamily="34" charset="-120"/>
                <a:ea typeface="微軟正黑體" pitchFamily="34" charset="-120"/>
                <a:cs typeface="+mn-cs"/>
              </a:rPr>
              <a:t>納</a:t>
            </a:r>
            <a:r>
              <a:rPr lang="zh-TW" altLang="en-US" b="1" dirty="0">
                <a:solidFill>
                  <a:schemeClr val="tx1">
                    <a:lumMod val="65000"/>
                    <a:lumOff val="35000"/>
                  </a:schemeClr>
                </a:solidFill>
                <a:latin typeface="微軟正黑體" pitchFamily="34" charset="-120"/>
                <a:ea typeface="微軟正黑體" pitchFamily="34" charset="-120"/>
                <a:cs typeface="+mn-cs"/>
              </a:rPr>
              <a:t>帕</a:t>
            </a:r>
            <a:r>
              <a:rPr lang="zh-TW" altLang="en-US" b="1" dirty="0" smtClean="0">
                <a:solidFill>
                  <a:schemeClr val="tx1">
                    <a:lumMod val="65000"/>
                    <a:lumOff val="35000"/>
                  </a:schemeClr>
                </a:solidFill>
                <a:latin typeface="微軟正黑體" pitchFamily="34" charset="-120"/>
                <a:ea typeface="微軟正黑體" pitchFamily="34" charset="-120"/>
                <a:cs typeface="+mn-cs"/>
              </a:rPr>
              <a:t>谷產區</a:t>
            </a:r>
            <a:endParaRPr lang="en-US" altLang="zh-TW" b="1" dirty="0" smtClean="0">
              <a:solidFill>
                <a:schemeClr val="tx1">
                  <a:lumMod val="65000"/>
                  <a:lumOff val="35000"/>
                </a:schemeClr>
              </a:solidFill>
              <a:latin typeface="微軟正黑體" pitchFamily="34" charset="-120"/>
              <a:ea typeface="微軟正黑體" pitchFamily="34" charset="-120"/>
              <a:cs typeface="+mn-cs"/>
            </a:endParaRPr>
          </a:p>
          <a:p>
            <a:pPr>
              <a:lnSpc>
                <a:spcPct val="95000"/>
              </a:lnSpc>
              <a:defRPr/>
            </a:pPr>
            <a:r>
              <a:rPr lang="zh-TW" altLang="en-US" b="1" dirty="0" smtClean="0">
                <a:solidFill>
                  <a:schemeClr val="tx1">
                    <a:lumMod val="65000"/>
                    <a:lumOff val="35000"/>
                  </a:schemeClr>
                </a:solidFill>
                <a:latin typeface="微軟正黑體" pitchFamily="34" charset="-120"/>
                <a:ea typeface="微軟正黑體" pitchFamily="34" charset="-120"/>
                <a:cs typeface="+mn-cs"/>
              </a:rPr>
              <a:t>海拔</a:t>
            </a:r>
            <a:endParaRPr lang="en-US" b="1" dirty="0">
              <a:solidFill>
                <a:schemeClr val="tx1">
                  <a:lumMod val="65000"/>
                  <a:lumOff val="35000"/>
                </a:schemeClr>
              </a:solidFill>
              <a:latin typeface="微軟正黑體" pitchFamily="34" charset="-120"/>
              <a:ea typeface="微軟正黑體" pitchFamily="34" charset="-120"/>
              <a:cs typeface="+mn-cs"/>
            </a:endParaRPr>
          </a:p>
        </p:txBody>
      </p:sp>
      <p:sp>
        <p:nvSpPr>
          <p:cNvPr id="32" name="Rectangle 31"/>
          <p:cNvSpPr>
            <a:spLocks noChangeArrowheads="1"/>
          </p:cNvSpPr>
          <p:nvPr/>
        </p:nvSpPr>
        <p:spPr bwMode="auto">
          <a:xfrm>
            <a:off x="4761746" y="3187000"/>
            <a:ext cx="4150024" cy="830997"/>
          </a:xfrm>
          <a:prstGeom prst="rect">
            <a:avLst/>
          </a:prstGeom>
          <a:noFill/>
          <a:ln w="9525">
            <a:noFill/>
            <a:miter lim="800000"/>
            <a:headEnd/>
            <a:tailEnd/>
          </a:ln>
        </p:spPr>
        <p:txBody>
          <a:bodyPr wrap="square">
            <a:spAutoFit/>
          </a:bodyPr>
          <a:lstStyle/>
          <a:p>
            <a:r>
              <a:rPr lang="fi-FI" dirty="0" smtClean="0">
                <a:solidFill>
                  <a:srgbClr val="C00000"/>
                </a:solidFill>
                <a:latin typeface="Helvetica" pitchFamily="34" charset="0"/>
              </a:rPr>
              <a:t>Atlas Peak</a:t>
            </a:r>
          </a:p>
          <a:p>
            <a:r>
              <a:rPr lang="fi-FI" dirty="0" smtClean="0">
                <a:solidFill>
                  <a:srgbClr val="C00000"/>
                </a:solidFill>
                <a:latin typeface="Helvetica" pitchFamily="34" charset="0"/>
              </a:rPr>
              <a:t>2600 </a:t>
            </a:r>
            <a:r>
              <a:rPr lang="fi-FI" dirty="0">
                <a:solidFill>
                  <a:srgbClr val="C00000"/>
                </a:solidFill>
                <a:latin typeface="Helvetica" pitchFamily="34" charset="0"/>
              </a:rPr>
              <a:t>ft / 793 m</a:t>
            </a:r>
          </a:p>
        </p:txBody>
      </p:sp>
      <p:sp>
        <p:nvSpPr>
          <p:cNvPr id="33" name="Rectangle 32"/>
          <p:cNvSpPr>
            <a:spLocks noChangeArrowheads="1"/>
          </p:cNvSpPr>
          <p:nvPr/>
        </p:nvSpPr>
        <p:spPr bwMode="auto">
          <a:xfrm>
            <a:off x="1493974" y="705833"/>
            <a:ext cx="3786982" cy="830997"/>
          </a:xfrm>
          <a:prstGeom prst="rect">
            <a:avLst/>
          </a:prstGeom>
          <a:noFill/>
          <a:ln w="9525">
            <a:noFill/>
            <a:miter lim="800000"/>
            <a:headEnd/>
            <a:tailEnd/>
          </a:ln>
        </p:spPr>
        <p:txBody>
          <a:bodyPr wrap="square">
            <a:spAutoFit/>
          </a:bodyPr>
          <a:lstStyle/>
          <a:p>
            <a:r>
              <a:rPr lang="en-US" dirty="0" smtClean="0">
                <a:solidFill>
                  <a:srgbClr val="C00000"/>
                </a:solidFill>
                <a:latin typeface="Helvetica" pitchFamily="34" charset="0"/>
              </a:rPr>
              <a:t>Mount St</a:t>
            </a:r>
            <a:r>
              <a:rPr lang="en-US" dirty="0">
                <a:solidFill>
                  <a:srgbClr val="C00000"/>
                </a:solidFill>
                <a:latin typeface="Helvetica" pitchFamily="34" charset="0"/>
              </a:rPr>
              <a:t>. </a:t>
            </a:r>
            <a:r>
              <a:rPr lang="en-US" dirty="0" smtClean="0">
                <a:solidFill>
                  <a:srgbClr val="C00000"/>
                </a:solidFill>
                <a:latin typeface="Helvetica" pitchFamily="34" charset="0"/>
              </a:rPr>
              <a:t>Helena</a:t>
            </a:r>
            <a:endParaRPr lang="en-US" dirty="0">
              <a:solidFill>
                <a:srgbClr val="C00000"/>
              </a:solidFill>
              <a:latin typeface="Helvetica" pitchFamily="34" charset="0"/>
            </a:endParaRPr>
          </a:p>
          <a:p>
            <a:r>
              <a:rPr lang="en-US" dirty="0">
                <a:solidFill>
                  <a:srgbClr val="C00000"/>
                </a:solidFill>
                <a:latin typeface="Helvetica" pitchFamily="34" charset="0"/>
              </a:rPr>
              <a:t>4000 </a:t>
            </a:r>
            <a:r>
              <a:rPr lang="en-US" dirty="0" err="1">
                <a:solidFill>
                  <a:srgbClr val="C00000"/>
                </a:solidFill>
                <a:latin typeface="Helvetica" pitchFamily="34" charset="0"/>
              </a:rPr>
              <a:t>ft</a:t>
            </a:r>
            <a:r>
              <a:rPr lang="en-US" dirty="0">
                <a:solidFill>
                  <a:srgbClr val="C00000"/>
                </a:solidFill>
                <a:latin typeface="Helvetica" pitchFamily="34" charset="0"/>
              </a:rPr>
              <a:t> / </a:t>
            </a:r>
            <a:r>
              <a:rPr lang="en-US" dirty="0" smtClean="0">
                <a:solidFill>
                  <a:srgbClr val="C00000"/>
                </a:solidFill>
                <a:latin typeface="Helvetica" pitchFamily="34" charset="0"/>
              </a:rPr>
              <a:t>1,219 </a:t>
            </a:r>
            <a:r>
              <a:rPr lang="en-US" dirty="0">
                <a:solidFill>
                  <a:srgbClr val="C00000"/>
                </a:solidFill>
                <a:latin typeface="Helvetica" pitchFamily="34" charset="0"/>
              </a:rPr>
              <a:t>m</a:t>
            </a:r>
          </a:p>
        </p:txBody>
      </p:sp>
      <p:sp>
        <p:nvSpPr>
          <p:cNvPr id="7" name="Rectangle 6"/>
          <p:cNvSpPr>
            <a:spLocks noChangeArrowheads="1"/>
          </p:cNvSpPr>
          <p:nvPr/>
        </p:nvSpPr>
        <p:spPr bwMode="auto">
          <a:xfrm>
            <a:off x="1073319" y="4538804"/>
            <a:ext cx="3275429" cy="830997"/>
          </a:xfrm>
          <a:prstGeom prst="rect">
            <a:avLst/>
          </a:prstGeom>
          <a:noFill/>
          <a:ln w="9525">
            <a:noFill/>
            <a:miter lim="800000"/>
            <a:headEnd/>
            <a:tailEnd/>
          </a:ln>
        </p:spPr>
        <p:txBody>
          <a:bodyPr wrap="square">
            <a:spAutoFit/>
          </a:bodyPr>
          <a:lstStyle/>
          <a:p>
            <a:r>
              <a:rPr lang="fi-FI" dirty="0" smtClean="0">
                <a:solidFill>
                  <a:srgbClr val="C00000"/>
                </a:solidFill>
                <a:latin typeface="Helvetica" pitchFamily="34" charset="0"/>
              </a:rPr>
              <a:t>Mount Veeder</a:t>
            </a:r>
          </a:p>
          <a:p>
            <a:r>
              <a:rPr lang="fi-FI" dirty="0" smtClean="0">
                <a:solidFill>
                  <a:srgbClr val="C00000"/>
                </a:solidFill>
                <a:latin typeface="Helvetica" pitchFamily="34" charset="0"/>
              </a:rPr>
              <a:t>2100 </a:t>
            </a:r>
            <a:r>
              <a:rPr lang="fi-FI" dirty="0">
                <a:solidFill>
                  <a:srgbClr val="C00000"/>
                </a:solidFill>
                <a:latin typeface="Helvetica" pitchFamily="34" charset="0"/>
              </a:rPr>
              <a:t>ft / </a:t>
            </a:r>
            <a:r>
              <a:rPr lang="fi-FI" dirty="0" smtClean="0">
                <a:solidFill>
                  <a:srgbClr val="C00000"/>
                </a:solidFill>
                <a:latin typeface="Helvetica" pitchFamily="34" charset="0"/>
              </a:rPr>
              <a:t>650 </a:t>
            </a:r>
            <a:r>
              <a:rPr lang="fi-FI" dirty="0">
                <a:solidFill>
                  <a:srgbClr val="C00000"/>
                </a:solidFill>
                <a:latin typeface="Helvetica" pitchFamily="34" charset="0"/>
              </a:rPr>
              <a:t>m</a:t>
            </a:r>
          </a:p>
        </p:txBody>
      </p:sp>
      <p:sp>
        <p:nvSpPr>
          <p:cNvPr id="8" name="Rectangle 7"/>
          <p:cNvSpPr>
            <a:spLocks noChangeArrowheads="1"/>
          </p:cNvSpPr>
          <p:nvPr/>
        </p:nvSpPr>
        <p:spPr bwMode="auto">
          <a:xfrm>
            <a:off x="191111" y="3186999"/>
            <a:ext cx="5302186" cy="830997"/>
          </a:xfrm>
          <a:prstGeom prst="rect">
            <a:avLst/>
          </a:prstGeom>
          <a:noFill/>
          <a:ln w="9525">
            <a:noFill/>
            <a:miter lim="800000"/>
            <a:headEnd/>
            <a:tailEnd/>
          </a:ln>
        </p:spPr>
        <p:txBody>
          <a:bodyPr wrap="square">
            <a:spAutoFit/>
          </a:bodyPr>
          <a:lstStyle/>
          <a:p>
            <a:r>
              <a:rPr lang="fi-FI" dirty="0" smtClean="0">
                <a:solidFill>
                  <a:srgbClr val="C00000"/>
                </a:solidFill>
                <a:latin typeface="Helvetica" pitchFamily="34" charset="0"/>
              </a:rPr>
              <a:t>Spring Mountain</a:t>
            </a:r>
          </a:p>
          <a:p>
            <a:r>
              <a:rPr lang="fi-FI" dirty="0" smtClean="0">
                <a:solidFill>
                  <a:srgbClr val="C00000"/>
                </a:solidFill>
                <a:latin typeface="Helvetica" pitchFamily="34" charset="0"/>
              </a:rPr>
              <a:t>2200 </a:t>
            </a:r>
            <a:r>
              <a:rPr lang="fi-FI" dirty="0">
                <a:solidFill>
                  <a:srgbClr val="C00000"/>
                </a:solidFill>
                <a:latin typeface="Helvetica" pitchFamily="34" charset="0"/>
              </a:rPr>
              <a:t>ft / </a:t>
            </a:r>
            <a:r>
              <a:rPr lang="fi-FI" dirty="0" smtClean="0">
                <a:solidFill>
                  <a:srgbClr val="C00000"/>
                </a:solidFill>
                <a:latin typeface="Helvetica" pitchFamily="34" charset="0"/>
              </a:rPr>
              <a:t>671 </a:t>
            </a:r>
            <a:r>
              <a:rPr lang="fi-FI" dirty="0">
                <a:solidFill>
                  <a:srgbClr val="C00000"/>
                </a:solidFill>
                <a:latin typeface="Helvetica" pitchFamily="34" charset="0"/>
              </a:rPr>
              <a:t>m</a:t>
            </a:r>
          </a:p>
        </p:txBody>
      </p:sp>
      <p:sp>
        <p:nvSpPr>
          <p:cNvPr id="9" name="Rectangle 8"/>
          <p:cNvSpPr>
            <a:spLocks noChangeArrowheads="1"/>
          </p:cNvSpPr>
          <p:nvPr/>
        </p:nvSpPr>
        <p:spPr bwMode="auto">
          <a:xfrm>
            <a:off x="4167981" y="5212181"/>
            <a:ext cx="4976019" cy="830997"/>
          </a:xfrm>
          <a:prstGeom prst="rect">
            <a:avLst/>
          </a:prstGeom>
          <a:noFill/>
          <a:ln w="9525">
            <a:noFill/>
            <a:miter lim="800000"/>
            <a:headEnd/>
            <a:tailEnd/>
          </a:ln>
        </p:spPr>
        <p:txBody>
          <a:bodyPr wrap="square">
            <a:spAutoFit/>
          </a:bodyPr>
          <a:lstStyle/>
          <a:p>
            <a:r>
              <a:rPr lang="fi-FI" dirty="0" smtClean="0">
                <a:solidFill>
                  <a:srgbClr val="C00000"/>
                </a:solidFill>
                <a:latin typeface="Helvetica" pitchFamily="34" charset="0"/>
              </a:rPr>
              <a:t>Valley Floor</a:t>
            </a:r>
          </a:p>
          <a:p>
            <a:r>
              <a:rPr lang="fi-FI" dirty="0" smtClean="0">
                <a:solidFill>
                  <a:srgbClr val="C00000"/>
                </a:solidFill>
                <a:latin typeface="Helvetica" pitchFamily="34" charset="0"/>
              </a:rPr>
              <a:t>0– 750 ft / 0 – 214 m</a:t>
            </a:r>
            <a:endParaRPr lang="fi-FI" dirty="0">
              <a:solidFill>
                <a:srgbClr val="C00000"/>
              </a:solidFill>
              <a:latin typeface="Helvetica"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5" descr="Screen shot 2011-01-03 at 1.38.29 PM.png"/>
          <p:cNvPicPr>
            <a:picLocks noChangeAspect="1"/>
          </p:cNvPicPr>
          <p:nvPr/>
        </p:nvPicPr>
        <p:blipFill>
          <a:blip r:embed="rId3"/>
          <a:srcRect/>
          <a:stretch>
            <a:fillRect/>
          </a:stretch>
        </p:blipFill>
        <p:spPr bwMode="auto">
          <a:xfrm>
            <a:off x="889000" y="669925"/>
            <a:ext cx="6400800" cy="2232025"/>
          </a:xfrm>
          <a:prstGeom prst="rect">
            <a:avLst/>
          </a:prstGeom>
          <a:noFill/>
          <a:ln w="9525">
            <a:noFill/>
            <a:miter lim="800000"/>
            <a:headEnd/>
            <a:tailEnd/>
          </a:ln>
        </p:spPr>
      </p:pic>
      <p:pic>
        <p:nvPicPr>
          <p:cNvPr id="49154" name="Picture 6" descr="Screen shot 2011-01-03 at 1.38.38 PM.png"/>
          <p:cNvPicPr>
            <a:picLocks noChangeAspect="1"/>
          </p:cNvPicPr>
          <p:nvPr/>
        </p:nvPicPr>
        <p:blipFill>
          <a:blip r:embed="rId4"/>
          <a:srcRect/>
          <a:stretch>
            <a:fillRect/>
          </a:stretch>
        </p:blipFill>
        <p:spPr bwMode="auto">
          <a:xfrm>
            <a:off x="889000" y="3708400"/>
            <a:ext cx="6400800" cy="2230438"/>
          </a:xfrm>
          <a:prstGeom prst="rect">
            <a:avLst/>
          </a:prstGeom>
          <a:noFill/>
          <a:ln w="9525">
            <a:noFill/>
            <a:miter lim="800000"/>
            <a:headEnd/>
            <a:tailEnd/>
          </a:ln>
        </p:spPr>
      </p:pic>
      <p:sp>
        <p:nvSpPr>
          <p:cNvPr id="8" name="TextBox 7"/>
          <p:cNvSpPr txBox="1"/>
          <p:nvPr/>
        </p:nvSpPr>
        <p:spPr>
          <a:xfrm>
            <a:off x="929341" y="2901950"/>
            <a:ext cx="4195762" cy="560153"/>
          </a:xfrm>
          <a:prstGeom prst="rect">
            <a:avLst/>
          </a:prstGeom>
          <a:noFill/>
        </p:spPr>
        <p:txBody>
          <a:bodyPr>
            <a:spAutoFit/>
          </a:bodyPr>
          <a:lstStyle/>
          <a:p>
            <a:pPr eaLnBrk="0" hangingPunct="0">
              <a:lnSpc>
                <a:spcPct val="95000"/>
              </a:lnSpc>
              <a:defRPr/>
            </a:pPr>
            <a:r>
              <a:rPr lang="zh-TW" altLang="en-US" sz="1600" dirty="0" smtClean="0">
                <a:solidFill>
                  <a:schemeClr val="tx1">
                    <a:lumMod val="65000"/>
                    <a:lumOff val="35000"/>
                  </a:schemeClr>
                </a:solidFill>
                <a:latin typeface="Helvetica" pitchFamily="50" charset="0"/>
              </a:rPr>
              <a:t>從</a:t>
            </a:r>
            <a:r>
              <a:rPr lang="en-US" altLang="zh-TW" sz="1600" dirty="0" err="1" smtClean="0">
                <a:solidFill>
                  <a:schemeClr val="tx1">
                    <a:lumMod val="65000"/>
                    <a:lumOff val="35000"/>
                  </a:schemeClr>
                </a:solidFill>
                <a:latin typeface="Helvetica" pitchFamily="50" charset="0"/>
              </a:rPr>
              <a:t>Mayacamas</a:t>
            </a:r>
            <a:r>
              <a:rPr lang="en-US" altLang="zh-TW" sz="1600" dirty="0" smtClean="0">
                <a:solidFill>
                  <a:schemeClr val="tx1">
                    <a:lumMod val="65000"/>
                    <a:lumOff val="35000"/>
                  </a:schemeClr>
                </a:solidFill>
                <a:latin typeface="Helvetica" pitchFamily="50" charset="0"/>
              </a:rPr>
              <a:t> </a:t>
            </a:r>
            <a:r>
              <a:rPr lang="zh-TW" altLang="en-US" sz="1600" dirty="0" smtClean="0">
                <a:solidFill>
                  <a:schemeClr val="tx1">
                    <a:lumMod val="65000"/>
                    <a:lumOff val="35000"/>
                  </a:schemeClr>
                </a:solidFill>
                <a:latin typeface="Helvetica" pitchFamily="50" charset="0"/>
              </a:rPr>
              <a:t>山脈朝西看</a:t>
            </a:r>
            <a:r>
              <a:rPr lang="en-US" altLang="zh-TW" sz="1600" dirty="0" smtClean="0">
                <a:solidFill>
                  <a:schemeClr val="tx1">
                    <a:lumMod val="65000"/>
                    <a:lumOff val="35000"/>
                  </a:schemeClr>
                </a:solidFill>
                <a:latin typeface="Helvetica" pitchFamily="50" charset="0"/>
              </a:rPr>
              <a:t>Yountville</a:t>
            </a:r>
            <a:r>
              <a:rPr lang="zh-TW" altLang="en-US" sz="1600" dirty="0" smtClean="0">
                <a:solidFill>
                  <a:schemeClr val="tx1">
                    <a:lumMod val="65000"/>
                    <a:lumOff val="35000"/>
                  </a:schemeClr>
                </a:solidFill>
                <a:latin typeface="Helvetica" pitchFamily="50" charset="0"/>
              </a:rPr>
              <a:t>區域</a:t>
            </a:r>
            <a:endParaRPr lang="en-US" altLang="zh-TW" sz="1600" dirty="0">
              <a:solidFill>
                <a:schemeClr val="tx1">
                  <a:lumMod val="65000"/>
                  <a:lumOff val="35000"/>
                </a:schemeClr>
              </a:solidFill>
              <a:latin typeface="Helvetica" pitchFamily="50" charset="0"/>
            </a:endParaRPr>
          </a:p>
          <a:p>
            <a:pPr eaLnBrk="0" hangingPunct="0">
              <a:lnSpc>
                <a:spcPct val="95000"/>
              </a:lnSpc>
              <a:defRPr/>
            </a:pPr>
            <a:endParaRPr lang="en-US" sz="1600" dirty="0">
              <a:solidFill>
                <a:schemeClr val="tx1">
                  <a:lumMod val="65000"/>
                  <a:lumOff val="35000"/>
                </a:schemeClr>
              </a:solidFill>
              <a:latin typeface="Helvetica" pitchFamily="50" charset="0"/>
              <a:cs typeface="+mn-cs"/>
            </a:endParaRPr>
          </a:p>
        </p:txBody>
      </p:sp>
      <p:sp>
        <p:nvSpPr>
          <p:cNvPr id="9" name="TextBox 8"/>
          <p:cNvSpPr txBox="1"/>
          <p:nvPr/>
        </p:nvSpPr>
        <p:spPr>
          <a:xfrm>
            <a:off x="865188" y="5945188"/>
            <a:ext cx="4195762" cy="560153"/>
          </a:xfrm>
          <a:prstGeom prst="rect">
            <a:avLst/>
          </a:prstGeom>
          <a:noFill/>
        </p:spPr>
        <p:txBody>
          <a:bodyPr>
            <a:spAutoFit/>
          </a:bodyPr>
          <a:lstStyle/>
          <a:p>
            <a:pPr eaLnBrk="0" hangingPunct="0">
              <a:lnSpc>
                <a:spcPct val="95000"/>
              </a:lnSpc>
              <a:defRPr/>
            </a:pPr>
            <a:r>
              <a:rPr lang="zh-TW" altLang="en-US" sz="1600" dirty="0" smtClean="0">
                <a:solidFill>
                  <a:schemeClr val="tx1">
                    <a:lumMod val="65000"/>
                    <a:lumOff val="35000"/>
                  </a:schemeClr>
                </a:solidFill>
                <a:latin typeface="Helvetica" pitchFamily="50" charset="0"/>
              </a:rPr>
              <a:t>從</a:t>
            </a:r>
            <a:r>
              <a:rPr lang="en-US" altLang="zh-TW" sz="1600" dirty="0" err="1" smtClean="0">
                <a:solidFill>
                  <a:schemeClr val="tx1">
                    <a:lumMod val="65000"/>
                    <a:lumOff val="35000"/>
                  </a:schemeClr>
                </a:solidFill>
                <a:latin typeface="Helvetica" pitchFamily="50" charset="0"/>
              </a:rPr>
              <a:t>Vaca</a:t>
            </a:r>
            <a:r>
              <a:rPr lang="en-US" altLang="zh-TW" sz="1600" dirty="0" smtClean="0">
                <a:solidFill>
                  <a:schemeClr val="tx1">
                    <a:lumMod val="65000"/>
                    <a:lumOff val="35000"/>
                  </a:schemeClr>
                </a:solidFill>
                <a:latin typeface="Helvetica" pitchFamily="50" charset="0"/>
              </a:rPr>
              <a:t> Range</a:t>
            </a:r>
            <a:r>
              <a:rPr lang="zh-TW" altLang="en-US" sz="1600" dirty="0" smtClean="0">
                <a:solidFill>
                  <a:schemeClr val="tx1">
                    <a:lumMod val="65000"/>
                    <a:lumOff val="35000"/>
                  </a:schemeClr>
                </a:solidFill>
                <a:latin typeface="Helvetica" pitchFamily="50" charset="0"/>
              </a:rPr>
              <a:t>朝東看</a:t>
            </a:r>
            <a:r>
              <a:rPr lang="en-US" altLang="zh-TW" sz="1600" dirty="0" smtClean="0">
                <a:solidFill>
                  <a:schemeClr val="tx1">
                    <a:lumMod val="65000"/>
                    <a:lumOff val="35000"/>
                  </a:schemeClr>
                </a:solidFill>
                <a:latin typeface="Helvetica" pitchFamily="50" charset="0"/>
              </a:rPr>
              <a:t>Stags </a:t>
            </a:r>
            <a:r>
              <a:rPr lang="en-US" altLang="zh-TW" sz="1600" dirty="0">
                <a:solidFill>
                  <a:schemeClr val="tx1">
                    <a:lumMod val="65000"/>
                    <a:lumOff val="35000"/>
                  </a:schemeClr>
                </a:solidFill>
                <a:latin typeface="Helvetica" pitchFamily="50" charset="0"/>
              </a:rPr>
              <a:t>Leap </a:t>
            </a:r>
            <a:r>
              <a:rPr lang="zh-TW" altLang="en-US" sz="1600" dirty="0" smtClean="0">
                <a:solidFill>
                  <a:schemeClr val="tx1">
                    <a:lumMod val="65000"/>
                    <a:lumOff val="35000"/>
                  </a:schemeClr>
                </a:solidFill>
                <a:latin typeface="Helvetica" pitchFamily="50" charset="0"/>
              </a:rPr>
              <a:t>區域</a:t>
            </a:r>
            <a:endParaRPr lang="en-US" altLang="zh-TW" sz="1600" dirty="0">
              <a:solidFill>
                <a:schemeClr val="tx1">
                  <a:lumMod val="65000"/>
                  <a:lumOff val="35000"/>
                </a:schemeClr>
              </a:solidFill>
              <a:latin typeface="Helvetica" pitchFamily="50" charset="0"/>
            </a:endParaRPr>
          </a:p>
          <a:p>
            <a:pPr eaLnBrk="0" hangingPunct="0">
              <a:lnSpc>
                <a:spcPct val="95000"/>
              </a:lnSpc>
              <a:defRPr/>
            </a:pPr>
            <a:endParaRPr lang="en-US" sz="1600" dirty="0">
              <a:solidFill>
                <a:schemeClr val="tx1">
                  <a:lumMod val="65000"/>
                  <a:lumOff val="35000"/>
                </a:schemeClr>
              </a:solidFill>
              <a:latin typeface="Helvetica" pitchFamily="50" charset="0"/>
              <a:cs typeface="+mn-cs"/>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384800" y="2162175"/>
            <a:ext cx="3094038" cy="2957733"/>
          </a:xfrm>
          <a:prstGeom prst="rect">
            <a:avLst/>
          </a:prstGeom>
          <a:noFill/>
        </p:spPr>
        <p:txBody>
          <a:bodyPr>
            <a:spAutoFit/>
          </a:bodyPr>
          <a:lstStyle/>
          <a:p>
            <a:pPr eaLnBrk="0" hangingPunct="0">
              <a:lnSpc>
                <a:spcPct val="95000"/>
              </a:lnSpc>
              <a:defRPr/>
            </a:pPr>
            <a:r>
              <a:rPr lang="zh-TW" altLang="en-US" sz="2800" b="1" dirty="0" smtClean="0">
                <a:solidFill>
                  <a:schemeClr val="tx1">
                    <a:lumMod val="65000"/>
                    <a:lumOff val="35000"/>
                  </a:schemeClr>
                </a:solidFill>
                <a:latin typeface="微軟正黑體" pitchFamily="34" charset="-120"/>
                <a:ea typeface="微軟正黑體" pitchFamily="34" charset="-120"/>
              </a:rPr>
              <a:t>超過</a:t>
            </a:r>
            <a:r>
              <a:rPr lang="en-US" altLang="zh-TW" sz="2800" b="1" dirty="0">
                <a:solidFill>
                  <a:schemeClr val="tx1">
                    <a:lumMod val="65000"/>
                    <a:lumOff val="35000"/>
                  </a:schemeClr>
                </a:solidFill>
                <a:latin typeface="微軟正黑體" pitchFamily="34" charset="-120"/>
                <a:ea typeface="微軟正黑體" pitchFamily="34" charset="-120"/>
              </a:rPr>
              <a:t>100</a:t>
            </a:r>
            <a:r>
              <a:rPr lang="zh-TW" altLang="en-US" sz="2800" b="1" dirty="0" smtClean="0">
                <a:solidFill>
                  <a:schemeClr val="tx1">
                    <a:lumMod val="65000"/>
                    <a:lumOff val="35000"/>
                  </a:schemeClr>
                </a:solidFill>
                <a:latin typeface="微軟正黑體" pitchFamily="34" charset="-120"/>
                <a:ea typeface="微軟正黑體" pitchFamily="34" charset="-120"/>
              </a:rPr>
              <a:t>個不同的土質</a:t>
            </a:r>
            <a:endParaRPr lang="en-US" sz="2800" b="1" dirty="0">
              <a:solidFill>
                <a:schemeClr val="tx1">
                  <a:lumMod val="65000"/>
                  <a:lumOff val="35000"/>
                </a:schemeClr>
              </a:solidFill>
              <a:latin typeface="微軟正黑體" pitchFamily="34" charset="-120"/>
              <a:ea typeface="微軟正黑體" pitchFamily="34" charset="-120"/>
              <a:cs typeface="+mn-cs"/>
            </a:endParaRPr>
          </a:p>
          <a:p>
            <a:pPr eaLnBrk="0" hangingPunct="0">
              <a:lnSpc>
                <a:spcPct val="95000"/>
              </a:lnSpc>
              <a:defRPr/>
            </a:pPr>
            <a:endParaRPr lang="en-US" sz="2800" b="1" dirty="0">
              <a:solidFill>
                <a:schemeClr val="tx1">
                  <a:lumMod val="65000"/>
                  <a:lumOff val="35000"/>
                </a:schemeClr>
              </a:solidFill>
              <a:latin typeface="微軟正黑體" pitchFamily="34" charset="-120"/>
              <a:ea typeface="微軟正黑體" pitchFamily="34" charset="-120"/>
              <a:cs typeface="+mn-cs"/>
            </a:endParaRPr>
          </a:p>
          <a:p>
            <a:pPr eaLnBrk="0" hangingPunct="0">
              <a:lnSpc>
                <a:spcPct val="95000"/>
              </a:lnSpc>
              <a:defRPr/>
            </a:pPr>
            <a:r>
              <a:rPr lang="en-US" altLang="zh-TW" sz="2800" b="1" dirty="0" smtClean="0">
                <a:solidFill>
                  <a:schemeClr val="tx1">
                    <a:lumMod val="65000"/>
                    <a:lumOff val="35000"/>
                  </a:schemeClr>
                </a:solidFill>
                <a:latin typeface="微軟正黑體" pitchFamily="34" charset="-120"/>
                <a:ea typeface="微軟正黑體" pitchFamily="34" charset="-120"/>
              </a:rPr>
              <a:t>33</a:t>
            </a:r>
            <a:r>
              <a:rPr lang="zh-TW" altLang="en-US" sz="2800" b="1" dirty="0">
                <a:solidFill>
                  <a:schemeClr val="tx1">
                    <a:lumMod val="65000"/>
                    <a:lumOff val="35000"/>
                  </a:schemeClr>
                </a:solidFill>
                <a:latin typeface="微軟正黑體" pitchFamily="34" charset="-120"/>
                <a:ea typeface="微軟正黑體" pitchFamily="34" charset="-120"/>
              </a:rPr>
              <a:t>土系</a:t>
            </a:r>
            <a:endParaRPr lang="en-US" sz="2800" b="1" dirty="0">
              <a:solidFill>
                <a:schemeClr val="tx1">
                  <a:lumMod val="65000"/>
                  <a:lumOff val="35000"/>
                </a:schemeClr>
              </a:solidFill>
              <a:latin typeface="微軟正黑體" pitchFamily="34" charset="-120"/>
              <a:ea typeface="微軟正黑體" pitchFamily="34" charset="-120"/>
              <a:cs typeface="+mn-cs"/>
            </a:endParaRPr>
          </a:p>
          <a:p>
            <a:pPr eaLnBrk="0" hangingPunct="0">
              <a:lnSpc>
                <a:spcPct val="95000"/>
              </a:lnSpc>
              <a:defRPr/>
            </a:pPr>
            <a:endParaRPr lang="en-US" sz="2800" b="1" dirty="0">
              <a:solidFill>
                <a:schemeClr val="tx1">
                  <a:lumMod val="65000"/>
                  <a:lumOff val="35000"/>
                </a:schemeClr>
              </a:solidFill>
              <a:latin typeface="微軟正黑體" pitchFamily="34" charset="-120"/>
              <a:ea typeface="微軟正黑體" pitchFamily="34" charset="-120"/>
              <a:cs typeface="+mn-cs"/>
            </a:endParaRPr>
          </a:p>
          <a:p>
            <a:pPr eaLnBrk="0" hangingPunct="0">
              <a:lnSpc>
                <a:spcPct val="95000"/>
              </a:lnSpc>
              <a:defRPr/>
            </a:pPr>
            <a:r>
              <a:rPr lang="zh-TW" altLang="en-US" sz="2800" b="1" dirty="0" smtClean="0">
                <a:solidFill>
                  <a:schemeClr val="tx1">
                    <a:lumMod val="65000"/>
                    <a:lumOff val="35000"/>
                  </a:schemeClr>
                </a:solidFill>
                <a:latin typeface="微軟正黑體" pitchFamily="34" charset="-120"/>
                <a:ea typeface="微軟正黑體" pitchFamily="34" charset="-120"/>
                <a:cs typeface="+mn-cs"/>
              </a:rPr>
              <a:t>世界</a:t>
            </a:r>
            <a:r>
              <a:rPr lang="zh-TW" altLang="en-US" sz="2800" b="1" dirty="0">
                <a:solidFill>
                  <a:schemeClr val="tx1">
                    <a:lumMod val="65000"/>
                    <a:lumOff val="35000"/>
                  </a:schemeClr>
                </a:solidFill>
                <a:latin typeface="微軟正黑體" pitchFamily="34" charset="-120"/>
                <a:ea typeface="微軟正黑體" pitchFamily="34" charset="-120"/>
                <a:cs typeface="+mn-cs"/>
              </a:rPr>
              <a:t>上一半的</a:t>
            </a:r>
            <a:r>
              <a:rPr lang="zh-TW" altLang="en-US" sz="2800" b="1" dirty="0" smtClean="0">
                <a:solidFill>
                  <a:schemeClr val="tx1">
                    <a:lumMod val="65000"/>
                    <a:lumOff val="35000"/>
                  </a:schemeClr>
                </a:solidFill>
                <a:latin typeface="微軟正黑體" pitchFamily="34" charset="-120"/>
                <a:ea typeface="微軟正黑體" pitchFamily="34" charset="-120"/>
                <a:cs typeface="+mn-cs"/>
              </a:rPr>
              <a:t>土壤結構</a:t>
            </a:r>
            <a:endParaRPr lang="en-US" sz="2800" b="1" dirty="0">
              <a:solidFill>
                <a:schemeClr val="tx1">
                  <a:lumMod val="65000"/>
                  <a:lumOff val="35000"/>
                </a:schemeClr>
              </a:solidFill>
              <a:latin typeface="微軟正黑體" pitchFamily="34" charset="-120"/>
              <a:ea typeface="微軟正黑體" pitchFamily="34" charset="-120"/>
              <a:cs typeface="+mn-cs"/>
            </a:endParaRPr>
          </a:p>
        </p:txBody>
      </p:sp>
      <p:grpSp>
        <p:nvGrpSpPr>
          <p:cNvPr id="55298" name="Group 5"/>
          <p:cNvGrpSpPr>
            <a:grpSpLocks/>
          </p:cNvGrpSpPr>
          <p:nvPr/>
        </p:nvGrpSpPr>
        <p:grpSpPr bwMode="auto">
          <a:xfrm>
            <a:off x="269875" y="244475"/>
            <a:ext cx="4705350" cy="6324600"/>
            <a:chOff x="270459" y="244701"/>
            <a:chExt cx="4705350" cy="6324600"/>
          </a:xfrm>
        </p:grpSpPr>
        <p:pic>
          <p:nvPicPr>
            <p:cNvPr id="55300" name="Picture 2"/>
            <p:cNvPicPr>
              <a:picLocks noChangeAspect="1" noChangeArrowheads="1"/>
            </p:cNvPicPr>
            <p:nvPr/>
          </p:nvPicPr>
          <p:blipFill>
            <a:blip r:embed="rId3"/>
            <a:srcRect/>
            <a:stretch>
              <a:fillRect/>
            </a:stretch>
          </p:blipFill>
          <p:spPr bwMode="auto">
            <a:xfrm>
              <a:off x="270459" y="244701"/>
              <a:ext cx="4705350" cy="6324600"/>
            </a:xfrm>
            <a:prstGeom prst="rect">
              <a:avLst/>
            </a:prstGeom>
            <a:noFill/>
            <a:ln w="9525">
              <a:noFill/>
              <a:miter lim="800000"/>
              <a:headEnd/>
              <a:tailEnd/>
            </a:ln>
          </p:spPr>
        </p:pic>
        <p:sp>
          <p:nvSpPr>
            <p:cNvPr id="55301" name="Rectangle 4"/>
            <p:cNvSpPr>
              <a:spLocks noChangeArrowheads="1"/>
            </p:cNvSpPr>
            <p:nvPr/>
          </p:nvSpPr>
          <p:spPr bwMode="auto">
            <a:xfrm>
              <a:off x="3863662" y="4997003"/>
              <a:ext cx="759853" cy="888642"/>
            </a:xfrm>
            <a:prstGeom prst="rect">
              <a:avLst/>
            </a:prstGeom>
            <a:solidFill>
              <a:schemeClr val="bg1"/>
            </a:solidFill>
            <a:ln w="9525" algn="ctr">
              <a:noFill/>
              <a:round/>
              <a:headEnd/>
              <a:tailEnd/>
            </a:ln>
          </p:spPr>
          <p:txBody>
            <a:bodyPr/>
            <a:lstStyle/>
            <a:p>
              <a:pPr algn="ctr" eaLnBrk="0" hangingPunct="0"/>
              <a:endParaRPr lang="en-US"/>
            </a:p>
          </p:txBody>
        </p:sp>
      </p:grpSp>
      <p:sp>
        <p:nvSpPr>
          <p:cNvPr id="7" name="Rectangle 6"/>
          <p:cNvSpPr/>
          <p:nvPr/>
        </p:nvSpPr>
        <p:spPr>
          <a:xfrm>
            <a:off x="3469341" y="798512"/>
            <a:ext cx="4058584" cy="707886"/>
          </a:xfrm>
          <a:prstGeom prst="rect">
            <a:avLst/>
          </a:prstGeom>
        </p:spPr>
        <p:txBody>
          <a:bodyPr wrap="square">
            <a:spAutoFit/>
          </a:bodyPr>
          <a:lstStyle/>
          <a:p>
            <a:pPr eaLnBrk="0" hangingPunct="0">
              <a:defRPr/>
            </a:pPr>
            <a:r>
              <a:rPr lang="zh-TW" altLang="en-US" sz="2000" b="1" dirty="0" smtClean="0">
                <a:solidFill>
                  <a:schemeClr val="tx1">
                    <a:lumMod val="65000"/>
                    <a:lumOff val="35000"/>
                  </a:schemeClr>
                </a:solidFill>
                <a:latin typeface="微軟正黑體" pitchFamily="34" charset="-120"/>
                <a:ea typeface="微軟正黑體" pitchFamily="34" charset="-120"/>
              </a:rPr>
              <a:t>納</a:t>
            </a:r>
            <a:r>
              <a:rPr lang="zh-TW" altLang="en-US" sz="2000" b="1" dirty="0">
                <a:solidFill>
                  <a:schemeClr val="tx1">
                    <a:lumMod val="65000"/>
                    <a:lumOff val="35000"/>
                  </a:schemeClr>
                </a:solidFill>
                <a:latin typeface="微軟正黑體" pitchFamily="34" charset="-120"/>
                <a:ea typeface="微軟正黑體" pitchFamily="34" charset="-120"/>
              </a:rPr>
              <a:t>帕</a:t>
            </a:r>
            <a:r>
              <a:rPr lang="zh-TW" altLang="en-US" sz="2000" b="1" dirty="0" smtClean="0">
                <a:solidFill>
                  <a:schemeClr val="tx1">
                    <a:lumMod val="65000"/>
                    <a:lumOff val="35000"/>
                  </a:schemeClr>
                </a:solidFill>
                <a:latin typeface="微軟正黑體" pitchFamily="34" charset="-120"/>
                <a:ea typeface="微軟正黑體" pitchFamily="34" charset="-120"/>
              </a:rPr>
              <a:t>谷產區</a:t>
            </a:r>
            <a:endParaRPr lang="en-US" altLang="zh-TW" sz="2000" b="1" dirty="0" smtClean="0">
              <a:solidFill>
                <a:schemeClr val="tx1">
                  <a:lumMod val="65000"/>
                  <a:lumOff val="35000"/>
                </a:schemeClr>
              </a:solidFill>
              <a:latin typeface="微軟正黑體" pitchFamily="34" charset="-120"/>
              <a:ea typeface="微軟正黑體" pitchFamily="34" charset="-120"/>
            </a:endParaRPr>
          </a:p>
          <a:p>
            <a:pPr eaLnBrk="0" hangingPunct="0">
              <a:defRPr/>
            </a:pPr>
            <a:r>
              <a:rPr lang="zh-TW" altLang="en-US" sz="2000" b="1" dirty="0" smtClean="0">
                <a:solidFill>
                  <a:schemeClr val="bg2">
                    <a:lumMod val="50000"/>
                  </a:schemeClr>
                </a:solidFill>
                <a:latin typeface="微軟正黑體" pitchFamily="34" charset="-120"/>
                <a:ea typeface="微軟正黑體" pitchFamily="34" charset="-120"/>
                <a:cs typeface="+mn-cs"/>
              </a:rPr>
              <a:t>土壤結構</a:t>
            </a:r>
            <a:endParaRPr lang="fi-FI" sz="2000" b="1" dirty="0">
              <a:solidFill>
                <a:schemeClr val="bg2">
                  <a:lumMod val="50000"/>
                </a:schemeClr>
              </a:solidFill>
              <a:latin typeface="微軟正黑體" pitchFamily="34" charset="-120"/>
              <a:ea typeface="微軟正黑體" pitchFamily="34" charset="-120"/>
              <a:cs typeface="+mn-cs"/>
            </a:endParaRPr>
          </a:p>
        </p:txBody>
      </p:sp>
      <p:sp>
        <p:nvSpPr>
          <p:cNvPr id="8" name="TextBox 7"/>
          <p:cNvSpPr txBox="1"/>
          <p:nvPr/>
        </p:nvSpPr>
        <p:spPr>
          <a:xfrm>
            <a:off x="3800104" y="6093428"/>
            <a:ext cx="3692629" cy="307777"/>
          </a:xfrm>
          <a:prstGeom prst="rect">
            <a:avLst/>
          </a:prstGeom>
          <a:noFill/>
        </p:spPr>
        <p:txBody>
          <a:bodyPr wrap="square" rtlCol="0">
            <a:spAutoFit/>
          </a:bodyPr>
          <a:lstStyle/>
          <a:p>
            <a:r>
              <a:rPr lang="en-US" sz="1400" i="1" dirty="0" smtClean="0">
                <a:solidFill>
                  <a:schemeClr val="tx1">
                    <a:lumMod val="65000"/>
                    <a:lumOff val="35000"/>
                  </a:schemeClr>
                </a:solidFill>
                <a:latin typeface="Arial" pitchFamily="34" charset="0"/>
                <a:cs typeface="Arial" pitchFamily="34" charset="0"/>
              </a:rPr>
              <a:t>Copyright Terra </a:t>
            </a:r>
            <a:r>
              <a:rPr lang="en-US" sz="1400" i="1" dirty="0" err="1" smtClean="0">
                <a:solidFill>
                  <a:schemeClr val="tx1">
                    <a:lumMod val="65000"/>
                    <a:lumOff val="35000"/>
                  </a:schemeClr>
                </a:solidFill>
                <a:latin typeface="Arial" pitchFamily="34" charset="0"/>
                <a:cs typeface="Arial" pitchFamily="34" charset="0"/>
              </a:rPr>
              <a:t>Spase</a:t>
            </a:r>
            <a:r>
              <a:rPr lang="en-US" sz="1400" i="1" dirty="0" smtClean="0">
                <a:solidFill>
                  <a:schemeClr val="tx1">
                    <a:lumMod val="65000"/>
                    <a:lumOff val="35000"/>
                  </a:schemeClr>
                </a:solidFill>
                <a:latin typeface="Arial" pitchFamily="34" charset="0"/>
                <a:cs typeface="Arial" pitchFamily="34" charset="0"/>
              </a:rPr>
              <a:t>, Inc. 2003</a:t>
            </a:r>
            <a:endParaRPr lang="en-US" sz="1400" i="1" dirty="0">
              <a:solidFill>
                <a:schemeClr val="tx1">
                  <a:lumMod val="65000"/>
                  <a:lumOff val="35000"/>
                </a:schemeClr>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94786464.jpg"/>
          <p:cNvPicPr>
            <a:picLocks noChangeAspect="1"/>
          </p:cNvPicPr>
          <p:nvPr/>
        </p:nvPicPr>
        <p:blipFill>
          <a:blip r:embed="rId3"/>
          <a:stretch>
            <a:fillRect/>
          </a:stretch>
        </p:blipFill>
        <p:spPr>
          <a:xfrm>
            <a:off x="0" y="0"/>
            <a:ext cx="4567482" cy="6858000"/>
          </a:xfrm>
          <a:prstGeom prst="rect">
            <a:avLst/>
          </a:prstGeom>
        </p:spPr>
      </p:pic>
      <p:sp>
        <p:nvSpPr>
          <p:cNvPr id="88066" name="TextBox 10"/>
          <p:cNvSpPr txBox="1">
            <a:spLocks noChangeArrowheads="1"/>
          </p:cNvSpPr>
          <p:nvPr/>
        </p:nvSpPr>
        <p:spPr bwMode="auto">
          <a:xfrm>
            <a:off x="5380318" y="1182687"/>
            <a:ext cx="3194050" cy="3794885"/>
          </a:xfrm>
          <a:prstGeom prst="rect">
            <a:avLst/>
          </a:prstGeom>
          <a:noFill/>
          <a:ln w="9525">
            <a:noFill/>
            <a:miter lim="800000"/>
            <a:headEnd/>
            <a:tailEnd/>
          </a:ln>
        </p:spPr>
        <p:txBody>
          <a:bodyPr>
            <a:spAutoFit/>
          </a:bodyPr>
          <a:lstStyle/>
          <a:p>
            <a:pPr eaLnBrk="0" hangingPunct="0">
              <a:lnSpc>
                <a:spcPct val="95000"/>
              </a:lnSpc>
            </a:pPr>
            <a:r>
              <a:rPr lang="zh-TW" altLang="en-US" b="1" dirty="0" smtClean="0">
                <a:solidFill>
                  <a:srgbClr val="595959"/>
                </a:solidFill>
                <a:latin typeface="微軟正黑體" pitchFamily="34" charset="-120"/>
                <a:ea typeface="微軟正黑體" pitchFamily="34" charset="-120"/>
              </a:rPr>
              <a:t>納</a:t>
            </a:r>
            <a:r>
              <a:rPr lang="zh-TW" altLang="en-US" b="1" dirty="0">
                <a:solidFill>
                  <a:srgbClr val="595959"/>
                </a:solidFill>
                <a:latin typeface="微軟正黑體" pitchFamily="34" charset="-120"/>
                <a:ea typeface="微軟正黑體" pitchFamily="34" charset="-120"/>
              </a:rPr>
              <a:t>帕</a:t>
            </a:r>
            <a:r>
              <a:rPr lang="zh-TW" altLang="en-US" b="1" dirty="0" smtClean="0">
                <a:solidFill>
                  <a:srgbClr val="595959"/>
                </a:solidFill>
                <a:latin typeface="微軟正黑體" pitchFamily="34" charset="-120"/>
                <a:ea typeface="微軟正黑體" pitchFamily="34" charset="-120"/>
              </a:rPr>
              <a:t>谷最大的品種：</a:t>
            </a:r>
            <a:endParaRPr lang="en-US" altLang="zh-TW" b="1" dirty="0" smtClean="0">
              <a:solidFill>
                <a:srgbClr val="595959"/>
              </a:solidFill>
              <a:latin typeface="微軟正黑體" pitchFamily="34" charset="-120"/>
              <a:ea typeface="微軟正黑體" pitchFamily="34" charset="-120"/>
            </a:endParaRPr>
          </a:p>
          <a:p>
            <a:pPr eaLnBrk="0" hangingPunct="0">
              <a:lnSpc>
                <a:spcPct val="95000"/>
              </a:lnSpc>
            </a:pPr>
            <a:r>
              <a:rPr lang="en-US" altLang="zh-TW" sz="2000" dirty="0" smtClean="0">
                <a:latin typeface="微軟正黑體" pitchFamily="34" charset="-120"/>
                <a:ea typeface="微軟正黑體" pitchFamily="34" charset="-120"/>
              </a:rPr>
              <a:t>(</a:t>
            </a:r>
            <a:r>
              <a:rPr lang="zh-TW" altLang="en-US" sz="2000" dirty="0" smtClean="0">
                <a:latin typeface="微軟正黑體" pitchFamily="34" charset="-120"/>
                <a:ea typeface="微軟正黑體" pitchFamily="34" charset="-120"/>
              </a:rPr>
              <a:t>依產量排序</a:t>
            </a:r>
            <a:r>
              <a:rPr lang="en-US" altLang="zh-TW" sz="2000" dirty="0" smtClean="0">
                <a:latin typeface="微軟正黑體" pitchFamily="34" charset="-120"/>
                <a:ea typeface="微軟正黑體" pitchFamily="34" charset="-120"/>
              </a:rPr>
              <a:t>, </a:t>
            </a:r>
            <a:r>
              <a:rPr lang="zh-TW" altLang="en-US" sz="2000" dirty="0" smtClean="0">
                <a:latin typeface="微軟正黑體" pitchFamily="34" charset="-120"/>
                <a:ea typeface="微軟正黑體" pitchFamily="34" charset="-120"/>
              </a:rPr>
              <a:t>大到小</a:t>
            </a:r>
            <a:r>
              <a:rPr lang="en-US" altLang="zh-TW" sz="2000" dirty="0" smtClean="0">
                <a:latin typeface="微軟正黑體" pitchFamily="34" charset="-120"/>
                <a:ea typeface="微軟正黑體" pitchFamily="34" charset="-120"/>
              </a:rPr>
              <a:t>)</a:t>
            </a:r>
            <a:endParaRPr lang="en-US" sz="2000" dirty="0">
              <a:latin typeface="微軟正黑體" pitchFamily="34" charset="-120"/>
              <a:ea typeface="微軟正黑體" pitchFamily="34" charset="-120"/>
            </a:endParaRPr>
          </a:p>
          <a:p>
            <a:pPr eaLnBrk="0" hangingPunct="0">
              <a:lnSpc>
                <a:spcPct val="95000"/>
              </a:lnSpc>
            </a:pPr>
            <a:endParaRPr lang="en-US" sz="2000" b="1" dirty="0">
              <a:solidFill>
                <a:srgbClr val="595959"/>
              </a:solidFill>
              <a:latin typeface="微軟正黑體" pitchFamily="34" charset="-120"/>
              <a:ea typeface="微軟正黑體" pitchFamily="34" charset="-120"/>
            </a:endParaRPr>
          </a:p>
          <a:p>
            <a:pPr eaLnBrk="0" hangingPunct="0">
              <a:lnSpc>
                <a:spcPct val="110000"/>
              </a:lnSpc>
            </a:pPr>
            <a:r>
              <a:rPr lang="en-US" sz="2000" b="1" dirty="0">
                <a:solidFill>
                  <a:srgbClr val="595959"/>
                </a:solidFill>
                <a:latin typeface="微軟正黑體" pitchFamily="34" charset="-120"/>
                <a:ea typeface="微軟正黑體" pitchFamily="34" charset="-120"/>
              </a:rPr>
              <a:t>Cabernet Sauvignon</a:t>
            </a:r>
            <a:br>
              <a:rPr lang="en-US" sz="2000" b="1" dirty="0">
                <a:solidFill>
                  <a:srgbClr val="595959"/>
                </a:solidFill>
                <a:latin typeface="微軟正黑體" pitchFamily="34" charset="-120"/>
                <a:ea typeface="微軟正黑體" pitchFamily="34" charset="-120"/>
              </a:rPr>
            </a:br>
            <a:r>
              <a:rPr lang="en-US" sz="2000" b="1" dirty="0">
                <a:solidFill>
                  <a:srgbClr val="595959"/>
                </a:solidFill>
                <a:latin typeface="微軟正黑體" pitchFamily="34" charset="-120"/>
                <a:ea typeface="微軟正黑體" pitchFamily="34" charset="-120"/>
              </a:rPr>
              <a:t>Chardonnay</a:t>
            </a:r>
            <a:br>
              <a:rPr lang="en-US" sz="2000" b="1" dirty="0">
                <a:solidFill>
                  <a:srgbClr val="595959"/>
                </a:solidFill>
                <a:latin typeface="微軟正黑體" pitchFamily="34" charset="-120"/>
                <a:ea typeface="微軟正黑體" pitchFamily="34" charset="-120"/>
              </a:rPr>
            </a:br>
            <a:r>
              <a:rPr lang="en-US" sz="2000" b="1" dirty="0">
                <a:solidFill>
                  <a:srgbClr val="595959"/>
                </a:solidFill>
                <a:latin typeface="微軟正黑體" pitchFamily="34" charset="-120"/>
                <a:ea typeface="微軟正黑體" pitchFamily="34" charset="-120"/>
              </a:rPr>
              <a:t>Merlot</a:t>
            </a:r>
            <a:br>
              <a:rPr lang="en-US" sz="2000" b="1" dirty="0">
                <a:solidFill>
                  <a:srgbClr val="595959"/>
                </a:solidFill>
                <a:latin typeface="微軟正黑體" pitchFamily="34" charset="-120"/>
                <a:ea typeface="微軟正黑體" pitchFamily="34" charset="-120"/>
              </a:rPr>
            </a:br>
            <a:r>
              <a:rPr lang="en-US" sz="2000" b="1" dirty="0">
                <a:solidFill>
                  <a:srgbClr val="595959"/>
                </a:solidFill>
                <a:latin typeface="微軟正黑體" pitchFamily="34" charset="-120"/>
                <a:ea typeface="微軟正黑體" pitchFamily="34" charset="-120"/>
              </a:rPr>
              <a:t>Sauvignon Blanc </a:t>
            </a:r>
            <a:br>
              <a:rPr lang="en-US" sz="2000" b="1" dirty="0">
                <a:solidFill>
                  <a:srgbClr val="595959"/>
                </a:solidFill>
                <a:latin typeface="微軟正黑體" pitchFamily="34" charset="-120"/>
                <a:ea typeface="微軟正黑體" pitchFamily="34" charset="-120"/>
              </a:rPr>
            </a:br>
            <a:r>
              <a:rPr lang="en-US" sz="2000" b="1" dirty="0">
                <a:solidFill>
                  <a:srgbClr val="595959"/>
                </a:solidFill>
                <a:latin typeface="微軟正黑體" pitchFamily="34" charset="-120"/>
                <a:ea typeface="微軟正黑體" pitchFamily="34" charset="-120"/>
              </a:rPr>
              <a:t>Pinot Noir</a:t>
            </a:r>
            <a:br>
              <a:rPr lang="en-US" sz="2000" b="1" dirty="0">
                <a:solidFill>
                  <a:srgbClr val="595959"/>
                </a:solidFill>
                <a:latin typeface="微軟正黑體" pitchFamily="34" charset="-120"/>
                <a:ea typeface="微軟正黑體" pitchFamily="34" charset="-120"/>
              </a:rPr>
            </a:br>
            <a:r>
              <a:rPr lang="en-US" sz="2000" b="1" dirty="0">
                <a:solidFill>
                  <a:srgbClr val="595959"/>
                </a:solidFill>
                <a:latin typeface="微軟正黑體" pitchFamily="34" charset="-120"/>
                <a:ea typeface="微軟正黑體" pitchFamily="34" charset="-120"/>
              </a:rPr>
              <a:t>Zinfandel</a:t>
            </a:r>
            <a:br>
              <a:rPr lang="en-US" sz="2000" b="1" dirty="0">
                <a:solidFill>
                  <a:srgbClr val="595959"/>
                </a:solidFill>
                <a:latin typeface="微軟正黑體" pitchFamily="34" charset="-120"/>
                <a:ea typeface="微軟正黑體" pitchFamily="34" charset="-120"/>
              </a:rPr>
            </a:br>
            <a:r>
              <a:rPr lang="en-US" sz="2000" b="1" dirty="0" smtClean="0">
                <a:solidFill>
                  <a:srgbClr val="595959"/>
                </a:solidFill>
                <a:latin typeface="微軟正黑體" pitchFamily="34" charset="-120"/>
                <a:ea typeface="微軟正黑體" pitchFamily="34" charset="-120"/>
              </a:rPr>
              <a:t>Syrah   </a:t>
            </a:r>
            <a:r>
              <a:rPr lang="en-US" sz="2000" dirty="0">
                <a:solidFill>
                  <a:srgbClr val="595959"/>
                </a:solidFill>
                <a:latin typeface="Helvetica" pitchFamily="34" charset="0"/>
              </a:rPr>
              <a:t/>
            </a:r>
            <a:br>
              <a:rPr lang="en-US" sz="2000" dirty="0">
                <a:solidFill>
                  <a:srgbClr val="595959"/>
                </a:solidFill>
                <a:latin typeface="Helvetica" pitchFamily="34" charset="0"/>
              </a:rPr>
            </a:br>
            <a:r>
              <a:rPr lang="en-US" sz="2000" dirty="0" smtClean="0">
                <a:solidFill>
                  <a:srgbClr val="595959"/>
                </a:solidFill>
                <a:latin typeface="Helvetica" pitchFamily="34" charset="0"/>
              </a:rPr>
              <a:t>(</a:t>
            </a:r>
            <a:r>
              <a:rPr lang="zh-TW" altLang="en-US" sz="2000" dirty="0" smtClean="0">
                <a:solidFill>
                  <a:srgbClr val="595959"/>
                </a:solidFill>
                <a:latin typeface="Helvetica" pitchFamily="34" charset="0"/>
              </a:rPr>
              <a:t>及</a:t>
            </a:r>
            <a:r>
              <a:rPr lang="en-US" sz="2000" dirty="0" smtClean="0">
                <a:solidFill>
                  <a:srgbClr val="595959"/>
                </a:solidFill>
                <a:latin typeface="Helvetica" pitchFamily="34" charset="0"/>
              </a:rPr>
              <a:t> </a:t>
            </a:r>
            <a:r>
              <a:rPr lang="zh-TW" altLang="en-US" sz="2000" dirty="0" smtClean="0">
                <a:solidFill>
                  <a:srgbClr val="595959"/>
                </a:solidFill>
                <a:latin typeface="Helvetica" pitchFamily="34" charset="0"/>
              </a:rPr>
              <a:t>其他</a:t>
            </a:r>
            <a:r>
              <a:rPr lang="en-US" sz="2000" dirty="0" smtClean="0">
                <a:solidFill>
                  <a:srgbClr val="595959"/>
                </a:solidFill>
                <a:latin typeface="Helvetica" pitchFamily="34" charset="0"/>
              </a:rPr>
              <a:t>)</a:t>
            </a:r>
            <a:endParaRPr lang="en-US" sz="2000" dirty="0">
              <a:solidFill>
                <a:srgbClr val="595959"/>
              </a:solidFill>
              <a:latin typeface="Helvetica" pitchFamily="34"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3"/>
          <p:cNvSpPr>
            <a:spLocks noGrp="1"/>
          </p:cNvSpPr>
          <p:nvPr>
            <p:ph type="title" idx="4294967295"/>
          </p:nvPr>
        </p:nvSpPr>
        <p:spPr>
          <a:xfrm>
            <a:off x="608807" y="315913"/>
            <a:ext cx="7840662" cy="873125"/>
          </a:xfrm>
        </p:spPr>
        <p:txBody>
          <a:bodyPr/>
          <a:lstStyle/>
          <a:p>
            <a:r>
              <a:rPr lang="zh-TW" altLang="en-US" sz="3200" dirty="0" smtClean="0">
                <a:solidFill>
                  <a:srgbClr val="404040"/>
                </a:solidFill>
                <a:latin typeface="微軟正黑體" pitchFamily="34" charset="-120"/>
                <a:ea typeface="微軟正黑體" pitchFamily="34" charset="-120"/>
                <a:cs typeface="Arial" charset="0"/>
              </a:rPr>
              <a:t>納</a:t>
            </a:r>
            <a:r>
              <a:rPr lang="zh-TW" altLang="en-US" sz="3200" dirty="0">
                <a:solidFill>
                  <a:srgbClr val="404040"/>
                </a:solidFill>
                <a:latin typeface="微軟正黑體" pitchFamily="34" charset="-120"/>
                <a:ea typeface="微軟正黑體" pitchFamily="34" charset="-120"/>
                <a:cs typeface="Arial" charset="0"/>
              </a:rPr>
              <a:t>帕葡萄園</a:t>
            </a:r>
            <a:r>
              <a:rPr lang="en-US" sz="3000" dirty="0" smtClean="0">
                <a:solidFill>
                  <a:srgbClr val="404040"/>
                </a:solidFill>
                <a:latin typeface="微軟正黑體" pitchFamily="34" charset="-120"/>
                <a:ea typeface="微軟正黑體" pitchFamily="34" charset="-120"/>
                <a:cs typeface="Arial" charset="0"/>
              </a:rPr>
              <a:t/>
            </a:r>
            <a:br>
              <a:rPr lang="en-US" sz="3000" dirty="0" smtClean="0">
                <a:solidFill>
                  <a:srgbClr val="404040"/>
                </a:solidFill>
                <a:latin typeface="微軟正黑體" pitchFamily="34" charset="-120"/>
                <a:ea typeface="微軟正黑體" pitchFamily="34" charset="-120"/>
                <a:cs typeface="Arial" charset="0"/>
              </a:rPr>
            </a:br>
            <a:r>
              <a:rPr lang="zh-TW" altLang="en-US" sz="2600" dirty="0" smtClean="0">
                <a:solidFill>
                  <a:srgbClr val="404040"/>
                </a:solidFill>
                <a:latin typeface="微軟正黑體" pitchFamily="34" charset="-120"/>
                <a:ea typeface="微軟正黑體" pitchFamily="34" charset="-120"/>
                <a:cs typeface="Arial" charset="0"/>
              </a:rPr>
              <a:t>刻意控制低產量</a:t>
            </a:r>
            <a:endParaRPr lang="en-US" sz="2600" dirty="0" smtClean="0">
              <a:solidFill>
                <a:srgbClr val="404040"/>
              </a:solidFill>
              <a:latin typeface="微軟正黑體" pitchFamily="34" charset="-120"/>
              <a:ea typeface="微軟正黑體" pitchFamily="34" charset="-120"/>
              <a:cs typeface="Arial" charset="0"/>
            </a:endParaRPr>
          </a:p>
        </p:txBody>
      </p:sp>
      <p:pic>
        <p:nvPicPr>
          <p:cNvPr id="98306" name="Picture 2"/>
          <p:cNvPicPr>
            <a:picLocks noChangeAspect="1" noChangeArrowheads="1"/>
          </p:cNvPicPr>
          <p:nvPr/>
        </p:nvPicPr>
        <p:blipFill>
          <a:blip r:embed="rId3"/>
          <a:srcRect/>
          <a:stretch>
            <a:fillRect/>
          </a:stretch>
        </p:blipFill>
        <p:spPr bwMode="auto">
          <a:xfrm>
            <a:off x="4598988" y="1565275"/>
            <a:ext cx="3660775" cy="4081463"/>
          </a:xfrm>
          <a:prstGeom prst="rect">
            <a:avLst/>
          </a:prstGeom>
          <a:noFill/>
          <a:ln w="9525">
            <a:noFill/>
            <a:miter lim="800000"/>
            <a:headEnd/>
            <a:tailEnd/>
          </a:ln>
        </p:spPr>
      </p:pic>
      <p:pic>
        <p:nvPicPr>
          <p:cNvPr id="98307" name="Picture 5" descr="Tinacci_070927_9984.jpg"/>
          <p:cNvPicPr>
            <a:picLocks/>
          </p:cNvPicPr>
          <p:nvPr/>
        </p:nvPicPr>
        <p:blipFill>
          <a:blip r:embed="rId4"/>
          <a:srcRect/>
          <a:stretch>
            <a:fillRect/>
          </a:stretch>
        </p:blipFill>
        <p:spPr bwMode="auto">
          <a:xfrm>
            <a:off x="855663" y="1566863"/>
            <a:ext cx="3673475" cy="4078287"/>
          </a:xfrm>
          <a:prstGeom prst="rect">
            <a:avLst/>
          </a:prstGeom>
          <a:noFill/>
          <a:ln w="9525">
            <a:noFill/>
            <a:miter lim="800000"/>
            <a:headEnd/>
            <a:tailEnd/>
          </a:ln>
        </p:spPr>
      </p:pic>
    </p:spTree>
    <p:extLst>
      <p:ext uri="{BB962C8B-B14F-4D97-AF65-F5344CB8AC3E}">
        <p14:creationId xmlns:p14="http://schemas.microsoft.com/office/powerpoint/2010/main" val="153082339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4" descr="shutterstock_52335214.jpg"/>
          <p:cNvPicPr>
            <a:picLocks noChangeAspect="1"/>
          </p:cNvPicPr>
          <p:nvPr/>
        </p:nvPicPr>
        <p:blipFill>
          <a:blip r:embed="rId3"/>
          <a:srcRect/>
          <a:stretch>
            <a:fillRect/>
          </a:stretch>
        </p:blipFill>
        <p:spPr bwMode="auto">
          <a:xfrm>
            <a:off x="474663" y="1595438"/>
            <a:ext cx="4152900" cy="4341812"/>
          </a:xfrm>
          <a:prstGeom prst="rect">
            <a:avLst/>
          </a:prstGeom>
          <a:noFill/>
          <a:ln w="9525">
            <a:noFill/>
            <a:miter lim="800000"/>
            <a:headEnd/>
            <a:tailEnd/>
          </a:ln>
        </p:spPr>
      </p:pic>
      <p:sp>
        <p:nvSpPr>
          <p:cNvPr id="104450" name="Title 3"/>
          <p:cNvSpPr>
            <a:spLocks noGrp="1"/>
          </p:cNvSpPr>
          <p:nvPr>
            <p:ph type="title" idx="4294967295"/>
          </p:nvPr>
        </p:nvSpPr>
        <p:spPr>
          <a:xfrm>
            <a:off x="323197" y="289019"/>
            <a:ext cx="8110537" cy="873125"/>
          </a:xfrm>
        </p:spPr>
        <p:txBody>
          <a:bodyPr/>
          <a:lstStyle/>
          <a:p>
            <a:r>
              <a:rPr lang="zh-TW" altLang="en-US" sz="3200" dirty="0" smtClean="0">
                <a:solidFill>
                  <a:srgbClr val="404040"/>
                </a:solidFill>
                <a:latin typeface="微軟正黑體" pitchFamily="34" charset="-120"/>
                <a:ea typeface="微軟正黑體" pitchFamily="34" charset="-120"/>
                <a:cs typeface="Arial" charset="0"/>
              </a:rPr>
              <a:t>釀酒模式</a:t>
            </a:r>
            <a:r>
              <a:rPr lang="en-US" sz="3000" dirty="0" smtClean="0">
                <a:solidFill>
                  <a:srgbClr val="404040"/>
                </a:solidFill>
                <a:latin typeface="微軟正黑體" pitchFamily="34" charset="-120"/>
                <a:ea typeface="微軟正黑體" pitchFamily="34" charset="-120"/>
                <a:cs typeface="Arial" charset="0"/>
              </a:rPr>
              <a:t/>
            </a:r>
            <a:br>
              <a:rPr lang="en-US" sz="3000" dirty="0" smtClean="0">
                <a:solidFill>
                  <a:srgbClr val="404040"/>
                </a:solidFill>
                <a:latin typeface="微軟正黑體" pitchFamily="34" charset="-120"/>
                <a:ea typeface="微軟正黑體" pitchFamily="34" charset="-120"/>
                <a:cs typeface="Arial" charset="0"/>
              </a:rPr>
            </a:br>
            <a:r>
              <a:rPr lang="zh-TW" altLang="en-US" sz="2600" dirty="0" smtClean="0">
                <a:solidFill>
                  <a:srgbClr val="404040"/>
                </a:solidFill>
                <a:latin typeface="微軟正黑體" pitchFamily="34" charset="-120"/>
                <a:ea typeface="微軟正黑體" pitchFamily="34" charset="-120"/>
                <a:cs typeface="Arial" charset="0"/>
              </a:rPr>
              <a:t>處理規範著重溫和</a:t>
            </a:r>
            <a:endParaRPr lang="en-US" sz="2600" dirty="0" smtClean="0">
              <a:solidFill>
                <a:srgbClr val="404040"/>
              </a:solidFill>
              <a:latin typeface="微軟正黑體" pitchFamily="34" charset="-120"/>
              <a:ea typeface="微軟正黑體" pitchFamily="34" charset="-120"/>
              <a:cs typeface="Arial" charset="0"/>
            </a:endParaRPr>
          </a:p>
        </p:txBody>
      </p:sp>
      <p:sp>
        <p:nvSpPr>
          <p:cNvPr id="104451" name="TextBox 5"/>
          <p:cNvSpPr txBox="1">
            <a:spLocks noChangeArrowheads="1"/>
          </p:cNvSpPr>
          <p:nvPr/>
        </p:nvSpPr>
        <p:spPr bwMode="auto">
          <a:xfrm>
            <a:off x="5443538" y="1700213"/>
            <a:ext cx="3360737" cy="1788182"/>
          </a:xfrm>
          <a:prstGeom prst="rect">
            <a:avLst/>
          </a:prstGeom>
          <a:noFill/>
          <a:ln w="9525">
            <a:noFill/>
            <a:miter lim="800000"/>
            <a:headEnd/>
            <a:tailEnd/>
          </a:ln>
        </p:spPr>
        <p:txBody>
          <a:bodyPr>
            <a:spAutoFit/>
          </a:bodyPr>
          <a:lstStyle/>
          <a:p>
            <a:pPr eaLnBrk="0" hangingPunct="0">
              <a:lnSpc>
                <a:spcPct val="95000"/>
              </a:lnSpc>
            </a:pPr>
            <a:endParaRPr lang="en-US" sz="2000" dirty="0">
              <a:solidFill>
                <a:srgbClr val="595959"/>
              </a:solidFill>
              <a:latin typeface="Helvetica" pitchFamily="34" charset="0"/>
            </a:endParaRPr>
          </a:p>
          <a:p>
            <a:pPr eaLnBrk="0" hangingPunct="0">
              <a:lnSpc>
                <a:spcPct val="95000"/>
              </a:lnSpc>
            </a:pPr>
            <a:r>
              <a:rPr lang="zh-TW" altLang="en-US" sz="2000" b="1" dirty="0" smtClean="0">
                <a:solidFill>
                  <a:srgbClr val="595959"/>
                </a:solidFill>
                <a:latin typeface="微軟正黑體" pitchFamily="34" charset="-120"/>
                <a:ea typeface="微軟正黑體" pitchFamily="34" charset="-120"/>
              </a:rPr>
              <a:t>重點在創新及品質</a:t>
            </a:r>
            <a:endParaRPr lang="en-US" sz="2000" b="1" dirty="0">
              <a:solidFill>
                <a:srgbClr val="595959"/>
              </a:solidFill>
              <a:latin typeface="微軟正黑體" pitchFamily="34" charset="-120"/>
              <a:ea typeface="微軟正黑體" pitchFamily="34" charset="-120"/>
            </a:endParaRPr>
          </a:p>
          <a:p>
            <a:pPr eaLnBrk="0" hangingPunct="0">
              <a:lnSpc>
                <a:spcPct val="95000"/>
              </a:lnSpc>
            </a:pPr>
            <a:endParaRPr lang="en-US" sz="2000" b="1" dirty="0">
              <a:solidFill>
                <a:srgbClr val="595959"/>
              </a:solidFill>
              <a:latin typeface="微軟正黑體" pitchFamily="34" charset="-120"/>
              <a:ea typeface="微軟正黑體" pitchFamily="34" charset="-120"/>
            </a:endParaRPr>
          </a:p>
          <a:p>
            <a:pPr eaLnBrk="0" hangingPunct="0">
              <a:lnSpc>
                <a:spcPct val="95000"/>
              </a:lnSpc>
            </a:pPr>
            <a:r>
              <a:rPr lang="zh-TW" altLang="en-US" sz="2000" b="1" dirty="0" smtClean="0">
                <a:solidFill>
                  <a:srgbClr val="595959"/>
                </a:solidFill>
                <a:latin typeface="微軟正黑體" pitchFamily="34" charset="-120"/>
                <a:ea typeface="微軟正黑體" pitchFamily="34" charset="-120"/>
              </a:rPr>
              <a:t>酒商間經常性的</a:t>
            </a:r>
            <a:r>
              <a:rPr lang="zh-TW" altLang="en-US" sz="2000" b="1" dirty="0">
                <a:solidFill>
                  <a:srgbClr val="595959"/>
                </a:solidFill>
                <a:latin typeface="微軟正黑體" pitchFamily="34" charset="-120"/>
                <a:ea typeface="微軟正黑體" pitchFamily="34" charset="-120"/>
              </a:rPr>
              <a:t>相</a:t>
            </a:r>
            <a:r>
              <a:rPr lang="zh-TW" altLang="en-US" sz="2000" b="1" dirty="0" smtClean="0">
                <a:solidFill>
                  <a:srgbClr val="595959"/>
                </a:solidFill>
                <a:latin typeface="微軟正黑體" pitchFamily="34" charset="-120"/>
                <a:ea typeface="微軟正黑體" pitchFamily="34" charset="-120"/>
              </a:rPr>
              <a:t>互合作</a:t>
            </a:r>
            <a:endParaRPr lang="en-US" sz="2000" b="1" dirty="0">
              <a:solidFill>
                <a:srgbClr val="595959"/>
              </a:solidFill>
              <a:latin typeface="微軟正黑體" pitchFamily="34" charset="-120"/>
              <a:ea typeface="微軟正黑體" pitchFamily="34" charset="-120"/>
            </a:endParaRPr>
          </a:p>
          <a:p>
            <a:pPr eaLnBrk="0" hangingPunct="0">
              <a:lnSpc>
                <a:spcPct val="95000"/>
              </a:lnSpc>
            </a:pPr>
            <a:endParaRPr lang="en-US" altLang="zh-TW" sz="1800" b="1" dirty="0" smtClean="0">
              <a:solidFill>
                <a:srgbClr val="595959"/>
              </a:solidFill>
              <a:latin typeface="微軟正黑體" pitchFamily="34" charset="-120"/>
              <a:ea typeface="微軟正黑體" pitchFamily="34" charset="-120"/>
            </a:endParaRPr>
          </a:p>
          <a:p>
            <a:pPr eaLnBrk="0" hangingPunct="0">
              <a:lnSpc>
                <a:spcPct val="95000"/>
              </a:lnSpc>
            </a:pPr>
            <a:r>
              <a:rPr lang="zh-TW" altLang="en-US" sz="1800" b="1" dirty="0" smtClean="0">
                <a:solidFill>
                  <a:srgbClr val="595959"/>
                </a:solidFill>
                <a:latin typeface="微軟正黑體" pitchFamily="34" charset="-120"/>
                <a:ea typeface="微軟正黑體" pitchFamily="34" charset="-120"/>
              </a:rPr>
              <a:t>持續的教育促使長久進步</a:t>
            </a:r>
            <a:endParaRPr lang="en-US" sz="1800" b="1" dirty="0">
              <a:solidFill>
                <a:srgbClr val="595959"/>
              </a:solidFill>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19048" y="505619"/>
            <a:ext cx="4349373" cy="5846762"/>
          </a:xfrm>
          <a:prstGeom prst="rect">
            <a:avLst/>
          </a:prstGeom>
          <a:noFill/>
          <a:ln w="9525">
            <a:noFill/>
            <a:miter lim="800000"/>
            <a:headEnd/>
            <a:tailEnd/>
          </a:ln>
        </p:spPr>
      </p:pic>
      <p:pic>
        <p:nvPicPr>
          <p:cNvPr id="31" name="Picture 2"/>
          <p:cNvPicPr>
            <a:picLocks noChangeAspect="1" noChangeArrowheads="1"/>
          </p:cNvPicPr>
          <p:nvPr/>
        </p:nvPicPr>
        <p:blipFill>
          <a:blip r:embed="rId4">
            <a:clrChange>
              <a:clrFrom>
                <a:srgbClr val="FDFDFD"/>
              </a:clrFrom>
              <a:clrTo>
                <a:srgbClr val="FDFDFD">
                  <a:alpha val="0"/>
                </a:srgbClr>
              </a:clrTo>
            </a:clrChange>
          </a:blip>
          <a:srcRect b="1759"/>
          <a:stretch>
            <a:fillRect/>
          </a:stretch>
        </p:blipFill>
        <p:spPr bwMode="auto">
          <a:xfrm>
            <a:off x="3017619" y="966788"/>
            <a:ext cx="2977306" cy="5891212"/>
          </a:xfrm>
          <a:prstGeom prst="rect">
            <a:avLst/>
          </a:prstGeom>
          <a:noFill/>
          <a:ln w="9525">
            <a:noFill/>
            <a:miter lim="800000"/>
            <a:headEnd/>
            <a:tailEnd/>
          </a:ln>
        </p:spPr>
      </p:pic>
      <p:grpSp>
        <p:nvGrpSpPr>
          <p:cNvPr id="2" name="Group 17"/>
          <p:cNvGrpSpPr>
            <a:grpSpLocks/>
          </p:cNvGrpSpPr>
          <p:nvPr/>
        </p:nvGrpSpPr>
        <p:grpSpPr bwMode="auto">
          <a:xfrm>
            <a:off x="889000" y="2105025"/>
            <a:ext cx="1455738" cy="1849438"/>
            <a:chOff x="888642" y="1371600"/>
            <a:chExt cx="1455313" cy="1848118"/>
          </a:xfrm>
        </p:grpSpPr>
        <p:pic>
          <p:nvPicPr>
            <p:cNvPr id="169988" name="Picture 2"/>
            <p:cNvPicPr>
              <a:picLocks noChangeAspect="1" noChangeArrowheads="1"/>
            </p:cNvPicPr>
            <p:nvPr/>
          </p:nvPicPr>
          <p:blipFill>
            <a:blip r:embed="rId5"/>
            <a:srcRect/>
            <a:stretch>
              <a:fillRect/>
            </a:stretch>
          </p:blipFill>
          <p:spPr bwMode="auto">
            <a:xfrm>
              <a:off x="888642" y="1751527"/>
              <a:ext cx="1455313" cy="1468191"/>
            </a:xfrm>
            <a:prstGeom prst="rect">
              <a:avLst/>
            </a:prstGeom>
            <a:noFill/>
            <a:ln w="9525">
              <a:noFill/>
              <a:miter lim="800000"/>
              <a:headEnd/>
              <a:tailEnd/>
            </a:ln>
          </p:spPr>
        </p:pic>
        <p:sp>
          <p:nvSpPr>
            <p:cNvPr id="12" name="Rectangle 11"/>
            <p:cNvSpPr/>
            <p:nvPr/>
          </p:nvSpPr>
          <p:spPr>
            <a:xfrm>
              <a:off x="901338" y="1371600"/>
              <a:ext cx="1429920" cy="337897"/>
            </a:xfrm>
            <a:prstGeom prst="rect">
              <a:avLst/>
            </a:prstGeom>
          </p:spPr>
          <p:txBody>
            <a:bodyPr wrap="none"/>
            <a:lstStyle/>
            <a:p>
              <a:pPr>
                <a:defRPr/>
              </a:pPr>
              <a:r>
                <a:rPr lang="zh-TW" altLang="en-US" sz="1600" b="1" dirty="0" smtClean="0">
                  <a:solidFill>
                    <a:schemeClr val="tx1">
                      <a:lumMod val="65000"/>
                      <a:lumOff val="35000"/>
                    </a:schemeClr>
                  </a:solidFill>
                  <a:latin typeface="微軟正黑體" pitchFamily="34" charset="-120"/>
                  <a:ea typeface="微軟正黑體" pitchFamily="34" charset="-120"/>
                </a:rPr>
                <a:t>    獨特</a:t>
              </a:r>
              <a:r>
                <a:rPr lang="zh-TW" altLang="en-US" sz="1600" b="1" dirty="0" smtClean="0">
                  <a:solidFill>
                    <a:schemeClr val="tx1">
                      <a:lumMod val="65000"/>
                      <a:lumOff val="35000"/>
                    </a:schemeClr>
                  </a:solidFill>
                  <a:latin typeface="微軟正黑體" pitchFamily="34" charset="-120"/>
                  <a:ea typeface="微軟正黑體" pitchFamily="34" charset="-120"/>
                  <a:cs typeface="+mn-cs"/>
                </a:rPr>
                <a:t>的</a:t>
              </a:r>
              <a:r>
                <a:rPr lang="zh-TW" altLang="en-US" sz="1600" b="1" dirty="0">
                  <a:solidFill>
                    <a:schemeClr val="tx1">
                      <a:lumMod val="65000"/>
                      <a:lumOff val="35000"/>
                    </a:schemeClr>
                  </a:solidFill>
                  <a:latin typeface="微軟正黑體" pitchFamily="34" charset="-120"/>
                  <a:ea typeface="微軟正黑體" pitchFamily="34" charset="-120"/>
                  <a:cs typeface="+mn-cs"/>
                </a:rPr>
                <a:t>土壤</a:t>
              </a:r>
              <a:endParaRPr lang="fi-FI" sz="1600" b="1" dirty="0">
                <a:solidFill>
                  <a:schemeClr val="tx1">
                    <a:lumMod val="65000"/>
                    <a:lumOff val="35000"/>
                  </a:schemeClr>
                </a:solidFill>
                <a:latin typeface="微軟正黑體" pitchFamily="34" charset="-120"/>
                <a:ea typeface="微軟正黑體" pitchFamily="34" charset="-120"/>
                <a:cs typeface="+mn-cs"/>
              </a:endParaRPr>
            </a:p>
          </p:txBody>
        </p:sp>
      </p:grpSp>
      <p:sp>
        <p:nvSpPr>
          <p:cNvPr id="16" name="Rectangle 15"/>
          <p:cNvSpPr>
            <a:spLocks noChangeArrowheads="1"/>
          </p:cNvSpPr>
          <p:nvPr/>
        </p:nvSpPr>
        <p:spPr bwMode="auto">
          <a:xfrm>
            <a:off x="2676525" y="2765425"/>
            <a:ext cx="515938" cy="769938"/>
          </a:xfrm>
          <a:prstGeom prst="rect">
            <a:avLst/>
          </a:prstGeom>
          <a:noFill/>
          <a:ln w="9525">
            <a:noFill/>
            <a:miter lim="800000"/>
            <a:headEnd/>
            <a:tailEnd/>
          </a:ln>
        </p:spPr>
        <p:txBody>
          <a:bodyPr wrap="none">
            <a:spAutoFit/>
          </a:bodyPr>
          <a:lstStyle/>
          <a:p>
            <a:r>
              <a:rPr lang="en-US" sz="4400" b="1" dirty="0">
                <a:solidFill>
                  <a:srgbClr val="7692CB"/>
                </a:solidFill>
              </a:rPr>
              <a:t>+</a:t>
            </a:r>
          </a:p>
        </p:txBody>
      </p:sp>
      <p:grpSp>
        <p:nvGrpSpPr>
          <p:cNvPr id="3" name="Group 18"/>
          <p:cNvGrpSpPr>
            <a:grpSpLocks/>
          </p:cNvGrpSpPr>
          <p:nvPr/>
        </p:nvGrpSpPr>
        <p:grpSpPr bwMode="auto">
          <a:xfrm>
            <a:off x="3529013" y="2105025"/>
            <a:ext cx="1709737" cy="1849438"/>
            <a:chOff x="3142443" y="2543577"/>
            <a:chExt cx="1710726" cy="1848119"/>
          </a:xfrm>
        </p:grpSpPr>
        <p:sp>
          <p:nvSpPr>
            <p:cNvPr id="15" name="Rectangle 14"/>
            <p:cNvSpPr/>
            <p:nvPr/>
          </p:nvSpPr>
          <p:spPr>
            <a:xfrm>
              <a:off x="3142443" y="2543577"/>
              <a:ext cx="1710726" cy="337897"/>
            </a:xfrm>
            <a:prstGeom prst="rect">
              <a:avLst/>
            </a:prstGeom>
          </p:spPr>
          <p:txBody>
            <a:bodyPr wrap="none"/>
            <a:lstStyle/>
            <a:p>
              <a:pPr>
                <a:defRPr/>
              </a:pPr>
              <a:r>
                <a:rPr lang="zh-TW" altLang="en-US" sz="1600" b="1" dirty="0" smtClean="0">
                  <a:solidFill>
                    <a:schemeClr val="tx1">
                      <a:lumMod val="65000"/>
                      <a:lumOff val="35000"/>
                    </a:schemeClr>
                  </a:solidFill>
                  <a:latin typeface="Helvetica" pitchFamily="50" charset="0"/>
                  <a:cs typeface="+mn-cs"/>
                </a:rPr>
                <a:t>    獨特</a:t>
              </a:r>
              <a:r>
                <a:rPr lang="zh-TW" altLang="en-US" sz="1600" b="1" dirty="0">
                  <a:solidFill>
                    <a:schemeClr val="tx1">
                      <a:lumMod val="65000"/>
                      <a:lumOff val="35000"/>
                    </a:schemeClr>
                  </a:solidFill>
                  <a:latin typeface="Helvetica" pitchFamily="50" charset="0"/>
                  <a:cs typeface="+mn-cs"/>
                </a:rPr>
                <a:t>的氣候</a:t>
              </a:r>
              <a:endParaRPr lang="fi-FI" sz="1600" b="1" dirty="0">
                <a:solidFill>
                  <a:schemeClr val="tx1">
                    <a:lumMod val="65000"/>
                    <a:lumOff val="35000"/>
                  </a:schemeClr>
                </a:solidFill>
                <a:latin typeface="Helvetica" pitchFamily="50" charset="0"/>
                <a:cs typeface="+mn-cs"/>
              </a:endParaRPr>
            </a:p>
          </p:txBody>
        </p:sp>
        <p:pic>
          <p:nvPicPr>
            <p:cNvPr id="169993" name="Picture 2"/>
            <p:cNvPicPr>
              <a:picLocks noChangeAspect="1" noChangeArrowheads="1"/>
            </p:cNvPicPr>
            <p:nvPr/>
          </p:nvPicPr>
          <p:blipFill>
            <a:blip r:embed="rId6"/>
            <a:srcRect/>
            <a:stretch>
              <a:fillRect/>
            </a:stretch>
          </p:blipFill>
          <p:spPr bwMode="auto">
            <a:xfrm>
              <a:off x="3232597" y="2936383"/>
              <a:ext cx="1455313" cy="1455313"/>
            </a:xfrm>
            <a:prstGeom prst="rect">
              <a:avLst/>
            </a:prstGeom>
            <a:noFill/>
            <a:ln w="9525">
              <a:noFill/>
              <a:miter lim="800000"/>
              <a:headEnd/>
              <a:tailEnd/>
            </a:ln>
          </p:spPr>
        </p:pic>
      </p:grpSp>
      <p:sp>
        <p:nvSpPr>
          <p:cNvPr id="21" name="Title 20"/>
          <p:cNvSpPr>
            <a:spLocks noGrp="1"/>
          </p:cNvSpPr>
          <p:nvPr>
            <p:ph type="title" idx="4294967295"/>
          </p:nvPr>
        </p:nvSpPr>
        <p:spPr>
          <a:xfrm>
            <a:off x="368300" y="93663"/>
            <a:ext cx="6321425" cy="873125"/>
          </a:xfrm>
        </p:spPr>
        <p:txBody>
          <a:bodyPr/>
          <a:lstStyle/>
          <a:p>
            <a:pPr>
              <a:defRPr/>
            </a:pPr>
            <a:r>
              <a:rPr lang="zh-TW" altLang="en-US" sz="3000" dirty="0" smtClean="0">
                <a:solidFill>
                  <a:schemeClr val="bg2">
                    <a:lumMod val="50000"/>
                  </a:schemeClr>
                </a:solidFill>
                <a:latin typeface="微軟正黑體" pitchFamily="34" charset="-120"/>
                <a:ea typeface="微軟正黑體" pitchFamily="34" charset="-120"/>
              </a:rPr>
              <a:t>風土條件</a:t>
            </a:r>
            <a:r>
              <a:rPr lang="en-US" altLang="zh-TW" sz="3000" dirty="0" smtClean="0">
                <a:solidFill>
                  <a:schemeClr val="bg2">
                    <a:lumMod val="50000"/>
                  </a:schemeClr>
                </a:solidFill>
                <a:latin typeface="微軟正黑體" pitchFamily="34" charset="-120"/>
                <a:ea typeface="微軟正黑體" pitchFamily="34" charset="-120"/>
              </a:rPr>
              <a:t/>
            </a:r>
            <a:br>
              <a:rPr lang="en-US" altLang="zh-TW" sz="3000" dirty="0" smtClean="0">
                <a:solidFill>
                  <a:schemeClr val="bg2">
                    <a:lumMod val="50000"/>
                  </a:schemeClr>
                </a:solidFill>
                <a:latin typeface="微軟正黑體" pitchFamily="34" charset="-120"/>
                <a:ea typeface="微軟正黑體" pitchFamily="34" charset="-120"/>
              </a:rPr>
            </a:br>
            <a:r>
              <a:rPr lang="zh-TW" altLang="en-US" sz="2000" b="0" dirty="0" smtClean="0">
                <a:solidFill>
                  <a:schemeClr val="bg2">
                    <a:lumMod val="50000"/>
                  </a:schemeClr>
                </a:solidFill>
                <a:latin typeface="微軟正黑體" pitchFamily="34" charset="-120"/>
                <a:ea typeface="微軟正黑體" pitchFamily="34" charset="-120"/>
              </a:rPr>
              <a:t>集所有優勢於一身</a:t>
            </a:r>
            <a:endParaRPr lang="en-US" sz="2000" b="0" dirty="0">
              <a:solidFill>
                <a:schemeClr val="bg2">
                  <a:lumMod val="50000"/>
                </a:schemeClr>
              </a:solidFill>
              <a:latin typeface="微軟正黑體" pitchFamily="34" charset="-120"/>
              <a:ea typeface="微軟正黑體" pitchFamily="34" charset="-120"/>
            </a:endParaRPr>
          </a:p>
        </p:txBody>
      </p:sp>
      <p:grpSp>
        <p:nvGrpSpPr>
          <p:cNvPr id="4" name="Group 27"/>
          <p:cNvGrpSpPr>
            <a:grpSpLocks/>
          </p:cNvGrpSpPr>
          <p:nvPr/>
        </p:nvGrpSpPr>
        <p:grpSpPr bwMode="auto">
          <a:xfrm>
            <a:off x="6273800" y="2188743"/>
            <a:ext cx="1711325" cy="1871663"/>
            <a:chOff x="6274158" y="1371600"/>
            <a:chExt cx="1710726" cy="1871730"/>
          </a:xfrm>
        </p:grpSpPr>
        <p:sp>
          <p:nvSpPr>
            <p:cNvPr id="24" name="Rectangle 23"/>
            <p:cNvSpPr/>
            <p:nvPr/>
          </p:nvSpPr>
          <p:spPr>
            <a:xfrm>
              <a:off x="6274158" y="1371600"/>
              <a:ext cx="1710726" cy="338150"/>
            </a:xfrm>
            <a:prstGeom prst="rect">
              <a:avLst/>
            </a:prstGeom>
          </p:spPr>
          <p:txBody>
            <a:bodyPr wrap="none"/>
            <a:lstStyle/>
            <a:p>
              <a:pPr>
                <a:defRPr/>
              </a:pPr>
              <a:r>
                <a:rPr lang="zh-TW" altLang="en-US" sz="1600" b="1" dirty="0" smtClean="0">
                  <a:solidFill>
                    <a:schemeClr val="tx1">
                      <a:lumMod val="65000"/>
                      <a:lumOff val="35000"/>
                    </a:schemeClr>
                  </a:solidFill>
                  <a:latin typeface="微軟正黑體" pitchFamily="34" charset="-120"/>
                  <a:ea typeface="微軟正黑體" pitchFamily="34" charset="-120"/>
                  <a:cs typeface="+mn-cs"/>
                </a:rPr>
                <a:t>          人文</a:t>
              </a:r>
              <a:endParaRPr lang="fi-FI" sz="1600" b="1" dirty="0">
                <a:solidFill>
                  <a:schemeClr val="tx1">
                    <a:lumMod val="65000"/>
                    <a:lumOff val="35000"/>
                  </a:schemeClr>
                </a:solidFill>
                <a:latin typeface="微軟正黑體" pitchFamily="34" charset="-120"/>
                <a:ea typeface="微軟正黑體" pitchFamily="34" charset="-120"/>
                <a:cs typeface="+mn-cs"/>
              </a:endParaRPr>
            </a:p>
          </p:txBody>
        </p:sp>
        <p:pic>
          <p:nvPicPr>
            <p:cNvPr id="169997" name="Picture 2"/>
            <p:cNvPicPr>
              <a:picLocks noChangeAspect="1" noChangeArrowheads="1"/>
            </p:cNvPicPr>
            <p:nvPr/>
          </p:nvPicPr>
          <p:blipFill>
            <a:blip r:embed="rId7"/>
            <a:srcRect/>
            <a:stretch>
              <a:fillRect/>
            </a:stretch>
          </p:blipFill>
          <p:spPr bwMode="auto">
            <a:xfrm>
              <a:off x="6360016" y="1775138"/>
              <a:ext cx="1468192" cy="1468192"/>
            </a:xfrm>
            <a:prstGeom prst="rect">
              <a:avLst/>
            </a:prstGeom>
            <a:noFill/>
            <a:ln w="9525">
              <a:noFill/>
              <a:miter lim="800000"/>
              <a:headEnd/>
              <a:tailEnd/>
            </a:ln>
          </p:spPr>
        </p:pic>
      </p:grpSp>
      <p:sp>
        <p:nvSpPr>
          <p:cNvPr id="29" name="Rectangle 28"/>
          <p:cNvSpPr>
            <a:spLocks noChangeArrowheads="1"/>
          </p:cNvSpPr>
          <p:nvPr/>
        </p:nvSpPr>
        <p:spPr bwMode="auto">
          <a:xfrm>
            <a:off x="5448300" y="2765425"/>
            <a:ext cx="515938" cy="769938"/>
          </a:xfrm>
          <a:prstGeom prst="rect">
            <a:avLst/>
          </a:prstGeom>
          <a:noFill/>
          <a:ln w="9525">
            <a:noFill/>
            <a:miter lim="800000"/>
            <a:headEnd/>
            <a:tailEnd/>
          </a:ln>
        </p:spPr>
        <p:txBody>
          <a:bodyPr wrap="none">
            <a:spAutoFit/>
          </a:bodyPr>
          <a:lstStyle/>
          <a:p>
            <a:r>
              <a:rPr lang="en-US" sz="4400" b="1" dirty="0">
                <a:solidFill>
                  <a:srgbClr val="7692CB"/>
                </a:solidFill>
              </a:rPr>
              <a:t>+</a:t>
            </a:r>
          </a:p>
        </p:txBody>
      </p:sp>
      <p:sp>
        <p:nvSpPr>
          <p:cNvPr id="32" name="TextBox 31"/>
          <p:cNvSpPr txBox="1"/>
          <p:nvPr/>
        </p:nvSpPr>
        <p:spPr>
          <a:xfrm>
            <a:off x="5964238" y="4921017"/>
            <a:ext cx="3200399" cy="560153"/>
          </a:xfrm>
          <a:prstGeom prst="rect">
            <a:avLst/>
          </a:prstGeom>
          <a:noFill/>
        </p:spPr>
        <p:txBody>
          <a:bodyPr wrap="square">
            <a:spAutoFit/>
          </a:bodyPr>
          <a:lstStyle/>
          <a:p>
            <a:pPr>
              <a:lnSpc>
                <a:spcPct val="95000"/>
              </a:lnSpc>
              <a:defRPr/>
            </a:pPr>
            <a:r>
              <a:rPr lang="zh-TW" altLang="en-US" sz="3200" b="1" dirty="0" smtClean="0">
                <a:solidFill>
                  <a:schemeClr val="tx1">
                    <a:lumMod val="65000"/>
                    <a:lumOff val="35000"/>
                  </a:schemeClr>
                </a:solidFill>
                <a:latin typeface="微軟正黑體" pitchFamily="34" charset="-120"/>
                <a:ea typeface="微軟正黑體" pitchFamily="34" charset="-120"/>
              </a:rPr>
              <a:t>獨特的產</a:t>
            </a:r>
            <a:r>
              <a:rPr lang="zh-TW" altLang="en-US" sz="3200" b="1" dirty="0" smtClean="0">
                <a:solidFill>
                  <a:schemeClr val="tx1">
                    <a:lumMod val="65000"/>
                    <a:lumOff val="35000"/>
                  </a:schemeClr>
                </a:solidFill>
                <a:latin typeface="微軟正黑體" pitchFamily="34" charset="-120"/>
                <a:ea typeface="微軟正黑體" pitchFamily="34" charset="-120"/>
                <a:cs typeface="+mn-cs"/>
              </a:rPr>
              <a:t>區</a:t>
            </a:r>
            <a:endParaRPr lang="en-US" sz="2800" b="1" dirty="0">
              <a:solidFill>
                <a:schemeClr val="tx1">
                  <a:lumMod val="65000"/>
                  <a:lumOff val="35000"/>
                </a:schemeClr>
              </a:solidFill>
              <a:latin typeface="微軟正黑體" pitchFamily="34" charset="-120"/>
              <a:ea typeface="微軟正黑體" pitchFamily="34" charset="-120"/>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par>
                          <p:cTn id="20" fill="hold">
                            <p:stCondLst>
                              <p:cond delay="2500"/>
                            </p:stCondLst>
                            <p:childTnLst>
                              <p:par>
                                <p:cTn id="21" presetID="10" presetClass="entr" presetSubtype="0" fill="hold" nodeType="after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3500"/>
                            </p:stCondLst>
                            <p:childTnLst>
                              <p:par>
                                <p:cTn id="25" presetID="10" presetClass="exit" presetSubtype="0" fill="hold" nodeType="afterEffect">
                                  <p:stCondLst>
                                    <p:cond delay="0"/>
                                  </p:stCondLst>
                                  <p:childTnLst>
                                    <p:animEffect transition="out" filter="fade">
                                      <p:cBhvr>
                                        <p:cTn id="26" dur="1000"/>
                                        <p:tgtEl>
                                          <p:spTgt spid="2"/>
                                        </p:tgtEl>
                                      </p:cBhvr>
                                    </p:animEffect>
                                    <p:set>
                                      <p:cBhvr>
                                        <p:cTn id="27" dur="1" fill="hold">
                                          <p:stCondLst>
                                            <p:cond delay="999"/>
                                          </p:stCondLst>
                                        </p:cTn>
                                        <p:tgtEl>
                                          <p:spTgt spid="2"/>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1000"/>
                                        <p:tgtEl>
                                          <p:spTgt spid="16"/>
                                        </p:tgtEl>
                                      </p:cBhvr>
                                    </p:animEffect>
                                    <p:set>
                                      <p:cBhvr>
                                        <p:cTn id="30" dur="1" fill="hold">
                                          <p:stCondLst>
                                            <p:cond delay="999"/>
                                          </p:stCondLst>
                                        </p:cTn>
                                        <p:tgtEl>
                                          <p:spTgt spid="16"/>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1000"/>
                                        <p:tgtEl>
                                          <p:spTgt spid="3"/>
                                        </p:tgtEl>
                                      </p:cBhvr>
                                    </p:animEffect>
                                    <p:set>
                                      <p:cBhvr>
                                        <p:cTn id="33" dur="1" fill="hold">
                                          <p:stCondLst>
                                            <p:cond delay="999"/>
                                          </p:stCondLst>
                                        </p:cTn>
                                        <p:tgtEl>
                                          <p:spTgt spid="3"/>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1000"/>
                                        <p:tgtEl>
                                          <p:spTgt spid="4"/>
                                        </p:tgtEl>
                                      </p:cBhvr>
                                    </p:animEffect>
                                    <p:set>
                                      <p:cBhvr>
                                        <p:cTn id="36" dur="1" fill="hold">
                                          <p:stCondLst>
                                            <p:cond delay="999"/>
                                          </p:stCondLst>
                                        </p:cTn>
                                        <p:tgtEl>
                                          <p:spTgt spid="4"/>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1000"/>
                                        <p:tgtEl>
                                          <p:spTgt spid="29"/>
                                        </p:tgtEl>
                                      </p:cBhvr>
                                    </p:animEffect>
                                    <p:set>
                                      <p:cBhvr>
                                        <p:cTn id="39" dur="1" fill="hold">
                                          <p:stCondLst>
                                            <p:cond delay="999"/>
                                          </p:stCondLst>
                                        </p:cTn>
                                        <p:tgtEl>
                                          <p:spTgt spid="29"/>
                                        </p:tgtEl>
                                        <p:attrNameLst>
                                          <p:attrName>style.visibility</p:attrName>
                                        </p:attrNameLst>
                                      </p:cBhvr>
                                      <p:to>
                                        <p:strVal val="hidden"/>
                                      </p:to>
                                    </p:set>
                                  </p:childTnLst>
                                </p:cTn>
                              </p:par>
                              <p:par>
                                <p:cTn id="40" presetID="35" presetClass="path" presetSubtype="0" accel="50000" decel="50000" fill="hold" nodeType="withEffect">
                                  <p:stCondLst>
                                    <p:cond delay="0"/>
                                  </p:stCondLst>
                                  <p:childTnLst>
                                    <p:animMotion origin="layout" path="M 0 0  L -0.25 0  E" pathEditMode="relative" ptsTypes="">
                                      <p:cBhvr>
                                        <p:cTn id="41" dur="1000" fill="hold"/>
                                        <p:tgtEl>
                                          <p:spTgt spid="4"/>
                                        </p:tgtEl>
                                        <p:attrNameLst>
                                          <p:attrName>ppt_x</p:attrName>
                                          <p:attrName>ppt_y</p:attrName>
                                        </p:attrNameLst>
                                      </p:cBhvr>
                                    </p:animMotion>
                                  </p:childTnLst>
                                </p:cTn>
                              </p:par>
                              <p:par>
                                <p:cTn id="42" presetID="63" presetClass="path" presetSubtype="0" accel="50000" decel="50000" fill="hold" nodeType="withEffect">
                                  <p:stCondLst>
                                    <p:cond delay="0"/>
                                  </p:stCondLst>
                                  <p:childTnLst>
                                    <p:animMotion origin="layout" path="M 0 0  L 0.25 0  E" pathEditMode="relative" ptsTypes="">
                                      <p:cBhvr>
                                        <p:cTn id="43" dur="1000" fill="hold"/>
                                        <p:tgtEl>
                                          <p:spTgt spid="2"/>
                                        </p:tgtEl>
                                        <p:attrNameLst>
                                          <p:attrName>ppt_x</p:attrName>
                                          <p:attrName>ppt_y</p:attrName>
                                        </p:attrNameLst>
                                      </p:cBhvr>
                                    </p:animMotion>
                                  </p:childTnLst>
                                </p:cTn>
                              </p:par>
                              <p:par>
                                <p:cTn id="44" presetID="10"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childTnLst>
                                </p:cTn>
                              </p:par>
                              <p:par>
                                <p:cTn id="47" presetID="10"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childTnLst>
                                </p:cTn>
                              </p:par>
                            </p:childTnLst>
                          </p:cTn>
                        </p:par>
                        <p:par>
                          <p:cTn id="50" fill="hold">
                            <p:stCondLst>
                              <p:cond delay="4500"/>
                            </p:stCondLst>
                            <p:childTnLst>
                              <p:par>
                                <p:cTn id="51" presetID="10" presetClass="exit" presetSubtype="0" fill="hold" nodeType="afterEffect">
                                  <p:stCondLst>
                                    <p:cond delay="1500"/>
                                  </p:stCondLst>
                                  <p:childTnLst>
                                    <p:animEffect transition="out" filter="fade">
                                      <p:cBhvr>
                                        <p:cTn id="52" dur="1000"/>
                                        <p:tgtEl>
                                          <p:spTgt spid="17"/>
                                        </p:tgtEl>
                                      </p:cBhvr>
                                    </p:animEffect>
                                    <p:set>
                                      <p:cBhvr>
                                        <p:cTn id="53" dur="1" fill="hold">
                                          <p:stCondLst>
                                            <p:cond delay="999"/>
                                          </p:stCondLst>
                                        </p:cTn>
                                        <p:tgtEl>
                                          <p:spTgt spid="17"/>
                                        </p:tgtEl>
                                        <p:attrNameLst>
                                          <p:attrName>style.visibility</p:attrName>
                                        </p:attrNameLst>
                                      </p:cBhvr>
                                      <p:to>
                                        <p:strVal val="hidden"/>
                                      </p:to>
                                    </p:set>
                                  </p:childTnLst>
                                </p:cTn>
                              </p:par>
                              <p:par>
                                <p:cTn id="54" presetID="10" presetClass="entr" presetSubtype="0" fill="hold" nodeType="withEffect">
                                  <p:stCondLst>
                                    <p:cond delay="150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childTnLst>
                                </p:cTn>
                              </p:par>
                              <p:par>
                                <p:cTn id="57" presetID="10" presetClass="exit" presetSubtype="0" fill="hold" grpId="0" nodeType="withEffect">
                                  <p:stCondLst>
                                    <p:cond delay="1500"/>
                                  </p:stCondLst>
                                  <p:childTnLst>
                                    <p:animEffect transition="out" filter="fade">
                                      <p:cBhvr>
                                        <p:cTn id="58" dur="1000"/>
                                        <p:tgtEl>
                                          <p:spTgt spid="32"/>
                                        </p:tgtEl>
                                      </p:cBhvr>
                                    </p:animEffect>
                                    <p:set>
                                      <p:cBhvr>
                                        <p:cTn id="59" dur="1" fill="hold">
                                          <p:stCondLst>
                                            <p:cond delay="9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9"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3"/>
          <p:cNvSpPr>
            <a:spLocks noGrp="1"/>
          </p:cNvSpPr>
          <p:nvPr>
            <p:ph type="title" idx="4294967295"/>
          </p:nvPr>
        </p:nvSpPr>
        <p:spPr>
          <a:xfrm>
            <a:off x="296303" y="369701"/>
            <a:ext cx="8110537" cy="873125"/>
          </a:xfrm>
        </p:spPr>
        <p:txBody>
          <a:bodyPr/>
          <a:lstStyle/>
          <a:p>
            <a:r>
              <a:rPr lang="zh-TW" altLang="en-US" sz="2600" dirty="0" smtClean="0">
                <a:solidFill>
                  <a:srgbClr val="404040"/>
                </a:solidFill>
                <a:latin typeface="微軟正黑體" pitchFamily="34" charset="-120"/>
                <a:ea typeface="微軟正黑體" pitchFamily="34" charset="-120"/>
                <a:cs typeface="Arial" charset="0"/>
              </a:rPr>
              <a:t>納</a:t>
            </a:r>
            <a:r>
              <a:rPr lang="zh-TW" altLang="en-US" sz="2600" dirty="0">
                <a:solidFill>
                  <a:srgbClr val="404040"/>
                </a:solidFill>
                <a:latin typeface="微軟正黑體" pitchFamily="34" charset="-120"/>
                <a:ea typeface="微軟正黑體" pitchFamily="34" charset="-120"/>
                <a:cs typeface="Arial" charset="0"/>
              </a:rPr>
              <a:t>帕谷酒</a:t>
            </a:r>
            <a:r>
              <a:rPr lang="zh-TW" altLang="en-US" sz="2600" dirty="0" smtClean="0">
                <a:solidFill>
                  <a:srgbClr val="404040"/>
                </a:solidFill>
                <a:latin typeface="微軟正黑體" pitchFamily="34" charset="-120"/>
                <a:ea typeface="微軟正黑體" pitchFamily="34" charset="-120"/>
                <a:cs typeface="Arial" charset="0"/>
              </a:rPr>
              <a:t>商協會</a:t>
            </a:r>
            <a:r>
              <a:rPr lang="en-US" altLang="zh-TW" sz="2600" dirty="0" smtClean="0">
                <a:solidFill>
                  <a:srgbClr val="404040"/>
                </a:solidFill>
                <a:latin typeface="微軟正黑體" pitchFamily="34" charset="-120"/>
                <a:ea typeface="微軟正黑體" pitchFamily="34" charset="-120"/>
                <a:cs typeface="Arial" charset="0"/>
              </a:rPr>
              <a:t>(NVV)</a:t>
            </a:r>
            <a:r>
              <a:rPr lang="zh-TW" altLang="en-US" sz="2600" dirty="0" smtClean="0">
                <a:solidFill>
                  <a:srgbClr val="404040"/>
                </a:solidFill>
                <a:latin typeface="微軟正黑體" pitchFamily="34" charset="-120"/>
                <a:ea typeface="微軟正黑體" pitchFamily="34" charset="-120"/>
                <a:cs typeface="Arial" charset="0"/>
              </a:rPr>
              <a:t>的</a:t>
            </a:r>
            <a:r>
              <a:rPr lang="zh-TW" altLang="en-US" sz="2600" dirty="0">
                <a:solidFill>
                  <a:srgbClr val="404040"/>
                </a:solidFill>
                <a:latin typeface="微軟正黑體" pitchFamily="34" charset="-120"/>
                <a:ea typeface="微軟正黑體" pitchFamily="34" charset="-120"/>
                <a:cs typeface="Arial" charset="0"/>
              </a:rPr>
              <a:t>使命：</a:t>
            </a:r>
            <a:r>
              <a:rPr lang="zh-TW" altLang="en-US" sz="2600" dirty="0" smtClean="0">
                <a:solidFill>
                  <a:srgbClr val="404040"/>
                </a:solidFill>
                <a:latin typeface="微軟正黑體" pitchFamily="34" charset="-120"/>
                <a:ea typeface="微軟正黑體" pitchFamily="34" charset="-120"/>
                <a:cs typeface="Arial" charset="0"/>
              </a:rPr>
              <a:t>為推廣，保護及提昇納</a:t>
            </a:r>
            <a:r>
              <a:rPr lang="zh-TW" altLang="en-US" sz="2600" dirty="0">
                <a:solidFill>
                  <a:srgbClr val="404040"/>
                </a:solidFill>
                <a:latin typeface="微軟正黑體" pitchFamily="34" charset="-120"/>
                <a:ea typeface="微軟正黑體" pitchFamily="34" charset="-120"/>
                <a:cs typeface="Arial" charset="0"/>
              </a:rPr>
              <a:t>帕</a:t>
            </a:r>
            <a:r>
              <a:rPr lang="zh-TW" altLang="en-US" sz="2600" dirty="0" smtClean="0">
                <a:solidFill>
                  <a:srgbClr val="404040"/>
                </a:solidFill>
                <a:latin typeface="微軟正黑體" pitchFamily="34" charset="-120"/>
                <a:ea typeface="微軟正黑體" pitchFamily="34" charset="-120"/>
                <a:cs typeface="Arial" charset="0"/>
              </a:rPr>
              <a:t>谷產區的酒</a:t>
            </a:r>
            <a:r>
              <a:rPr lang="zh-TW" altLang="en-US" sz="2600" dirty="0">
                <a:solidFill>
                  <a:srgbClr val="404040"/>
                </a:solidFill>
                <a:latin typeface="微軟正黑體" pitchFamily="34" charset="-120"/>
                <a:ea typeface="微軟正黑體" pitchFamily="34" charset="-120"/>
                <a:cs typeface="Arial" charset="0"/>
              </a:rPr>
              <a:t>，酒商和</a:t>
            </a:r>
            <a:r>
              <a:rPr lang="zh-TW" altLang="en-US" sz="2600" dirty="0" smtClean="0">
                <a:solidFill>
                  <a:srgbClr val="404040"/>
                </a:solidFill>
                <a:latin typeface="微軟正黑體" pitchFamily="34" charset="-120"/>
                <a:ea typeface="微軟正黑體" pitchFamily="34" charset="-120"/>
                <a:cs typeface="Arial" charset="0"/>
              </a:rPr>
              <a:t>社群</a:t>
            </a:r>
            <a:endParaRPr lang="en-US" sz="2600" dirty="0" smtClean="0">
              <a:solidFill>
                <a:srgbClr val="404040"/>
              </a:solidFill>
              <a:latin typeface="微軟正黑體" pitchFamily="34" charset="-120"/>
              <a:ea typeface="微軟正黑體" pitchFamily="34" charset="-120"/>
              <a:cs typeface="Arial" charset="0"/>
            </a:endParaRPr>
          </a:p>
        </p:txBody>
      </p:sp>
      <p:grpSp>
        <p:nvGrpSpPr>
          <p:cNvPr id="178179" name="Group 4"/>
          <p:cNvGrpSpPr>
            <a:grpSpLocks/>
          </p:cNvGrpSpPr>
          <p:nvPr/>
        </p:nvGrpSpPr>
        <p:grpSpPr bwMode="auto">
          <a:xfrm>
            <a:off x="1223963" y="1918952"/>
            <a:ext cx="6681787" cy="3308686"/>
            <a:chOff x="1223493" y="1918952"/>
            <a:chExt cx="6682257" cy="3308686"/>
          </a:xfrm>
        </p:grpSpPr>
        <p:pic>
          <p:nvPicPr>
            <p:cNvPr id="178180" name="Picture 2"/>
            <p:cNvPicPr>
              <a:picLocks noChangeAspect="1" noChangeArrowheads="1"/>
            </p:cNvPicPr>
            <p:nvPr/>
          </p:nvPicPr>
          <p:blipFill>
            <a:blip r:embed="rId3"/>
            <a:srcRect t="301"/>
            <a:stretch>
              <a:fillRect/>
            </a:stretch>
          </p:blipFill>
          <p:spPr bwMode="auto">
            <a:xfrm>
              <a:off x="1238250" y="1922929"/>
              <a:ext cx="6667500" cy="3304709"/>
            </a:xfrm>
            <a:prstGeom prst="rect">
              <a:avLst/>
            </a:prstGeom>
            <a:noFill/>
            <a:ln w="9525">
              <a:noFill/>
              <a:miter lim="800000"/>
              <a:headEnd/>
              <a:tailEnd/>
            </a:ln>
          </p:spPr>
        </p:pic>
        <p:pic>
          <p:nvPicPr>
            <p:cNvPr id="178181" name="Picture 2"/>
            <p:cNvPicPr>
              <a:picLocks noChangeAspect="1" noChangeArrowheads="1"/>
            </p:cNvPicPr>
            <p:nvPr/>
          </p:nvPicPr>
          <p:blipFill>
            <a:blip r:embed="rId4"/>
            <a:srcRect/>
            <a:stretch>
              <a:fillRect/>
            </a:stretch>
          </p:blipFill>
          <p:spPr bwMode="auto">
            <a:xfrm>
              <a:off x="1223493" y="1918952"/>
              <a:ext cx="2240924" cy="3306394"/>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8383" y="3980280"/>
            <a:ext cx="8347231" cy="2936188"/>
          </a:xfrm>
          <a:prstGeom prst="rect">
            <a:avLst/>
          </a:prstGeom>
          <a:noFill/>
        </p:spPr>
        <p:txBody>
          <a:bodyPr wrap="square">
            <a:spAutoFit/>
          </a:bodyPr>
          <a:lstStyle/>
          <a:p>
            <a:pPr eaLnBrk="0" hangingPunct="0">
              <a:lnSpc>
                <a:spcPct val="110000"/>
              </a:lnSpc>
            </a:pPr>
            <a:r>
              <a:rPr lang="zh-TW" altLang="en-US" b="1" dirty="0" smtClean="0">
                <a:solidFill>
                  <a:srgbClr val="595959"/>
                </a:solidFill>
                <a:latin typeface="微軟正黑體" pitchFamily="34" charset="-120"/>
                <a:ea typeface="微軟正黑體" pitchFamily="34" charset="-120"/>
              </a:rPr>
              <a:t>納</a:t>
            </a:r>
            <a:r>
              <a:rPr lang="zh-TW" altLang="en-US" b="1" dirty="0">
                <a:solidFill>
                  <a:srgbClr val="595959"/>
                </a:solidFill>
                <a:latin typeface="微軟正黑體" pitchFamily="34" charset="-120"/>
                <a:ea typeface="微軟正黑體" pitchFamily="34" charset="-120"/>
              </a:rPr>
              <a:t>帕谷</a:t>
            </a:r>
            <a:r>
              <a:rPr lang="zh-TW" altLang="en-US" b="1" dirty="0" smtClean="0">
                <a:solidFill>
                  <a:srgbClr val="595959"/>
                </a:solidFill>
                <a:latin typeface="微軟正黑體" pitchFamily="34" charset="-120"/>
                <a:ea typeface="微軟正黑體" pitchFamily="34" charset="-120"/>
              </a:rPr>
              <a:t>：傳奇的美國葡萄酒</a:t>
            </a:r>
            <a:endParaRPr lang="en-US" b="1" dirty="0">
              <a:solidFill>
                <a:srgbClr val="595959"/>
              </a:solidFill>
              <a:latin typeface="微軟正黑體" pitchFamily="34" charset="-120"/>
              <a:ea typeface="微軟正黑體" pitchFamily="34" charset="-120"/>
            </a:endParaRPr>
          </a:p>
          <a:p>
            <a:pPr eaLnBrk="0" hangingPunct="0">
              <a:lnSpc>
                <a:spcPct val="110000"/>
              </a:lnSpc>
            </a:pPr>
            <a:endParaRPr lang="en-US" dirty="0" smtClean="0">
              <a:solidFill>
                <a:srgbClr val="595959"/>
              </a:solidFill>
              <a:latin typeface="Helvetica" pitchFamily="34" charset="0"/>
            </a:endParaRPr>
          </a:p>
          <a:p>
            <a:pPr eaLnBrk="0" hangingPunct="0">
              <a:lnSpc>
                <a:spcPct val="110000"/>
              </a:lnSpc>
            </a:pPr>
            <a:r>
              <a:rPr lang="en-US" altLang="zh-TW" b="1" dirty="0" smtClean="0">
                <a:solidFill>
                  <a:srgbClr val="595959"/>
                </a:solidFill>
                <a:latin typeface="微軟正黑體" pitchFamily="34" charset="-120"/>
                <a:ea typeface="微軟正黑體" pitchFamily="34" charset="-120"/>
                <a:cs typeface="Helvetica" pitchFamily="34" charset="0"/>
              </a:rPr>
              <a:t>       </a:t>
            </a:r>
            <a:r>
              <a:rPr lang="zh-TW" altLang="en-US" b="1" dirty="0" smtClean="0">
                <a:solidFill>
                  <a:srgbClr val="595959"/>
                </a:solidFill>
                <a:latin typeface="微軟正黑體" pitchFamily="34" charset="-120"/>
                <a:ea typeface="微軟正黑體" pitchFamily="34" charset="-120"/>
                <a:cs typeface="Helvetica" pitchFamily="34" charset="0"/>
              </a:rPr>
              <a:t>了解</a:t>
            </a:r>
            <a:r>
              <a:rPr lang="zh-TW" altLang="en-US" b="1" dirty="0">
                <a:solidFill>
                  <a:srgbClr val="595959"/>
                </a:solidFill>
                <a:latin typeface="微軟正黑體" pitchFamily="34" charset="-120"/>
                <a:ea typeface="微軟正黑體" pitchFamily="34" charset="-120"/>
                <a:cs typeface="Helvetica" pitchFamily="34" charset="0"/>
              </a:rPr>
              <a:t>更多</a:t>
            </a:r>
            <a:r>
              <a:rPr lang="en-US" b="1" dirty="0" smtClean="0">
                <a:solidFill>
                  <a:srgbClr val="595959"/>
                </a:solidFill>
                <a:latin typeface="微軟正黑體" pitchFamily="34" charset="-120"/>
                <a:ea typeface="微軟正黑體" pitchFamily="34" charset="-120"/>
                <a:cs typeface="Helvetica" pitchFamily="34" charset="0"/>
              </a:rPr>
              <a:t>: NapaVintners.com</a:t>
            </a:r>
          </a:p>
          <a:p>
            <a:pPr eaLnBrk="0" hangingPunct="0">
              <a:lnSpc>
                <a:spcPct val="110000"/>
              </a:lnSpc>
            </a:pPr>
            <a:r>
              <a:rPr lang="zh-TW" altLang="en-US" b="1" dirty="0" smtClean="0">
                <a:solidFill>
                  <a:schemeClr val="tx1">
                    <a:lumMod val="65000"/>
                    <a:lumOff val="35000"/>
                  </a:schemeClr>
                </a:solidFill>
                <a:latin typeface="微軟正黑體" pitchFamily="34" charset="-120"/>
                <a:ea typeface="微軟正黑體" pitchFamily="34" charset="-120"/>
                <a:cs typeface="Helvetica" pitchFamily="34" charset="0"/>
              </a:rPr>
              <a:t>       加入粉絲團</a:t>
            </a:r>
            <a:r>
              <a:rPr lang="en-US" b="1" dirty="0" smtClean="0">
                <a:solidFill>
                  <a:schemeClr val="tx1">
                    <a:lumMod val="65000"/>
                    <a:lumOff val="35000"/>
                  </a:schemeClr>
                </a:solidFill>
                <a:latin typeface="微軟正黑體" pitchFamily="34" charset="-120"/>
                <a:ea typeface="微軟正黑體" pitchFamily="34" charset="-120"/>
                <a:cs typeface="Helvetica" pitchFamily="34" charset="0"/>
              </a:rPr>
              <a:t>: </a:t>
            </a:r>
            <a:r>
              <a:rPr lang="en-US" b="1" dirty="0">
                <a:latin typeface="微軟正黑體" pitchFamily="34" charset="-120"/>
                <a:ea typeface="微軟正黑體" pitchFamily="34" charset="-120"/>
                <a:cs typeface="Helvetica" pitchFamily="34" charset="0"/>
                <a:hlinkClick r:id="rId3"/>
              </a:rPr>
              <a:t>Facebook.com/</a:t>
            </a:r>
            <a:r>
              <a:rPr lang="en-US" b="1" dirty="0" err="1">
                <a:latin typeface="微軟正黑體" pitchFamily="34" charset="-120"/>
                <a:ea typeface="微軟正黑體" pitchFamily="34" charset="-120"/>
                <a:cs typeface="Helvetica" pitchFamily="34" charset="0"/>
                <a:hlinkClick r:id="rId3"/>
              </a:rPr>
              <a:t>NapaVintners</a:t>
            </a:r>
            <a:r>
              <a:rPr lang="en-US" b="1" dirty="0">
                <a:latin typeface="微軟正黑體" pitchFamily="34" charset="-120"/>
                <a:ea typeface="微軟正黑體" pitchFamily="34" charset="-120"/>
                <a:cs typeface="Helvetica" pitchFamily="34" charset="0"/>
                <a:hlinkClick r:id="rId3"/>
              </a:rPr>
              <a:t> </a:t>
            </a:r>
            <a:r>
              <a:rPr lang="en-US" b="1" dirty="0">
                <a:latin typeface="微軟正黑體" pitchFamily="34" charset="-120"/>
                <a:ea typeface="微軟正黑體" pitchFamily="34" charset="-120"/>
                <a:cs typeface="Helvetica" pitchFamily="34" charset="0"/>
              </a:rPr>
              <a:t/>
            </a:r>
            <a:br>
              <a:rPr lang="en-US" b="1" dirty="0">
                <a:latin typeface="微軟正黑體" pitchFamily="34" charset="-120"/>
                <a:ea typeface="微軟正黑體" pitchFamily="34" charset="-120"/>
                <a:cs typeface="Helvetica" pitchFamily="34" charset="0"/>
              </a:rPr>
            </a:br>
            <a:r>
              <a:rPr lang="en-US" b="1" dirty="0" smtClean="0">
                <a:latin typeface="微軟正黑體" pitchFamily="34" charset="-120"/>
                <a:ea typeface="微軟正黑體" pitchFamily="34" charset="-120"/>
                <a:cs typeface="Helvetica" pitchFamily="34" charset="0"/>
              </a:rPr>
              <a:t>       </a:t>
            </a:r>
            <a:r>
              <a:rPr lang="en-US" altLang="zh-TW" b="1" dirty="0" smtClean="0">
                <a:solidFill>
                  <a:schemeClr val="tx1">
                    <a:lumMod val="65000"/>
                    <a:lumOff val="35000"/>
                  </a:schemeClr>
                </a:solidFill>
                <a:latin typeface="微軟正黑體" pitchFamily="34" charset="-120"/>
                <a:ea typeface="微軟正黑體" pitchFamily="34" charset="-120"/>
                <a:cs typeface="Helvetica" pitchFamily="34" charset="0"/>
              </a:rPr>
              <a:t>Twitter </a:t>
            </a:r>
            <a:r>
              <a:rPr lang="zh-TW" altLang="en-US" b="1" dirty="0" smtClean="0">
                <a:solidFill>
                  <a:schemeClr val="tx1">
                    <a:lumMod val="65000"/>
                    <a:lumOff val="35000"/>
                  </a:schemeClr>
                </a:solidFill>
                <a:latin typeface="微軟正黑體" pitchFamily="34" charset="-120"/>
                <a:ea typeface="微軟正黑體" pitchFamily="34" charset="-120"/>
                <a:cs typeface="Helvetica" pitchFamily="34" charset="0"/>
              </a:rPr>
              <a:t>追蹤最新資訊</a:t>
            </a:r>
            <a:r>
              <a:rPr lang="en-US" altLang="zh-TW" b="1" dirty="0" smtClean="0">
                <a:solidFill>
                  <a:schemeClr val="tx1">
                    <a:lumMod val="65000"/>
                    <a:lumOff val="35000"/>
                  </a:schemeClr>
                </a:solidFill>
                <a:latin typeface="微軟正黑體" pitchFamily="34" charset="-120"/>
                <a:ea typeface="微軟正黑體" pitchFamily="34" charset="-120"/>
                <a:cs typeface="Helvetica" pitchFamily="34" charset="0"/>
              </a:rPr>
              <a:t> </a:t>
            </a:r>
            <a:r>
              <a:rPr lang="en-US" b="1" dirty="0" smtClean="0">
                <a:solidFill>
                  <a:schemeClr val="tx1">
                    <a:lumMod val="65000"/>
                    <a:lumOff val="35000"/>
                  </a:schemeClr>
                </a:solidFill>
                <a:latin typeface="微軟正黑體" pitchFamily="34" charset="-120"/>
                <a:ea typeface="微軟正黑體" pitchFamily="34" charset="-120"/>
                <a:cs typeface="Helvetica" pitchFamily="34" charset="0"/>
              </a:rPr>
              <a:t>: </a:t>
            </a:r>
            <a:r>
              <a:rPr lang="en-US" b="1" dirty="0">
                <a:latin typeface="微軟正黑體" pitchFamily="34" charset="-120"/>
                <a:ea typeface="微軟正黑體" pitchFamily="34" charset="-120"/>
                <a:cs typeface="Helvetica" pitchFamily="34" charset="0"/>
                <a:hlinkClick r:id="rId4"/>
              </a:rPr>
              <a:t>@</a:t>
            </a:r>
            <a:r>
              <a:rPr lang="en-US" b="1" dirty="0" err="1">
                <a:latin typeface="微軟正黑體" pitchFamily="34" charset="-120"/>
                <a:ea typeface="微軟正黑體" pitchFamily="34" charset="-120"/>
                <a:cs typeface="Helvetica" pitchFamily="34" charset="0"/>
                <a:hlinkClick r:id="rId4"/>
              </a:rPr>
              <a:t>NapaVintners</a:t>
            </a:r>
            <a:r>
              <a:rPr lang="en-US" b="1" dirty="0">
                <a:latin typeface="微軟正黑體" pitchFamily="34" charset="-120"/>
                <a:ea typeface="微軟正黑體" pitchFamily="34" charset="-120"/>
                <a:cs typeface="Helvetica" pitchFamily="34" charset="0"/>
                <a:hlinkClick r:id="rId4"/>
              </a:rPr>
              <a:t> </a:t>
            </a:r>
            <a:r>
              <a:rPr lang="en-US" b="1" dirty="0">
                <a:latin typeface="微軟正黑體" pitchFamily="34" charset="-120"/>
                <a:ea typeface="微軟正黑體" pitchFamily="34" charset="-120"/>
                <a:cs typeface="Helvetica" pitchFamily="34" charset="0"/>
              </a:rPr>
              <a:t/>
            </a:r>
            <a:br>
              <a:rPr lang="en-US" b="1" dirty="0">
                <a:latin typeface="微軟正黑體" pitchFamily="34" charset="-120"/>
                <a:ea typeface="微軟正黑體" pitchFamily="34" charset="-120"/>
                <a:cs typeface="Helvetica" pitchFamily="34" charset="0"/>
              </a:rPr>
            </a:br>
            <a:r>
              <a:rPr lang="en-US" b="1" dirty="0" smtClean="0">
                <a:latin typeface="微軟正黑體" pitchFamily="34" charset="-120"/>
                <a:ea typeface="微軟正黑體" pitchFamily="34" charset="-120"/>
                <a:cs typeface="Helvetica" pitchFamily="34" charset="0"/>
              </a:rPr>
              <a:t>       </a:t>
            </a:r>
            <a:r>
              <a:rPr lang="zh-TW" altLang="en-US" b="1" dirty="0" smtClean="0">
                <a:solidFill>
                  <a:schemeClr val="tx1">
                    <a:lumMod val="65000"/>
                    <a:lumOff val="35000"/>
                  </a:schemeClr>
                </a:solidFill>
                <a:latin typeface="微軟正黑體" pitchFamily="34" charset="-120"/>
                <a:ea typeface="微軟正黑體" pitchFamily="34" charset="-120"/>
                <a:cs typeface="Helvetica" pitchFamily="34" charset="0"/>
              </a:rPr>
              <a:t>閱讀</a:t>
            </a:r>
            <a:r>
              <a:rPr lang="zh-TW" altLang="en-US" b="1" dirty="0">
                <a:solidFill>
                  <a:schemeClr val="tx1">
                    <a:lumMod val="65000"/>
                    <a:lumOff val="35000"/>
                  </a:schemeClr>
                </a:solidFill>
                <a:latin typeface="微軟正黑體" pitchFamily="34" charset="-120"/>
                <a:ea typeface="微軟正黑體" pitchFamily="34" charset="-120"/>
                <a:cs typeface="Helvetica" pitchFamily="34" charset="0"/>
              </a:rPr>
              <a:t>我們</a:t>
            </a:r>
            <a:r>
              <a:rPr lang="zh-TW" altLang="en-US" b="1" dirty="0" smtClean="0">
                <a:solidFill>
                  <a:schemeClr val="tx1">
                    <a:lumMod val="65000"/>
                    <a:lumOff val="35000"/>
                  </a:schemeClr>
                </a:solidFill>
                <a:latin typeface="微軟正黑體" pitchFamily="34" charset="-120"/>
                <a:ea typeface="微軟正黑體" pitchFamily="34" charset="-120"/>
                <a:cs typeface="Helvetica" pitchFamily="34" charset="0"/>
              </a:rPr>
              <a:t>的部落格</a:t>
            </a:r>
            <a:r>
              <a:rPr lang="en-US" b="1" dirty="0" smtClean="0">
                <a:solidFill>
                  <a:schemeClr val="tx1">
                    <a:lumMod val="65000"/>
                    <a:lumOff val="35000"/>
                  </a:schemeClr>
                </a:solidFill>
                <a:latin typeface="微軟正黑體" pitchFamily="34" charset="-120"/>
                <a:ea typeface="微軟正黑體" pitchFamily="34" charset="-120"/>
                <a:cs typeface="Helvetica" pitchFamily="34" charset="0"/>
              </a:rPr>
              <a:t>: </a:t>
            </a:r>
            <a:r>
              <a:rPr lang="en-US" b="1" dirty="0">
                <a:latin typeface="微軟正黑體" pitchFamily="34" charset="-120"/>
                <a:ea typeface="微軟正黑體" pitchFamily="34" charset="-120"/>
                <a:cs typeface="Helvetica" pitchFamily="34" charset="0"/>
                <a:hlinkClick r:id="rId5"/>
              </a:rPr>
              <a:t>NapaVintners.com/blog </a:t>
            </a:r>
            <a:endParaRPr lang="en-US" b="1" dirty="0">
              <a:latin typeface="微軟正黑體" pitchFamily="34" charset="-120"/>
              <a:ea typeface="微軟正黑體" pitchFamily="34" charset="-120"/>
              <a:cs typeface="Helvetica" pitchFamily="34" charset="0"/>
            </a:endParaRPr>
          </a:p>
          <a:p>
            <a:pPr eaLnBrk="0" hangingPunct="0">
              <a:lnSpc>
                <a:spcPct val="110000"/>
              </a:lnSpc>
            </a:pPr>
            <a:endParaRPr lang="en-US" dirty="0">
              <a:solidFill>
                <a:srgbClr val="595959"/>
              </a:solidFill>
              <a:latin typeface="Helvetica" pitchFamily="34" charset="0"/>
            </a:endParaRPr>
          </a:p>
        </p:txBody>
      </p:sp>
      <p:pic>
        <p:nvPicPr>
          <p:cNvPr id="182276" name="Picture 6" descr="Tinacci_080824_4059.jpg"/>
          <p:cNvPicPr>
            <a:picLocks noChangeAspect="1"/>
          </p:cNvPicPr>
          <p:nvPr/>
        </p:nvPicPr>
        <p:blipFill>
          <a:blip r:embed="rId6" cstate="screen"/>
          <a:srcRect/>
          <a:stretch>
            <a:fillRect/>
          </a:stretch>
        </p:blipFill>
        <p:spPr bwMode="auto">
          <a:xfrm>
            <a:off x="0" y="0"/>
            <a:ext cx="9144000" cy="3670300"/>
          </a:xfrm>
          <a:prstGeom prst="rect">
            <a:avLst/>
          </a:prstGeom>
          <a:noFill/>
          <a:ln w="9525">
            <a:noFill/>
            <a:miter lim="800000"/>
            <a:headEnd/>
            <a:tailEnd/>
          </a:ln>
        </p:spPr>
      </p:pic>
      <p:grpSp>
        <p:nvGrpSpPr>
          <p:cNvPr id="12" name="Group 11"/>
          <p:cNvGrpSpPr/>
          <p:nvPr/>
        </p:nvGrpSpPr>
        <p:grpSpPr>
          <a:xfrm>
            <a:off x="558406" y="5225596"/>
            <a:ext cx="382308" cy="1117663"/>
            <a:chOff x="814481" y="3876207"/>
            <a:chExt cx="799166" cy="2336334"/>
          </a:xfrm>
        </p:grpSpPr>
        <p:pic>
          <p:nvPicPr>
            <p:cNvPr id="5122" name="Picture 2" descr="http://t1.gstatic.com/images?q=tbn:ANd9GcQh3ARY9vW_6uQRFJmYxkgZB0sohaGvaYyH1YAIiR404FihQ3klTQ"/>
            <p:cNvPicPr>
              <a:picLocks noChangeAspect="1" noChangeArrowheads="1"/>
            </p:cNvPicPr>
            <p:nvPr/>
          </p:nvPicPr>
          <p:blipFill>
            <a:blip r:embed="rId7"/>
            <a:srcRect/>
            <a:stretch>
              <a:fillRect/>
            </a:stretch>
          </p:blipFill>
          <p:spPr bwMode="auto">
            <a:xfrm>
              <a:off x="814481" y="3876207"/>
              <a:ext cx="781050" cy="781051"/>
            </a:xfrm>
            <a:prstGeom prst="rect">
              <a:avLst/>
            </a:prstGeom>
            <a:noFill/>
          </p:spPr>
        </p:pic>
        <p:pic>
          <p:nvPicPr>
            <p:cNvPr id="5124" name="Picture 4" descr="http://t1.gstatic.com/images?q=tbn:ANd9GcSSo1HKZjqFzJ4lWWf7RimZdZmihGsx5F4BZANymhXYDxotKlAv"/>
            <p:cNvPicPr>
              <a:picLocks noChangeAspect="1" noChangeArrowheads="1"/>
            </p:cNvPicPr>
            <p:nvPr/>
          </p:nvPicPr>
          <p:blipFill>
            <a:blip r:embed="rId8" cstate="screen"/>
            <a:srcRect/>
            <a:stretch>
              <a:fillRect/>
            </a:stretch>
          </p:blipFill>
          <p:spPr bwMode="auto">
            <a:xfrm>
              <a:off x="827928" y="4651842"/>
              <a:ext cx="785719" cy="785719"/>
            </a:xfrm>
            <a:prstGeom prst="rect">
              <a:avLst/>
            </a:prstGeom>
            <a:noFill/>
          </p:spPr>
        </p:pic>
        <p:pic>
          <p:nvPicPr>
            <p:cNvPr id="5126" name="Picture 6" descr="http://t0.gstatic.com/images?q=tbn:ANd9GcQZxeIYkh77ehsELSf0SQOIEnEu4Qhe84397VxwtWu3Jx1Q3JY2"/>
            <p:cNvPicPr>
              <a:picLocks noChangeAspect="1" noChangeArrowheads="1"/>
            </p:cNvPicPr>
            <p:nvPr/>
          </p:nvPicPr>
          <p:blipFill>
            <a:blip r:embed="rId9" cstate="screen"/>
            <a:srcRect/>
            <a:stretch>
              <a:fillRect/>
            </a:stretch>
          </p:blipFill>
          <p:spPr bwMode="auto">
            <a:xfrm>
              <a:off x="841377" y="5459505"/>
              <a:ext cx="756398" cy="753036"/>
            </a:xfrm>
            <a:prstGeom prst="rect">
              <a:avLst/>
            </a:prstGeom>
            <a:noFill/>
          </p:spPr>
        </p:pic>
      </p:gr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transitionNVR.jpg"/>
          <p:cNvPicPr>
            <a:picLocks noChangeAspect="1"/>
          </p:cNvPicPr>
          <p:nvPr/>
        </p:nvPicPr>
        <p:blipFill>
          <a:blip r:embed="rId3"/>
          <a:srcRect/>
          <a:stretch>
            <a:fillRect/>
          </a:stretch>
        </p:blipFill>
        <p:spPr bwMode="auto">
          <a:xfrm>
            <a:off x="0" y="0"/>
            <a:ext cx="9144000" cy="6854825"/>
          </a:xfrm>
          <a:prstGeom prst="rect">
            <a:avLst/>
          </a:prstGeom>
          <a:noFill/>
          <a:ln w="9525">
            <a:noFill/>
            <a:miter lim="800000"/>
            <a:headEnd/>
            <a:tailEnd/>
          </a:ln>
        </p:spPr>
      </p:pic>
      <p:sp>
        <p:nvSpPr>
          <p:cNvPr id="6" name="TextBox 5"/>
          <p:cNvSpPr txBox="1"/>
          <p:nvPr/>
        </p:nvSpPr>
        <p:spPr>
          <a:xfrm>
            <a:off x="5300802" y="4114800"/>
            <a:ext cx="1415772" cy="338554"/>
          </a:xfrm>
          <a:prstGeom prst="rect">
            <a:avLst/>
          </a:prstGeom>
          <a:noFill/>
        </p:spPr>
        <p:txBody>
          <a:bodyPr wrap="none">
            <a:spAutoFit/>
          </a:bodyPr>
          <a:lstStyle/>
          <a:p>
            <a:pPr algn="ctr" eaLnBrk="0" hangingPunct="0">
              <a:defRPr/>
            </a:pPr>
            <a:r>
              <a:rPr lang="zh-CN" altLang="en-US" sz="1600" b="1" dirty="0" smtClean="0">
                <a:solidFill>
                  <a:schemeClr val="tx1">
                    <a:lumMod val="65000"/>
                    <a:lumOff val="35000"/>
                  </a:schemeClr>
                </a:solidFill>
                <a:latin typeface="微軟正黑體" pitchFamily="34" charset="-120"/>
                <a:ea typeface="微軟正黑體" pitchFamily="34" charset="-120"/>
                <a:cs typeface="+mn-cs"/>
              </a:rPr>
              <a:t>纳</a:t>
            </a:r>
            <a:r>
              <a:rPr lang="zh-CN" altLang="en-US" sz="1600" b="1" dirty="0">
                <a:solidFill>
                  <a:schemeClr val="tx1">
                    <a:lumMod val="65000"/>
                    <a:lumOff val="35000"/>
                  </a:schemeClr>
                </a:solidFill>
                <a:latin typeface="微軟正黑體" pitchFamily="34" charset="-120"/>
                <a:ea typeface="微軟正黑體" pitchFamily="34" charset="-120"/>
                <a:cs typeface="+mn-cs"/>
              </a:rPr>
              <a:t>帕谷的概述</a:t>
            </a:r>
            <a:endParaRPr lang="en-US" sz="1600" b="1" dirty="0">
              <a:solidFill>
                <a:schemeClr val="tx1">
                  <a:lumMod val="65000"/>
                  <a:lumOff val="35000"/>
                </a:schemeClr>
              </a:solidFill>
              <a:latin typeface="微軟正黑體" pitchFamily="34" charset="-120"/>
              <a:ea typeface="微軟正黑體" pitchFamily="34" charset="-120"/>
              <a:cs typeface="+mn-cs"/>
            </a:endParaRPr>
          </a:p>
        </p:txBody>
      </p:sp>
      <p:sp>
        <p:nvSpPr>
          <p:cNvPr id="7" name="TextBox 6"/>
          <p:cNvSpPr txBox="1"/>
          <p:nvPr/>
        </p:nvSpPr>
        <p:spPr>
          <a:xfrm>
            <a:off x="5549900" y="4362450"/>
            <a:ext cx="2543175" cy="522288"/>
          </a:xfrm>
          <a:prstGeom prst="rect">
            <a:avLst/>
          </a:prstGeom>
          <a:noFill/>
        </p:spPr>
        <p:txBody>
          <a:bodyPr wrap="none">
            <a:spAutoFit/>
          </a:bodyPr>
          <a:lstStyle/>
          <a:p>
            <a:pPr algn="ctr" eaLnBrk="0" hangingPunct="0">
              <a:defRPr/>
            </a:pPr>
            <a:r>
              <a:rPr lang="en-US" sz="2800" dirty="0">
                <a:solidFill>
                  <a:schemeClr val="tx1">
                    <a:lumMod val="65000"/>
                    <a:lumOff val="35000"/>
                  </a:schemeClr>
                </a:solidFill>
                <a:latin typeface="Helvetica" pitchFamily="50" charset="0"/>
                <a:cs typeface="+mn-cs"/>
              </a:rPr>
              <a:t>NAPA VALLEY</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1"/>
          <p:cNvSpPr>
            <a:spLocks noChangeArrowheads="1"/>
          </p:cNvSpPr>
          <p:nvPr/>
        </p:nvSpPr>
        <p:spPr bwMode="auto">
          <a:xfrm>
            <a:off x="0" y="0"/>
            <a:ext cx="8064500" cy="6515100"/>
          </a:xfrm>
          <a:prstGeom prst="rect">
            <a:avLst/>
          </a:prstGeom>
          <a:solidFill>
            <a:schemeClr val="bg1"/>
          </a:solidFill>
          <a:ln w="9525" algn="ctr">
            <a:solidFill>
              <a:schemeClr val="bg1"/>
            </a:solidFill>
            <a:round/>
            <a:headEnd/>
            <a:tailEnd/>
          </a:ln>
        </p:spPr>
        <p:txBody>
          <a:bodyPr/>
          <a:lstStyle/>
          <a:p>
            <a:pPr algn="ctr" eaLnBrk="0" hangingPunct="0"/>
            <a:endParaRPr lang="en-US"/>
          </a:p>
        </p:txBody>
      </p:sp>
      <p:pic>
        <p:nvPicPr>
          <p:cNvPr id="16386" name="Picture 32" descr="iStock_000014337954Medium.jpg"/>
          <p:cNvPicPr>
            <a:picLocks noChangeAspect="1"/>
          </p:cNvPicPr>
          <p:nvPr/>
        </p:nvPicPr>
        <p:blipFill>
          <a:blip r:embed="rId3">
            <a:lum bright="10000"/>
          </a:blip>
          <a:srcRect/>
          <a:stretch>
            <a:fillRect/>
          </a:stretch>
        </p:blipFill>
        <p:spPr bwMode="auto">
          <a:xfrm>
            <a:off x="678745" y="860425"/>
            <a:ext cx="7442200" cy="4794250"/>
          </a:xfrm>
          <a:prstGeom prst="rect">
            <a:avLst/>
          </a:prstGeom>
          <a:noFill/>
          <a:ln w="9525">
            <a:noFill/>
            <a:miter lim="800000"/>
            <a:headEnd/>
            <a:tailEnd/>
          </a:ln>
        </p:spPr>
      </p:pic>
      <p:sp>
        <p:nvSpPr>
          <p:cNvPr id="34" name="TextBox 33"/>
          <p:cNvSpPr txBox="1"/>
          <p:nvPr/>
        </p:nvSpPr>
        <p:spPr>
          <a:xfrm>
            <a:off x="704145" y="2387600"/>
            <a:ext cx="1261884" cy="523220"/>
          </a:xfrm>
          <a:prstGeom prst="rect">
            <a:avLst/>
          </a:prstGeom>
          <a:noFill/>
        </p:spPr>
        <p:txBody>
          <a:bodyPr wrap="none">
            <a:spAutoFit/>
          </a:bodyPr>
          <a:lstStyle/>
          <a:p>
            <a:pPr algn="ctr" eaLnBrk="0" hangingPunct="0">
              <a:defRPr/>
            </a:pPr>
            <a:r>
              <a:rPr lang="zh-TW" altLang="en-US" sz="2800" b="1" dirty="0" smtClean="0">
                <a:solidFill>
                  <a:schemeClr val="tx1">
                    <a:lumMod val="65000"/>
                    <a:lumOff val="35000"/>
                  </a:schemeClr>
                </a:solidFill>
                <a:latin typeface="微軟正黑體" pitchFamily="34" charset="-120"/>
                <a:ea typeface="微軟正黑體" pitchFamily="34" charset="-120"/>
                <a:cs typeface="+mn-cs"/>
              </a:rPr>
              <a:t>納帕谷</a:t>
            </a:r>
            <a:endParaRPr lang="en-US" sz="2800" b="1" dirty="0">
              <a:solidFill>
                <a:schemeClr val="tx1">
                  <a:lumMod val="65000"/>
                  <a:lumOff val="35000"/>
                </a:schemeClr>
              </a:solidFill>
              <a:latin typeface="微軟正黑體" pitchFamily="34" charset="-120"/>
              <a:ea typeface="微軟正黑體" pitchFamily="34" charset="-120"/>
              <a:cs typeface="+mn-cs"/>
            </a:endParaRPr>
          </a:p>
        </p:txBody>
      </p:sp>
      <p:sp>
        <p:nvSpPr>
          <p:cNvPr id="35" name="Oval 34"/>
          <p:cNvSpPr/>
          <p:nvPr/>
        </p:nvSpPr>
        <p:spPr bwMode="auto">
          <a:xfrm>
            <a:off x="1219200" y="2895600"/>
            <a:ext cx="101600" cy="101600"/>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lgn="ctr" eaLnBrk="0" hangingPunct="0">
              <a:defRPr/>
            </a:pPr>
            <a:endParaRPr lang="en-US">
              <a:latin typeface="Times"/>
              <a:cs typeface="+mn-cs"/>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Stock_000014337954Medium.jpg"/>
          <p:cNvPicPr>
            <a:picLocks noChangeAspect="1"/>
          </p:cNvPicPr>
          <p:nvPr/>
        </p:nvPicPr>
        <p:blipFill>
          <a:blip r:embed="rId3">
            <a:lum bright="10000"/>
          </a:blip>
          <a:srcRect/>
          <a:stretch>
            <a:fillRect/>
          </a:stretch>
        </p:blipFill>
        <p:spPr bwMode="auto">
          <a:xfrm>
            <a:off x="825500" y="1031875"/>
            <a:ext cx="7442200" cy="4794250"/>
          </a:xfrm>
          <a:prstGeom prst="rect">
            <a:avLst/>
          </a:prstGeom>
          <a:noFill/>
          <a:ln w="9525">
            <a:noFill/>
            <a:miter lim="800000"/>
            <a:headEnd/>
            <a:tailEnd/>
          </a:ln>
        </p:spPr>
      </p:pic>
      <p:pic>
        <p:nvPicPr>
          <p:cNvPr id="8" name="Picture 7" descr="AVA_map_Jan_2010_plain.jpg"/>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2312988" y="952500"/>
            <a:ext cx="4518025" cy="4953000"/>
          </a:xfrm>
          <a:prstGeom prst="rect">
            <a:avLst/>
          </a:prstGeom>
          <a:noFill/>
          <a:ln w="9525">
            <a:noFill/>
            <a:miter lim="800000"/>
            <a:headEnd/>
            <a:tailEnd/>
          </a:ln>
        </p:spPr>
      </p:pic>
      <p:sp>
        <p:nvSpPr>
          <p:cNvPr id="10" name="TextBox 9"/>
          <p:cNvSpPr txBox="1"/>
          <p:nvPr/>
        </p:nvSpPr>
        <p:spPr>
          <a:xfrm>
            <a:off x="704145" y="2387600"/>
            <a:ext cx="1261884" cy="523220"/>
          </a:xfrm>
          <a:prstGeom prst="rect">
            <a:avLst/>
          </a:prstGeom>
          <a:noFill/>
        </p:spPr>
        <p:txBody>
          <a:bodyPr wrap="none">
            <a:spAutoFit/>
          </a:bodyPr>
          <a:lstStyle/>
          <a:p>
            <a:pPr algn="ctr" eaLnBrk="0" hangingPunct="0">
              <a:defRPr/>
            </a:pPr>
            <a:r>
              <a:rPr lang="zh-TW" altLang="en-US" sz="2800" b="1" dirty="0" smtClean="0">
                <a:solidFill>
                  <a:schemeClr val="tx1">
                    <a:lumMod val="65000"/>
                    <a:lumOff val="35000"/>
                  </a:schemeClr>
                </a:solidFill>
                <a:latin typeface="微軟正黑體" pitchFamily="34" charset="-120"/>
                <a:ea typeface="微軟正黑體" pitchFamily="34" charset="-120"/>
              </a:rPr>
              <a:t>納</a:t>
            </a:r>
            <a:r>
              <a:rPr lang="zh-TW" altLang="en-US" sz="2800" b="1" dirty="0">
                <a:solidFill>
                  <a:schemeClr val="tx1">
                    <a:lumMod val="65000"/>
                    <a:lumOff val="35000"/>
                  </a:schemeClr>
                </a:solidFill>
                <a:latin typeface="微軟正黑體" pitchFamily="34" charset="-120"/>
                <a:ea typeface="微軟正黑體" pitchFamily="34" charset="-120"/>
              </a:rPr>
              <a:t>帕谷</a:t>
            </a:r>
            <a:endParaRPr lang="en-US" sz="2800" b="1" dirty="0">
              <a:solidFill>
                <a:schemeClr val="tx1">
                  <a:lumMod val="65000"/>
                  <a:lumOff val="35000"/>
                </a:schemeClr>
              </a:solidFill>
              <a:latin typeface="微軟正黑體" pitchFamily="34" charset="-120"/>
              <a:ea typeface="微軟正黑體" pitchFamily="34" charset="-120"/>
              <a:cs typeface="+mn-cs"/>
            </a:endParaRPr>
          </a:p>
        </p:txBody>
      </p:sp>
      <p:sp>
        <p:nvSpPr>
          <p:cNvPr id="12" name="Oval 11"/>
          <p:cNvSpPr/>
          <p:nvPr/>
        </p:nvSpPr>
        <p:spPr bwMode="auto">
          <a:xfrm>
            <a:off x="1219200" y="2895600"/>
            <a:ext cx="101600" cy="101600"/>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lgn="ctr" eaLnBrk="0" hangingPunct="0">
              <a:defRPr/>
            </a:pPr>
            <a:endParaRPr lang="en-US">
              <a:latin typeface="Times"/>
              <a:cs typeface="+mn-cs"/>
            </a:endParaRPr>
          </a:p>
        </p:txBody>
      </p:sp>
      <p:sp>
        <p:nvSpPr>
          <p:cNvPr id="25" name="Oval 24"/>
          <p:cNvSpPr/>
          <p:nvPr/>
        </p:nvSpPr>
        <p:spPr bwMode="auto">
          <a:xfrm>
            <a:off x="3346450" y="2982913"/>
            <a:ext cx="101600" cy="101600"/>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lgn="ctr" eaLnBrk="0" hangingPunct="0">
              <a:defRPr/>
            </a:pPr>
            <a:endParaRPr lang="en-US">
              <a:latin typeface="Times"/>
              <a:cs typeface="+mn-cs"/>
            </a:endParaRPr>
          </a:p>
        </p:txBody>
      </p:sp>
      <p:sp>
        <p:nvSpPr>
          <p:cNvPr id="7" name="Oval 6"/>
          <p:cNvSpPr/>
          <p:nvPr/>
        </p:nvSpPr>
        <p:spPr bwMode="auto">
          <a:xfrm>
            <a:off x="3331423" y="3276982"/>
            <a:ext cx="101600" cy="101600"/>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lgn="ctr" eaLnBrk="0" hangingPunct="0">
              <a:defRPr/>
            </a:pPr>
            <a:endParaRPr lang="en-US">
              <a:latin typeface="Times"/>
              <a:cs typeface="+mn-cs"/>
            </a:endParaRPr>
          </a:p>
        </p:txBody>
      </p:sp>
      <p:sp>
        <p:nvSpPr>
          <p:cNvPr id="11" name="Oval 10"/>
          <p:cNvSpPr/>
          <p:nvPr/>
        </p:nvSpPr>
        <p:spPr bwMode="auto">
          <a:xfrm>
            <a:off x="4784602" y="4884709"/>
            <a:ext cx="101600" cy="101600"/>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lgn="ctr" eaLnBrk="0" hangingPunct="0">
              <a:defRPr/>
            </a:pPr>
            <a:endParaRPr lang="en-US">
              <a:latin typeface="Times"/>
              <a:cs typeface="+mn-cs"/>
            </a:endParaRPr>
          </a:p>
        </p:txBody>
      </p:sp>
      <p:sp>
        <p:nvSpPr>
          <p:cNvPr id="13" name="TextBox 12"/>
          <p:cNvSpPr txBox="1"/>
          <p:nvPr/>
        </p:nvSpPr>
        <p:spPr>
          <a:xfrm>
            <a:off x="2117984" y="3247620"/>
            <a:ext cx="877163" cy="369332"/>
          </a:xfrm>
          <a:prstGeom prst="rect">
            <a:avLst/>
          </a:prstGeom>
          <a:noFill/>
        </p:spPr>
        <p:txBody>
          <a:bodyPr wrap="none">
            <a:spAutoFit/>
          </a:bodyPr>
          <a:lstStyle/>
          <a:p>
            <a:pPr algn="ctr" eaLnBrk="0" hangingPunct="0">
              <a:defRPr/>
            </a:pPr>
            <a:r>
              <a:rPr lang="zh-TW" altLang="en-US" sz="1800" b="1" dirty="0" smtClean="0">
                <a:solidFill>
                  <a:schemeClr val="tx1">
                    <a:lumMod val="65000"/>
                    <a:lumOff val="35000"/>
                  </a:schemeClr>
                </a:solidFill>
                <a:latin typeface="微軟正黑體" pitchFamily="34" charset="-120"/>
                <a:ea typeface="微軟正黑體" pitchFamily="34" charset="-120"/>
                <a:cs typeface="+mn-cs"/>
              </a:rPr>
              <a:t>舊金山</a:t>
            </a:r>
            <a:endParaRPr lang="en-US" sz="1800" b="1" dirty="0">
              <a:solidFill>
                <a:schemeClr val="tx1">
                  <a:lumMod val="65000"/>
                  <a:lumOff val="35000"/>
                </a:schemeClr>
              </a:solidFill>
              <a:latin typeface="微軟正黑體" pitchFamily="34" charset="-120"/>
              <a:ea typeface="微軟正黑體" pitchFamily="34" charset="-120"/>
              <a:cs typeface="+mn-cs"/>
            </a:endParaRPr>
          </a:p>
        </p:txBody>
      </p:sp>
      <p:sp>
        <p:nvSpPr>
          <p:cNvPr id="14" name="TextBox 13"/>
          <p:cNvSpPr txBox="1"/>
          <p:nvPr/>
        </p:nvSpPr>
        <p:spPr>
          <a:xfrm>
            <a:off x="3613648" y="4986309"/>
            <a:ext cx="877163" cy="369332"/>
          </a:xfrm>
          <a:prstGeom prst="rect">
            <a:avLst/>
          </a:prstGeom>
          <a:noFill/>
        </p:spPr>
        <p:txBody>
          <a:bodyPr wrap="none">
            <a:spAutoFit/>
          </a:bodyPr>
          <a:lstStyle/>
          <a:p>
            <a:pPr algn="ctr" eaLnBrk="0" hangingPunct="0">
              <a:defRPr/>
            </a:pPr>
            <a:r>
              <a:rPr lang="zh-TW" altLang="en-US" sz="1800" b="1" dirty="0" smtClean="0">
                <a:solidFill>
                  <a:schemeClr val="tx1">
                    <a:lumMod val="65000"/>
                    <a:lumOff val="35000"/>
                  </a:schemeClr>
                </a:solidFill>
                <a:latin typeface="微軟正黑體" pitchFamily="34" charset="-120"/>
                <a:ea typeface="微軟正黑體" pitchFamily="34" charset="-120"/>
                <a:cs typeface="+mn-cs"/>
              </a:rPr>
              <a:t>洛杉磯</a:t>
            </a:r>
            <a:endParaRPr lang="en-US" sz="1800" b="1" dirty="0">
              <a:solidFill>
                <a:schemeClr val="tx1">
                  <a:lumMod val="65000"/>
                  <a:lumOff val="35000"/>
                </a:schemeClr>
              </a:solidFill>
              <a:latin typeface="微軟正黑體" pitchFamily="34" charset="-120"/>
              <a:ea typeface="微軟正黑體" pitchFamily="34" charset="-120"/>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par>
                                <p:cTn id="8" presetID="23" presetClass="exit" presetSubtype="16" fill="hold" nodeType="withEffect">
                                  <p:stCondLst>
                                    <p:cond delay="200"/>
                                  </p:stCondLst>
                                  <p:childTnLst>
                                    <p:anim calcmode="lin" valueType="num">
                                      <p:cBhvr>
                                        <p:cTn id="9" dur="2000"/>
                                        <p:tgtEl>
                                          <p:spTgt spid="9"/>
                                        </p:tgtEl>
                                        <p:attrNameLst>
                                          <p:attrName>ppt_w</p:attrName>
                                        </p:attrNameLst>
                                      </p:cBhvr>
                                      <p:tavLst>
                                        <p:tav tm="0">
                                          <p:val>
                                            <p:strVal val="ppt_w"/>
                                          </p:val>
                                        </p:tav>
                                        <p:tav tm="100000">
                                          <p:val>
                                            <p:strVal val="4*ppt_w"/>
                                          </p:val>
                                        </p:tav>
                                      </p:tavLst>
                                    </p:anim>
                                    <p:anim calcmode="lin" valueType="num">
                                      <p:cBhvr>
                                        <p:cTn id="10" dur="2000"/>
                                        <p:tgtEl>
                                          <p:spTgt spid="9"/>
                                        </p:tgtEl>
                                        <p:attrNameLst>
                                          <p:attrName>ppt_h</p:attrName>
                                        </p:attrNameLst>
                                      </p:cBhvr>
                                      <p:tavLst>
                                        <p:tav tm="0">
                                          <p:val>
                                            <p:strVal val="ppt_h"/>
                                          </p:val>
                                        </p:tav>
                                        <p:tav tm="100000">
                                          <p:val>
                                            <p:strVal val="4*ppt_h"/>
                                          </p:val>
                                        </p:tav>
                                      </p:tavLst>
                                    </p:anim>
                                    <p:set>
                                      <p:cBhvr>
                                        <p:cTn id="11" dur="1" fill="hold">
                                          <p:stCondLst>
                                            <p:cond delay="1999"/>
                                          </p:stCondLst>
                                        </p:cTn>
                                        <p:tgtEl>
                                          <p:spTgt spid="9"/>
                                        </p:tgtEl>
                                        <p:attrNameLst>
                                          <p:attrName>style.visibility</p:attrName>
                                        </p:attrNameLst>
                                      </p:cBhvr>
                                      <p:to>
                                        <p:strVal val="hidden"/>
                                      </p:to>
                                    </p:set>
                                  </p:childTnLst>
                                </p:cTn>
                              </p:par>
                              <p:par>
                                <p:cTn id="12" presetID="63" presetClass="path" presetSubtype="0" accel="50000" decel="50000" fill="hold" nodeType="withEffect">
                                  <p:stCondLst>
                                    <p:cond delay="200"/>
                                  </p:stCondLst>
                                  <p:childTnLst>
                                    <p:animMotion origin="layout" path="M -2.22222E-6 2.53469E-6 L 0.85347 0.70166 " pathEditMode="relative" rAng="0" ptsTypes="AA">
                                      <p:cBhvr>
                                        <p:cTn id="13" dur="2000" fill="hold"/>
                                        <p:tgtEl>
                                          <p:spTgt spid="9"/>
                                        </p:tgtEl>
                                        <p:attrNameLst>
                                          <p:attrName>ppt_x</p:attrName>
                                          <p:attrName>ppt_y</p:attrName>
                                        </p:attrNameLst>
                                      </p:cBhvr>
                                      <p:rCtr x="42700" y="35100"/>
                                    </p:animMotion>
                                  </p:childTnLst>
                                </p:cTn>
                              </p:par>
                              <p:par>
                                <p:cTn id="14" presetID="10" presetClass="exit" presetSubtype="0" fill="hold" grpId="0" nodeType="withEffect">
                                  <p:stCondLst>
                                    <p:cond delay="0"/>
                                  </p:stCondLst>
                                  <p:childTnLst>
                                    <p:animEffect transition="out" filter="fade">
                                      <p:cBhvr>
                                        <p:cTn id="15" dur="1000"/>
                                        <p:tgtEl>
                                          <p:spTgt spid="12"/>
                                        </p:tgtEl>
                                      </p:cBhvr>
                                    </p:animEffect>
                                    <p:set>
                                      <p:cBhvr>
                                        <p:cTn id="16" dur="1" fill="hold">
                                          <p:stCondLst>
                                            <p:cond delay="999"/>
                                          </p:stCondLst>
                                        </p:cTn>
                                        <p:tgtEl>
                                          <p:spTgt spid="12"/>
                                        </p:tgtEl>
                                        <p:attrNameLst>
                                          <p:attrName>style.visibility</p:attrName>
                                        </p:attrNameLst>
                                      </p:cBhvr>
                                      <p:to>
                                        <p:strVal val="hidden"/>
                                      </p:to>
                                    </p:set>
                                  </p:childTnLst>
                                </p:cTn>
                              </p:par>
                              <p:par>
                                <p:cTn id="17" presetID="53" presetClass="entr" presetSubtype="0" fill="hold" nodeType="withEffect">
                                  <p:stCondLst>
                                    <p:cond delay="200"/>
                                  </p:stCondLst>
                                  <p:childTnLst>
                                    <p:set>
                                      <p:cBhvr>
                                        <p:cTn id="18" dur="1" fill="hold">
                                          <p:stCondLst>
                                            <p:cond delay="0"/>
                                          </p:stCondLst>
                                        </p:cTn>
                                        <p:tgtEl>
                                          <p:spTgt spid="8"/>
                                        </p:tgtEl>
                                        <p:attrNameLst>
                                          <p:attrName>style.visibility</p:attrName>
                                        </p:attrNameLst>
                                      </p:cBhvr>
                                      <p:to>
                                        <p:strVal val="visible"/>
                                      </p:to>
                                    </p:set>
                                    <p:anim calcmode="lin" valueType="num">
                                      <p:cBhvr>
                                        <p:cTn id="19" dur="2000" fill="hold"/>
                                        <p:tgtEl>
                                          <p:spTgt spid="8"/>
                                        </p:tgtEl>
                                        <p:attrNameLst>
                                          <p:attrName>ppt_w</p:attrName>
                                        </p:attrNameLst>
                                      </p:cBhvr>
                                      <p:tavLst>
                                        <p:tav tm="0">
                                          <p:val>
                                            <p:fltVal val="0"/>
                                          </p:val>
                                        </p:tav>
                                        <p:tav tm="100000">
                                          <p:val>
                                            <p:strVal val="#ppt_w"/>
                                          </p:val>
                                        </p:tav>
                                      </p:tavLst>
                                    </p:anim>
                                    <p:anim calcmode="lin" valueType="num">
                                      <p:cBhvr>
                                        <p:cTn id="20" dur="2000" fill="hold"/>
                                        <p:tgtEl>
                                          <p:spTgt spid="8"/>
                                        </p:tgtEl>
                                        <p:attrNameLst>
                                          <p:attrName>ppt_h</p:attrName>
                                        </p:attrNameLst>
                                      </p:cBhvr>
                                      <p:tavLst>
                                        <p:tav tm="0">
                                          <p:val>
                                            <p:fltVal val="0"/>
                                          </p:val>
                                        </p:tav>
                                        <p:tav tm="100000">
                                          <p:val>
                                            <p:strVal val="#ppt_h"/>
                                          </p:val>
                                        </p:tav>
                                      </p:tavLst>
                                    </p:anim>
                                    <p:animEffect transition="in" filter="fade">
                                      <p:cBhvr>
                                        <p:cTn id="21" dur="2000"/>
                                        <p:tgtEl>
                                          <p:spTgt spid="8"/>
                                        </p:tgtEl>
                                      </p:cBhvr>
                                    </p:animEffect>
                                  </p:childTnLst>
                                </p:cTn>
                              </p:par>
                              <p:par>
                                <p:cTn id="22" presetID="35" presetClass="path" presetSubtype="0" accel="50000" decel="50000" fill="hold" nodeType="withEffect">
                                  <p:stCondLst>
                                    <p:cond delay="200"/>
                                  </p:stCondLst>
                                  <p:childTnLst>
                                    <p:animMotion origin="layout" path="M 0 -1.96532E-6 L -0.38976 -0.07838 " pathEditMode="relative" rAng="0" ptsTypes="AA">
                                      <p:cBhvr>
                                        <p:cTn id="23" dur="2000" spd="-100000" fill="hold"/>
                                        <p:tgtEl>
                                          <p:spTgt spid="8"/>
                                        </p:tgtEl>
                                        <p:attrNameLst>
                                          <p:attrName>ppt_x</p:attrName>
                                          <p:attrName>ppt_y</p:attrName>
                                        </p:attrNameLst>
                                      </p:cBhvr>
                                      <p:rCtr x="-19500" y="-3900"/>
                                    </p:animMotion>
                                  </p:childTnLst>
                                </p:cTn>
                              </p:par>
                              <p:par>
                                <p:cTn id="24" presetID="53" presetClass="entr" presetSubtype="0" fill="hold" grpId="0" nodeType="withEffect">
                                  <p:stCondLst>
                                    <p:cond delay="200"/>
                                  </p:stCondLst>
                                  <p:childTnLst>
                                    <p:set>
                                      <p:cBhvr>
                                        <p:cTn id="25" dur="1" fill="hold">
                                          <p:stCondLst>
                                            <p:cond delay="0"/>
                                          </p:stCondLst>
                                        </p:cTn>
                                        <p:tgtEl>
                                          <p:spTgt spid="25"/>
                                        </p:tgtEl>
                                        <p:attrNameLst>
                                          <p:attrName>style.visibility</p:attrName>
                                        </p:attrNameLst>
                                      </p:cBhvr>
                                      <p:to>
                                        <p:strVal val="visible"/>
                                      </p:to>
                                    </p:set>
                                    <p:anim calcmode="lin" valueType="num">
                                      <p:cBhvr>
                                        <p:cTn id="26" dur="2000" fill="hold"/>
                                        <p:tgtEl>
                                          <p:spTgt spid="25"/>
                                        </p:tgtEl>
                                        <p:attrNameLst>
                                          <p:attrName>ppt_w</p:attrName>
                                        </p:attrNameLst>
                                      </p:cBhvr>
                                      <p:tavLst>
                                        <p:tav tm="0">
                                          <p:val>
                                            <p:fltVal val="0"/>
                                          </p:val>
                                        </p:tav>
                                        <p:tav tm="100000">
                                          <p:val>
                                            <p:strVal val="#ppt_w"/>
                                          </p:val>
                                        </p:tav>
                                      </p:tavLst>
                                    </p:anim>
                                    <p:anim calcmode="lin" valueType="num">
                                      <p:cBhvr>
                                        <p:cTn id="27" dur="2000" fill="hold"/>
                                        <p:tgtEl>
                                          <p:spTgt spid="25"/>
                                        </p:tgtEl>
                                        <p:attrNameLst>
                                          <p:attrName>ppt_h</p:attrName>
                                        </p:attrNameLst>
                                      </p:cBhvr>
                                      <p:tavLst>
                                        <p:tav tm="0">
                                          <p:val>
                                            <p:fltVal val="0"/>
                                          </p:val>
                                        </p:tav>
                                        <p:tav tm="100000">
                                          <p:val>
                                            <p:strVal val="#ppt_h"/>
                                          </p:val>
                                        </p:tav>
                                      </p:tavLst>
                                    </p:anim>
                                    <p:animEffect transition="in" filter="fade">
                                      <p:cBhvr>
                                        <p:cTn id="28" dur="2000"/>
                                        <p:tgtEl>
                                          <p:spTgt spid="25"/>
                                        </p:tgtEl>
                                      </p:cBhvr>
                                    </p:animEffect>
                                  </p:childTnLst>
                                </p:cTn>
                              </p:par>
                              <p:par>
                                <p:cTn id="29" presetID="35" presetClass="path" presetSubtype="0" accel="50000" decel="50000" fill="hold" grpId="1" nodeType="withEffect">
                                  <p:stCondLst>
                                    <p:cond delay="200"/>
                                  </p:stCondLst>
                                  <p:childTnLst>
                                    <p:animMotion origin="layout" path="M 2.22222E-6 -1.11111E-6 L -0.23021 -0.0125 " pathEditMode="relative" rAng="0" ptsTypes="AA">
                                      <p:cBhvr>
                                        <p:cTn id="30" dur="1000" spd="-100000" fill="hold"/>
                                        <p:tgtEl>
                                          <p:spTgt spid="25"/>
                                        </p:tgtEl>
                                        <p:attrNameLst>
                                          <p:attrName>ppt_x</p:attrName>
                                          <p:attrName>ppt_y</p:attrName>
                                        </p:attrNameLst>
                                      </p:cBhvr>
                                      <p:rCtr x="-11500" y="-600"/>
                                    </p:animMotion>
                                  </p:childTnLst>
                                </p:cTn>
                              </p:par>
                              <p:par>
                                <p:cTn id="31" presetID="53" presetClass="entr" presetSubtype="0" fill="hold" grpId="0" nodeType="withEffect">
                                  <p:stCondLst>
                                    <p:cond delay="200"/>
                                  </p:stCondLst>
                                  <p:childTnLst>
                                    <p:set>
                                      <p:cBhvr>
                                        <p:cTn id="32" dur="1" fill="hold">
                                          <p:stCondLst>
                                            <p:cond delay="0"/>
                                          </p:stCondLst>
                                        </p:cTn>
                                        <p:tgtEl>
                                          <p:spTgt spid="7"/>
                                        </p:tgtEl>
                                        <p:attrNameLst>
                                          <p:attrName>style.visibility</p:attrName>
                                        </p:attrNameLst>
                                      </p:cBhvr>
                                      <p:to>
                                        <p:strVal val="visible"/>
                                      </p:to>
                                    </p:set>
                                    <p:anim calcmode="lin" valueType="num">
                                      <p:cBhvr>
                                        <p:cTn id="33" dur="2000" fill="hold"/>
                                        <p:tgtEl>
                                          <p:spTgt spid="7"/>
                                        </p:tgtEl>
                                        <p:attrNameLst>
                                          <p:attrName>ppt_w</p:attrName>
                                        </p:attrNameLst>
                                      </p:cBhvr>
                                      <p:tavLst>
                                        <p:tav tm="0">
                                          <p:val>
                                            <p:fltVal val="0"/>
                                          </p:val>
                                        </p:tav>
                                        <p:tav tm="100000">
                                          <p:val>
                                            <p:strVal val="#ppt_w"/>
                                          </p:val>
                                        </p:tav>
                                      </p:tavLst>
                                    </p:anim>
                                    <p:anim calcmode="lin" valueType="num">
                                      <p:cBhvr>
                                        <p:cTn id="34" dur="2000" fill="hold"/>
                                        <p:tgtEl>
                                          <p:spTgt spid="7"/>
                                        </p:tgtEl>
                                        <p:attrNameLst>
                                          <p:attrName>ppt_h</p:attrName>
                                        </p:attrNameLst>
                                      </p:cBhvr>
                                      <p:tavLst>
                                        <p:tav tm="0">
                                          <p:val>
                                            <p:fltVal val="0"/>
                                          </p:val>
                                        </p:tav>
                                        <p:tav tm="100000">
                                          <p:val>
                                            <p:strVal val="#ppt_h"/>
                                          </p:val>
                                        </p:tav>
                                      </p:tavLst>
                                    </p:anim>
                                    <p:animEffect transition="in" filter="fade">
                                      <p:cBhvr>
                                        <p:cTn id="35" dur="2000"/>
                                        <p:tgtEl>
                                          <p:spTgt spid="7"/>
                                        </p:tgtEl>
                                      </p:cBhvr>
                                    </p:animEffect>
                                  </p:childTnLst>
                                </p:cTn>
                              </p:par>
                              <p:par>
                                <p:cTn id="36" presetID="53" presetClass="entr" presetSubtype="0" fill="hold" grpId="0" nodeType="withEffect">
                                  <p:stCondLst>
                                    <p:cond delay="200"/>
                                  </p:stCondLst>
                                  <p:childTnLst>
                                    <p:set>
                                      <p:cBhvr>
                                        <p:cTn id="37" dur="1" fill="hold">
                                          <p:stCondLst>
                                            <p:cond delay="0"/>
                                          </p:stCondLst>
                                        </p:cTn>
                                        <p:tgtEl>
                                          <p:spTgt spid="11"/>
                                        </p:tgtEl>
                                        <p:attrNameLst>
                                          <p:attrName>style.visibility</p:attrName>
                                        </p:attrNameLst>
                                      </p:cBhvr>
                                      <p:to>
                                        <p:strVal val="visible"/>
                                      </p:to>
                                    </p:set>
                                    <p:anim calcmode="lin" valueType="num">
                                      <p:cBhvr>
                                        <p:cTn id="38" dur="2000" fill="hold"/>
                                        <p:tgtEl>
                                          <p:spTgt spid="11"/>
                                        </p:tgtEl>
                                        <p:attrNameLst>
                                          <p:attrName>ppt_w</p:attrName>
                                        </p:attrNameLst>
                                      </p:cBhvr>
                                      <p:tavLst>
                                        <p:tav tm="0">
                                          <p:val>
                                            <p:fltVal val="0"/>
                                          </p:val>
                                        </p:tav>
                                        <p:tav tm="100000">
                                          <p:val>
                                            <p:strVal val="#ppt_w"/>
                                          </p:val>
                                        </p:tav>
                                      </p:tavLst>
                                    </p:anim>
                                    <p:anim calcmode="lin" valueType="num">
                                      <p:cBhvr>
                                        <p:cTn id="39" dur="2000" fill="hold"/>
                                        <p:tgtEl>
                                          <p:spTgt spid="11"/>
                                        </p:tgtEl>
                                        <p:attrNameLst>
                                          <p:attrName>ppt_h</p:attrName>
                                        </p:attrNameLst>
                                      </p:cBhvr>
                                      <p:tavLst>
                                        <p:tav tm="0">
                                          <p:val>
                                            <p:fltVal val="0"/>
                                          </p:val>
                                        </p:tav>
                                        <p:tav tm="100000">
                                          <p:val>
                                            <p:strVal val="#ppt_h"/>
                                          </p:val>
                                        </p:tav>
                                      </p:tavLst>
                                    </p:anim>
                                    <p:animEffect transition="in" filter="fade">
                                      <p:cBhvr>
                                        <p:cTn id="40" dur="2000"/>
                                        <p:tgtEl>
                                          <p:spTgt spid="11"/>
                                        </p:tgtEl>
                                      </p:cBhvr>
                                    </p:animEffect>
                                  </p:childTnLst>
                                </p:cTn>
                              </p:par>
                              <p:par>
                                <p:cTn id="41" presetID="10" presetClass="entr" presetSubtype="0" fill="hold" grpId="0" nodeType="withEffect">
                                  <p:stCondLst>
                                    <p:cond delay="20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2000"/>
                                        <p:tgtEl>
                                          <p:spTgt spid="14"/>
                                        </p:tgtEl>
                                      </p:cBhvr>
                                    </p:animEffect>
                                  </p:childTnLst>
                                </p:cTn>
                              </p:par>
                              <p:par>
                                <p:cTn id="44" presetID="10" presetClass="entr" presetSubtype="0" fill="hold" grpId="0" nodeType="withEffect">
                                  <p:stCondLst>
                                    <p:cond delay="20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5" grpId="0" animBg="1"/>
      <p:bldP spid="25" grpId="1" animBg="1"/>
      <p:bldP spid="7" grpId="0" animBg="1"/>
      <p:bldP spid="11" grpId="0" animBg="1"/>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Stock_000014337954Medium.jpg"/>
          <p:cNvPicPr>
            <a:picLocks noChangeAspect="1"/>
          </p:cNvPicPr>
          <p:nvPr/>
        </p:nvPicPr>
        <p:blipFill>
          <a:blip r:embed="rId3"/>
          <a:srcRect/>
          <a:stretch>
            <a:fillRect/>
          </a:stretch>
        </p:blipFill>
        <p:spPr bwMode="auto">
          <a:xfrm>
            <a:off x="2312988" y="954088"/>
            <a:ext cx="4521200" cy="4959350"/>
          </a:xfrm>
          <a:prstGeom prst="rect">
            <a:avLst/>
          </a:prstGeom>
          <a:noFill/>
          <a:ln w="9525">
            <a:noFill/>
            <a:miter lim="800000"/>
            <a:headEnd/>
            <a:tailEnd/>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2246158" y="460926"/>
            <a:ext cx="4194671" cy="5638800"/>
          </a:xfrm>
          <a:prstGeom prst="rect">
            <a:avLst/>
          </a:prstGeom>
          <a:noFill/>
          <a:ln w="9525">
            <a:noFill/>
            <a:miter lim="800000"/>
            <a:headEnd/>
            <a:tailEnd/>
          </a:ln>
        </p:spPr>
      </p:pic>
      <p:sp>
        <p:nvSpPr>
          <p:cNvPr id="10" name="TextBox 9"/>
          <p:cNvSpPr txBox="1"/>
          <p:nvPr/>
        </p:nvSpPr>
        <p:spPr>
          <a:xfrm>
            <a:off x="704145" y="2387600"/>
            <a:ext cx="1261884" cy="523220"/>
          </a:xfrm>
          <a:prstGeom prst="rect">
            <a:avLst/>
          </a:prstGeom>
          <a:noFill/>
        </p:spPr>
        <p:txBody>
          <a:bodyPr wrap="none">
            <a:spAutoFit/>
          </a:bodyPr>
          <a:lstStyle/>
          <a:p>
            <a:pPr algn="ctr" eaLnBrk="0" hangingPunct="0">
              <a:defRPr/>
            </a:pPr>
            <a:r>
              <a:rPr lang="zh-TW" altLang="en-US" sz="2800" b="1" dirty="0" smtClean="0">
                <a:solidFill>
                  <a:schemeClr val="tx1">
                    <a:lumMod val="65000"/>
                    <a:lumOff val="35000"/>
                  </a:schemeClr>
                </a:solidFill>
                <a:latin typeface="微軟正黑體" pitchFamily="34" charset="-120"/>
                <a:ea typeface="微軟正黑體" pitchFamily="34" charset="-120"/>
              </a:rPr>
              <a:t>納</a:t>
            </a:r>
            <a:r>
              <a:rPr lang="zh-TW" altLang="en-US" sz="2800" b="1" dirty="0">
                <a:solidFill>
                  <a:schemeClr val="tx1">
                    <a:lumMod val="65000"/>
                    <a:lumOff val="35000"/>
                  </a:schemeClr>
                </a:solidFill>
                <a:latin typeface="微軟正黑體" pitchFamily="34" charset="-120"/>
                <a:ea typeface="微軟正黑體" pitchFamily="34" charset="-120"/>
              </a:rPr>
              <a:t>帕谷</a:t>
            </a:r>
            <a:endParaRPr lang="en-US" sz="2800" b="1" dirty="0">
              <a:solidFill>
                <a:schemeClr val="tx1">
                  <a:lumMod val="65000"/>
                  <a:lumOff val="35000"/>
                </a:schemeClr>
              </a:solidFill>
              <a:latin typeface="微軟正黑體" pitchFamily="34" charset="-120"/>
              <a:ea typeface="微軟正黑體" pitchFamily="34" charset="-120"/>
              <a:cs typeface="+mn-cs"/>
            </a:endParaRPr>
          </a:p>
        </p:txBody>
      </p:sp>
      <p:grpSp>
        <p:nvGrpSpPr>
          <p:cNvPr id="2" name="Group 15"/>
          <p:cNvGrpSpPr>
            <a:grpSpLocks/>
          </p:cNvGrpSpPr>
          <p:nvPr/>
        </p:nvGrpSpPr>
        <p:grpSpPr bwMode="auto">
          <a:xfrm>
            <a:off x="1260356" y="3041650"/>
            <a:ext cx="1620957" cy="590550"/>
            <a:chOff x="1260913" y="2816087"/>
            <a:chExt cx="1620588" cy="590351"/>
          </a:xfrm>
        </p:grpSpPr>
        <p:pic>
          <p:nvPicPr>
            <p:cNvPr id="20494" name="Picture 12" descr="DOTTED_ARROW.wmf"/>
            <p:cNvPicPr>
              <a:picLocks noChangeAspect="1"/>
            </p:cNvPicPr>
            <p:nvPr/>
          </p:nvPicPr>
          <p:blipFill>
            <a:blip r:embed="rId5"/>
            <a:srcRect/>
            <a:stretch>
              <a:fillRect/>
            </a:stretch>
          </p:blipFill>
          <p:spPr bwMode="auto">
            <a:xfrm>
              <a:off x="1349811" y="3174171"/>
              <a:ext cx="215900" cy="165100"/>
            </a:xfrm>
            <a:prstGeom prst="rect">
              <a:avLst/>
            </a:prstGeom>
            <a:noFill/>
            <a:ln w="9525">
              <a:noFill/>
              <a:miter lim="800000"/>
              <a:headEnd/>
              <a:tailEnd/>
            </a:ln>
          </p:spPr>
        </p:pic>
        <p:sp>
          <p:nvSpPr>
            <p:cNvPr id="14" name="TextBox 13"/>
            <p:cNvSpPr txBox="1"/>
            <p:nvPr/>
          </p:nvSpPr>
          <p:spPr>
            <a:xfrm>
              <a:off x="1260913" y="2816087"/>
              <a:ext cx="1620588" cy="338440"/>
            </a:xfrm>
            <a:prstGeom prst="rect">
              <a:avLst/>
            </a:prstGeom>
            <a:noFill/>
          </p:spPr>
          <p:txBody>
            <a:bodyPr wrap="none">
              <a:spAutoFit/>
            </a:bodyPr>
            <a:lstStyle/>
            <a:p>
              <a:pPr algn="r" eaLnBrk="0" hangingPunct="0">
                <a:defRPr/>
              </a:pPr>
              <a:r>
                <a:rPr lang="zh-TW" altLang="en-US" sz="1600" b="1" dirty="0" smtClean="0">
                  <a:solidFill>
                    <a:schemeClr val="tx1">
                      <a:lumMod val="65000"/>
                      <a:lumOff val="35000"/>
                    </a:schemeClr>
                  </a:solidFill>
                  <a:latin typeface="微軟正黑體" pitchFamily="34" charset="-120"/>
                  <a:ea typeface="微軟正黑體" pitchFamily="34" charset="-120"/>
                  <a:cs typeface="+mn-cs"/>
                </a:rPr>
                <a:t>與太平洋</a:t>
              </a:r>
              <a:r>
                <a:rPr lang="zh-TW" altLang="en-US" sz="1600" b="1" dirty="0">
                  <a:solidFill>
                    <a:schemeClr val="tx1">
                      <a:lumMod val="65000"/>
                      <a:lumOff val="35000"/>
                    </a:schemeClr>
                  </a:solidFill>
                  <a:latin typeface="微軟正黑體" pitchFamily="34" charset="-120"/>
                  <a:ea typeface="微軟正黑體" pitchFamily="34" charset="-120"/>
                  <a:cs typeface="+mn-cs"/>
                </a:rPr>
                <a:t>的距離</a:t>
              </a:r>
              <a:endParaRPr lang="en-US" sz="1600" b="1" dirty="0">
                <a:solidFill>
                  <a:schemeClr val="tx1">
                    <a:lumMod val="65000"/>
                    <a:lumOff val="35000"/>
                  </a:schemeClr>
                </a:solidFill>
                <a:latin typeface="微軟正黑體" pitchFamily="34" charset="-120"/>
                <a:ea typeface="微軟正黑體" pitchFamily="34" charset="-120"/>
                <a:cs typeface="+mn-cs"/>
              </a:endParaRPr>
            </a:p>
          </p:txBody>
        </p:sp>
        <p:sp>
          <p:nvSpPr>
            <p:cNvPr id="15" name="TextBox 14"/>
            <p:cNvSpPr txBox="1"/>
            <p:nvPr/>
          </p:nvSpPr>
          <p:spPr>
            <a:xfrm>
              <a:off x="1578460" y="3068415"/>
              <a:ext cx="1303041" cy="338023"/>
            </a:xfrm>
            <a:prstGeom prst="rect">
              <a:avLst/>
            </a:prstGeom>
            <a:noFill/>
          </p:spPr>
          <p:txBody>
            <a:bodyPr wrap="none">
              <a:spAutoFit/>
            </a:bodyPr>
            <a:lstStyle/>
            <a:p>
              <a:pPr algn="r" eaLnBrk="0" hangingPunct="0">
                <a:defRPr/>
              </a:pPr>
              <a:r>
                <a:rPr lang="en-US" sz="1600" dirty="0" err="1">
                  <a:solidFill>
                    <a:schemeClr val="tx1">
                      <a:lumMod val="65000"/>
                      <a:lumOff val="35000"/>
                    </a:schemeClr>
                  </a:solidFill>
                  <a:latin typeface="Helvetica" pitchFamily="50" charset="0"/>
                  <a:cs typeface="+mn-cs"/>
                </a:rPr>
                <a:t>36mi</a:t>
              </a:r>
              <a:r>
                <a:rPr lang="en-US" sz="1600" dirty="0">
                  <a:solidFill>
                    <a:schemeClr val="tx1">
                      <a:lumMod val="65000"/>
                      <a:lumOff val="35000"/>
                    </a:schemeClr>
                  </a:solidFill>
                  <a:latin typeface="Helvetica" pitchFamily="50" charset="0"/>
                  <a:cs typeface="+mn-cs"/>
                </a:rPr>
                <a:t> / </a:t>
              </a:r>
              <a:r>
                <a:rPr lang="en-US" sz="1600" dirty="0" err="1">
                  <a:solidFill>
                    <a:schemeClr val="tx1">
                      <a:lumMod val="65000"/>
                      <a:lumOff val="35000"/>
                    </a:schemeClr>
                  </a:solidFill>
                  <a:latin typeface="Helvetica" pitchFamily="50" charset="0"/>
                  <a:cs typeface="+mn-cs"/>
                </a:rPr>
                <a:t>58km</a:t>
              </a:r>
              <a:endParaRPr lang="en-US" sz="1600" dirty="0">
                <a:solidFill>
                  <a:schemeClr val="tx1">
                    <a:lumMod val="65000"/>
                    <a:lumOff val="35000"/>
                  </a:schemeClr>
                </a:solidFill>
                <a:latin typeface="Helvetica" pitchFamily="50" charset="0"/>
                <a:cs typeface="+mn-cs"/>
              </a:endParaRPr>
            </a:p>
          </p:txBody>
        </p:sp>
      </p:grpSp>
      <p:grpSp>
        <p:nvGrpSpPr>
          <p:cNvPr id="3" name="Group 16"/>
          <p:cNvGrpSpPr>
            <a:grpSpLocks/>
          </p:cNvGrpSpPr>
          <p:nvPr/>
        </p:nvGrpSpPr>
        <p:grpSpPr bwMode="auto">
          <a:xfrm>
            <a:off x="2144518" y="4319588"/>
            <a:ext cx="1621033" cy="590550"/>
            <a:chOff x="1260562" y="2816087"/>
            <a:chExt cx="1620939" cy="590351"/>
          </a:xfrm>
        </p:grpSpPr>
        <p:sp>
          <p:nvSpPr>
            <p:cNvPr id="19" name="TextBox 18"/>
            <p:cNvSpPr txBox="1"/>
            <p:nvPr/>
          </p:nvSpPr>
          <p:spPr>
            <a:xfrm>
              <a:off x="1260562" y="2816087"/>
              <a:ext cx="1620863" cy="338440"/>
            </a:xfrm>
            <a:prstGeom prst="rect">
              <a:avLst/>
            </a:prstGeom>
            <a:noFill/>
          </p:spPr>
          <p:txBody>
            <a:bodyPr wrap="none">
              <a:spAutoFit/>
            </a:bodyPr>
            <a:lstStyle/>
            <a:p>
              <a:pPr algn="r" eaLnBrk="0" hangingPunct="0">
                <a:defRPr/>
              </a:pPr>
              <a:r>
                <a:rPr lang="zh-TW" altLang="en-US" sz="1600" b="1" dirty="0" smtClean="0">
                  <a:solidFill>
                    <a:schemeClr val="tx1">
                      <a:lumMod val="65000"/>
                      <a:lumOff val="35000"/>
                    </a:schemeClr>
                  </a:solidFill>
                  <a:latin typeface="Helvetica" pitchFamily="50" charset="0"/>
                </a:rPr>
                <a:t>與舊金山的距離</a:t>
              </a:r>
              <a:endParaRPr lang="en-US" altLang="zh-TW" sz="1600" b="1" dirty="0">
                <a:solidFill>
                  <a:schemeClr val="tx1">
                    <a:lumMod val="65000"/>
                    <a:lumOff val="35000"/>
                  </a:schemeClr>
                </a:solidFill>
                <a:latin typeface="Helvetica" pitchFamily="50" charset="0"/>
              </a:endParaRPr>
            </a:p>
          </p:txBody>
        </p:sp>
        <p:sp>
          <p:nvSpPr>
            <p:cNvPr id="20" name="TextBox 19"/>
            <p:cNvSpPr txBox="1"/>
            <p:nvPr/>
          </p:nvSpPr>
          <p:spPr>
            <a:xfrm>
              <a:off x="1578239" y="3068414"/>
              <a:ext cx="1303262" cy="338024"/>
            </a:xfrm>
            <a:prstGeom prst="rect">
              <a:avLst/>
            </a:prstGeom>
            <a:noFill/>
          </p:spPr>
          <p:txBody>
            <a:bodyPr wrap="none">
              <a:spAutoFit/>
            </a:bodyPr>
            <a:lstStyle/>
            <a:p>
              <a:pPr algn="r" eaLnBrk="0" hangingPunct="0">
                <a:defRPr/>
              </a:pPr>
              <a:r>
                <a:rPr lang="en-US" sz="1600" dirty="0" err="1">
                  <a:solidFill>
                    <a:schemeClr val="tx1">
                      <a:lumMod val="65000"/>
                      <a:lumOff val="35000"/>
                    </a:schemeClr>
                  </a:solidFill>
                  <a:latin typeface="Helvetica" pitchFamily="50" charset="0"/>
                  <a:cs typeface="+mn-cs"/>
                </a:rPr>
                <a:t>48mi</a:t>
              </a:r>
              <a:r>
                <a:rPr lang="en-US" sz="1600" dirty="0">
                  <a:solidFill>
                    <a:schemeClr val="tx1">
                      <a:lumMod val="65000"/>
                      <a:lumOff val="35000"/>
                    </a:schemeClr>
                  </a:solidFill>
                  <a:latin typeface="Helvetica" pitchFamily="50" charset="0"/>
                  <a:cs typeface="+mn-cs"/>
                </a:rPr>
                <a:t> / </a:t>
              </a:r>
              <a:r>
                <a:rPr lang="en-US" sz="1600" dirty="0" err="1">
                  <a:solidFill>
                    <a:schemeClr val="tx1">
                      <a:lumMod val="65000"/>
                      <a:lumOff val="35000"/>
                    </a:schemeClr>
                  </a:solidFill>
                  <a:latin typeface="Helvetica" pitchFamily="50" charset="0"/>
                  <a:cs typeface="+mn-cs"/>
                </a:rPr>
                <a:t>77km</a:t>
              </a:r>
              <a:endParaRPr lang="en-US" sz="1600" dirty="0">
                <a:solidFill>
                  <a:schemeClr val="tx1">
                    <a:lumMod val="65000"/>
                    <a:lumOff val="35000"/>
                  </a:schemeClr>
                </a:solidFill>
                <a:latin typeface="Helvetica" pitchFamily="50" charset="0"/>
                <a:cs typeface="+mn-cs"/>
              </a:endParaRPr>
            </a:p>
          </p:txBody>
        </p:sp>
      </p:grpSp>
      <p:grpSp>
        <p:nvGrpSpPr>
          <p:cNvPr id="4" name="Group 20"/>
          <p:cNvGrpSpPr>
            <a:grpSpLocks/>
          </p:cNvGrpSpPr>
          <p:nvPr/>
        </p:nvGrpSpPr>
        <p:grpSpPr bwMode="auto">
          <a:xfrm>
            <a:off x="6647886" y="5051425"/>
            <a:ext cx="1663186" cy="590550"/>
            <a:chOff x="1218032" y="2816087"/>
            <a:chExt cx="1663986" cy="590351"/>
          </a:xfrm>
        </p:grpSpPr>
        <p:pic>
          <p:nvPicPr>
            <p:cNvPr id="20488" name="Picture 21" descr="DOTTED_ARROW.wmf"/>
            <p:cNvPicPr>
              <a:picLocks noChangeAspect="1"/>
            </p:cNvPicPr>
            <p:nvPr/>
          </p:nvPicPr>
          <p:blipFill>
            <a:blip r:embed="rId5"/>
            <a:srcRect/>
            <a:stretch>
              <a:fillRect/>
            </a:stretch>
          </p:blipFill>
          <p:spPr bwMode="auto">
            <a:xfrm rot="-5400000">
              <a:off x="1192632" y="3169408"/>
              <a:ext cx="215900" cy="165100"/>
            </a:xfrm>
            <a:prstGeom prst="rect">
              <a:avLst/>
            </a:prstGeom>
            <a:noFill/>
            <a:ln w="9525">
              <a:noFill/>
              <a:miter lim="800000"/>
              <a:headEnd/>
              <a:tailEnd/>
            </a:ln>
          </p:spPr>
        </p:pic>
        <p:sp>
          <p:nvSpPr>
            <p:cNvPr id="23" name="TextBox 22"/>
            <p:cNvSpPr txBox="1"/>
            <p:nvPr/>
          </p:nvSpPr>
          <p:spPr>
            <a:xfrm>
              <a:off x="1260281" y="2816087"/>
              <a:ext cx="1621737" cy="338440"/>
            </a:xfrm>
            <a:prstGeom prst="rect">
              <a:avLst/>
            </a:prstGeom>
            <a:noFill/>
          </p:spPr>
          <p:txBody>
            <a:bodyPr wrap="none">
              <a:spAutoFit/>
            </a:bodyPr>
            <a:lstStyle/>
            <a:p>
              <a:pPr algn="r" eaLnBrk="0" hangingPunct="0">
                <a:defRPr/>
              </a:pPr>
              <a:r>
                <a:rPr lang="zh-TW" altLang="en-US" sz="1600" b="1" dirty="0" smtClean="0">
                  <a:solidFill>
                    <a:schemeClr val="tx1">
                      <a:lumMod val="65000"/>
                      <a:lumOff val="35000"/>
                    </a:schemeClr>
                  </a:solidFill>
                  <a:latin typeface="微軟正黑體" pitchFamily="34" charset="-120"/>
                  <a:ea typeface="微軟正黑體" pitchFamily="34" charset="-120"/>
                </a:rPr>
                <a:t>與洛杉磯的距離</a:t>
              </a:r>
              <a:endParaRPr lang="en-US" sz="1600" b="1" dirty="0">
                <a:solidFill>
                  <a:schemeClr val="tx1">
                    <a:lumMod val="65000"/>
                    <a:lumOff val="35000"/>
                  </a:schemeClr>
                </a:solidFill>
                <a:latin typeface="微軟正黑體" pitchFamily="34" charset="-120"/>
                <a:ea typeface="微軟正黑體" pitchFamily="34" charset="-120"/>
                <a:cs typeface="+mn-cs"/>
              </a:endParaRPr>
            </a:p>
          </p:txBody>
        </p:sp>
        <p:sp>
          <p:nvSpPr>
            <p:cNvPr id="24" name="TextBox 23"/>
            <p:cNvSpPr txBox="1"/>
            <p:nvPr/>
          </p:nvSpPr>
          <p:spPr>
            <a:xfrm>
              <a:off x="1350421" y="3068414"/>
              <a:ext cx="1531087" cy="338024"/>
            </a:xfrm>
            <a:prstGeom prst="rect">
              <a:avLst/>
            </a:prstGeom>
            <a:noFill/>
          </p:spPr>
          <p:txBody>
            <a:bodyPr wrap="none">
              <a:spAutoFit/>
            </a:bodyPr>
            <a:lstStyle/>
            <a:p>
              <a:pPr algn="r" eaLnBrk="0" hangingPunct="0">
                <a:defRPr/>
              </a:pPr>
              <a:r>
                <a:rPr lang="en-US" sz="1600" dirty="0" err="1">
                  <a:solidFill>
                    <a:schemeClr val="tx1">
                      <a:lumMod val="65000"/>
                      <a:lumOff val="35000"/>
                    </a:schemeClr>
                  </a:solidFill>
                  <a:latin typeface="Helvetica" pitchFamily="50" charset="0"/>
                  <a:cs typeface="+mn-cs"/>
                </a:rPr>
                <a:t>360mi</a:t>
              </a:r>
              <a:r>
                <a:rPr lang="en-US" sz="1600" dirty="0">
                  <a:solidFill>
                    <a:schemeClr val="tx1">
                      <a:lumMod val="65000"/>
                      <a:lumOff val="35000"/>
                    </a:schemeClr>
                  </a:solidFill>
                  <a:latin typeface="Helvetica" pitchFamily="50" charset="0"/>
                  <a:cs typeface="+mn-cs"/>
                </a:rPr>
                <a:t> / </a:t>
              </a:r>
              <a:r>
                <a:rPr lang="en-US" sz="1600" dirty="0" err="1">
                  <a:solidFill>
                    <a:schemeClr val="tx1">
                      <a:lumMod val="65000"/>
                      <a:lumOff val="35000"/>
                    </a:schemeClr>
                  </a:solidFill>
                  <a:latin typeface="Helvetica" pitchFamily="50" charset="0"/>
                  <a:cs typeface="+mn-cs"/>
                </a:rPr>
                <a:t>579km</a:t>
              </a:r>
              <a:endParaRPr lang="en-US" sz="1600" dirty="0">
                <a:solidFill>
                  <a:schemeClr val="tx1">
                    <a:lumMod val="65000"/>
                    <a:lumOff val="35000"/>
                  </a:schemeClr>
                </a:solidFill>
                <a:latin typeface="Helvetica" pitchFamily="50" charset="0"/>
                <a:cs typeface="+mn-cs"/>
              </a:endParaRPr>
            </a:p>
          </p:txBody>
        </p:sp>
      </p:grpSp>
      <p:sp>
        <p:nvSpPr>
          <p:cNvPr id="25" name="Oval 24"/>
          <p:cNvSpPr/>
          <p:nvPr/>
        </p:nvSpPr>
        <p:spPr bwMode="auto">
          <a:xfrm>
            <a:off x="3346450" y="2982913"/>
            <a:ext cx="101600" cy="101600"/>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lgn="ctr" eaLnBrk="0" hangingPunct="0">
              <a:defRPr/>
            </a:pPr>
            <a:endParaRPr lang="en-US">
              <a:latin typeface="Times"/>
              <a:cs typeface="+mn-cs"/>
            </a:endParaRPr>
          </a:p>
        </p:txBody>
      </p:sp>
      <p:pic>
        <p:nvPicPr>
          <p:cNvPr id="18" name="Picture 21" descr="DOTTED_ARROW.wmf"/>
          <p:cNvPicPr>
            <a:picLocks noChangeAspect="1"/>
          </p:cNvPicPr>
          <p:nvPr/>
        </p:nvPicPr>
        <p:blipFill>
          <a:blip r:embed="rId5"/>
          <a:srcRect/>
          <a:stretch>
            <a:fillRect/>
          </a:stretch>
        </p:blipFill>
        <p:spPr bwMode="auto">
          <a:xfrm rot="16200000">
            <a:off x="2289830" y="4672984"/>
            <a:ext cx="215973" cy="16502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par>
                                <p:cTn id="8" presetID="23" presetClass="exit" presetSubtype="16" fill="hold" nodeType="withEffect">
                                  <p:stCondLst>
                                    <p:cond delay="200"/>
                                  </p:stCondLst>
                                  <p:childTnLst>
                                    <p:anim calcmode="lin" valueType="num">
                                      <p:cBhvr>
                                        <p:cTn id="9" dur="2000"/>
                                        <p:tgtEl>
                                          <p:spTgt spid="9"/>
                                        </p:tgtEl>
                                        <p:attrNameLst>
                                          <p:attrName>ppt_w</p:attrName>
                                        </p:attrNameLst>
                                      </p:cBhvr>
                                      <p:tavLst>
                                        <p:tav tm="0">
                                          <p:val>
                                            <p:strVal val="ppt_w"/>
                                          </p:val>
                                        </p:tav>
                                        <p:tav tm="100000">
                                          <p:val>
                                            <p:strVal val="4*ppt_w"/>
                                          </p:val>
                                        </p:tav>
                                      </p:tavLst>
                                    </p:anim>
                                    <p:anim calcmode="lin" valueType="num">
                                      <p:cBhvr>
                                        <p:cTn id="10" dur="2000"/>
                                        <p:tgtEl>
                                          <p:spTgt spid="9"/>
                                        </p:tgtEl>
                                        <p:attrNameLst>
                                          <p:attrName>ppt_h</p:attrName>
                                        </p:attrNameLst>
                                      </p:cBhvr>
                                      <p:tavLst>
                                        <p:tav tm="0">
                                          <p:val>
                                            <p:strVal val="ppt_h"/>
                                          </p:val>
                                        </p:tav>
                                        <p:tav tm="100000">
                                          <p:val>
                                            <p:strVal val="4*ppt_h"/>
                                          </p:val>
                                        </p:tav>
                                      </p:tavLst>
                                    </p:anim>
                                    <p:set>
                                      <p:cBhvr>
                                        <p:cTn id="11" dur="1" fill="hold">
                                          <p:stCondLst>
                                            <p:cond delay="1999"/>
                                          </p:stCondLst>
                                        </p:cTn>
                                        <p:tgtEl>
                                          <p:spTgt spid="9"/>
                                        </p:tgtEl>
                                        <p:attrNameLst>
                                          <p:attrName>style.visibility</p:attrName>
                                        </p:attrNameLst>
                                      </p:cBhvr>
                                      <p:to>
                                        <p:strVal val="hidden"/>
                                      </p:to>
                                    </p:set>
                                  </p:childTnLst>
                                </p:cTn>
                              </p:par>
                              <p:par>
                                <p:cTn id="12" presetID="53" presetClass="entr" presetSubtype="0" fill="hold" nodeType="withEffect">
                                  <p:stCondLst>
                                    <p:cond delay="200"/>
                                  </p:stCondLst>
                                  <p:childTnLst>
                                    <p:set>
                                      <p:cBhvr>
                                        <p:cTn id="13" dur="1" fill="hold">
                                          <p:stCondLst>
                                            <p:cond delay="0"/>
                                          </p:stCondLst>
                                        </p:cTn>
                                        <p:tgtEl>
                                          <p:spTgt spid="8"/>
                                        </p:tgtEl>
                                        <p:attrNameLst>
                                          <p:attrName>style.visibility</p:attrName>
                                        </p:attrNameLst>
                                      </p:cBhvr>
                                      <p:to>
                                        <p:strVal val="visible"/>
                                      </p:to>
                                    </p:set>
                                    <p:anim calcmode="lin" valueType="num">
                                      <p:cBhvr>
                                        <p:cTn id="14" dur="2000" fill="hold"/>
                                        <p:tgtEl>
                                          <p:spTgt spid="8"/>
                                        </p:tgtEl>
                                        <p:attrNameLst>
                                          <p:attrName>ppt_w</p:attrName>
                                        </p:attrNameLst>
                                      </p:cBhvr>
                                      <p:tavLst>
                                        <p:tav tm="0">
                                          <p:val>
                                            <p:fltVal val="0"/>
                                          </p:val>
                                        </p:tav>
                                        <p:tav tm="100000">
                                          <p:val>
                                            <p:strVal val="#ppt_w"/>
                                          </p:val>
                                        </p:tav>
                                      </p:tavLst>
                                    </p:anim>
                                    <p:anim calcmode="lin" valueType="num">
                                      <p:cBhvr>
                                        <p:cTn id="15" dur="2000" fill="hold"/>
                                        <p:tgtEl>
                                          <p:spTgt spid="8"/>
                                        </p:tgtEl>
                                        <p:attrNameLst>
                                          <p:attrName>ppt_h</p:attrName>
                                        </p:attrNameLst>
                                      </p:cBhvr>
                                      <p:tavLst>
                                        <p:tav tm="0">
                                          <p:val>
                                            <p:fltVal val="0"/>
                                          </p:val>
                                        </p:tav>
                                        <p:tav tm="100000">
                                          <p:val>
                                            <p:strVal val="#ppt_h"/>
                                          </p:val>
                                        </p:tav>
                                      </p:tavLst>
                                    </p:anim>
                                    <p:animEffect transition="in" filter="fade">
                                      <p:cBhvr>
                                        <p:cTn id="16" dur="2000"/>
                                        <p:tgtEl>
                                          <p:spTgt spid="8"/>
                                        </p:tgtEl>
                                      </p:cBhvr>
                                    </p:animEffect>
                                  </p:childTnLst>
                                </p:cTn>
                              </p:par>
                              <p:par>
                                <p:cTn id="17" presetID="35" presetClass="path" presetSubtype="0" accel="50000" decel="50000" fill="hold" nodeType="withEffect">
                                  <p:stCondLst>
                                    <p:cond delay="200"/>
                                  </p:stCondLst>
                                  <p:childTnLst>
                                    <p:animMotion origin="layout" path="M 0 2.53469E-6 L -0.14045 -0.03331 " pathEditMode="relative" rAng="0" ptsTypes="AA">
                                      <p:cBhvr>
                                        <p:cTn id="18" dur="2000" spd="-100000" fill="hold"/>
                                        <p:tgtEl>
                                          <p:spTgt spid="8"/>
                                        </p:tgtEl>
                                        <p:attrNameLst>
                                          <p:attrName>ppt_x</p:attrName>
                                          <p:attrName>ppt_y</p:attrName>
                                        </p:attrNameLst>
                                      </p:cBhvr>
                                      <p:rCtr x="-7000" y="-1700"/>
                                    </p:animMotion>
                                  </p:childTnLst>
                                </p:cTn>
                              </p:par>
                              <p:par>
                                <p:cTn id="19" presetID="10" presetClass="exit" presetSubtype="0" fill="hold" grpId="0" nodeType="withEffect">
                                  <p:stCondLst>
                                    <p:cond delay="200"/>
                                  </p:stCondLst>
                                  <p:childTnLst>
                                    <p:animEffect transition="out" filter="fade">
                                      <p:cBhvr>
                                        <p:cTn id="20" dur="500"/>
                                        <p:tgtEl>
                                          <p:spTgt spid="25"/>
                                        </p:tgtEl>
                                      </p:cBhvr>
                                    </p:animEffect>
                                    <p:set>
                                      <p:cBhvr>
                                        <p:cTn id="21" dur="1" fill="hold">
                                          <p:stCondLst>
                                            <p:cond delay="499"/>
                                          </p:stCondLst>
                                        </p:cTn>
                                        <p:tgtEl>
                                          <p:spTgt spid="25"/>
                                        </p:tgtEl>
                                        <p:attrNameLst>
                                          <p:attrName>style.visibility</p:attrName>
                                        </p:attrNameLst>
                                      </p:cBhvr>
                                      <p:to>
                                        <p:strVal val="hidden"/>
                                      </p:to>
                                    </p:set>
                                  </p:childTnLst>
                                </p:cTn>
                              </p:par>
                            </p:childTnLst>
                          </p:cTn>
                        </p:par>
                        <p:par>
                          <p:cTn id="22" fill="hold">
                            <p:stCondLst>
                              <p:cond delay="2200"/>
                            </p:stCondLst>
                            <p:childTnLst>
                              <p:par>
                                <p:cTn id="23" presetID="10"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3200"/>
                            </p:stCondLst>
                            <p:childTnLst>
                              <p:par>
                                <p:cTn id="27" presetID="10"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childTnLst>
                                </p:cTn>
                              </p:par>
                              <p:par>
                                <p:cTn id="30" presetID="10"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childTnLst>
                                </p:cTn>
                              </p:par>
                            </p:childTnLst>
                          </p:cTn>
                        </p:par>
                        <p:par>
                          <p:cTn id="33" fill="hold">
                            <p:stCondLst>
                              <p:cond delay="4200"/>
                            </p:stCondLst>
                            <p:childTnLst>
                              <p:par>
                                <p:cTn id="34" presetID="10"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73958210.jpg"/>
          <p:cNvPicPr>
            <a:picLocks noChangeAspect="1"/>
          </p:cNvPicPr>
          <p:nvPr/>
        </p:nvPicPr>
        <p:blipFill>
          <a:blip r:embed="rId3"/>
          <a:srcRect/>
          <a:stretch>
            <a:fillRect/>
          </a:stretch>
        </p:blipFill>
        <p:spPr>
          <a:xfrm>
            <a:off x="0" y="0"/>
            <a:ext cx="4572000" cy="6858000"/>
          </a:xfrm>
          <a:prstGeom prst="rect">
            <a:avLst/>
          </a:prstGeom>
        </p:spPr>
      </p:pic>
      <p:pic>
        <p:nvPicPr>
          <p:cNvPr id="24578" name="Picture 7" descr="GRN_CIRCLE.png"/>
          <p:cNvPicPr>
            <a:picLocks noChangeAspect="1"/>
          </p:cNvPicPr>
          <p:nvPr/>
        </p:nvPicPr>
        <p:blipFill>
          <a:blip r:embed="rId4">
            <a:lum bright="-2000"/>
          </a:blip>
          <a:srcRect/>
          <a:stretch>
            <a:fillRect/>
          </a:stretch>
        </p:blipFill>
        <p:spPr bwMode="auto">
          <a:xfrm>
            <a:off x="425450" y="2870200"/>
            <a:ext cx="3548063" cy="3600450"/>
          </a:xfrm>
          <a:prstGeom prst="rect">
            <a:avLst/>
          </a:prstGeom>
          <a:noFill/>
          <a:ln w="9525">
            <a:noFill/>
            <a:miter lim="800000"/>
            <a:headEnd/>
            <a:tailEnd/>
          </a:ln>
        </p:spPr>
      </p:pic>
      <p:pic>
        <p:nvPicPr>
          <p:cNvPr id="24579" name="Picture 3"/>
          <p:cNvPicPr>
            <a:picLocks noChangeAspect="1" noChangeArrowheads="1"/>
          </p:cNvPicPr>
          <p:nvPr/>
        </p:nvPicPr>
        <p:blipFill>
          <a:blip r:embed="rId5">
            <a:lum contrast="-30000"/>
          </a:blip>
          <a:srcRect/>
          <a:stretch>
            <a:fillRect/>
          </a:stretch>
        </p:blipFill>
        <p:spPr bwMode="auto">
          <a:xfrm>
            <a:off x="5432425" y="1711325"/>
            <a:ext cx="1858963" cy="2327275"/>
          </a:xfrm>
          <a:prstGeom prst="rect">
            <a:avLst/>
          </a:prstGeom>
          <a:noFill/>
          <a:ln w="9525">
            <a:noFill/>
            <a:miter lim="800000"/>
            <a:headEnd/>
            <a:tailEnd/>
          </a:ln>
        </p:spPr>
      </p:pic>
      <p:sp>
        <p:nvSpPr>
          <p:cNvPr id="14" name="TextBox 13"/>
          <p:cNvSpPr txBox="1"/>
          <p:nvPr/>
        </p:nvSpPr>
        <p:spPr>
          <a:xfrm>
            <a:off x="6837358" y="2073275"/>
            <a:ext cx="1338828" cy="369332"/>
          </a:xfrm>
          <a:prstGeom prst="rect">
            <a:avLst/>
          </a:prstGeom>
          <a:noFill/>
        </p:spPr>
        <p:txBody>
          <a:bodyPr wrap="none">
            <a:spAutoFit/>
          </a:bodyPr>
          <a:lstStyle/>
          <a:p>
            <a:pPr algn="r" eaLnBrk="0" hangingPunct="0">
              <a:defRPr/>
            </a:pPr>
            <a:r>
              <a:rPr lang="zh-TW" altLang="en-US" sz="1800" b="1" dirty="0" smtClean="0">
                <a:solidFill>
                  <a:schemeClr val="tx1">
                    <a:lumMod val="65000"/>
                    <a:lumOff val="35000"/>
                  </a:schemeClr>
                </a:solidFill>
                <a:latin typeface="微軟正黑體" pitchFamily="34" charset="-120"/>
                <a:ea typeface="微軟正黑體" pitchFamily="34" charset="-120"/>
                <a:cs typeface="+mn-cs"/>
              </a:rPr>
              <a:t>納</a:t>
            </a:r>
            <a:r>
              <a:rPr lang="zh-TW" altLang="en-US" sz="1800" b="1" dirty="0">
                <a:solidFill>
                  <a:schemeClr val="tx1">
                    <a:lumMod val="65000"/>
                    <a:lumOff val="35000"/>
                  </a:schemeClr>
                </a:solidFill>
                <a:latin typeface="微軟正黑體" pitchFamily="34" charset="-120"/>
                <a:ea typeface="微軟正黑體" pitchFamily="34" charset="-120"/>
                <a:cs typeface="+mn-cs"/>
              </a:rPr>
              <a:t>帕</a:t>
            </a:r>
            <a:r>
              <a:rPr lang="zh-TW" altLang="en-US" sz="1800" b="1" dirty="0" smtClean="0">
                <a:solidFill>
                  <a:schemeClr val="tx1">
                    <a:lumMod val="65000"/>
                    <a:lumOff val="35000"/>
                  </a:schemeClr>
                </a:solidFill>
                <a:latin typeface="微軟正黑體" pitchFamily="34" charset="-120"/>
                <a:ea typeface="微軟正黑體" pitchFamily="34" charset="-120"/>
                <a:cs typeface="+mn-cs"/>
              </a:rPr>
              <a:t>谷產區</a:t>
            </a:r>
            <a:endParaRPr lang="en-US" sz="1800" b="1" dirty="0">
              <a:solidFill>
                <a:schemeClr val="tx1">
                  <a:lumMod val="65000"/>
                  <a:lumOff val="35000"/>
                </a:schemeClr>
              </a:solidFill>
              <a:latin typeface="微軟正黑體" pitchFamily="34" charset="-120"/>
              <a:ea typeface="微軟正黑體" pitchFamily="34" charset="-120"/>
              <a:cs typeface="+mn-cs"/>
            </a:endParaRPr>
          </a:p>
        </p:txBody>
      </p:sp>
      <p:sp>
        <p:nvSpPr>
          <p:cNvPr id="24581" name="TextBox 15"/>
          <p:cNvSpPr txBox="1">
            <a:spLocks noChangeArrowheads="1"/>
          </p:cNvSpPr>
          <p:nvPr/>
        </p:nvSpPr>
        <p:spPr bwMode="auto">
          <a:xfrm>
            <a:off x="-1346508" y="3311911"/>
            <a:ext cx="4710328" cy="3046988"/>
          </a:xfrm>
          <a:prstGeom prst="rect">
            <a:avLst/>
          </a:prstGeom>
          <a:noFill/>
          <a:ln w="9525">
            <a:noFill/>
            <a:miter lim="800000"/>
            <a:headEnd/>
            <a:tailEnd/>
          </a:ln>
        </p:spPr>
        <p:txBody>
          <a:bodyPr wrap="none">
            <a:spAutoFit/>
          </a:bodyPr>
          <a:lstStyle/>
          <a:p>
            <a:pPr algn="r" eaLnBrk="0" hangingPunct="0"/>
            <a:r>
              <a:rPr lang="zh-TW" altLang="en-US" b="1" dirty="0" smtClean="0">
                <a:solidFill>
                  <a:schemeClr val="bg1"/>
                </a:solidFill>
                <a:latin typeface="微軟正黑體" pitchFamily="34" charset="-120"/>
                <a:ea typeface="微軟正黑體" pitchFamily="34" charset="-120"/>
              </a:rPr>
              <a:t>納</a:t>
            </a:r>
            <a:r>
              <a:rPr lang="zh-TW" altLang="en-US" b="1" dirty="0">
                <a:solidFill>
                  <a:schemeClr val="bg1"/>
                </a:solidFill>
                <a:latin typeface="微軟正黑體" pitchFamily="34" charset="-120"/>
                <a:ea typeface="微軟正黑體" pitchFamily="34" charset="-120"/>
              </a:rPr>
              <a:t>帕谷</a:t>
            </a:r>
            <a:endParaRPr lang="en-US" b="1" dirty="0">
              <a:solidFill>
                <a:schemeClr val="bg1"/>
              </a:solidFill>
              <a:latin typeface="微軟正黑體" pitchFamily="34" charset="-120"/>
              <a:ea typeface="微軟正黑體" pitchFamily="34" charset="-120"/>
            </a:endParaRPr>
          </a:p>
          <a:p>
            <a:pPr algn="r" eaLnBrk="0" hangingPunct="0"/>
            <a:endParaRPr lang="en-US" b="1" dirty="0">
              <a:solidFill>
                <a:schemeClr val="bg1"/>
              </a:solidFill>
              <a:latin typeface="微軟正黑體" pitchFamily="34" charset="-120"/>
              <a:ea typeface="微軟正黑體" pitchFamily="34" charset="-120"/>
            </a:endParaRPr>
          </a:p>
          <a:p>
            <a:pPr algn="r" eaLnBrk="0" hangingPunct="0"/>
            <a:r>
              <a:rPr lang="en-US" sz="1600" b="1" dirty="0">
                <a:solidFill>
                  <a:schemeClr val="bg1"/>
                </a:solidFill>
                <a:latin typeface="微軟正黑體" pitchFamily="34" charset="-120"/>
                <a:ea typeface="微軟正黑體" pitchFamily="34" charset="-120"/>
              </a:rPr>
              <a:t>                               </a:t>
            </a:r>
            <a:r>
              <a:rPr lang="zh-TW" altLang="en-US" sz="1600" b="1" dirty="0">
                <a:solidFill>
                  <a:schemeClr val="bg1"/>
                </a:solidFill>
                <a:latin typeface="微軟正黑體" pitchFamily="34" charset="-120"/>
                <a:ea typeface="微軟正黑體" pitchFamily="34" charset="-120"/>
              </a:rPr>
              <a:t>小</a:t>
            </a:r>
            <a:r>
              <a:rPr lang="zh-TW" altLang="en-US" sz="1600" b="1" dirty="0" smtClean="0">
                <a:solidFill>
                  <a:schemeClr val="bg1"/>
                </a:solidFill>
                <a:latin typeface="微軟正黑體" pitchFamily="34" charset="-120"/>
                <a:ea typeface="微軟正黑體" pitchFamily="34" charset="-120"/>
              </a:rPr>
              <a:t>面積</a:t>
            </a:r>
            <a:endParaRPr lang="en-US" altLang="zh-TW" sz="1600" b="1" dirty="0" smtClean="0">
              <a:solidFill>
                <a:schemeClr val="bg1"/>
              </a:solidFill>
              <a:latin typeface="微軟正黑體" pitchFamily="34" charset="-120"/>
              <a:ea typeface="微軟正黑體" pitchFamily="34" charset="-120"/>
            </a:endParaRPr>
          </a:p>
          <a:p>
            <a:pPr algn="r" eaLnBrk="0" hangingPunct="0"/>
            <a:r>
              <a:rPr lang="en-US" sz="1600" b="1" dirty="0" smtClean="0">
                <a:solidFill>
                  <a:schemeClr val="bg1"/>
                </a:solidFill>
                <a:latin typeface="微軟正黑體" pitchFamily="34" charset="-120"/>
                <a:ea typeface="微軟正黑體" pitchFamily="34" charset="-120"/>
              </a:rPr>
              <a:t>. </a:t>
            </a:r>
            <a:endParaRPr lang="en-US" sz="1600" b="1" dirty="0">
              <a:solidFill>
                <a:schemeClr val="bg1"/>
              </a:solidFill>
              <a:latin typeface="微軟正黑體" pitchFamily="34" charset="-120"/>
              <a:ea typeface="微軟正黑體" pitchFamily="34" charset="-120"/>
            </a:endParaRPr>
          </a:p>
          <a:p>
            <a:pPr algn="r" eaLnBrk="0" hangingPunct="0"/>
            <a:r>
              <a:rPr lang="zh-TW" altLang="en-US" sz="1600" b="1" dirty="0" smtClean="0">
                <a:solidFill>
                  <a:schemeClr val="bg1"/>
                </a:solidFill>
                <a:latin typeface="微軟正黑體" pitchFamily="34" charset="-120"/>
                <a:ea typeface="微軟正黑體" pitchFamily="34" charset="-120"/>
              </a:rPr>
              <a:t>強於質量</a:t>
            </a:r>
            <a:r>
              <a:rPr lang="zh-TW" altLang="en-US" sz="1600" b="1" dirty="0">
                <a:solidFill>
                  <a:schemeClr val="bg1"/>
                </a:solidFill>
                <a:latin typeface="微軟正黑體" pitchFamily="34" charset="-120"/>
                <a:ea typeface="微軟正黑體" pitchFamily="34" charset="-120"/>
              </a:rPr>
              <a:t>和</a:t>
            </a:r>
            <a:r>
              <a:rPr lang="zh-TW" altLang="en-US" sz="1600" b="1" dirty="0" smtClean="0">
                <a:solidFill>
                  <a:schemeClr val="bg1"/>
                </a:solidFill>
                <a:latin typeface="微軟正黑體" pitchFamily="34" charset="-120"/>
                <a:ea typeface="微軟正黑體" pitchFamily="34" charset="-120"/>
              </a:rPr>
              <a:t>多樣性</a:t>
            </a:r>
            <a:endParaRPr lang="en-US" altLang="zh-TW" sz="1600" b="1" dirty="0" smtClean="0">
              <a:solidFill>
                <a:schemeClr val="bg1"/>
              </a:solidFill>
              <a:latin typeface="微軟正黑體" pitchFamily="34" charset="-120"/>
              <a:ea typeface="微軟正黑體" pitchFamily="34" charset="-120"/>
            </a:endParaRPr>
          </a:p>
          <a:p>
            <a:pPr algn="r" eaLnBrk="0" hangingPunct="0"/>
            <a:r>
              <a:rPr lang="en-US" sz="1600" b="1" dirty="0">
                <a:solidFill>
                  <a:schemeClr val="bg1"/>
                </a:solidFill>
                <a:latin typeface="微軟正黑體" pitchFamily="34" charset="-120"/>
                <a:ea typeface="微軟正黑體" pitchFamily="34" charset="-120"/>
              </a:rPr>
              <a:t>                                </a:t>
            </a:r>
            <a:endParaRPr lang="en-US" sz="1600" b="1" dirty="0" smtClean="0">
              <a:solidFill>
                <a:schemeClr val="bg1"/>
              </a:solidFill>
              <a:latin typeface="微軟正黑體" pitchFamily="34" charset="-120"/>
              <a:ea typeface="微軟正黑體" pitchFamily="34" charset="-120"/>
            </a:endParaRPr>
          </a:p>
          <a:p>
            <a:pPr algn="r" eaLnBrk="0" hangingPunct="0"/>
            <a:r>
              <a:rPr lang="zh-TW" altLang="en-US" sz="1600" b="1" dirty="0" smtClean="0">
                <a:solidFill>
                  <a:schemeClr val="bg1"/>
                </a:solidFill>
                <a:latin typeface="微軟正黑體" pitchFamily="34" charset="-120"/>
                <a:ea typeface="微軟正黑體" pitchFamily="34" charset="-120"/>
              </a:rPr>
              <a:t>佔加</a:t>
            </a:r>
            <a:r>
              <a:rPr lang="zh-TW" altLang="en-US" sz="1600" b="1" dirty="0">
                <a:solidFill>
                  <a:schemeClr val="bg1"/>
                </a:solidFill>
                <a:latin typeface="微軟正黑體" pitchFamily="34" charset="-120"/>
                <a:ea typeface="微軟正黑體" pitchFamily="34" charset="-120"/>
              </a:rPr>
              <a:t>州</a:t>
            </a:r>
            <a:r>
              <a:rPr lang="zh-TW" altLang="en-US" sz="1600" b="1" dirty="0" smtClean="0">
                <a:solidFill>
                  <a:schemeClr val="bg1"/>
                </a:solidFill>
                <a:latin typeface="微軟正黑體" pitchFamily="34" charset="-120"/>
                <a:ea typeface="微軟正黑體" pitchFamily="34" charset="-120"/>
              </a:rPr>
              <a:t>葡萄酒的</a:t>
            </a:r>
            <a:r>
              <a:rPr lang="en-US" altLang="zh-TW" sz="1600" b="1" dirty="0" smtClean="0">
                <a:solidFill>
                  <a:schemeClr val="bg1"/>
                </a:solidFill>
                <a:latin typeface="微軟正黑體" pitchFamily="34" charset="-120"/>
                <a:ea typeface="微軟正黑體" pitchFamily="34" charset="-120"/>
              </a:rPr>
              <a:t>4</a:t>
            </a:r>
            <a:r>
              <a:rPr lang="zh-TW" altLang="en-US" sz="1600" b="1" dirty="0" smtClean="0">
                <a:solidFill>
                  <a:schemeClr val="bg1"/>
                </a:solidFill>
                <a:latin typeface="微軟正黑體" pitchFamily="34" charset="-120"/>
                <a:ea typeface="微軟正黑體" pitchFamily="34" charset="-120"/>
              </a:rPr>
              <a:t>％</a:t>
            </a:r>
            <a:r>
              <a:rPr lang="zh-TW" altLang="en-US" sz="1600" b="1" dirty="0">
                <a:solidFill>
                  <a:schemeClr val="bg1"/>
                </a:solidFill>
                <a:latin typeface="微軟正黑體" pitchFamily="34" charset="-120"/>
                <a:ea typeface="微軟正黑體" pitchFamily="34" charset="-120"/>
              </a:rPr>
              <a:t/>
            </a:r>
            <a:br>
              <a:rPr lang="zh-TW" altLang="en-US" sz="1600" b="1" dirty="0">
                <a:solidFill>
                  <a:schemeClr val="bg1"/>
                </a:solidFill>
                <a:latin typeface="微軟正黑體" pitchFamily="34" charset="-120"/>
                <a:ea typeface="微軟正黑體" pitchFamily="34" charset="-120"/>
              </a:rPr>
            </a:br>
            <a:endParaRPr lang="en-US" sz="1600" b="1" dirty="0" smtClean="0">
              <a:solidFill>
                <a:schemeClr val="bg1"/>
              </a:solidFill>
              <a:latin typeface="微軟正黑體" pitchFamily="34" charset="-120"/>
              <a:ea typeface="微軟正黑體" pitchFamily="34" charset="-120"/>
            </a:endParaRPr>
          </a:p>
          <a:p>
            <a:pPr algn="r" eaLnBrk="0" hangingPunct="0"/>
            <a:r>
              <a:rPr lang="zh-TW" altLang="en-US" sz="1600" b="1" dirty="0" smtClean="0">
                <a:solidFill>
                  <a:schemeClr val="bg1"/>
                </a:solidFill>
                <a:latin typeface="微軟正黑體" pitchFamily="34" charset="-120"/>
                <a:ea typeface="微軟正黑體" pitchFamily="34" charset="-120"/>
              </a:rPr>
              <a:t>世界</a:t>
            </a:r>
            <a:r>
              <a:rPr lang="zh-TW" altLang="en-US" sz="1600" b="1" dirty="0">
                <a:solidFill>
                  <a:schemeClr val="bg1"/>
                </a:solidFill>
                <a:latin typeface="微軟正黑體" pitchFamily="34" charset="-120"/>
                <a:ea typeface="微軟正黑體" pitchFamily="34" charset="-120"/>
              </a:rPr>
              <a:t>葡萄酒</a:t>
            </a:r>
            <a:r>
              <a:rPr lang="en-US" altLang="zh-TW" sz="1600" b="1" dirty="0">
                <a:solidFill>
                  <a:schemeClr val="bg1"/>
                </a:solidFill>
                <a:latin typeface="微軟正黑體" pitchFamily="34" charset="-120"/>
                <a:ea typeface="微軟正黑體" pitchFamily="34" charset="-120"/>
              </a:rPr>
              <a:t>1</a:t>
            </a:r>
            <a:r>
              <a:rPr lang="zh-TW" altLang="en-US" sz="1600" b="1" dirty="0">
                <a:solidFill>
                  <a:schemeClr val="bg1"/>
                </a:solidFill>
                <a:latin typeface="微軟正黑體" pitchFamily="34" charset="-120"/>
                <a:ea typeface="微軟正黑體" pitchFamily="34" charset="-120"/>
              </a:rPr>
              <a:t>％中的</a:t>
            </a:r>
            <a:r>
              <a:rPr lang="en-US" altLang="zh-TW" sz="1600" b="1" dirty="0">
                <a:solidFill>
                  <a:schemeClr val="bg1"/>
                </a:solidFill>
                <a:latin typeface="微軟正黑體" pitchFamily="34" charset="-120"/>
                <a:ea typeface="微軟正黑體" pitchFamily="34" charset="-120"/>
              </a:rPr>
              <a:t>4/10</a:t>
            </a:r>
            <a:endParaRPr lang="zh-TW" altLang="en-US" sz="1600" b="1" dirty="0">
              <a:solidFill>
                <a:schemeClr val="bg1"/>
              </a:solidFill>
              <a:latin typeface="微軟正黑體" pitchFamily="34" charset="-120"/>
              <a:ea typeface="微軟正黑體" pitchFamily="34" charset="-120"/>
            </a:endParaRPr>
          </a:p>
          <a:p>
            <a:r>
              <a:rPr lang="zh-TW" altLang="en-US" sz="1600" b="1" dirty="0">
                <a:solidFill>
                  <a:schemeClr val="bg1"/>
                </a:solidFill>
                <a:latin typeface="微軟正黑體" pitchFamily="34" charset="-120"/>
                <a:ea typeface="微軟正黑體" pitchFamily="34" charset="-120"/>
              </a:rPr>
              <a:t/>
            </a:r>
            <a:br>
              <a:rPr lang="zh-TW" altLang="en-US" sz="1600" b="1" dirty="0">
                <a:solidFill>
                  <a:schemeClr val="bg1"/>
                </a:solidFill>
                <a:latin typeface="微軟正黑體" pitchFamily="34" charset="-120"/>
                <a:ea typeface="微軟正黑體" pitchFamily="34" charset="-120"/>
              </a:rPr>
            </a:br>
            <a:endParaRPr lang="en-US" sz="1600" b="1" dirty="0">
              <a:solidFill>
                <a:schemeClr val="bg1"/>
              </a:solidFill>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73958210.jpg"/>
          <p:cNvPicPr>
            <a:picLocks noChangeAspect="1"/>
          </p:cNvPicPr>
          <p:nvPr/>
        </p:nvPicPr>
        <p:blipFill>
          <a:blip r:embed="rId3"/>
          <a:srcRect/>
          <a:stretch>
            <a:fillRect/>
          </a:stretch>
        </p:blipFill>
        <p:spPr>
          <a:xfrm>
            <a:off x="0" y="0"/>
            <a:ext cx="4572000" cy="6858000"/>
          </a:xfrm>
          <a:prstGeom prst="rect">
            <a:avLst/>
          </a:prstGeom>
        </p:spPr>
      </p:pic>
      <p:pic>
        <p:nvPicPr>
          <p:cNvPr id="26625" name="Picture 3"/>
          <p:cNvPicPr>
            <a:picLocks noChangeAspect="1" noChangeArrowheads="1"/>
          </p:cNvPicPr>
          <p:nvPr/>
        </p:nvPicPr>
        <p:blipFill>
          <a:blip r:embed="rId4">
            <a:lum contrast="-30000"/>
          </a:blip>
          <a:srcRect/>
          <a:stretch>
            <a:fillRect/>
          </a:stretch>
        </p:blipFill>
        <p:spPr bwMode="auto">
          <a:xfrm>
            <a:off x="6089650" y="539750"/>
            <a:ext cx="1858963" cy="2327275"/>
          </a:xfrm>
          <a:prstGeom prst="rect">
            <a:avLst/>
          </a:prstGeom>
          <a:noFill/>
          <a:ln w="9525">
            <a:noFill/>
            <a:miter lim="800000"/>
            <a:headEnd/>
            <a:tailEnd/>
          </a:ln>
        </p:spPr>
      </p:pic>
      <p:sp>
        <p:nvSpPr>
          <p:cNvPr id="26627" name="Oval 8"/>
          <p:cNvSpPr>
            <a:spLocks noChangeArrowheads="1"/>
          </p:cNvSpPr>
          <p:nvPr/>
        </p:nvSpPr>
        <p:spPr bwMode="auto">
          <a:xfrm>
            <a:off x="109537" y="2849563"/>
            <a:ext cx="3460750" cy="3460750"/>
          </a:xfrm>
          <a:prstGeom prst="ellipse">
            <a:avLst/>
          </a:prstGeom>
          <a:solidFill>
            <a:srgbClr val="5A412D"/>
          </a:solidFill>
          <a:ln w="9525" algn="ctr">
            <a:noFill/>
            <a:round/>
            <a:headEnd/>
            <a:tailEnd/>
          </a:ln>
        </p:spPr>
        <p:txBody>
          <a:bodyPr/>
          <a:lstStyle/>
          <a:p>
            <a:pPr algn="ctr" eaLnBrk="0" hangingPunct="0"/>
            <a:endParaRPr lang="en-US"/>
          </a:p>
        </p:txBody>
      </p:sp>
      <p:sp>
        <p:nvSpPr>
          <p:cNvPr id="8" name="TextBox 7"/>
          <p:cNvSpPr txBox="1"/>
          <p:nvPr/>
        </p:nvSpPr>
        <p:spPr>
          <a:xfrm>
            <a:off x="7544899" y="1001339"/>
            <a:ext cx="1210652" cy="584775"/>
          </a:xfrm>
          <a:prstGeom prst="rect">
            <a:avLst/>
          </a:prstGeom>
          <a:noFill/>
        </p:spPr>
        <p:txBody>
          <a:bodyPr wrap="none">
            <a:spAutoFit/>
          </a:bodyPr>
          <a:lstStyle/>
          <a:p>
            <a:pPr algn="r" eaLnBrk="0" hangingPunct="0">
              <a:defRPr/>
            </a:pPr>
            <a:r>
              <a:rPr lang="zh-TW" altLang="en-US" sz="1600" b="1" dirty="0" smtClean="0">
                <a:solidFill>
                  <a:schemeClr val="tx1">
                    <a:lumMod val="65000"/>
                    <a:lumOff val="35000"/>
                  </a:schemeClr>
                </a:solidFill>
                <a:latin typeface="微軟正黑體" pitchFamily="34" charset="-120"/>
                <a:ea typeface="微軟正黑體" pitchFamily="34" charset="-120"/>
              </a:rPr>
              <a:t>納</a:t>
            </a:r>
            <a:r>
              <a:rPr lang="zh-TW" altLang="en-US" sz="1600" b="1" dirty="0">
                <a:solidFill>
                  <a:schemeClr val="tx1">
                    <a:lumMod val="65000"/>
                    <a:lumOff val="35000"/>
                  </a:schemeClr>
                </a:solidFill>
                <a:latin typeface="微軟正黑體" pitchFamily="34" charset="-120"/>
                <a:ea typeface="微軟正黑體" pitchFamily="34" charset="-120"/>
              </a:rPr>
              <a:t>帕</a:t>
            </a:r>
            <a:r>
              <a:rPr lang="zh-TW" altLang="en-US" sz="1600" b="1" dirty="0" smtClean="0">
                <a:solidFill>
                  <a:schemeClr val="tx1">
                    <a:lumMod val="65000"/>
                    <a:lumOff val="35000"/>
                  </a:schemeClr>
                </a:solidFill>
                <a:latin typeface="微軟正黑體" pitchFamily="34" charset="-120"/>
                <a:ea typeface="微軟正黑體" pitchFamily="34" charset="-120"/>
              </a:rPr>
              <a:t>谷產區</a:t>
            </a:r>
            <a:endParaRPr lang="en-US" altLang="zh-TW" sz="1600" b="1" dirty="0">
              <a:solidFill>
                <a:schemeClr val="tx1">
                  <a:lumMod val="65000"/>
                  <a:lumOff val="35000"/>
                </a:schemeClr>
              </a:solidFill>
              <a:latin typeface="微軟正黑體" pitchFamily="34" charset="-120"/>
              <a:ea typeface="微軟正黑體" pitchFamily="34" charset="-120"/>
            </a:endParaRPr>
          </a:p>
          <a:p>
            <a:pPr algn="r" eaLnBrk="0" hangingPunct="0">
              <a:defRPr/>
            </a:pPr>
            <a:endParaRPr lang="en-US" sz="1600" dirty="0">
              <a:solidFill>
                <a:schemeClr val="tx1">
                  <a:lumMod val="65000"/>
                  <a:lumOff val="35000"/>
                </a:schemeClr>
              </a:solidFill>
              <a:latin typeface="Helvetica" pitchFamily="50" charset="0"/>
              <a:cs typeface="+mn-cs"/>
            </a:endParaRPr>
          </a:p>
        </p:txBody>
      </p:sp>
      <p:pic>
        <p:nvPicPr>
          <p:cNvPr id="26629" name="Picture 2"/>
          <p:cNvPicPr>
            <a:picLocks noChangeAspect="1" noChangeArrowheads="1"/>
          </p:cNvPicPr>
          <p:nvPr/>
        </p:nvPicPr>
        <p:blipFill>
          <a:blip r:embed="rId5"/>
          <a:srcRect/>
          <a:stretch>
            <a:fillRect/>
          </a:stretch>
        </p:blipFill>
        <p:spPr bwMode="auto">
          <a:xfrm>
            <a:off x="4768850" y="1960563"/>
            <a:ext cx="3381375" cy="3762375"/>
          </a:xfrm>
          <a:prstGeom prst="rect">
            <a:avLst/>
          </a:prstGeom>
          <a:noFill/>
          <a:ln w="9525">
            <a:noFill/>
            <a:miter lim="800000"/>
            <a:headEnd/>
            <a:tailEnd/>
          </a:ln>
        </p:spPr>
      </p:pic>
      <p:sp>
        <p:nvSpPr>
          <p:cNvPr id="26630" name="TextBox 13"/>
          <p:cNvSpPr txBox="1">
            <a:spLocks noChangeArrowheads="1"/>
          </p:cNvSpPr>
          <p:nvPr/>
        </p:nvSpPr>
        <p:spPr bwMode="auto">
          <a:xfrm>
            <a:off x="6168048" y="4579938"/>
            <a:ext cx="1210652" cy="584775"/>
          </a:xfrm>
          <a:prstGeom prst="rect">
            <a:avLst/>
          </a:prstGeom>
          <a:noFill/>
          <a:ln w="9525">
            <a:noFill/>
            <a:miter lim="800000"/>
            <a:headEnd/>
            <a:tailEnd/>
          </a:ln>
        </p:spPr>
        <p:txBody>
          <a:bodyPr wrap="none">
            <a:spAutoFit/>
          </a:bodyPr>
          <a:lstStyle/>
          <a:p>
            <a:pPr algn="r" eaLnBrk="0" hangingPunct="0"/>
            <a:r>
              <a:rPr lang="zh-TW" altLang="en-US" sz="1600" b="1" dirty="0" smtClean="0">
                <a:solidFill>
                  <a:schemeClr val="bg1"/>
                </a:solidFill>
                <a:latin typeface="微軟正黑體" pitchFamily="34" charset="-120"/>
                <a:ea typeface="微軟正黑體" pitchFamily="34" charset="-120"/>
              </a:rPr>
              <a:t>波爾多產區</a:t>
            </a:r>
            <a:endParaRPr lang="en-US" altLang="zh-TW" sz="1600" b="1" dirty="0">
              <a:solidFill>
                <a:schemeClr val="bg1"/>
              </a:solidFill>
              <a:latin typeface="微軟正黑體" pitchFamily="34" charset="-120"/>
              <a:ea typeface="微軟正黑體" pitchFamily="34" charset="-120"/>
            </a:endParaRPr>
          </a:p>
          <a:p>
            <a:pPr algn="r" eaLnBrk="0" hangingPunct="0"/>
            <a:endParaRPr lang="en-US" sz="1600" dirty="0">
              <a:solidFill>
                <a:schemeClr val="bg1"/>
              </a:solidFill>
              <a:latin typeface="Helvetica" pitchFamily="34" charset="0"/>
            </a:endParaRPr>
          </a:p>
        </p:txBody>
      </p:sp>
      <p:sp>
        <p:nvSpPr>
          <p:cNvPr id="26631" name="TextBox 15"/>
          <p:cNvSpPr txBox="1">
            <a:spLocks noChangeArrowheads="1"/>
          </p:cNvSpPr>
          <p:nvPr/>
        </p:nvSpPr>
        <p:spPr bwMode="auto">
          <a:xfrm>
            <a:off x="-121024" y="3290888"/>
            <a:ext cx="3254375" cy="2432050"/>
          </a:xfrm>
          <a:prstGeom prst="rect">
            <a:avLst/>
          </a:prstGeom>
          <a:noFill/>
          <a:ln w="9525">
            <a:noFill/>
            <a:miter lim="800000"/>
            <a:headEnd/>
            <a:tailEnd/>
          </a:ln>
        </p:spPr>
        <p:txBody>
          <a:bodyPr wrap="none"/>
          <a:lstStyle/>
          <a:p>
            <a:pPr algn="r" eaLnBrk="0" hangingPunct="0"/>
            <a:r>
              <a:rPr lang="zh-TW" altLang="en-US" sz="2000" b="1" dirty="0" smtClean="0">
                <a:solidFill>
                  <a:schemeClr val="bg1"/>
                </a:solidFill>
                <a:latin typeface="微軟正黑體" pitchFamily="34" charset="-120"/>
                <a:ea typeface="微軟正黑體" pitchFamily="34" charset="-120"/>
              </a:rPr>
              <a:t>納帕谷產區</a:t>
            </a:r>
            <a:endParaRPr lang="en-US" altLang="zh-TW" sz="2000" b="1" dirty="0" smtClean="0">
              <a:solidFill>
                <a:schemeClr val="bg1"/>
              </a:solidFill>
              <a:latin typeface="微軟正黑體" pitchFamily="34" charset="-120"/>
              <a:ea typeface="微軟正黑體" pitchFamily="34" charset="-120"/>
            </a:endParaRPr>
          </a:p>
          <a:p>
            <a:pPr algn="r" eaLnBrk="0" hangingPunct="0"/>
            <a:endParaRPr lang="en-US" sz="2000" b="1" dirty="0" smtClean="0">
              <a:solidFill>
                <a:schemeClr val="bg1"/>
              </a:solidFill>
              <a:latin typeface="微軟正黑體" pitchFamily="34" charset="-120"/>
              <a:ea typeface="微軟正黑體" pitchFamily="34" charset="-120"/>
            </a:endParaRPr>
          </a:p>
          <a:p>
            <a:pPr algn="r" eaLnBrk="0" hangingPunct="0"/>
            <a:r>
              <a:rPr lang="zh-TW" altLang="en-US" sz="1600" b="1" dirty="0">
                <a:solidFill>
                  <a:schemeClr val="bg1"/>
                </a:solidFill>
                <a:latin typeface="微軟正黑體" pitchFamily="34" charset="-120"/>
                <a:ea typeface="微軟正黑體" pitchFamily="34" charset="-120"/>
              </a:rPr>
              <a:t>種植</a:t>
            </a:r>
            <a:r>
              <a:rPr lang="zh-TW" altLang="en-US" sz="1600" b="1" dirty="0" smtClean="0">
                <a:solidFill>
                  <a:schemeClr val="bg1"/>
                </a:solidFill>
                <a:latin typeface="微軟正黑體" pitchFamily="34" charset="-120"/>
                <a:ea typeface="微軟正黑體" pitchFamily="34" charset="-120"/>
              </a:rPr>
              <a:t>面積 </a:t>
            </a:r>
            <a:r>
              <a:rPr lang="en-US" altLang="zh-TW" sz="1600" b="1" dirty="0" smtClean="0">
                <a:solidFill>
                  <a:schemeClr val="bg1"/>
                </a:solidFill>
                <a:latin typeface="微軟正黑體" pitchFamily="34" charset="-120"/>
                <a:ea typeface="微軟正黑體" pitchFamily="34" charset="-120"/>
              </a:rPr>
              <a:t>45,000</a:t>
            </a:r>
            <a:r>
              <a:rPr lang="zh-TW" altLang="en-US" sz="1600" b="1" dirty="0" smtClean="0">
                <a:solidFill>
                  <a:schemeClr val="bg1"/>
                </a:solidFill>
                <a:latin typeface="微軟正黑體" pitchFamily="34" charset="-120"/>
                <a:ea typeface="微軟正黑體" pitchFamily="34" charset="-120"/>
              </a:rPr>
              <a:t>英畝</a:t>
            </a:r>
            <a:endParaRPr lang="en-US" altLang="zh-TW" sz="1600" b="1" dirty="0" smtClean="0">
              <a:solidFill>
                <a:schemeClr val="bg1"/>
              </a:solidFill>
              <a:latin typeface="微軟正黑體" pitchFamily="34" charset="-120"/>
              <a:ea typeface="微軟正黑體" pitchFamily="34" charset="-120"/>
            </a:endParaRPr>
          </a:p>
          <a:p>
            <a:pPr algn="r" eaLnBrk="0" hangingPunct="0"/>
            <a:r>
              <a:rPr lang="zh-TW" altLang="en-US" sz="1600" b="1" dirty="0" smtClean="0">
                <a:solidFill>
                  <a:schemeClr val="bg1"/>
                </a:solidFill>
                <a:latin typeface="微軟正黑體" pitchFamily="34" charset="-120"/>
                <a:ea typeface="微軟正黑體" pitchFamily="34" charset="-120"/>
              </a:rPr>
              <a:t>（約</a:t>
            </a:r>
            <a:r>
              <a:rPr lang="en-US" altLang="zh-TW" sz="1600" b="1" dirty="0" smtClean="0">
                <a:solidFill>
                  <a:schemeClr val="bg1"/>
                </a:solidFill>
                <a:latin typeface="微軟正黑體" pitchFamily="34" charset="-120"/>
                <a:ea typeface="微軟正黑體" pitchFamily="34" charset="-120"/>
              </a:rPr>
              <a:t>18,250</a:t>
            </a:r>
            <a:r>
              <a:rPr lang="zh-TW" altLang="en-US" sz="1600" b="1" dirty="0" smtClean="0">
                <a:solidFill>
                  <a:schemeClr val="bg1"/>
                </a:solidFill>
                <a:latin typeface="微軟正黑體" pitchFamily="34" charset="-120"/>
                <a:ea typeface="微軟正黑體" pitchFamily="34" charset="-120"/>
              </a:rPr>
              <a:t>公頃）</a:t>
            </a:r>
            <a:endParaRPr lang="en-US" sz="1600" b="1" dirty="0" smtClean="0">
              <a:solidFill>
                <a:schemeClr val="bg1"/>
              </a:solidFill>
              <a:latin typeface="微軟正黑體" pitchFamily="34" charset="-120"/>
              <a:ea typeface="微軟正黑體" pitchFamily="34" charset="-120"/>
            </a:endParaRPr>
          </a:p>
          <a:p>
            <a:pPr algn="r" eaLnBrk="0" hangingPunct="0"/>
            <a:r>
              <a:rPr lang="en-US" sz="1600" b="1" dirty="0" smtClean="0">
                <a:solidFill>
                  <a:schemeClr val="bg1"/>
                </a:solidFill>
                <a:latin typeface="微軟正黑體" pitchFamily="34" charset="-120"/>
                <a:ea typeface="微軟正黑體" pitchFamily="34" charset="-120"/>
              </a:rPr>
              <a:t>                        </a:t>
            </a:r>
          </a:p>
          <a:p>
            <a:pPr algn="r" eaLnBrk="0" hangingPunct="0"/>
            <a:r>
              <a:rPr lang="en-US" altLang="zh-TW" sz="1400" b="1" dirty="0" smtClean="0">
                <a:solidFill>
                  <a:schemeClr val="bg1"/>
                </a:solidFill>
                <a:latin typeface="微軟正黑體" pitchFamily="34" charset="-120"/>
                <a:ea typeface="微軟正黑體" pitchFamily="34" charset="-120"/>
              </a:rPr>
              <a:t> </a:t>
            </a:r>
            <a:r>
              <a:rPr lang="zh-TW" altLang="en-US" sz="1400" b="1" dirty="0" smtClean="0">
                <a:solidFill>
                  <a:schemeClr val="bg1"/>
                </a:solidFill>
                <a:latin typeface="微軟正黑體" pitchFamily="34" charset="-120"/>
                <a:ea typeface="微軟正黑體" pitchFamily="34" charset="-120"/>
              </a:rPr>
              <a:t>波爾多產區</a:t>
            </a:r>
            <a:endParaRPr lang="en-US" altLang="zh-TW" sz="1400" b="1" dirty="0" smtClean="0">
              <a:solidFill>
                <a:schemeClr val="bg1"/>
              </a:solidFill>
              <a:latin typeface="微軟正黑體" pitchFamily="34" charset="-120"/>
              <a:ea typeface="微軟正黑體" pitchFamily="34" charset="-120"/>
            </a:endParaRPr>
          </a:p>
          <a:p>
            <a:pPr algn="r" eaLnBrk="0" hangingPunct="0"/>
            <a:r>
              <a:rPr lang="zh-TW" altLang="en-US" sz="1400" b="1" dirty="0" smtClean="0">
                <a:solidFill>
                  <a:schemeClr val="bg1"/>
                </a:solidFill>
                <a:latin typeface="微軟正黑體" pitchFamily="34" charset="-120"/>
                <a:ea typeface="微軟正黑體" pitchFamily="34" charset="-120"/>
              </a:rPr>
              <a:t>種植面積</a:t>
            </a:r>
            <a:r>
              <a:rPr lang="en-US" altLang="zh-TW" sz="1600" b="1" dirty="0" smtClean="0">
                <a:solidFill>
                  <a:schemeClr val="bg1"/>
                </a:solidFill>
                <a:latin typeface="微軟正黑體" pitchFamily="34" charset="-120"/>
                <a:ea typeface="微軟正黑體" pitchFamily="34" charset="-120"/>
              </a:rPr>
              <a:t>290,000</a:t>
            </a:r>
            <a:r>
              <a:rPr lang="zh-TW" altLang="en-US" sz="1600" b="1" dirty="0" smtClean="0">
                <a:solidFill>
                  <a:schemeClr val="bg1"/>
                </a:solidFill>
                <a:latin typeface="微軟正黑體" pitchFamily="34" charset="-120"/>
                <a:ea typeface="微軟正黑體" pitchFamily="34" charset="-120"/>
              </a:rPr>
              <a:t>英畝</a:t>
            </a:r>
            <a:endParaRPr lang="en-US" altLang="zh-TW" sz="1600" b="1" dirty="0" smtClean="0">
              <a:solidFill>
                <a:schemeClr val="bg1"/>
              </a:solidFill>
              <a:latin typeface="微軟正黑體" pitchFamily="34" charset="-120"/>
              <a:ea typeface="微軟正黑體" pitchFamily="34" charset="-120"/>
            </a:endParaRPr>
          </a:p>
          <a:p>
            <a:pPr algn="r" eaLnBrk="0" hangingPunct="0"/>
            <a:r>
              <a:rPr lang="zh-TW" altLang="en-US" sz="1600" b="1" dirty="0" smtClean="0">
                <a:solidFill>
                  <a:schemeClr val="bg1"/>
                </a:solidFill>
                <a:latin typeface="微軟正黑體" pitchFamily="34" charset="-120"/>
                <a:ea typeface="微軟正黑體" pitchFamily="34" charset="-120"/>
              </a:rPr>
              <a:t>（約</a:t>
            </a:r>
            <a:r>
              <a:rPr lang="en-US" altLang="zh-TW" sz="1600" b="1" dirty="0" smtClean="0">
                <a:solidFill>
                  <a:schemeClr val="bg1"/>
                </a:solidFill>
                <a:latin typeface="微軟正黑體" pitchFamily="34" charset="-120"/>
                <a:ea typeface="微軟正黑體" pitchFamily="34" charset="-120"/>
              </a:rPr>
              <a:t>117,500</a:t>
            </a:r>
            <a:r>
              <a:rPr lang="zh-TW" altLang="en-US" sz="1600" b="1" dirty="0" smtClean="0">
                <a:solidFill>
                  <a:schemeClr val="bg1"/>
                </a:solidFill>
                <a:latin typeface="微軟正黑體" pitchFamily="34" charset="-120"/>
                <a:ea typeface="微軟正黑體" pitchFamily="34" charset="-120"/>
              </a:rPr>
              <a:t>公頃）</a:t>
            </a:r>
            <a:endParaRPr lang="en-US" altLang="zh-TW" sz="1600" b="1" dirty="0" smtClean="0">
              <a:solidFill>
                <a:schemeClr val="bg1"/>
              </a:solidFill>
              <a:latin typeface="微軟正黑體" pitchFamily="34" charset="-120"/>
              <a:ea typeface="微軟正黑體" pitchFamily="34" charset="-120"/>
            </a:endParaRPr>
          </a:p>
          <a:p>
            <a:pPr algn="r" eaLnBrk="0" hangingPunct="0"/>
            <a:r>
              <a:rPr lang="zh-TW" altLang="en-US" sz="1600" b="1" dirty="0" smtClean="0">
                <a:solidFill>
                  <a:schemeClr val="bg1"/>
                </a:solidFill>
                <a:latin typeface="微軟正黑體" pitchFamily="34" charset="-120"/>
                <a:ea typeface="微軟正黑體" pitchFamily="34" charset="-120"/>
              </a:rPr>
              <a:t>納帕谷是波爾多的</a:t>
            </a:r>
            <a:r>
              <a:rPr lang="en-US" altLang="zh-TW" sz="1600" b="1" dirty="0" smtClean="0">
                <a:solidFill>
                  <a:schemeClr val="bg1"/>
                </a:solidFill>
                <a:latin typeface="微軟正黑體" pitchFamily="34" charset="-120"/>
                <a:ea typeface="微軟正黑體" pitchFamily="34" charset="-120"/>
              </a:rPr>
              <a:t>1/8</a:t>
            </a:r>
            <a:r>
              <a:rPr lang="zh-TW" altLang="en-US" sz="1600" b="1" dirty="0" smtClean="0">
                <a:solidFill>
                  <a:schemeClr val="bg1"/>
                </a:solidFill>
                <a:latin typeface="微軟正黑體" pitchFamily="34" charset="-120"/>
                <a:ea typeface="微軟正黑體" pitchFamily="34" charset="-120"/>
              </a:rPr>
              <a:t>大小</a:t>
            </a:r>
            <a:endParaRPr lang="en-US" sz="1600" b="1" dirty="0">
              <a:solidFill>
                <a:schemeClr val="bg1"/>
              </a:solidFill>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0" descr="84763294.jpg"/>
          <p:cNvPicPr>
            <a:picLocks noChangeAspect="1"/>
          </p:cNvPicPr>
          <p:nvPr/>
        </p:nvPicPr>
        <p:blipFill>
          <a:blip r:embed="rId3"/>
          <a:srcRect/>
          <a:stretch>
            <a:fillRect/>
          </a:stretch>
        </p:blipFill>
        <p:spPr bwMode="auto">
          <a:xfrm>
            <a:off x="0" y="0"/>
            <a:ext cx="4572000" cy="6858000"/>
          </a:xfrm>
          <a:prstGeom prst="rect">
            <a:avLst/>
          </a:prstGeom>
          <a:noFill/>
          <a:ln w="9525">
            <a:noFill/>
            <a:miter lim="800000"/>
            <a:headEnd/>
            <a:tailEnd/>
          </a:ln>
        </p:spPr>
      </p:pic>
      <p:pic>
        <p:nvPicPr>
          <p:cNvPr id="4098" name="Picture 2"/>
          <p:cNvPicPr>
            <a:picLocks noChangeAspect="1" noChangeArrowheads="1"/>
          </p:cNvPicPr>
          <p:nvPr/>
        </p:nvPicPr>
        <p:blipFill>
          <a:blip r:embed="rId4" cstate="email">
            <a:clrChange>
              <a:clrFrom>
                <a:srgbClr val="FFFFFF"/>
              </a:clrFrom>
              <a:clrTo>
                <a:srgbClr val="FFFFFF">
                  <a:alpha val="0"/>
                </a:srgbClr>
              </a:clrTo>
            </a:clrChange>
            <a:duotone>
              <a:prstClr val="black"/>
              <a:srgbClr val="D2D37B">
                <a:tint val="45000"/>
                <a:satMod val="400000"/>
              </a:srgbClr>
            </a:duotone>
            <a:lum bright="20000" contrast="10000"/>
          </a:blip>
          <a:srcRect/>
          <a:stretch>
            <a:fillRect/>
          </a:stretch>
        </p:blipFill>
        <p:spPr bwMode="auto">
          <a:xfrm>
            <a:off x="5482875" y="575198"/>
            <a:ext cx="1304925" cy="1371600"/>
          </a:xfrm>
          <a:prstGeom prst="rect">
            <a:avLst/>
          </a:prstGeom>
          <a:noFill/>
          <a:ln w="9525">
            <a:noFill/>
            <a:miter lim="800000"/>
            <a:headEnd/>
            <a:tailEnd/>
          </a:ln>
        </p:spPr>
      </p:pic>
      <p:sp>
        <p:nvSpPr>
          <p:cNvPr id="12" name="TextBox 11"/>
          <p:cNvSpPr txBox="1"/>
          <p:nvPr/>
        </p:nvSpPr>
        <p:spPr>
          <a:xfrm>
            <a:off x="6832600" y="1039813"/>
            <a:ext cx="1725613" cy="1016000"/>
          </a:xfrm>
          <a:prstGeom prst="rect">
            <a:avLst/>
          </a:prstGeom>
          <a:noFill/>
        </p:spPr>
        <p:txBody>
          <a:bodyPr wrap="none"/>
          <a:lstStyle/>
          <a:p>
            <a:pPr algn="r" eaLnBrk="0" hangingPunct="0">
              <a:defRPr/>
            </a:pPr>
            <a:r>
              <a:rPr lang="en-US" sz="6600" dirty="0" smtClean="0">
                <a:solidFill>
                  <a:schemeClr val="tx1">
                    <a:lumMod val="65000"/>
                    <a:lumOff val="35000"/>
                  </a:schemeClr>
                </a:solidFill>
                <a:latin typeface="Arial" pitchFamily="34" charset="0"/>
                <a:cs typeface="Arial" pitchFamily="34" charset="0"/>
              </a:rPr>
              <a:t>77%</a:t>
            </a:r>
            <a:endParaRPr lang="en-US" sz="6600" dirty="0">
              <a:solidFill>
                <a:schemeClr val="tx1">
                  <a:lumMod val="65000"/>
                  <a:lumOff val="35000"/>
                </a:schemeClr>
              </a:solidFill>
              <a:latin typeface="Arial" pitchFamily="34" charset="0"/>
              <a:cs typeface="Arial" pitchFamily="34" charset="0"/>
            </a:endParaRPr>
          </a:p>
        </p:txBody>
      </p:sp>
      <p:sp>
        <p:nvSpPr>
          <p:cNvPr id="13" name="TextBox 12"/>
          <p:cNvSpPr txBox="1"/>
          <p:nvPr/>
        </p:nvSpPr>
        <p:spPr>
          <a:xfrm>
            <a:off x="5163671" y="2073649"/>
            <a:ext cx="3536576" cy="2606867"/>
          </a:xfrm>
          <a:prstGeom prst="rect">
            <a:avLst/>
          </a:prstGeom>
          <a:noFill/>
        </p:spPr>
        <p:txBody>
          <a:bodyPr wrap="square">
            <a:spAutoFit/>
          </a:bodyPr>
          <a:lstStyle/>
          <a:p>
            <a:pPr eaLnBrk="0" hangingPunct="0">
              <a:lnSpc>
                <a:spcPct val="95000"/>
              </a:lnSpc>
              <a:defRPr/>
            </a:pPr>
            <a:r>
              <a:rPr lang="zh-TW" altLang="en-US" sz="2800" b="1" dirty="0" smtClean="0">
                <a:solidFill>
                  <a:schemeClr val="tx1">
                    <a:lumMod val="65000"/>
                    <a:lumOff val="35000"/>
                  </a:schemeClr>
                </a:solidFill>
                <a:latin typeface="微軟正黑體" pitchFamily="34" charset="-120"/>
                <a:ea typeface="微軟正黑體" pitchFamily="34" charset="-120"/>
              </a:rPr>
              <a:t>小型生產者</a:t>
            </a:r>
            <a:endParaRPr lang="en-US" sz="2800" b="1" dirty="0" smtClean="0">
              <a:solidFill>
                <a:schemeClr val="tx1">
                  <a:lumMod val="65000"/>
                  <a:lumOff val="35000"/>
                </a:schemeClr>
              </a:solidFill>
              <a:latin typeface="微軟正黑體" pitchFamily="34" charset="-120"/>
              <a:ea typeface="微軟正黑體" pitchFamily="34" charset="-120"/>
              <a:cs typeface="+mn-cs"/>
            </a:endParaRPr>
          </a:p>
          <a:p>
            <a:pPr eaLnBrk="0" hangingPunct="0">
              <a:lnSpc>
                <a:spcPct val="95000"/>
              </a:lnSpc>
              <a:defRPr/>
            </a:pPr>
            <a:endParaRPr lang="en-US" altLang="zh-TW" b="1" dirty="0" smtClean="0">
              <a:solidFill>
                <a:schemeClr val="tx1">
                  <a:lumMod val="65000"/>
                  <a:lumOff val="35000"/>
                </a:schemeClr>
              </a:solidFill>
              <a:latin typeface="微軟正黑體" pitchFamily="34" charset="-120"/>
              <a:ea typeface="微軟正黑體" pitchFamily="34" charset="-120"/>
            </a:endParaRPr>
          </a:p>
          <a:p>
            <a:pPr eaLnBrk="0" hangingPunct="0">
              <a:lnSpc>
                <a:spcPct val="95000"/>
              </a:lnSpc>
              <a:defRPr/>
            </a:pPr>
            <a:r>
              <a:rPr lang="en-US" altLang="zh-TW" b="1" dirty="0" smtClean="0">
                <a:solidFill>
                  <a:schemeClr val="tx1">
                    <a:lumMod val="65000"/>
                    <a:lumOff val="35000"/>
                  </a:schemeClr>
                </a:solidFill>
                <a:latin typeface="微軟正黑體" pitchFamily="34" charset="-120"/>
                <a:ea typeface="微軟正黑體" pitchFamily="34" charset="-120"/>
              </a:rPr>
              <a:t>NVV</a:t>
            </a:r>
            <a:r>
              <a:rPr lang="zh-TW" altLang="en-US" b="1" dirty="0" smtClean="0">
                <a:solidFill>
                  <a:schemeClr val="tx1">
                    <a:lumMod val="65000"/>
                    <a:lumOff val="35000"/>
                  </a:schemeClr>
                </a:solidFill>
                <a:latin typeface="微軟正黑體" pitchFamily="34" charset="-120"/>
                <a:ea typeface="微軟正黑體" pitchFamily="34" charset="-120"/>
              </a:rPr>
              <a:t>的會員</a:t>
            </a:r>
            <a:endParaRPr lang="en-US" b="1" dirty="0" smtClean="0">
              <a:solidFill>
                <a:schemeClr val="tx1">
                  <a:lumMod val="65000"/>
                  <a:lumOff val="35000"/>
                </a:schemeClr>
              </a:solidFill>
              <a:latin typeface="微軟正黑體" pitchFamily="34" charset="-120"/>
              <a:ea typeface="微軟正黑體" pitchFamily="34" charset="-120"/>
              <a:cs typeface="+mn-cs"/>
            </a:endParaRPr>
          </a:p>
          <a:p>
            <a:pPr eaLnBrk="0" hangingPunct="0">
              <a:lnSpc>
                <a:spcPct val="95000"/>
              </a:lnSpc>
              <a:defRPr/>
            </a:pPr>
            <a:r>
              <a:rPr lang="en-US" altLang="zh-TW" b="1" dirty="0" smtClean="0">
                <a:solidFill>
                  <a:schemeClr val="tx1">
                    <a:lumMod val="65000"/>
                    <a:lumOff val="35000"/>
                  </a:schemeClr>
                </a:solidFill>
                <a:latin typeface="微軟正黑體" pitchFamily="34" charset="-120"/>
                <a:ea typeface="微軟正黑體" pitchFamily="34" charset="-120"/>
              </a:rPr>
              <a:t>77</a:t>
            </a:r>
            <a:r>
              <a:rPr lang="zh-TW" altLang="en-US" b="1" dirty="0" smtClean="0">
                <a:solidFill>
                  <a:schemeClr val="tx1">
                    <a:lumMod val="65000"/>
                    <a:lumOff val="35000"/>
                  </a:schemeClr>
                </a:solidFill>
                <a:latin typeface="微軟正黑體" pitchFamily="34" charset="-120"/>
                <a:ea typeface="微軟正黑體" pitchFamily="34" charset="-120"/>
              </a:rPr>
              <a:t>％年產量小於</a:t>
            </a:r>
            <a:r>
              <a:rPr lang="en-US" altLang="zh-TW" b="1" dirty="0" smtClean="0">
                <a:solidFill>
                  <a:schemeClr val="tx1">
                    <a:lumMod val="65000"/>
                    <a:lumOff val="35000"/>
                  </a:schemeClr>
                </a:solidFill>
                <a:latin typeface="微軟正黑體" pitchFamily="34" charset="-120"/>
                <a:ea typeface="微軟正黑體" pitchFamily="34" charset="-120"/>
              </a:rPr>
              <a:t>10000</a:t>
            </a:r>
            <a:r>
              <a:rPr lang="zh-TW" altLang="en-US" b="1" dirty="0" smtClean="0">
                <a:solidFill>
                  <a:schemeClr val="tx1">
                    <a:lumMod val="65000"/>
                    <a:lumOff val="35000"/>
                  </a:schemeClr>
                </a:solidFill>
                <a:latin typeface="微軟正黑體" pitchFamily="34" charset="-120"/>
                <a:ea typeface="微軟正黑體" pitchFamily="34" charset="-120"/>
              </a:rPr>
              <a:t>箱</a:t>
            </a:r>
            <a:endParaRPr lang="en-US" b="1" dirty="0" smtClean="0">
              <a:solidFill>
                <a:schemeClr val="tx1">
                  <a:lumMod val="65000"/>
                  <a:lumOff val="35000"/>
                </a:schemeClr>
              </a:solidFill>
              <a:latin typeface="微軟正黑體" pitchFamily="34" charset="-120"/>
              <a:ea typeface="微軟正黑體" pitchFamily="34" charset="-120"/>
              <a:cs typeface="+mn-cs"/>
            </a:endParaRPr>
          </a:p>
          <a:p>
            <a:pPr eaLnBrk="0" hangingPunct="0">
              <a:lnSpc>
                <a:spcPct val="95000"/>
              </a:lnSpc>
              <a:defRPr/>
            </a:pPr>
            <a:r>
              <a:rPr lang="en-US" altLang="zh-TW" b="1" dirty="0" smtClean="0">
                <a:solidFill>
                  <a:schemeClr val="tx1">
                    <a:lumMod val="65000"/>
                    <a:lumOff val="35000"/>
                  </a:schemeClr>
                </a:solidFill>
                <a:latin typeface="微軟正黑體" pitchFamily="34" charset="-120"/>
                <a:ea typeface="微軟正黑體" pitchFamily="34" charset="-120"/>
                <a:cs typeface="+mn-cs"/>
              </a:rPr>
              <a:t>63</a:t>
            </a:r>
            <a:r>
              <a:rPr lang="zh-TW" altLang="en-US" b="1" dirty="0" smtClean="0">
                <a:solidFill>
                  <a:schemeClr val="tx1">
                    <a:lumMod val="65000"/>
                    <a:lumOff val="35000"/>
                  </a:schemeClr>
                </a:solidFill>
                <a:latin typeface="微軟正黑體" pitchFamily="34" charset="-120"/>
                <a:ea typeface="微軟正黑體" pitchFamily="34" charset="-120"/>
                <a:cs typeface="+mn-cs"/>
              </a:rPr>
              <a:t>％的產量不到</a:t>
            </a:r>
            <a:r>
              <a:rPr lang="en-US" altLang="zh-TW" b="1" dirty="0" smtClean="0">
                <a:solidFill>
                  <a:schemeClr val="tx1">
                    <a:lumMod val="65000"/>
                    <a:lumOff val="35000"/>
                  </a:schemeClr>
                </a:solidFill>
                <a:latin typeface="微軟正黑體" pitchFamily="34" charset="-120"/>
                <a:ea typeface="微軟正黑體" pitchFamily="34" charset="-120"/>
                <a:cs typeface="+mn-cs"/>
              </a:rPr>
              <a:t>5000</a:t>
            </a:r>
            <a:r>
              <a:rPr lang="zh-TW" altLang="en-US" b="1" dirty="0" smtClean="0">
                <a:solidFill>
                  <a:schemeClr val="tx1">
                    <a:lumMod val="65000"/>
                    <a:lumOff val="35000"/>
                  </a:schemeClr>
                </a:solidFill>
                <a:latin typeface="微軟正黑體" pitchFamily="34" charset="-120"/>
                <a:ea typeface="微軟正黑體" pitchFamily="34" charset="-120"/>
                <a:cs typeface="+mn-cs"/>
              </a:rPr>
              <a:t>箱</a:t>
            </a:r>
            <a:r>
              <a:rPr lang="en-US" altLang="zh-TW" b="1" dirty="0" smtClean="0">
                <a:solidFill>
                  <a:schemeClr val="tx1">
                    <a:lumMod val="65000"/>
                    <a:lumOff val="35000"/>
                  </a:schemeClr>
                </a:solidFill>
                <a:latin typeface="微軟正黑體" pitchFamily="34" charset="-120"/>
                <a:ea typeface="微軟正黑體" pitchFamily="34" charset="-120"/>
              </a:rPr>
              <a:t>95</a:t>
            </a:r>
            <a:r>
              <a:rPr lang="en-US" altLang="zh-TW" b="1" dirty="0">
                <a:solidFill>
                  <a:schemeClr val="tx1">
                    <a:lumMod val="65000"/>
                    <a:lumOff val="35000"/>
                  </a:schemeClr>
                </a:solidFill>
                <a:latin typeface="微軟正黑體" pitchFamily="34" charset="-120"/>
                <a:ea typeface="微軟正黑體" pitchFamily="34" charset="-120"/>
              </a:rPr>
              <a:t>% </a:t>
            </a:r>
            <a:r>
              <a:rPr lang="zh-TW" altLang="en-US" b="1" dirty="0" smtClean="0">
                <a:solidFill>
                  <a:schemeClr val="tx1">
                    <a:lumMod val="65000"/>
                    <a:lumOff val="35000"/>
                  </a:schemeClr>
                </a:solidFill>
                <a:latin typeface="微軟正黑體" pitchFamily="34" charset="-120"/>
                <a:ea typeface="微軟正黑體" pitchFamily="34" charset="-120"/>
              </a:rPr>
              <a:t>是</a:t>
            </a:r>
            <a:r>
              <a:rPr lang="zh-TW" altLang="en-US" b="1" dirty="0" smtClean="0">
                <a:solidFill>
                  <a:schemeClr val="tx1">
                    <a:lumMod val="65000"/>
                    <a:lumOff val="35000"/>
                  </a:schemeClr>
                </a:solidFill>
                <a:latin typeface="微軟正黑體" pitchFamily="34" charset="-120"/>
                <a:ea typeface="微軟正黑體" pitchFamily="34" charset="-120"/>
                <a:cs typeface="+mn-cs"/>
              </a:rPr>
              <a:t>家族事業</a:t>
            </a:r>
            <a:endParaRPr lang="en-US" b="1" dirty="0">
              <a:solidFill>
                <a:schemeClr val="tx1">
                  <a:lumMod val="65000"/>
                  <a:lumOff val="35000"/>
                </a:schemeClr>
              </a:solidFill>
              <a:latin typeface="微軟正黑體" pitchFamily="34" charset="-120"/>
              <a:ea typeface="微軟正黑體" pitchFamily="34" charset="-120"/>
              <a:cs typeface="+mn-cs"/>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20980</TotalTime>
  <Words>1933</Words>
  <Application>Microsoft Office PowerPoint</Application>
  <PresentationFormat>Letter Paper (8.5x11 in)</PresentationFormat>
  <Paragraphs>211</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Verdana</vt:lpstr>
      <vt:lpstr>Helvetica</vt:lpstr>
      <vt:lpstr>Times</vt:lpstr>
      <vt:lpstr>微軟正黑體</vt:lpstr>
      <vt:lpstr>Blank Presentation</vt:lpstr>
      <vt:lpstr>PowerPoint Presentation</vt:lpstr>
      <vt:lpstr>納帕谷酒商協會(NVV)的使命：為推廣，保護及提昇納帕谷產區的酒，酒商和社群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納帕葡萄園 刻意控制低產量</vt:lpstr>
      <vt:lpstr>釀酒模式 處理規範著重溫和</vt:lpstr>
      <vt:lpstr>風土條件 集所有優勢於一身</vt:lpstr>
      <vt:lpstr>PowerPoint Presentation</vt:lpstr>
    </vt:vector>
  </TitlesOfParts>
  <Company>鞠]皤逄掘뿿_</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dc:creator>
  <cp:lastModifiedBy>Gerry Parrott</cp:lastModifiedBy>
  <cp:revision>2748</cp:revision>
  <cp:lastPrinted>2012-01-05T23:59:51Z</cp:lastPrinted>
  <dcterms:created xsi:type="dcterms:W3CDTF">2008-12-24T15:32:27Z</dcterms:created>
  <dcterms:modified xsi:type="dcterms:W3CDTF">2012-10-15T18:49:15Z</dcterms:modified>
</cp:coreProperties>
</file>