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2"/>
  </p:notesMasterIdLst>
  <p:handoutMasterIdLst>
    <p:handoutMasterId r:id="rId23"/>
  </p:handoutMasterIdLst>
  <p:sldIdLst>
    <p:sldId id="439" r:id="rId2"/>
    <p:sldId id="585" r:id="rId3"/>
    <p:sldId id="440" r:id="rId4"/>
    <p:sldId id="441" r:id="rId5"/>
    <p:sldId id="442" r:id="rId6"/>
    <p:sldId id="492" r:id="rId7"/>
    <p:sldId id="502" r:id="rId8"/>
    <p:sldId id="476" r:id="rId9"/>
    <p:sldId id="477" r:id="rId10"/>
    <p:sldId id="515" r:id="rId11"/>
    <p:sldId id="518" r:id="rId12"/>
    <p:sldId id="521" r:id="rId13"/>
    <p:sldId id="522" r:id="rId14"/>
    <p:sldId id="487" r:id="rId15"/>
    <p:sldId id="490" r:id="rId16"/>
    <p:sldId id="528" r:id="rId17"/>
    <p:sldId id="602" r:id="rId18"/>
    <p:sldId id="570" r:id="rId19"/>
    <p:sldId id="581" r:id="rId20"/>
    <p:sldId id="587" r:id="rId21"/>
  </p:sldIdLst>
  <p:sldSz cx="9144000" cy="6858000" type="letter"/>
  <p:notesSz cx="9296400" cy="7010400"/>
  <p:defaultTextStyle>
    <a:defPPr>
      <a:defRPr lang="en-US"/>
    </a:defPPr>
    <a:lvl1pPr algn="l" rtl="0" fontAlgn="base">
      <a:spcBef>
        <a:spcPct val="0"/>
      </a:spcBef>
      <a:spcAft>
        <a:spcPct val="0"/>
      </a:spcAft>
      <a:defRPr sz="2400" kern="1200">
        <a:solidFill>
          <a:schemeClr val="tx1"/>
        </a:solidFill>
        <a:latin typeface="Times" pitchFamily="18" charset="0"/>
        <a:ea typeface="+mn-ea"/>
        <a:cs typeface="Arial" charset="0"/>
      </a:defRPr>
    </a:lvl1pPr>
    <a:lvl2pPr marL="457200" algn="l" rtl="0" fontAlgn="base">
      <a:spcBef>
        <a:spcPct val="0"/>
      </a:spcBef>
      <a:spcAft>
        <a:spcPct val="0"/>
      </a:spcAft>
      <a:defRPr sz="2400" kern="1200">
        <a:solidFill>
          <a:schemeClr val="tx1"/>
        </a:solidFill>
        <a:latin typeface="Times" pitchFamily="18" charset="0"/>
        <a:ea typeface="+mn-ea"/>
        <a:cs typeface="Arial" charset="0"/>
      </a:defRPr>
    </a:lvl2pPr>
    <a:lvl3pPr marL="914400" algn="l" rtl="0" fontAlgn="base">
      <a:spcBef>
        <a:spcPct val="0"/>
      </a:spcBef>
      <a:spcAft>
        <a:spcPct val="0"/>
      </a:spcAft>
      <a:defRPr sz="2400" kern="1200">
        <a:solidFill>
          <a:schemeClr val="tx1"/>
        </a:solidFill>
        <a:latin typeface="Times" pitchFamily="18" charset="0"/>
        <a:ea typeface="+mn-ea"/>
        <a:cs typeface="Arial" charset="0"/>
      </a:defRPr>
    </a:lvl3pPr>
    <a:lvl4pPr marL="1371600" algn="l" rtl="0" fontAlgn="base">
      <a:spcBef>
        <a:spcPct val="0"/>
      </a:spcBef>
      <a:spcAft>
        <a:spcPct val="0"/>
      </a:spcAft>
      <a:defRPr sz="2400" kern="1200">
        <a:solidFill>
          <a:schemeClr val="tx1"/>
        </a:solidFill>
        <a:latin typeface="Times" pitchFamily="18" charset="0"/>
        <a:ea typeface="+mn-ea"/>
        <a:cs typeface="Arial" charset="0"/>
      </a:defRPr>
    </a:lvl4pPr>
    <a:lvl5pPr marL="1828800" algn="l" rtl="0" fontAlgn="base">
      <a:spcBef>
        <a:spcPct val="0"/>
      </a:spcBef>
      <a:spcAft>
        <a:spcPct val="0"/>
      </a:spcAft>
      <a:defRPr sz="2400" kern="1200">
        <a:solidFill>
          <a:schemeClr val="tx1"/>
        </a:solidFill>
        <a:latin typeface="Times" pitchFamily="18" charset="0"/>
        <a:ea typeface="+mn-ea"/>
        <a:cs typeface="Arial" charset="0"/>
      </a:defRPr>
    </a:lvl5pPr>
    <a:lvl6pPr marL="2286000" algn="l" defTabSz="914400" rtl="0" eaLnBrk="1" latinLnBrk="0" hangingPunct="1">
      <a:defRPr sz="2400" kern="1200">
        <a:solidFill>
          <a:schemeClr val="tx1"/>
        </a:solidFill>
        <a:latin typeface="Times" pitchFamily="18" charset="0"/>
        <a:ea typeface="+mn-ea"/>
        <a:cs typeface="Arial" charset="0"/>
      </a:defRPr>
    </a:lvl6pPr>
    <a:lvl7pPr marL="2743200" algn="l" defTabSz="914400" rtl="0" eaLnBrk="1" latinLnBrk="0" hangingPunct="1">
      <a:defRPr sz="2400" kern="1200">
        <a:solidFill>
          <a:schemeClr val="tx1"/>
        </a:solidFill>
        <a:latin typeface="Times" pitchFamily="18" charset="0"/>
        <a:ea typeface="+mn-ea"/>
        <a:cs typeface="Arial" charset="0"/>
      </a:defRPr>
    </a:lvl7pPr>
    <a:lvl8pPr marL="3200400" algn="l" defTabSz="914400" rtl="0" eaLnBrk="1" latinLnBrk="0" hangingPunct="1">
      <a:defRPr sz="2400" kern="1200">
        <a:solidFill>
          <a:schemeClr val="tx1"/>
        </a:solidFill>
        <a:latin typeface="Times" pitchFamily="18" charset="0"/>
        <a:ea typeface="+mn-ea"/>
        <a:cs typeface="Arial" charset="0"/>
      </a:defRPr>
    </a:lvl8pPr>
    <a:lvl9pPr marL="3657600" algn="l" defTabSz="914400" rtl="0" eaLnBrk="1" latinLnBrk="0" hangingPunct="1">
      <a:defRPr sz="2400" kern="1200">
        <a:solidFill>
          <a:schemeClr val="tx1"/>
        </a:solidFill>
        <a:latin typeface="Times" pitchFamily="18"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6C349"/>
    <a:srgbClr val="CACA5E"/>
    <a:srgbClr val="969632"/>
    <a:srgbClr val="D2D37B"/>
    <a:srgbClr val="5A412D"/>
    <a:srgbClr val="F0EBE8"/>
    <a:srgbClr val="FFFF99"/>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7260" autoAdjust="0"/>
    <p:restoredTop sz="57123" autoAdjust="0"/>
  </p:normalViewPr>
  <p:slideViewPr>
    <p:cSldViewPr snapToGrid="0">
      <p:cViewPr>
        <p:scale>
          <a:sx n="71" d="100"/>
          <a:sy n="71" d="100"/>
        </p:scale>
        <p:origin x="-91" y="-58"/>
      </p:cViewPr>
      <p:guideLst>
        <p:guide orient="horz" pos="2168"/>
        <p:guide pos="286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718"/>
    </p:cViewPr>
  </p:sorterViewPr>
  <p:notesViewPr>
    <p:cSldViewPr snapToGrid="0">
      <p:cViewPr varScale="1">
        <p:scale>
          <a:sx n="75" d="100"/>
          <a:sy n="75" d="100"/>
        </p:scale>
        <p:origin x="-811" y="-82"/>
      </p:cViewPr>
      <p:guideLst>
        <p:guide orient="horz" pos="2208"/>
        <p:guide pos="292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0402" name="Rectangle 2"/>
          <p:cNvSpPr>
            <a:spLocks noGrp="1" noChangeArrowheads="1"/>
          </p:cNvSpPr>
          <p:nvPr>
            <p:ph type="hdr" sz="quarter"/>
          </p:nvPr>
        </p:nvSpPr>
        <p:spPr bwMode="auto">
          <a:xfrm>
            <a:off x="0" y="0"/>
            <a:ext cx="4029075" cy="388938"/>
          </a:xfrm>
          <a:prstGeom prst="rect">
            <a:avLst/>
          </a:prstGeom>
          <a:noFill/>
          <a:ln w="9525">
            <a:noFill/>
            <a:miter lim="800000"/>
            <a:headEnd/>
            <a:tailEnd/>
          </a:ln>
        </p:spPr>
        <p:txBody>
          <a:bodyPr vert="horz" wrap="square" lIns="93170" tIns="46585" rIns="93170" bIns="46585" numCol="1" anchor="t" anchorCtr="0" compatLnSpc="1">
            <a:prstTxWarp prst="textNoShape">
              <a:avLst/>
            </a:prstTxWarp>
          </a:bodyPr>
          <a:lstStyle>
            <a:lvl1pPr defTabSz="931863" eaLnBrk="0" hangingPunct="0">
              <a:defRPr sz="1200"/>
            </a:lvl1pPr>
          </a:lstStyle>
          <a:p>
            <a:pPr>
              <a:defRPr/>
            </a:pPr>
            <a:endParaRPr lang="en-US"/>
          </a:p>
        </p:txBody>
      </p:sp>
      <p:sp>
        <p:nvSpPr>
          <p:cNvPr id="230403" name="Rectangle 3"/>
          <p:cNvSpPr>
            <a:spLocks noGrp="1" noChangeArrowheads="1"/>
          </p:cNvSpPr>
          <p:nvPr>
            <p:ph type="dt" sz="quarter" idx="1"/>
          </p:nvPr>
        </p:nvSpPr>
        <p:spPr bwMode="auto">
          <a:xfrm>
            <a:off x="5267325" y="0"/>
            <a:ext cx="4029075" cy="388938"/>
          </a:xfrm>
          <a:prstGeom prst="rect">
            <a:avLst/>
          </a:prstGeom>
          <a:noFill/>
          <a:ln w="9525">
            <a:noFill/>
            <a:miter lim="800000"/>
            <a:headEnd/>
            <a:tailEnd/>
          </a:ln>
        </p:spPr>
        <p:txBody>
          <a:bodyPr vert="horz" wrap="square" lIns="93170" tIns="46585" rIns="93170" bIns="46585" numCol="1" anchor="t" anchorCtr="0" compatLnSpc="1">
            <a:prstTxWarp prst="textNoShape">
              <a:avLst/>
            </a:prstTxWarp>
          </a:bodyPr>
          <a:lstStyle>
            <a:lvl1pPr algn="r" defTabSz="931863" eaLnBrk="0" hangingPunct="0">
              <a:defRPr sz="1200"/>
            </a:lvl1pPr>
          </a:lstStyle>
          <a:p>
            <a:pPr>
              <a:defRPr/>
            </a:pPr>
            <a:fld id="{AA133DB5-A45E-4919-8191-873547021337}" type="datetime1">
              <a:rPr lang="en-US"/>
              <a:pPr>
                <a:defRPr/>
              </a:pPr>
              <a:t>1/14/2013</a:t>
            </a:fld>
            <a:endParaRPr lang="en-US"/>
          </a:p>
        </p:txBody>
      </p:sp>
      <p:sp>
        <p:nvSpPr>
          <p:cNvPr id="230404" name="Rectangle 4"/>
          <p:cNvSpPr>
            <a:spLocks noGrp="1" noChangeArrowheads="1"/>
          </p:cNvSpPr>
          <p:nvPr>
            <p:ph type="ftr" sz="quarter" idx="2"/>
          </p:nvPr>
        </p:nvSpPr>
        <p:spPr bwMode="auto">
          <a:xfrm>
            <a:off x="0" y="6621463"/>
            <a:ext cx="4029075" cy="388937"/>
          </a:xfrm>
          <a:prstGeom prst="rect">
            <a:avLst/>
          </a:prstGeom>
          <a:noFill/>
          <a:ln w="9525">
            <a:noFill/>
            <a:miter lim="800000"/>
            <a:headEnd/>
            <a:tailEnd/>
          </a:ln>
        </p:spPr>
        <p:txBody>
          <a:bodyPr vert="horz" wrap="square" lIns="93170" tIns="46585" rIns="93170" bIns="46585" numCol="1" anchor="b" anchorCtr="0" compatLnSpc="1">
            <a:prstTxWarp prst="textNoShape">
              <a:avLst/>
            </a:prstTxWarp>
          </a:bodyPr>
          <a:lstStyle>
            <a:lvl1pPr defTabSz="931863" eaLnBrk="0" hangingPunct="0">
              <a:defRPr sz="1200"/>
            </a:lvl1pPr>
          </a:lstStyle>
          <a:p>
            <a:pPr>
              <a:defRPr/>
            </a:pPr>
            <a:endParaRPr lang="en-US"/>
          </a:p>
        </p:txBody>
      </p:sp>
      <p:sp>
        <p:nvSpPr>
          <p:cNvPr id="230405" name="Rectangle 5"/>
          <p:cNvSpPr>
            <a:spLocks noGrp="1" noChangeArrowheads="1"/>
          </p:cNvSpPr>
          <p:nvPr>
            <p:ph type="sldNum" sz="quarter" idx="3"/>
          </p:nvPr>
        </p:nvSpPr>
        <p:spPr bwMode="auto">
          <a:xfrm>
            <a:off x="5267325" y="6621463"/>
            <a:ext cx="4029075" cy="388937"/>
          </a:xfrm>
          <a:prstGeom prst="rect">
            <a:avLst/>
          </a:prstGeom>
          <a:noFill/>
          <a:ln w="9525">
            <a:noFill/>
            <a:miter lim="800000"/>
            <a:headEnd/>
            <a:tailEnd/>
          </a:ln>
        </p:spPr>
        <p:txBody>
          <a:bodyPr vert="horz" wrap="square" lIns="93170" tIns="46585" rIns="93170" bIns="46585" numCol="1" anchor="b" anchorCtr="0" compatLnSpc="1">
            <a:prstTxWarp prst="textNoShape">
              <a:avLst/>
            </a:prstTxWarp>
          </a:bodyPr>
          <a:lstStyle>
            <a:lvl1pPr algn="r" defTabSz="931863" eaLnBrk="0" hangingPunct="0">
              <a:defRPr sz="1200"/>
            </a:lvl1pPr>
          </a:lstStyle>
          <a:p>
            <a:pPr>
              <a:defRPr/>
            </a:pPr>
            <a:fld id="{7F4EFBA3-01D4-4F19-924E-675317D9AA9D}" type="slidenum">
              <a:rPr lang="en-US"/>
              <a:pPr>
                <a:defRPr/>
              </a:pPr>
              <a:t>‹#›</a:t>
            </a:fld>
            <a:endParaRPr lang="en-US"/>
          </a:p>
        </p:txBody>
      </p:sp>
    </p:spTree>
    <p:extLst>
      <p:ext uri="{BB962C8B-B14F-4D97-AF65-F5344CB8AC3E}">
        <p14:creationId xmlns:p14="http://schemas.microsoft.com/office/powerpoint/2010/main" val="14211054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4029075" cy="350838"/>
          </a:xfrm>
          <a:prstGeom prst="rect">
            <a:avLst/>
          </a:prstGeom>
          <a:noFill/>
          <a:ln w="9525">
            <a:noFill/>
            <a:miter lim="800000"/>
            <a:headEnd/>
            <a:tailEnd/>
          </a:ln>
        </p:spPr>
        <p:txBody>
          <a:bodyPr vert="horz" wrap="square" lIns="93170" tIns="46585" rIns="93170" bIns="46585" numCol="1" anchor="t" anchorCtr="0" compatLnSpc="1">
            <a:prstTxWarp prst="textNoShape">
              <a:avLst/>
            </a:prstTxWarp>
          </a:bodyPr>
          <a:lstStyle>
            <a:lvl1pPr defTabSz="931863" eaLnBrk="0" hangingPunct="0">
              <a:defRPr sz="1200"/>
            </a:lvl1pPr>
          </a:lstStyle>
          <a:p>
            <a:pPr>
              <a:defRPr/>
            </a:pPr>
            <a:endParaRPr lang="en-US"/>
          </a:p>
        </p:txBody>
      </p:sp>
      <p:sp>
        <p:nvSpPr>
          <p:cNvPr id="7171" name="Rectangle 3"/>
          <p:cNvSpPr>
            <a:spLocks noGrp="1" noChangeArrowheads="1"/>
          </p:cNvSpPr>
          <p:nvPr>
            <p:ph type="dt" idx="1"/>
          </p:nvPr>
        </p:nvSpPr>
        <p:spPr bwMode="auto">
          <a:xfrm>
            <a:off x="5267325" y="0"/>
            <a:ext cx="4029075" cy="350838"/>
          </a:xfrm>
          <a:prstGeom prst="rect">
            <a:avLst/>
          </a:prstGeom>
          <a:noFill/>
          <a:ln w="9525">
            <a:noFill/>
            <a:miter lim="800000"/>
            <a:headEnd/>
            <a:tailEnd/>
          </a:ln>
        </p:spPr>
        <p:txBody>
          <a:bodyPr vert="horz" wrap="square" lIns="93170" tIns="46585" rIns="93170" bIns="46585" numCol="1" anchor="t" anchorCtr="0" compatLnSpc="1">
            <a:prstTxWarp prst="textNoShape">
              <a:avLst/>
            </a:prstTxWarp>
          </a:bodyPr>
          <a:lstStyle>
            <a:lvl1pPr algn="r" defTabSz="931863" eaLnBrk="0" hangingPunct="0">
              <a:defRPr sz="1200"/>
            </a:lvl1pPr>
          </a:lstStyle>
          <a:p>
            <a:pPr>
              <a:defRPr/>
            </a:pPr>
            <a:fld id="{5F7EA960-8607-4C0B-A09E-9B4D934E4F90}" type="datetime1">
              <a:rPr lang="en-US"/>
              <a:pPr>
                <a:defRPr/>
              </a:pPr>
              <a:t>1/14/2013</a:t>
            </a:fld>
            <a:endParaRPr lang="en-US"/>
          </a:p>
        </p:txBody>
      </p:sp>
      <p:sp>
        <p:nvSpPr>
          <p:cNvPr id="10244" name="Rectangle 4"/>
          <p:cNvSpPr>
            <a:spLocks noGrp="1" noRot="1" noChangeAspect="1" noChangeArrowheads="1" noTextEdit="1"/>
          </p:cNvSpPr>
          <p:nvPr>
            <p:ph type="sldImg" idx="2"/>
          </p:nvPr>
        </p:nvSpPr>
        <p:spPr bwMode="auto">
          <a:xfrm>
            <a:off x="2895600" y="525463"/>
            <a:ext cx="3505200" cy="2628900"/>
          </a:xfrm>
          <a:prstGeom prst="rect">
            <a:avLst/>
          </a:prstGeom>
          <a:noFill/>
          <a:ln w="9525">
            <a:solidFill>
              <a:srgbClr val="000000"/>
            </a:solidFill>
            <a:miter lim="800000"/>
            <a:headEnd/>
            <a:tailEnd/>
          </a:ln>
        </p:spPr>
      </p:sp>
      <p:sp>
        <p:nvSpPr>
          <p:cNvPr id="7173" name="Rectangle 5"/>
          <p:cNvSpPr>
            <a:spLocks noGrp="1" noChangeArrowheads="1"/>
          </p:cNvSpPr>
          <p:nvPr>
            <p:ph type="body" sz="quarter" idx="3"/>
          </p:nvPr>
        </p:nvSpPr>
        <p:spPr bwMode="auto">
          <a:xfrm>
            <a:off x="1239838" y="3330575"/>
            <a:ext cx="6816725" cy="3154363"/>
          </a:xfrm>
          <a:prstGeom prst="rect">
            <a:avLst/>
          </a:prstGeom>
          <a:noFill/>
          <a:ln w="9525">
            <a:noFill/>
            <a:miter lim="800000"/>
            <a:headEnd/>
            <a:tailEnd/>
          </a:ln>
        </p:spPr>
        <p:txBody>
          <a:bodyPr vert="horz" wrap="square" lIns="93170" tIns="46585" rIns="93170" bIns="4658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174" name="Rectangle 6"/>
          <p:cNvSpPr>
            <a:spLocks noGrp="1" noChangeArrowheads="1"/>
          </p:cNvSpPr>
          <p:nvPr>
            <p:ph type="ftr" sz="quarter" idx="4"/>
          </p:nvPr>
        </p:nvSpPr>
        <p:spPr bwMode="auto">
          <a:xfrm>
            <a:off x="0" y="6659563"/>
            <a:ext cx="4029075" cy="350837"/>
          </a:xfrm>
          <a:prstGeom prst="rect">
            <a:avLst/>
          </a:prstGeom>
          <a:noFill/>
          <a:ln w="9525">
            <a:noFill/>
            <a:miter lim="800000"/>
            <a:headEnd/>
            <a:tailEnd/>
          </a:ln>
        </p:spPr>
        <p:txBody>
          <a:bodyPr vert="horz" wrap="square" lIns="93170" tIns="46585" rIns="93170" bIns="46585" numCol="1" anchor="b" anchorCtr="0" compatLnSpc="1">
            <a:prstTxWarp prst="textNoShape">
              <a:avLst/>
            </a:prstTxWarp>
          </a:bodyPr>
          <a:lstStyle>
            <a:lvl1pPr defTabSz="931863" eaLnBrk="0" hangingPunct="0">
              <a:defRPr sz="1200"/>
            </a:lvl1pPr>
          </a:lstStyle>
          <a:p>
            <a:pPr>
              <a:defRPr/>
            </a:pPr>
            <a:endParaRPr lang="en-US"/>
          </a:p>
        </p:txBody>
      </p:sp>
      <p:sp>
        <p:nvSpPr>
          <p:cNvPr id="7175" name="Rectangle 7"/>
          <p:cNvSpPr>
            <a:spLocks noGrp="1" noChangeArrowheads="1"/>
          </p:cNvSpPr>
          <p:nvPr>
            <p:ph type="sldNum" sz="quarter" idx="5"/>
          </p:nvPr>
        </p:nvSpPr>
        <p:spPr bwMode="auto">
          <a:xfrm>
            <a:off x="5267325" y="6659563"/>
            <a:ext cx="4029075" cy="350837"/>
          </a:xfrm>
          <a:prstGeom prst="rect">
            <a:avLst/>
          </a:prstGeom>
          <a:noFill/>
          <a:ln w="9525">
            <a:noFill/>
            <a:miter lim="800000"/>
            <a:headEnd/>
            <a:tailEnd/>
          </a:ln>
        </p:spPr>
        <p:txBody>
          <a:bodyPr vert="horz" wrap="square" lIns="93170" tIns="46585" rIns="93170" bIns="46585" numCol="1" anchor="b" anchorCtr="0" compatLnSpc="1">
            <a:prstTxWarp prst="textNoShape">
              <a:avLst/>
            </a:prstTxWarp>
          </a:bodyPr>
          <a:lstStyle>
            <a:lvl1pPr algn="r" defTabSz="931863" eaLnBrk="0" hangingPunct="0">
              <a:defRPr sz="1200"/>
            </a:lvl1pPr>
          </a:lstStyle>
          <a:p>
            <a:pPr>
              <a:defRPr/>
            </a:pPr>
            <a:fld id="{EC94EFF5-FE39-419D-8970-6C77FA5BD061}" type="slidenum">
              <a:rPr lang="en-US"/>
              <a:pPr>
                <a:defRPr/>
              </a:pPr>
              <a:t>‹#›</a:t>
            </a:fld>
            <a:endParaRPr lang="en-US"/>
          </a:p>
        </p:txBody>
      </p:sp>
    </p:spTree>
    <p:extLst>
      <p:ext uri="{BB962C8B-B14F-4D97-AF65-F5344CB8AC3E}">
        <p14:creationId xmlns:p14="http://schemas.microsoft.com/office/powerpoint/2010/main" val="216911757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a:ea typeface="+mn-ea"/>
        <a:cs typeface="+mn-cs"/>
      </a:defRPr>
    </a:lvl1pPr>
    <a:lvl2pPr marL="457200" algn="l" rtl="0" eaLnBrk="0" fontAlgn="base" hangingPunct="0">
      <a:spcBef>
        <a:spcPct val="30000"/>
      </a:spcBef>
      <a:spcAft>
        <a:spcPct val="0"/>
      </a:spcAft>
      <a:defRPr sz="1200" kern="1200">
        <a:solidFill>
          <a:schemeClr val="tx1"/>
        </a:solidFill>
        <a:latin typeface="Times"/>
        <a:ea typeface="+mn-ea"/>
        <a:cs typeface="+mn-cs"/>
      </a:defRPr>
    </a:lvl2pPr>
    <a:lvl3pPr marL="914400" algn="l" rtl="0" eaLnBrk="0" fontAlgn="base" hangingPunct="0">
      <a:spcBef>
        <a:spcPct val="30000"/>
      </a:spcBef>
      <a:spcAft>
        <a:spcPct val="0"/>
      </a:spcAft>
      <a:defRPr sz="1200" kern="1200">
        <a:solidFill>
          <a:schemeClr val="tx1"/>
        </a:solidFill>
        <a:latin typeface="Times"/>
        <a:ea typeface="+mn-ea"/>
        <a:cs typeface="+mn-cs"/>
      </a:defRPr>
    </a:lvl3pPr>
    <a:lvl4pPr marL="1371600" algn="l" rtl="0" eaLnBrk="0" fontAlgn="base" hangingPunct="0">
      <a:spcBef>
        <a:spcPct val="30000"/>
      </a:spcBef>
      <a:spcAft>
        <a:spcPct val="0"/>
      </a:spcAft>
      <a:defRPr sz="1200" kern="1200">
        <a:solidFill>
          <a:schemeClr val="tx1"/>
        </a:solidFill>
        <a:latin typeface="Times"/>
        <a:ea typeface="+mn-ea"/>
        <a:cs typeface="+mn-cs"/>
      </a:defRPr>
    </a:lvl4pPr>
    <a:lvl5pPr marL="1828800" algn="l" rtl="0" eaLnBrk="0" fontAlgn="base" hangingPunct="0">
      <a:spcBef>
        <a:spcPct val="30000"/>
      </a:spcBef>
      <a:spcAft>
        <a:spcPct val="0"/>
      </a:spcAft>
      <a:defRPr sz="1200" kern="1200">
        <a:solidFill>
          <a:schemeClr val="tx1"/>
        </a:solidFill>
        <a:latin typeface="Times"/>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7"/>
          <p:cNvSpPr>
            <a:spLocks noGrp="1" noChangeArrowheads="1"/>
          </p:cNvSpPr>
          <p:nvPr>
            <p:ph type="sldNum" sz="quarter" idx="5"/>
          </p:nvPr>
        </p:nvSpPr>
        <p:spPr>
          <a:noFill/>
        </p:spPr>
        <p:txBody>
          <a:bodyPr/>
          <a:lstStyle/>
          <a:p>
            <a:fld id="{330293A7-020F-4665-B398-CE514F1EBB57}" type="slidenum">
              <a:rPr lang="en-US" smtClean="0"/>
              <a:pPr/>
              <a:t>1</a:t>
            </a:fld>
            <a:endParaRPr lang="en-US" smtClean="0"/>
          </a:p>
        </p:txBody>
      </p:sp>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a:noFill/>
          <a:ln/>
        </p:spPr>
        <p:txBody>
          <a:bodyPr/>
          <a:lstStyle/>
          <a:p>
            <a:pPr marL="171450" indent="-171450">
              <a:buFont typeface="Arial" pitchFamily="34" charset="0"/>
              <a:buChar char="•"/>
            </a:pPr>
            <a:r>
              <a:rPr lang="en-US" dirty="0" smtClean="0">
                <a:latin typeface="Arial" charset="0"/>
                <a:cs typeface="Arial" charset="0"/>
              </a:rPr>
              <a:t>Thank you for being here and welcome to “Napa Valley Rocks”</a:t>
            </a:r>
          </a:p>
          <a:p>
            <a:pPr marL="171450" indent="-171450">
              <a:buFont typeface="Arial" pitchFamily="34" charset="0"/>
              <a:buChar char="•"/>
            </a:pPr>
            <a:r>
              <a:rPr lang="en-US" dirty="0" smtClean="0">
                <a:latin typeface="Arial" charset="0"/>
                <a:cs typeface="Arial" charset="0"/>
              </a:rPr>
              <a:t>(INTRODUCE YOURSELF, INCLUDING YOUR TITLE AND YOUR WINERY NAME)</a:t>
            </a:r>
          </a:p>
          <a:p>
            <a:pPr marL="171450" indent="-171450">
              <a:buFont typeface="Arial" pitchFamily="34" charset="0"/>
              <a:buChar char="•"/>
            </a:pPr>
            <a:r>
              <a:rPr lang="en-US" dirty="0" smtClean="0">
                <a:latin typeface="Arial" charset="0"/>
                <a:cs typeface="Arial" charset="0"/>
              </a:rPr>
              <a:t>This educational presentation was created by the Napa Valley Vintners or N-V-V, a voluntary,</a:t>
            </a:r>
            <a:r>
              <a:rPr lang="en-US" baseline="0" dirty="0" smtClean="0">
                <a:latin typeface="Arial" charset="0"/>
                <a:cs typeface="Arial" charset="0"/>
              </a:rPr>
              <a:t> </a:t>
            </a:r>
            <a:r>
              <a:rPr lang="en-US" dirty="0" smtClean="0">
                <a:latin typeface="Arial" charset="0"/>
                <a:cs typeface="Arial" charset="0"/>
              </a:rPr>
              <a:t>non-profit trade organization.</a:t>
            </a:r>
          </a:p>
          <a:p>
            <a:pPr marL="171450" indent="-171450">
              <a:buFont typeface="Arial" pitchFamily="34" charset="0"/>
              <a:buChar char="•"/>
            </a:pPr>
            <a:r>
              <a:rPr lang="en-US" dirty="0" smtClean="0">
                <a:latin typeface="Arial" charset="0"/>
                <a:cs typeface="Arial" charset="0"/>
              </a:rPr>
              <a:t>During this presentation, I’ll share with you</a:t>
            </a:r>
            <a:r>
              <a:rPr lang="en-US" baseline="0" dirty="0" smtClean="0">
                <a:latin typeface="Arial" charset="0"/>
                <a:cs typeface="Arial" charset="0"/>
              </a:rPr>
              <a:t> </a:t>
            </a:r>
            <a:r>
              <a:rPr lang="en-US" dirty="0" smtClean="0">
                <a:latin typeface="Arial" charset="0"/>
                <a:cs typeface="Arial" charset="0"/>
              </a:rPr>
              <a:t>scientific data</a:t>
            </a:r>
            <a:r>
              <a:rPr lang="en-US" baseline="0" dirty="0" smtClean="0">
                <a:latin typeface="Arial" charset="0"/>
                <a:cs typeface="Arial" charset="0"/>
              </a:rPr>
              <a:t> </a:t>
            </a:r>
            <a:r>
              <a:rPr lang="en-US" dirty="0" smtClean="0">
                <a:latin typeface="Arial" charset="0"/>
                <a:cs typeface="Arial" charset="0"/>
              </a:rPr>
              <a:t>and examples of specific attributes which make the Napa Valley unique in the world of wine.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7"/>
          <p:cNvSpPr txBox="1">
            <a:spLocks noGrp="1" noChangeArrowheads="1"/>
          </p:cNvSpPr>
          <p:nvPr/>
        </p:nvSpPr>
        <p:spPr bwMode="auto">
          <a:xfrm>
            <a:off x="5267325" y="6659563"/>
            <a:ext cx="4029075" cy="350837"/>
          </a:xfrm>
          <a:prstGeom prst="rect">
            <a:avLst/>
          </a:prstGeom>
          <a:noFill/>
          <a:ln w="9525">
            <a:noFill/>
            <a:miter lim="800000"/>
            <a:headEnd/>
            <a:tailEnd/>
          </a:ln>
        </p:spPr>
        <p:txBody>
          <a:bodyPr lIns="93170" tIns="46585" rIns="93170" bIns="46585" anchor="b"/>
          <a:lstStyle/>
          <a:p>
            <a:pPr algn="r" defTabSz="931863" eaLnBrk="0" hangingPunct="0"/>
            <a:fld id="{7AED3689-80E8-415B-8C84-C9E09AC77755}" type="slidenum">
              <a:rPr lang="en-US" sz="1200"/>
              <a:pPr algn="r" defTabSz="931863" eaLnBrk="0" hangingPunct="0"/>
              <a:t>10</a:t>
            </a:fld>
            <a:endParaRPr lang="en-US" sz="1200"/>
          </a:p>
        </p:txBody>
      </p:sp>
      <p:sp>
        <p:nvSpPr>
          <p:cNvPr id="64514" name="Rectangle 7"/>
          <p:cNvSpPr txBox="1">
            <a:spLocks noGrp="1" noChangeArrowheads="1"/>
          </p:cNvSpPr>
          <p:nvPr/>
        </p:nvSpPr>
        <p:spPr bwMode="auto">
          <a:xfrm>
            <a:off x="5267325" y="6659563"/>
            <a:ext cx="4029075" cy="350837"/>
          </a:xfrm>
          <a:prstGeom prst="rect">
            <a:avLst/>
          </a:prstGeom>
          <a:noFill/>
          <a:ln w="9525">
            <a:noFill/>
            <a:miter lim="800000"/>
            <a:headEnd/>
            <a:tailEnd/>
          </a:ln>
        </p:spPr>
        <p:txBody>
          <a:bodyPr lIns="93170" tIns="46585" rIns="93170" bIns="46585" anchor="b"/>
          <a:lstStyle/>
          <a:p>
            <a:pPr algn="r" defTabSz="931863" eaLnBrk="0" hangingPunct="0"/>
            <a:fld id="{55ED7E09-A59F-49AC-8B45-CB0B7BB80F1B}" type="slidenum">
              <a:rPr lang="en-US" sz="1200"/>
              <a:pPr algn="r" defTabSz="931863" eaLnBrk="0" hangingPunct="0"/>
              <a:t>10</a:t>
            </a:fld>
            <a:endParaRPr lang="en-US" sz="120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marL="171450" indent="-171450" eaLnBrk="1" hangingPunct="1">
              <a:buFont typeface="Arial" pitchFamily="34" charset="0"/>
              <a:buChar char="•"/>
            </a:pPr>
            <a:r>
              <a:rPr lang="en-US" dirty="0" smtClean="0">
                <a:latin typeface="Arial" charset="0"/>
              </a:rPr>
              <a:t>Napa Valley is located within the rare Mediterranean climate zone, which encompasses just 2% of the earth’s surface. </a:t>
            </a:r>
          </a:p>
          <a:p>
            <a:pPr marL="171450" indent="-171450" eaLnBrk="1" hangingPunct="1">
              <a:buFont typeface="Arial" pitchFamily="34" charset="0"/>
              <a:buChar char="•"/>
            </a:pPr>
            <a:r>
              <a:rPr lang="en-US" dirty="0" smtClean="0">
                <a:latin typeface="Arial" charset="0"/>
              </a:rPr>
              <a:t>The long growing season is marked by warm summer days and cool evenings – ideal for wine grapes to ripen slowly and evenly, with great balance between sugar and acid development. </a:t>
            </a:r>
          </a:p>
          <a:p>
            <a:pPr marL="171450" indent="-171450" eaLnBrk="1" hangingPunct="1">
              <a:buFont typeface="Arial" pitchFamily="34" charset="0"/>
              <a:buChar char="•"/>
            </a:pPr>
            <a:r>
              <a:rPr lang="en-US" dirty="0" smtClean="0">
                <a:latin typeface="Arial" charset="0"/>
              </a:rPr>
              <a:t>Lack of summer rainfall helps to contribute to consistency of vintages and reduces the risk of vineyard diseases. </a:t>
            </a:r>
          </a:p>
          <a:p>
            <a:pPr marL="171450" indent="-171450" eaLnBrk="1" hangingPunct="1">
              <a:buFont typeface="Arial" pitchFamily="34" charset="0"/>
              <a:buChar char="•"/>
            </a:pPr>
            <a:r>
              <a:rPr lang="en-US" dirty="0" smtClean="0">
                <a:latin typeface="Arial" charset="0"/>
              </a:rPr>
              <a:t>Most areas of the appellation can dry farm or tightly manage their irrigation practices. </a:t>
            </a:r>
          </a:p>
          <a:p>
            <a:pPr marL="171450" indent="-171450" eaLnBrk="1" hangingPunct="1">
              <a:buFont typeface="Arial" pitchFamily="34" charset="0"/>
              <a:buChar char="•"/>
            </a:pPr>
            <a:r>
              <a:rPr lang="en-US" dirty="0" smtClean="0">
                <a:latin typeface="Arial" charset="0"/>
              </a:rPr>
              <a:t>Compared to most growing regions in the world, Napa Valley is unique in this regard. </a:t>
            </a:r>
          </a:p>
          <a:p>
            <a:pPr eaLnBrk="1" hangingPunct="1"/>
            <a:endParaRPr lang="en-US" dirty="0" smtClean="0">
              <a:latin typeface="Arial" charset="0"/>
            </a:endParaRPr>
          </a:p>
          <a:p>
            <a:pPr eaLnBrk="1" hangingPunct="1"/>
            <a:endParaRPr lang="en-US" dirty="0" smtClean="0">
              <a:latin typeface="Verdana" pitchFamily="34" charset="0"/>
            </a:endParaRPr>
          </a:p>
          <a:p>
            <a:pPr eaLnBrk="1" hangingPunct="1"/>
            <a:endParaRPr lang="en-US" dirty="0" smtClean="0">
              <a:latin typeface="Verdana"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7"/>
          <p:cNvSpPr txBox="1">
            <a:spLocks noGrp="1" noChangeArrowheads="1"/>
          </p:cNvSpPr>
          <p:nvPr/>
        </p:nvSpPr>
        <p:spPr bwMode="auto">
          <a:xfrm>
            <a:off x="5267325" y="6659563"/>
            <a:ext cx="4029075" cy="350837"/>
          </a:xfrm>
          <a:prstGeom prst="rect">
            <a:avLst/>
          </a:prstGeom>
          <a:noFill/>
          <a:ln w="9525">
            <a:noFill/>
            <a:miter lim="800000"/>
            <a:headEnd/>
            <a:tailEnd/>
          </a:ln>
        </p:spPr>
        <p:txBody>
          <a:bodyPr lIns="93170" tIns="46585" rIns="93170" bIns="46585" anchor="b"/>
          <a:lstStyle/>
          <a:p>
            <a:pPr algn="r" defTabSz="931863" eaLnBrk="0" hangingPunct="0"/>
            <a:fld id="{1858CE26-22B1-4AF6-8700-6F5BE47C6335}" type="slidenum">
              <a:rPr lang="en-US" sz="1200"/>
              <a:pPr algn="r" defTabSz="931863" eaLnBrk="0" hangingPunct="0"/>
              <a:t>11</a:t>
            </a:fld>
            <a:endParaRPr lang="en-US" sz="1200"/>
          </a:p>
        </p:txBody>
      </p:sp>
      <p:sp>
        <p:nvSpPr>
          <p:cNvPr id="68610" name="Rectangle 7"/>
          <p:cNvSpPr txBox="1">
            <a:spLocks noGrp="1" noChangeArrowheads="1"/>
          </p:cNvSpPr>
          <p:nvPr/>
        </p:nvSpPr>
        <p:spPr bwMode="auto">
          <a:xfrm>
            <a:off x="5267325" y="6659563"/>
            <a:ext cx="4029075" cy="350837"/>
          </a:xfrm>
          <a:prstGeom prst="rect">
            <a:avLst/>
          </a:prstGeom>
          <a:noFill/>
          <a:ln w="9525">
            <a:noFill/>
            <a:miter lim="800000"/>
            <a:headEnd/>
            <a:tailEnd/>
          </a:ln>
        </p:spPr>
        <p:txBody>
          <a:bodyPr lIns="93170" tIns="46585" rIns="93170" bIns="46585" anchor="b"/>
          <a:lstStyle/>
          <a:p>
            <a:pPr algn="r" defTabSz="931863"/>
            <a:fld id="{8CE35C07-B0CF-4226-ACF0-2B20C86A74A1}" type="slidenum">
              <a:rPr lang="en-US" sz="1200"/>
              <a:pPr algn="r" defTabSz="931863"/>
              <a:t>11</a:t>
            </a:fld>
            <a:endParaRPr lang="en-US" sz="120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marL="171450" indent="-171450" eaLnBrk="1" hangingPunct="1">
              <a:buFont typeface="Arial" pitchFamily="34" charset="0"/>
              <a:buChar char="•"/>
            </a:pPr>
            <a:r>
              <a:rPr lang="en-US" dirty="0" smtClean="0">
                <a:latin typeface="Arial" charset="0"/>
              </a:rPr>
              <a:t>During the summer growing season, conditions exist for creating a recurring pattern of marine fog from the Pacific Ocean. </a:t>
            </a:r>
          </a:p>
          <a:p>
            <a:pPr marL="171450" indent="-171450" eaLnBrk="1" hangingPunct="1">
              <a:buFont typeface="Arial" pitchFamily="34" charset="0"/>
              <a:buChar char="•"/>
            </a:pPr>
            <a:r>
              <a:rPr lang="en-US" dirty="0" smtClean="0">
                <a:latin typeface="Arial" charset="0"/>
              </a:rPr>
              <a:t>As hot air in California’s interior valley rises, it creates a vacuum effect which draws in moist, cool air from the Pacific Ocean, forming fog. </a:t>
            </a:r>
          </a:p>
          <a:p>
            <a:pPr marL="171450" indent="-171450" eaLnBrk="1" hangingPunct="1">
              <a:buFont typeface="Arial" pitchFamily="34" charset="0"/>
              <a:buChar char="•"/>
            </a:pPr>
            <a:r>
              <a:rPr lang="en-US" dirty="0" smtClean="0">
                <a:latin typeface="Arial" charset="0"/>
              </a:rPr>
              <a:t>This pattern repeats most days during the warmer months of the year.</a:t>
            </a:r>
          </a:p>
          <a:p>
            <a:pPr eaLnBrk="1" hangingPunct="1"/>
            <a:endParaRPr lang="en-US" dirty="0" smtClean="0">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7"/>
          <p:cNvSpPr txBox="1">
            <a:spLocks noGrp="1" noChangeArrowheads="1"/>
          </p:cNvSpPr>
          <p:nvPr/>
        </p:nvSpPr>
        <p:spPr bwMode="auto">
          <a:xfrm>
            <a:off x="5267325" y="6659563"/>
            <a:ext cx="4029075" cy="350837"/>
          </a:xfrm>
          <a:prstGeom prst="rect">
            <a:avLst/>
          </a:prstGeom>
          <a:noFill/>
          <a:ln w="9525">
            <a:noFill/>
            <a:miter lim="800000"/>
            <a:headEnd/>
            <a:tailEnd/>
          </a:ln>
        </p:spPr>
        <p:txBody>
          <a:bodyPr lIns="93170" tIns="46585" rIns="93170" bIns="46585" anchor="b"/>
          <a:lstStyle/>
          <a:p>
            <a:pPr algn="r" defTabSz="931863" eaLnBrk="0" hangingPunct="0"/>
            <a:fld id="{E317D9AD-6012-44E6-97D1-CCFDCE9CFFD5}" type="slidenum">
              <a:rPr lang="en-US" sz="1200"/>
              <a:pPr algn="r" defTabSz="931863" eaLnBrk="0" hangingPunct="0"/>
              <a:t>12</a:t>
            </a:fld>
            <a:endParaRPr lang="en-US" sz="1200"/>
          </a:p>
        </p:txBody>
      </p:sp>
      <p:sp>
        <p:nvSpPr>
          <p:cNvPr id="74754" name="Rectangle 7"/>
          <p:cNvSpPr txBox="1">
            <a:spLocks noGrp="1" noChangeArrowheads="1"/>
          </p:cNvSpPr>
          <p:nvPr/>
        </p:nvSpPr>
        <p:spPr bwMode="auto">
          <a:xfrm>
            <a:off x="5267325" y="6659563"/>
            <a:ext cx="4029075" cy="350837"/>
          </a:xfrm>
          <a:prstGeom prst="rect">
            <a:avLst/>
          </a:prstGeom>
          <a:noFill/>
          <a:ln w="9525">
            <a:noFill/>
            <a:miter lim="800000"/>
            <a:headEnd/>
            <a:tailEnd/>
          </a:ln>
        </p:spPr>
        <p:txBody>
          <a:bodyPr lIns="93170" tIns="46585" rIns="93170" bIns="46585" anchor="b"/>
          <a:lstStyle/>
          <a:p>
            <a:pPr algn="r" defTabSz="931863"/>
            <a:fld id="{2FCF0A60-ABF5-4B09-A73D-915855B7DBE4}" type="slidenum">
              <a:rPr lang="en-US" sz="1200"/>
              <a:pPr algn="r" defTabSz="931863"/>
              <a:t>12</a:t>
            </a:fld>
            <a:endParaRPr lang="en-US" sz="120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marL="171450" indent="-171450" eaLnBrk="1" hangingPunct="1">
              <a:buFont typeface="Arial" pitchFamily="34" charset="0"/>
              <a:buChar char="•"/>
            </a:pPr>
            <a:r>
              <a:rPr lang="en-US" dirty="0" smtClean="0">
                <a:latin typeface="Arial" charset="0"/>
              </a:rPr>
              <a:t>Daytime temperatures can also vary dramatically throughout the AVA during the growing season. </a:t>
            </a:r>
          </a:p>
          <a:p>
            <a:pPr marL="171450" indent="-171450" eaLnBrk="1" hangingPunct="1">
              <a:buFont typeface="Arial" pitchFamily="34" charset="0"/>
              <a:buChar char="•"/>
            </a:pPr>
            <a:r>
              <a:rPr lang="en-US" dirty="0" smtClean="0">
                <a:latin typeface="Arial" charset="0"/>
              </a:rPr>
              <a:t>The southern part of the valley, particularly Los </a:t>
            </a:r>
            <a:r>
              <a:rPr lang="en-US" dirty="0" err="1" smtClean="0">
                <a:latin typeface="Arial" charset="0"/>
              </a:rPr>
              <a:t>Carneros</a:t>
            </a:r>
            <a:r>
              <a:rPr lang="en-US" dirty="0" smtClean="0">
                <a:latin typeface="Arial" charset="0"/>
              </a:rPr>
              <a:t> AVA, is closer to San Pablo Bay and is cooled by marine breezes. </a:t>
            </a:r>
          </a:p>
          <a:p>
            <a:pPr marL="171450" indent="-171450" eaLnBrk="1" hangingPunct="1">
              <a:buFont typeface="Arial" pitchFamily="34" charset="0"/>
              <a:buChar char="•"/>
            </a:pPr>
            <a:r>
              <a:rPr lang="en-US" dirty="0" smtClean="0">
                <a:latin typeface="Arial" charset="0"/>
              </a:rPr>
              <a:t>In summer, there can be as much as an 10-15°F difference between </a:t>
            </a:r>
            <a:r>
              <a:rPr lang="en-US" dirty="0" err="1" smtClean="0">
                <a:latin typeface="Arial" charset="0"/>
              </a:rPr>
              <a:t>Carneros</a:t>
            </a:r>
            <a:r>
              <a:rPr lang="en-US" dirty="0" smtClean="0">
                <a:latin typeface="Arial" charset="0"/>
              </a:rPr>
              <a:t> and St. Helena, to the north. </a:t>
            </a:r>
          </a:p>
          <a:p>
            <a:pPr marL="171450" indent="-171450" eaLnBrk="1" hangingPunct="1">
              <a:buFont typeface="Arial" pitchFamily="34" charset="0"/>
              <a:buChar char="•"/>
            </a:pPr>
            <a:r>
              <a:rPr lang="en-US" dirty="0" smtClean="0">
                <a:latin typeface="Arial" charset="0"/>
              </a:rPr>
              <a:t>On</a:t>
            </a:r>
            <a:r>
              <a:rPr lang="en-US" baseline="0" dirty="0" smtClean="0">
                <a:latin typeface="Arial" charset="0"/>
              </a:rPr>
              <a:t> many days, due to the cooling effect of the fog, there is a large diurnal (day to night) temperature swing throughout the valley.</a:t>
            </a:r>
            <a:endParaRPr lang="en-US" dirty="0" smtClean="0">
              <a:latin typeface="Arial" charset="0"/>
            </a:endParaRPr>
          </a:p>
          <a:p>
            <a:pPr eaLnBrk="1" hangingPunct="1"/>
            <a:endParaRPr lang="en-US" dirty="0" smtClean="0">
              <a:latin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7"/>
          <p:cNvSpPr txBox="1">
            <a:spLocks noGrp="1" noChangeArrowheads="1"/>
          </p:cNvSpPr>
          <p:nvPr/>
        </p:nvSpPr>
        <p:spPr bwMode="auto">
          <a:xfrm>
            <a:off x="5267325" y="6659563"/>
            <a:ext cx="4029075" cy="350837"/>
          </a:xfrm>
          <a:prstGeom prst="rect">
            <a:avLst/>
          </a:prstGeom>
          <a:noFill/>
          <a:ln w="9525">
            <a:noFill/>
            <a:miter lim="800000"/>
            <a:headEnd/>
            <a:tailEnd/>
          </a:ln>
        </p:spPr>
        <p:txBody>
          <a:bodyPr lIns="93170" tIns="46585" rIns="93170" bIns="46585" anchor="b"/>
          <a:lstStyle/>
          <a:p>
            <a:pPr algn="r" defTabSz="931863" eaLnBrk="0" hangingPunct="0"/>
            <a:fld id="{4D04982A-77F5-464D-B282-63EB3601541D}" type="slidenum">
              <a:rPr lang="en-US" sz="1200"/>
              <a:pPr algn="r" defTabSz="931863" eaLnBrk="0" hangingPunct="0"/>
              <a:t>13</a:t>
            </a:fld>
            <a:endParaRPr lang="en-US" sz="1200"/>
          </a:p>
        </p:txBody>
      </p:sp>
      <p:sp>
        <p:nvSpPr>
          <p:cNvPr id="76802" name="Rectangle 7"/>
          <p:cNvSpPr txBox="1">
            <a:spLocks noGrp="1" noChangeArrowheads="1"/>
          </p:cNvSpPr>
          <p:nvPr/>
        </p:nvSpPr>
        <p:spPr bwMode="auto">
          <a:xfrm>
            <a:off x="5267325" y="6659563"/>
            <a:ext cx="4029075" cy="350837"/>
          </a:xfrm>
          <a:prstGeom prst="rect">
            <a:avLst/>
          </a:prstGeom>
          <a:noFill/>
          <a:ln w="9525">
            <a:noFill/>
            <a:miter lim="800000"/>
            <a:headEnd/>
            <a:tailEnd/>
          </a:ln>
        </p:spPr>
        <p:txBody>
          <a:bodyPr lIns="93170" tIns="46585" rIns="93170" bIns="46585" anchor="b"/>
          <a:lstStyle/>
          <a:p>
            <a:pPr algn="r" defTabSz="931863"/>
            <a:fld id="{40538291-49CD-440C-9F36-3B09EA70B3F7}" type="slidenum">
              <a:rPr lang="en-US" sz="1200"/>
              <a:pPr algn="r" defTabSz="931863"/>
              <a:t>13</a:t>
            </a:fld>
            <a:endParaRPr lang="en-US" sz="120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pPr marL="171450" indent="-171450" eaLnBrk="1" hangingPunct="1">
              <a:buFont typeface="Arial" pitchFamily="34" charset="0"/>
              <a:buChar char="•"/>
            </a:pPr>
            <a:r>
              <a:rPr lang="en-US" dirty="0" smtClean="0">
                <a:latin typeface="Arial" charset="0"/>
              </a:rPr>
              <a:t>Adding to the diversity of Napa Valley is its topography. </a:t>
            </a:r>
          </a:p>
          <a:p>
            <a:pPr marL="171450" indent="-171450" eaLnBrk="1" hangingPunct="1">
              <a:buFont typeface="Arial" pitchFamily="34" charset="0"/>
              <a:buChar char="•"/>
            </a:pPr>
            <a:r>
              <a:rPr lang="en-US" dirty="0" smtClean="0">
                <a:latin typeface="Arial" charset="0"/>
              </a:rPr>
              <a:t>It changes with its length, from the flat estuaries in the south near San Pablo Bay to the rolling hills just before 4,000-foot Mount St. Helena in the north. </a:t>
            </a:r>
          </a:p>
          <a:p>
            <a:pPr marL="171450" indent="-171450" eaLnBrk="1" hangingPunct="1">
              <a:buFont typeface="Arial" pitchFamily="34" charset="0"/>
              <a:buChar char="•"/>
            </a:pPr>
            <a:r>
              <a:rPr lang="en-US" dirty="0" smtClean="0">
                <a:latin typeface="Arial" charset="0"/>
              </a:rPr>
              <a:t>And don’t forget the </a:t>
            </a:r>
            <a:r>
              <a:rPr lang="en-US" dirty="0" err="1" smtClean="0">
                <a:latin typeface="Arial" charset="0"/>
              </a:rPr>
              <a:t>Mayacamas</a:t>
            </a:r>
            <a:r>
              <a:rPr lang="en-US" dirty="0" smtClean="0">
                <a:latin typeface="Arial" charset="0"/>
              </a:rPr>
              <a:t> and </a:t>
            </a:r>
            <a:r>
              <a:rPr lang="en-US" dirty="0" err="1" smtClean="0">
                <a:latin typeface="Arial" charset="0"/>
              </a:rPr>
              <a:t>Vacas</a:t>
            </a:r>
            <a:r>
              <a:rPr lang="en-US" dirty="0" smtClean="0">
                <a:latin typeface="Arial" charset="0"/>
              </a:rPr>
              <a:t> to the west and east – each range reaches approximately 2,500 feet above the valley floor. </a:t>
            </a:r>
          </a:p>
          <a:p>
            <a:pPr marL="171450" indent="-171450" eaLnBrk="1" hangingPunct="1">
              <a:buFont typeface="Arial" pitchFamily="34" charset="0"/>
              <a:buChar char="•"/>
            </a:pPr>
            <a:r>
              <a:rPr lang="en-US" dirty="0" smtClean="0">
                <a:latin typeface="Arial" charset="0"/>
              </a:rPr>
              <a:t>There is a strong correlation between topography and climate: slope, aspect, and elevation all influence the many </a:t>
            </a:r>
            <a:r>
              <a:rPr lang="en-US" dirty="0" err="1" smtClean="0">
                <a:latin typeface="Arial" charset="0"/>
              </a:rPr>
              <a:t>mesoclimates</a:t>
            </a:r>
            <a:r>
              <a:rPr lang="en-US" dirty="0" smtClean="0">
                <a:latin typeface="Arial" charset="0"/>
              </a:rPr>
              <a:t> found throughout the Napa Valley.</a:t>
            </a:r>
          </a:p>
          <a:p>
            <a:pPr eaLnBrk="1" hangingPunct="1"/>
            <a:endParaRPr lang="en-US" dirty="0" smtClean="0">
              <a:latin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a:spLocks noGrp="1" noChangeArrowheads="1"/>
          </p:cNvSpPr>
          <p:nvPr>
            <p:ph type="sldNum" sz="quarter" idx="5"/>
          </p:nvPr>
        </p:nvSpPr>
        <p:spPr>
          <a:noFill/>
        </p:spPr>
        <p:txBody>
          <a:bodyPr/>
          <a:lstStyle/>
          <a:p>
            <a:fld id="{D35F744D-E6C0-4828-8DAB-903562F1B628}" type="slidenum">
              <a:rPr lang="en-US" smtClean="0"/>
              <a:pPr/>
              <a:t>14</a:t>
            </a:fld>
            <a:endParaRPr lang="en-US" smtClean="0"/>
          </a:p>
        </p:txBody>
      </p:sp>
      <p:sp>
        <p:nvSpPr>
          <p:cNvPr id="50178" name="Rectangle 7"/>
          <p:cNvSpPr txBox="1">
            <a:spLocks noGrp="1" noChangeArrowheads="1"/>
          </p:cNvSpPr>
          <p:nvPr/>
        </p:nvSpPr>
        <p:spPr bwMode="auto">
          <a:xfrm>
            <a:off x="5267325" y="6659563"/>
            <a:ext cx="4029075" cy="350837"/>
          </a:xfrm>
          <a:prstGeom prst="rect">
            <a:avLst/>
          </a:prstGeom>
          <a:noFill/>
          <a:ln w="9525">
            <a:noFill/>
            <a:miter lim="800000"/>
            <a:headEnd/>
            <a:tailEnd/>
          </a:ln>
        </p:spPr>
        <p:txBody>
          <a:bodyPr lIns="93170" tIns="46585" rIns="93170" bIns="46585" anchor="b"/>
          <a:lstStyle/>
          <a:p>
            <a:pPr algn="r" defTabSz="931863" eaLnBrk="0" hangingPunct="0"/>
            <a:fld id="{4B72AF6F-07FD-4DCC-883E-7B1E7B152AF1}" type="slidenum">
              <a:rPr lang="en-US" sz="1200"/>
              <a:pPr algn="r" defTabSz="931863" eaLnBrk="0" hangingPunct="0"/>
              <a:t>14</a:t>
            </a:fld>
            <a:endParaRPr lang="en-US" sz="120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marL="171450" indent="-171450" eaLnBrk="1" hangingPunct="1">
              <a:buFont typeface="Arial" pitchFamily="34" charset="0"/>
              <a:buChar char="•"/>
            </a:pPr>
            <a:r>
              <a:rPr lang="en-US" dirty="0" smtClean="0">
                <a:latin typeface="Arial" charset="0"/>
                <a:cs typeface="Arial" charset="0"/>
              </a:rPr>
              <a:t>Millions of years of geology have also</a:t>
            </a:r>
            <a:r>
              <a:rPr lang="en-US" baseline="0" dirty="0" smtClean="0">
                <a:latin typeface="Arial" charset="0"/>
                <a:cs typeface="Arial" charset="0"/>
              </a:rPr>
              <a:t> influenced the Napa Valley, creating an incredible diversity of soil.</a:t>
            </a:r>
          </a:p>
          <a:p>
            <a:pPr marL="171450" indent="-171450" eaLnBrk="1" hangingPunct="1">
              <a:buFont typeface="Arial" pitchFamily="34" charset="0"/>
              <a:buChar char="•"/>
            </a:pPr>
            <a:r>
              <a:rPr lang="en-US" baseline="0" dirty="0" smtClean="0">
                <a:latin typeface="Arial" charset="0"/>
                <a:cs typeface="Arial" charset="0"/>
              </a:rPr>
              <a:t>As you can see in this photo, the two sides of the Napa Valley, less than 5 miles apart, look completely different due to the variation in geology and climate.</a:t>
            </a:r>
            <a:endParaRPr lang="en-US" dirty="0" smtClean="0">
              <a:latin typeface="Arial" charset="0"/>
              <a:cs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p:cNvSpPr>
            <a:spLocks noGrp="1" noChangeArrowheads="1"/>
          </p:cNvSpPr>
          <p:nvPr>
            <p:ph type="sldNum" sz="quarter" idx="5"/>
          </p:nvPr>
        </p:nvSpPr>
        <p:spPr>
          <a:noFill/>
        </p:spPr>
        <p:txBody>
          <a:bodyPr/>
          <a:lstStyle/>
          <a:p>
            <a:fld id="{0C605A32-1177-4EAF-AE9D-073AF881F8A1}" type="slidenum">
              <a:rPr lang="en-US" smtClean="0"/>
              <a:pPr/>
              <a:t>15</a:t>
            </a:fld>
            <a:endParaRPr lang="en-US" smtClean="0"/>
          </a:p>
        </p:txBody>
      </p:sp>
      <p:sp>
        <p:nvSpPr>
          <p:cNvPr id="56322" name="Rectangle 7"/>
          <p:cNvSpPr txBox="1">
            <a:spLocks noGrp="1" noChangeArrowheads="1"/>
          </p:cNvSpPr>
          <p:nvPr/>
        </p:nvSpPr>
        <p:spPr bwMode="auto">
          <a:xfrm>
            <a:off x="5267325" y="6659563"/>
            <a:ext cx="4029075" cy="350837"/>
          </a:xfrm>
          <a:prstGeom prst="rect">
            <a:avLst/>
          </a:prstGeom>
          <a:noFill/>
          <a:ln w="9525">
            <a:noFill/>
            <a:miter lim="800000"/>
            <a:headEnd/>
            <a:tailEnd/>
          </a:ln>
        </p:spPr>
        <p:txBody>
          <a:bodyPr lIns="93170" tIns="46585" rIns="93170" bIns="46585" anchor="b"/>
          <a:lstStyle/>
          <a:p>
            <a:pPr algn="r" defTabSz="931863" eaLnBrk="0" hangingPunct="0"/>
            <a:fld id="{D88886EE-FA52-4BDF-A90F-5C5A9C3D2C6D}" type="slidenum">
              <a:rPr lang="en-US" sz="1200"/>
              <a:pPr algn="r" defTabSz="931863" eaLnBrk="0" hangingPunct="0"/>
              <a:t>15</a:t>
            </a:fld>
            <a:endParaRPr lang="en-US" sz="120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marL="171450" indent="-171450" eaLnBrk="1" hangingPunct="1">
              <a:buFont typeface="Arial" pitchFamily="34" charset="0"/>
              <a:buChar char="•"/>
            </a:pPr>
            <a:r>
              <a:rPr lang="en-US" dirty="0" smtClean="0">
                <a:latin typeface="Arial" charset="0"/>
                <a:cs typeface="Arial" charset="0"/>
              </a:rPr>
              <a:t>Napa Valley contains more than 100 soil variations, 33 soil series, and half the soil orders found in the world. </a:t>
            </a:r>
          </a:p>
          <a:p>
            <a:pPr marL="171450" indent="-171450" eaLnBrk="1" hangingPunct="1">
              <a:buFont typeface="Arial" pitchFamily="34" charset="0"/>
              <a:buChar char="•"/>
            </a:pPr>
            <a:r>
              <a:rPr lang="en-US" dirty="0" smtClean="0">
                <a:latin typeface="Arial" charset="0"/>
                <a:cs typeface="Arial" charset="0"/>
              </a:rPr>
              <a:t>This picture shows how, literally, you can have different kinds of soil in the same vineyard in Napa Valley. </a:t>
            </a:r>
          </a:p>
          <a:p>
            <a:pPr marL="171450" indent="-171450" eaLnBrk="1" hangingPunct="1">
              <a:buFont typeface="Arial" pitchFamily="34" charset="0"/>
              <a:buChar char="•"/>
            </a:pPr>
            <a:r>
              <a:rPr lang="en-US" dirty="0" smtClean="0">
                <a:latin typeface="Arial" charset="0"/>
                <a:cs typeface="Arial" charset="0"/>
              </a:rPr>
              <a:t>This diversity allows vintners to grow and produce – and to produce well – a great number of different wine varieties in the Napa Valley. </a:t>
            </a:r>
          </a:p>
          <a:p>
            <a:pPr marL="171450" indent="-171450" eaLnBrk="1" hangingPunct="1">
              <a:buFont typeface="Arial" pitchFamily="34" charset="0"/>
              <a:buChar char="•"/>
            </a:pPr>
            <a:r>
              <a:rPr lang="en-US" dirty="0" smtClean="0">
                <a:latin typeface="Arial" charset="0"/>
                <a:cs typeface="Arial" charset="0"/>
              </a:rPr>
              <a:t>One of the secrets of great winegrowing is in the soil</a:t>
            </a:r>
            <a:r>
              <a:rPr lang="en-US" baseline="0" dirty="0" smtClean="0">
                <a:latin typeface="Arial" charset="0"/>
                <a:cs typeface="Arial" charset="0"/>
              </a:rPr>
              <a:t> and Napa Valley has some of the greatest soil diversity found in winegrowing regions around the world.</a:t>
            </a:r>
            <a:endParaRPr lang="en-US" dirty="0" smtClean="0">
              <a:latin typeface="Arial" charset="0"/>
              <a:cs typeface="Arial" charset="0"/>
            </a:endParaRPr>
          </a:p>
          <a:p>
            <a:pPr eaLnBrk="1" hangingPunct="1"/>
            <a:endParaRPr lang="en-US" i="1" dirty="0" smtClean="0">
              <a:latin typeface="Arial" charset="0"/>
              <a:cs typeface="Arial" charset="0"/>
            </a:endParaRPr>
          </a:p>
          <a:p>
            <a:pPr eaLnBrk="1" hangingPunct="1"/>
            <a:r>
              <a:rPr lang="en-US" i="1" dirty="0" smtClean="0">
                <a:latin typeface="Arial" charset="0"/>
                <a:cs typeface="Arial" charset="0"/>
              </a:rPr>
              <a:t>(Note difference between a soil order, series and variation: soil orders are based largely on soil forming processes. Soil series is of a similar evolution or formation, chemistry, and physical property. Soil variations take into account vegetative material, climate, and topography differences and/or make-up).</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7"/>
          <p:cNvSpPr txBox="1">
            <a:spLocks noGrp="1" noChangeArrowheads="1"/>
          </p:cNvSpPr>
          <p:nvPr/>
        </p:nvSpPr>
        <p:spPr bwMode="auto">
          <a:xfrm>
            <a:off x="5267325" y="6659563"/>
            <a:ext cx="4029075" cy="350837"/>
          </a:xfrm>
          <a:prstGeom prst="rect">
            <a:avLst/>
          </a:prstGeom>
          <a:noFill/>
          <a:ln w="9525">
            <a:noFill/>
            <a:miter lim="800000"/>
            <a:headEnd/>
            <a:tailEnd/>
          </a:ln>
        </p:spPr>
        <p:txBody>
          <a:bodyPr lIns="93170" tIns="46585" rIns="93170" bIns="46585" anchor="b"/>
          <a:lstStyle/>
          <a:p>
            <a:pPr algn="r" defTabSz="931863" eaLnBrk="0" hangingPunct="0"/>
            <a:fld id="{FBEFAD4E-426B-4D67-8CE9-4160493654AA}" type="slidenum">
              <a:rPr lang="en-US" sz="1200"/>
              <a:pPr algn="r" defTabSz="931863" eaLnBrk="0" hangingPunct="0"/>
              <a:t>16</a:t>
            </a:fld>
            <a:endParaRPr lang="en-US" sz="1200"/>
          </a:p>
        </p:txBody>
      </p:sp>
      <p:sp>
        <p:nvSpPr>
          <p:cNvPr id="89090" name="Rectangle 7"/>
          <p:cNvSpPr txBox="1">
            <a:spLocks noGrp="1" noChangeArrowheads="1"/>
          </p:cNvSpPr>
          <p:nvPr/>
        </p:nvSpPr>
        <p:spPr bwMode="auto">
          <a:xfrm>
            <a:off x="5267325" y="6659563"/>
            <a:ext cx="4029075" cy="350837"/>
          </a:xfrm>
          <a:prstGeom prst="rect">
            <a:avLst/>
          </a:prstGeom>
          <a:noFill/>
          <a:ln w="9525">
            <a:noFill/>
            <a:miter lim="800000"/>
            <a:headEnd/>
            <a:tailEnd/>
          </a:ln>
        </p:spPr>
        <p:txBody>
          <a:bodyPr lIns="93170" tIns="46585" rIns="93170" bIns="46585" anchor="b"/>
          <a:lstStyle/>
          <a:p>
            <a:pPr algn="r" defTabSz="931863" eaLnBrk="0" hangingPunct="0"/>
            <a:fld id="{400FAAC2-31BF-48F9-8638-749859FE29A8}" type="slidenum">
              <a:rPr lang="en-US" sz="1200"/>
              <a:pPr algn="r" defTabSz="931863" eaLnBrk="0" hangingPunct="0"/>
              <a:t>16</a:t>
            </a:fld>
            <a:endParaRPr lang="en-US" sz="1200"/>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pPr marL="171450" indent="-171450" eaLnBrk="1" hangingPunct="1">
              <a:buFont typeface="Arial" pitchFamily="34" charset="0"/>
              <a:buChar char="•"/>
            </a:pPr>
            <a:r>
              <a:rPr lang="en-US" dirty="0" smtClean="0">
                <a:latin typeface="Arial" charset="0"/>
              </a:rPr>
              <a:t>Napa Valley has become synonymous with Cabernet Sauvignon. </a:t>
            </a:r>
          </a:p>
          <a:p>
            <a:pPr marL="171450" indent="-171450" eaLnBrk="1" hangingPunct="1">
              <a:buFont typeface="Arial" pitchFamily="34" charset="0"/>
              <a:buChar char="•"/>
            </a:pPr>
            <a:r>
              <a:rPr lang="en-US" dirty="0" smtClean="0">
                <a:latin typeface="Arial" charset="0"/>
              </a:rPr>
              <a:t>The</a:t>
            </a:r>
            <a:r>
              <a:rPr lang="en-US" baseline="0" dirty="0" smtClean="0">
                <a:latin typeface="Arial" charset="0"/>
              </a:rPr>
              <a:t> majority of Napa Valley winemakers produce it.</a:t>
            </a:r>
          </a:p>
          <a:p>
            <a:pPr marL="171450" indent="-171450" eaLnBrk="1" hangingPunct="1">
              <a:buFont typeface="Arial" pitchFamily="34" charset="0"/>
              <a:buChar char="•"/>
            </a:pPr>
            <a:r>
              <a:rPr lang="en-US" dirty="0" smtClean="0">
                <a:latin typeface="Arial" charset="0"/>
              </a:rPr>
              <a:t>But,</a:t>
            </a:r>
            <a:r>
              <a:rPr lang="en-US" baseline="0" dirty="0" smtClean="0">
                <a:latin typeface="Arial" charset="0"/>
              </a:rPr>
              <a:t> </a:t>
            </a:r>
            <a:r>
              <a:rPr lang="en-US" dirty="0" smtClean="0">
                <a:latin typeface="Arial" charset="0"/>
              </a:rPr>
              <a:t>thanks to the many diverse growing conditions we’ve talked about, all kinds of varieties flourish. </a:t>
            </a:r>
          </a:p>
          <a:p>
            <a:pPr marL="171450" indent="-171450" eaLnBrk="1" hangingPunct="1">
              <a:buFont typeface="Arial" pitchFamily="34" charset="0"/>
              <a:buChar char="•"/>
            </a:pPr>
            <a:r>
              <a:rPr lang="en-US" dirty="0" smtClean="0">
                <a:latin typeface="Arial" charset="0"/>
              </a:rPr>
              <a:t>Conditions are well-suited for growing both </a:t>
            </a:r>
            <a:r>
              <a:rPr lang="en-US" dirty="0" err="1" smtClean="0">
                <a:latin typeface="Arial" charset="0"/>
              </a:rPr>
              <a:t>Burgundian</a:t>
            </a:r>
            <a:r>
              <a:rPr lang="en-US" dirty="0" smtClean="0">
                <a:latin typeface="Arial" charset="0"/>
              </a:rPr>
              <a:t> (Chardonnay and Pinot Noir) and Bordeaux-style varieties (Cabernet, Merlot, Cabernet Franc, and Sauvignon Blanc).</a:t>
            </a:r>
          </a:p>
          <a:p>
            <a:pPr eaLnBrk="1" hangingPunct="1"/>
            <a:endParaRPr lang="en-US" dirty="0" smtClean="0">
              <a:latin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7"/>
          <p:cNvSpPr txBox="1">
            <a:spLocks noGrp="1" noChangeArrowheads="1"/>
          </p:cNvSpPr>
          <p:nvPr/>
        </p:nvSpPr>
        <p:spPr bwMode="auto">
          <a:xfrm>
            <a:off x="5267325" y="6659563"/>
            <a:ext cx="4029075" cy="350837"/>
          </a:xfrm>
          <a:prstGeom prst="rect">
            <a:avLst/>
          </a:prstGeom>
          <a:noFill/>
          <a:ln w="9525">
            <a:noFill/>
            <a:miter lim="800000"/>
            <a:headEnd/>
            <a:tailEnd/>
          </a:ln>
        </p:spPr>
        <p:txBody>
          <a:bodyPr lIns="93170" tIns="46585" rIns="93170" bIns="46585" anchor="b"/>
          <a:lstStyle/>
          <a:p>
            <a:pPr algn="r" defTabSz="931863" eaLnBrk="0" hangingPunct="0"/>
            <a:fld id="{5F868E1A-BC89-4090-8896-088FAA95B7DC}" type="slidenum">
              <a:rPr lang="en-US" sz="1200"/>
              <a:pPr algn="r" defTabSz="931863" eaLnBrk="0" hangingPunct="0"/>
              <a:t>17</a:t>
            </a:fld>
            <a:endParaRPr lang="en-US" sz="1200"/>
          </a:p>
        </p:txBody>
      </p:sp>
      <p:sp>
        <p:nvSpPr>
          <p:cNvPr id="99330" name="Rectangle 7"/>
          <p:cNvSpPr txBox="1">
            <a:spLocks noGrp="1" noChangeArrowheads="1"/>
          </p:cNvSpPr>
          <p:nvPr/>
        </p:nvSpPr>
        <p:spPr bwMode="auto">
          <a:xfrm>
            <a:off x="5267325" y="6659563"/>
            <a:ext cx="4029075" cy="350837"/>
          </a:xfrm>
          <a:prstGeom prst="rect">
            <a:avLst/>
          </a:prstGeom>
          <a:noFill/>
          <a:ln w="9525">
            <a:noFill/>
            <a:miter lim="800000"/>
            <a:headEnd/>
            <a:tailEnd/>
          </a:ln>
        </p:spPr>
        <p:txBody>
          <a:bodyPr lIns="93170" tIns="46585" rIns="93170" bIns="46585" anchor="b"/>
          <a:lstStyle/>
          <a:p>
            <a:pPr algn="r" defTabSz="931863" eaLnBrk="0" hangingPunct="0"/>
            <a:fld id="{08352A1D-3BD7-44A7-89F6-7DA98F7EFE0F}" type="slidenum">
              <a:rPr lang="en-US" sz="1200"/>
              <a:pPr algn="r" defTabSz="931863" eaLnBrk="0" hangingPunct="0"/>
              <a:t>17</a:t>
            </a:fld>
            <a:endParaRPr lang="en-US" sz="1200"/>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p:spPr>
        <p:txBody>
          <a:bodyPr/>
          <a:lstStyle/>
          <a:p>
            <a:pPr marL="171450" indent="-171450" eaLnBrk="1" hangingPunct="1">
              <a:buFont typeface="Arial" pitchFamily="34" charset="0"/>
              <a:buChar char="•"/>
            </a:pPr>
            <a:r>
              <a:rPr lang="en-US" dirty="0" smtClean="0">
                <a:latin typeface="Arial" charset="0"/>
              </a:rPr>
              <a:t>Most winemakers will tell you that quality starts in the vineyard. </a:t>
            </a:r>
          </a:p>
          <a:p>
            <a:pPr marL="171450" indent="-171450" eaLnBrk="1" hangingPunct="1">
              <a:buFont typeface="Arial" pitchFamily="34" charset="0"/>
              <a:buChar char="•"/>
            </a:pPr>
            <a:r>
              <a:rPr lang="en-US" dirty="0" smtClean="0">
                <a:latin typeface="Arial" charset="0"/>
              </a:rPr>
              <a:t>Napa Valley vineyards are intentionally farmed to produce low yields to allow only the healthiest of grape clusters to mature. </a:t>
            </a:r>
          </a:p>
          <a:p>
            <a:pPr marL="171450" indent="-171450" eaLnBrk="1" hangingPunct="1">
              <a:buFont typeface="Arial" pitchFamily="34" charset="0"/>
              <a:buChar char="•"/>
            </a:pPr>
            <a:r>
              <a:rPr lang="en-US" dirty="0" smtClean="0">
                <a:latin typeface="Arial" charset="0"/>
              </a:rPr>
              <a:t>Throughout the growing season, the canopy is managed with leaf pruning, shoot pulling, and fruit thinning – all of which is done by hand – resulting in a perfect sunlight to shade ratio and optimal fruit development. </a:t>
            </a:r>
          </a:p>
          <a:p>
            <a:pPr marL="171450" indent="-171450" eaLnBrk="1" hangingPunct="1">
              <a:buFont typeface="Arial" pitchFamily="34" charset="0"/>
              <a:buChar char="•"/>
            </a:pPr>
            <a:r>
              <a:rPr lang="en-US" dirty="0" smtClean="0">
                <a:latin typeface="Arial" charset="0"/>
              </a:rPr>
              <a:t>During the year, vineyard workers will tend to each individual vine at least 20 times. </a:t>
            </a:r>
          </a:p>
          <a:p>
            <a:pPr marL="171450" indent="-171450" eaLnBrk="1" hangingPunct="1">
              <a:buFont typeface="Arial" pitchFamily="34" charset="0"/>
              <a:buChar char="•"/>
            </a:pPr>
            <a:r>
              <a:rPr lang="en-US" dirty="0" smtClean="0">
                <a:latin typeface="Arial" charset="0"/>
              </a:rPr>
              <a:t>This attention to detail in the vineyard is designed to produce wine grapes of the highest quality.</a:t>
            </a:r>
          </a:p>
          <a:p>
            <a:pPr eaLnBrk="1" hangingPunct="1"/>
            <a:endParaRPr lang="en-US" dirty="0" smtClean="0">
              <a:latin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7"/>
          <p:cNvSpPr txBox="1">
            <a:spLocks noGrp="1" noChangeArrowheads="1"/>
          </p:cNvSpPr>
          <p:nvPr/>
        </p:nvSpPr>
        <p:spPr bwMode="auto">
          <a:xfrm>
            <a:off x="5267325" y="6659563"/>
            <a:ext cx="4029075" cy="350837"/>
          </a:xfrm>
          <a:prstGeom prst="rect">
            <a:avLst/>
          </a:prstGeom>
          <a:noFill/>
          <a:ln w="9525">
            <a:noFill/>
            <a:miter lim="800000"/>
            <a:headEnd/>
            <a:tailEnd/>
          </a:ln>
        </p:spPr>
        <p:txBody>
          <a:bodyPr lIns="93170" tIns="46585" rIns="93170" bIns="46585" anchor="b"/>
          <a:lstStyle/>
          <a:p>
            <a:pPr algn="r" defTabSz="931863" eaLnBrk="0" hangingPunct="0"/>
            <a:fld id="{AC1B930B-E529-471F-97AA-DDF6A3E45FFE}" type="slidenum">
              <a:rPr lang="en-US" sz="1200"/>
              <a:pPr algn="r" defTabSz="931863" eaLnBrk="0" hangingPunct="0"/>
              <a:t>18</a:t>
            </a:fld>
            <a:endParaRPr lang="en-US" sz="1200"/>
          </a:p>
        </p:txBody>
      </p:sp>
      <p:sp>
        <p:nvSpPr>
          <p:cNvPr id="105474" name="Rectangle 7"/>
          <p:cNvSpPr txBox="1">
            <a:spLocks noGrp="1" noChangeArrowheads="1"/>
          </p:cNvSpPr>
          <p:nvPr/>
        </p:nvSpPr>
        <p:spPr bwMode="auto">
          <a:xfrm>
            <a:off x="5267325" y="6659563"/>
            <a:ext cx="4029075" cy="350837"/>
          </a:xfrm>
          <a:prstGeom prst="rect">
            <a:avLst/>
          </a:prstGeom>
          <a:noFill/>
          <a:ln w="9525">
            <a:noFill/>
            <a:miter lim="800000"/>
            <a:headEnd/>
            <a:tailEnd/>
          </a:ln>
        </p:spPr>
        <p:txBody>
          <a:bodyPr lIns="93170" tIns="46585" rIns="93170" bIns="46585" anchor="b"/>
          <a:lstStyle/>
          <a:p>
            <a:pPr algn="r" defTabSz="931863" eaLnBrk="0" hangingPunct="0"/>
            <a:fld id="{76B74661-6754-4374-BA31-C0D35A187B6B}" type="slidenum">
              <a:rPr lang="en-US" sz="1200"/>
              <a:pPr algn="r" defTabSz="931863" eaLnBrk="0" hangingPunct="0"/>
              <a:t>18</a:t>
            </a:fld>
            <a:endParaRPr lang="en-US" sz="1200"/>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p:spPr>
        <p:txBody>
          <a:bodyPr/>
          <a:lstStyle/>
          <a:p>
            <a:pPr marL="171450" indent="-171450">
              <a:buFont typeface="Arial" pitchFamily="34" charset="0"/>
              <a:buChar char="•"/>
            </a:pPr>
            <a:r>
              <a:rPr lang="en-US" dirty="0" smtClean="0">
                <a:latin typeface="Arial" charset="0"/>
              </a:rPr>
              <a:t>Inside the winery, most Napa Valley winemakers agree that “less is more” and their best approach is gentle and “hands off” allowing the grapes to express themselves. </a:t>
            </a:r>
          </a:p>
          <a:p>
            <a:pPr marL="171450" indent="-171450">
              <a:buFont typeface="Arial" pitchFamily="34" charset="0"/>
              <a:buChar char="•"/>
            </a:pPr>
            <a:r>
              <a:rPr lang="en-US" dirty="0" smtClean="0">
                <a:latin typeface="Arial" charset="0"/>
              </a:rPr>
              <a:t>Napa Valley vintners are always trying to improve quality -</a:t>
            </a:r>
            <a:r>
              <a:rPr lang="en-US" baseline="0" dirty="0" smtClean="0">
                <a:latin typeface="Arial" charset="0"/>
              </a:rPr>
              <a:t> </a:t>
            </a:r>
            <a:r>
              <a:rPr lang="en-US" dirty="0" smtClean="0">
                <a:latin typeface="Arial" charset="0"/>
              </a:rPr>
              <a:t>there is a culture of “we can do better.”</a:t>
            </a:r>
          </a:p>
          <a:p>
            <a:pPr marL="171450" indent="-171450">
              <a:buFont typeface="Arial" pitchFamily="34" charset="0"/>
              <a:buChar char="•"/>
            </a:pPr>
            <a:r>
              <a:rPr lang="en-US" dirty="0" smtClean="0">
                <a:latin typeface="Arial" charset="0"/>
              </a:rPr>
              <a:t>Innovative viticulture practices sometimes give a nod to the past, like use of concrete fermenters, gravity flow facilities, or wild yeasts, and also have a vision for the future, like new technology, which can provide an automated godsend to small producers with limited manpower. </a:t>
            </a:r>
          </a:p>
          <a:p>
            <a:pPr marL="171450" indent="-171450">
              <a:buFont typeface="Arial" pitchFamily="34" charset="0"/>
              <a:buChar char="•"/>
            </a:pPr>
            <a:r>
              <a:rPr lang="en-US" dirty="0" smtClean="0">
                <a:latin typeface="Arial" charset="0"/>
              </a:rPr>
              <a:t>Napa</a:t>
            </a:r>
            <a:r>
              <a:rPr lang="en-US" baseline="0" dirty="0" smtClean="0">
                <a:latin typeface="Arial" charset="0"/>
              </a:rPr>
              <a:t> v</a:t>
            </a:r>
            <a:r>
              <a:rPr lang="en-US" dirty="0" smtClean="0">
                <a:latin typeface="Arial" charset="0"/>
              </a:rPr>
              <a:t>intners regularly collaborate</a:t>
            </a:r>
            <a:r>
              <a:rPr lang="en-US" baseline="0" dirty="0" smtClean="0">
                <a:latin typeface="Arial" charset="0"/>
              </a:rPr>
              <a:t> </a:t>
            </a:r>
            <a:r>
              <a:rPr lang="en-US" dirty="0" smtClean="0">
                <a:latin typeface="Arial" charset="0"/>
              </a:rPr>
              <a:t>and participate in local wine technical group meetings and discussions, including the NVV’s winemaker discussion group.</a:t>
            </a:r>
          </a:p>
          <a:p>
            <a:pPr marL="171450" indent="-171450">
              <a:buFont typeface="Arial" pitchFamily="34" charset="0"/>
              <a:buChar char="•"/>
            </a:pPr>
            <a:r>
              <a:rPr lang="en-US" dirty="0" smtClean="0">
                <a:latin typeface="Arial" charset="0"/>
              </a:rPr>
              <a:t>They also</a:t>
            </a:r>
            <a:r>
              <a:rPr lang="en-US" baseline="0" dirty="0" smtClean="0">
                <a:latin typeface="Arial" charset="0"/>
              </a:rPr>
              <a:t> </a:t>
            </a:r>
            <a:r>
              <a:rPr lang="en-US" dirty="0" smtClean="0">
                <a:latin typeface="Arial" charset="0"/>
              </a:rPr>
              <a:t>regularly attend knowledge-building programs at local education institutions, like UC Davis, Sonoma State University, or even the local community college, which has an extensive enology program.</a:t>
            </a:r>
          </a:p>
          <a:p>
            <a:pPr eaLnBrk="1" hangingPunct="1"/>
            <a:endParaRPr lang="en-US" dirty="0" smtClean="0">
              <a:latin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7"/>
          <p:cNvSpPr txBox="1">
            <a:spLocks noGrp="1" noChangeArrowheads="1"/>
          </p:cNvSpPr>
          <p:nvPr/>
        </p:nvSpPr>
        <p:spPr bwMode="auto">
          <a:xfrm>
            <a:off x="5267325" y="6659563"/>
            <a:ext cx="4029075" cy="350837"/>
          </a:xfrm>
          <a:prstGeom prst="rect">
            <a:avLst/>
          </a:prstGeom>
          <a:noFill/>
          <a:ln w="9525">
            <a:noFill/>
            <a:miter lim="800000"/>
            <a:headEnd/>
            <a:tailEnd/>
          </a:ln>
        </p:spPr>
        <p:txBody>
          <a:bodyPr lIns="93170" tIns="46585" rIns="93170" bIns="46585" anchor="b"/>
          <a:lstStyle/>
          <a:p>
            <a:pPr algn="r" defTabSz="931863" eaLnBrk="0" hangingPunct="0"/>
            <a:fld id="{4BCB8162-1974-4436-B920-706ABFE5E52C}" type="slidenum">
              <a:rPr lang="en-US" sz="1200"/>
              <a:pPr algn="r" defTabSz="931863" eaLnBrk="0" hangingPunct="0"/>
              <a:t>19</a:t>
            </a:fld>
            <a:endParaRPr lang="en-US" sz="1200"/>
          </a:p>
        </p:txBody>
      </p:sp>
      <p:sp>
        <p:nvSpPr>
          <p:cNvPr id="171011" name="Rectangle 7"/>
          <p:cNvSpPr txBox="1">
            <a:spLocks noGrp="1" noChangeArrowheads="1"/>
          </p:cNvSpPr>
          <p:nvPr/>
        </p:nvSpPr>
        <p:spPr bwMode="auto">
          <a:xfrm>
            <a:off x="5267325" y="6659563"/>
            <a:ext cx="4029075" cy="350837"/>
          </a:xfrm>
          <a:prstGeom prst="rect">
            <a:avLst/>
          </a:prstGeom>
          <a:noFill/>
          <a:ln w="9525">
            <a:noFill/>
            <a:miter lim="800000"/>
            <a:headEnd/>
            <a:tailEnd/>
          </a:ln>
        </p:spPr>
        <p:txBody>
          <a:bodyPr lIns="93170" tIns="46585" rIns="93170" bIns="46585" anchor="b"/>
          <a:lstStyle/>
          <a:p>
            <a:pPr algn="r" defTabSz="931863"/>
            <a:fld id="{FC6CCFD0-3C18-434B-B43F-C3A3353191B1}" type="slidenum">
              <a:rPr lang="en-US" sz="1200"/>
              <a:pPr algn="r" defTabSz="931863"/>
              <a:t>19</a:t>
            </a:fld>
            <a:endParaRPr lang="en-US" sz="1200"/>
          </a:p>
        </p:txBody>
      </p:sp>
      <p:sp>
        <p:nvSpPr>
          <p:cNvPr id="171012" name="Rectangle 2"/>
          <p:cNvSpPr>
            <a:spLocks noGrp="1" noRot="1" noChangeAspect="1" noChangeArrowheads="1" noTextEdit="1"/>
          </p:cNvSpPr>
          <p:nvPr>
            <p:ph type="sldImg"/>
          </p:nvPr>
        </p:nvSpPr>
        <p:spPr>
          <a:ln/>
        </p:spPr>
      </p:sp>
      <p:sp>
        <p:nvSpPr>
          <p:cNvPr id="171013" name="Rectangle 3"/>
          <p:cNvSpPr>
            <a:spLocks noGrp="1" noChangeArrowheads="1"/>
          </p:cNvSpPr>
          <p:nvPr>
            <p:ph type="body" idx="1"/>
          </p:nvPr>
        </p:nvSpPr>
        <p:spPr>
          <a:noFill/>
          <a:ln/>
        </p:spPr>
        <p:txBody>
          <a:bodyPr/>
          <a:lstStyle/>
          <a:p>
            <a:pPr marL="171450" indent="-171450" eaLnBrk="1" hangingPunct="1">
              <a:buFont typeface="Arial" pitchFamily="34" charset="0"/>
              <a:buChar char="•"/>
            </a:pPr>
            <a:r>
              <a:rPr lang="en-US" dirty="0" smtClean="0">
                <a:latin typeface="Arial" charset="0"/>
              </a:rPr>
              <a:t>When you put it all together, these distinct soils, distinct climates, distinct topography, and the</a:t>
            </a:r>
            <a:r>
              <a:rPr lang="en-US" baseline="0" dirty="0" smtClean="0">
                <a:latin typeface="Arial" charset="0"/>
              </a:rPr>
              <a:t> influence of </a:t>
            </a:r>
            <a:r>
              <a:rPr lang="en-US" baseline="0" dirty="0" err="1" smtClean="0">
                <a:latin typeface="Arial" charset="0"/>
              </a:rPr>
              <a:t>grapegrowers</a:t>
            </a:r>
            <a:r>
              <a:rPr lang="en-US" baseline="0" dirty="0" smtClean="0">
                <a:latin typeface="Arial" charset="0"/>
              </a:rPr>
              <a:t> and winemakers,</a:t>
            </a:r>
            <a:r>
              <a:rPr lang="en-US" dirty="0" smtClean="0">
                <a:latin typeface="Arial" charset="0"/>
              </a:rPr>
              <a:t> it yields distinctive</a:t>
            </a:r>
            <a:r>
              <a:rPr lang="en-US" baseline="0" dirty="0" smtClean="0">
                <a:latin typeface="Arial" charset="0"/>
              </a:rPr>
              <a:t> winemaking.</a:t>
            </a:r>
            <a:endParaRPr lang="en-US" dirty="0" smtClean="0">
              <a:latin typeface="Arial" charset="0"/>
            </a:endParaRPr>
          </a:p>
          <a:p>
            <a:pPr marL="171450" indent="-171450" eaLnBrk="1" hangingPunct="1">
              <a:buFont typeface="Arial" pitchFamily="34" charset="0"/>
              <a:buChar char="•"/>
            </a:pPr>
            <a:r>
              <a:rPr lang="en-US" dirty="0" smtClean="0">
                <a:latin typeface="Arial" charset="0"/>
              </a:rPr>
              <a:t>The sum of these factors is known by the French term, </a:t>
            </a:r>
            <a:r>
              <a:rPr lang="en-US" dirty="0" err="1" smtClean="0">
                <a:latin typeface="Arial" charset="0"/>
              </a:rPr>
              <a:t>terroir</a:t>
            </a:r>
            <a:r>
              <a:rPr lang="en-US" dirty="0" smtClean="0">
                <a:latin typeface="Arial" charset="0"/>
              </a:rPr>
              <a:t>. </a:t>
            </a:r>
          </a:p>
          <a:p>
            <a:pPr eaLnBrk="1" hangingPunct="1"/>
            <a:endParaRPr lang="en-US" dirty="0" smtClean="0">
              <a:latin typeface="Verdana"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7"/>
          <p:cNvSpPr txBox="1">
            <a:spLocks noGrp="1" noChangeArrowheads="1"/>
          </p:cNvSpPr>
          <p:nvPr/>
        </p:nvSpPr>
        <p:spPr bwMode="auto">
          <a:xfrm>
            <a:off x="5267325" y="6659563"/>
            <a:ext cx="4029075" cy="350837"/>
          </a:xfrm>
          <a:prstGeom prst="rect">
            <a:avLst/>
          </a:prstGeom>
          <a:noFill/>
          <a:ln w="9525">
            <a:noFill/>
            <a:miter lim="800000"/>
            <a:headEnd/>
            <a:tailEnd/>
          </a:ln>
        </p:spPr>
        <p:txBody>
          <a:bodyPr lIns="93170" tIns="46585" rIns="93170" bIns="46585" anchor="b"/>
          <a:lstStyle/>
          <a:p>
            <a:pPr algn="r" defTabSz="931863" eaLnBrk="0" hangingPunct="0"/>
            <a:fld id="{2DF66733-4C90-40CE-A52D-44B1D6FE54B2}" type="slidenum">
              <a:rPr lang="en-US" sz="1200"/>
              <a:pPr algn="r" defTabSz="931863" eaLnBrk="0" hangingPunct="0"/>
              <a:t>2</a:t>
            </a:fld>
            <a:endParaRPr lang="en-US" sz="1200"/>
          </a:p>
        </p:txBody>
      </p:sp>
      <p:sp>
        <p:nvSpPr>
          <p:cNvPr id="179203" name="Rectangle 7"/>
          <p:cNvSpPr txBox="1">
            <a:spLocks noGrp="1" noChangeArrowheads="1"/>
          </p:cNvSpPr>
          <p:nvPr/>
        </p:nvSpPr>
        <p:spPr bwMode="auto">
          <a:xfrm>
            <a:off x="5267325" y="6659563"/>
            <a:ext cx="4029075" cy="350837"/>
          </a:xfrm>
          <a:prstGeom prst="rect">
            <a:avLst/>
          </a:prstGeom>
          <a:noFill/>
          <a:ln w="9525">
            <a:noFill/>
            <a:miter lim="800000"/>
            <a:headEnd/>
            <a:tailEnd/>
          </a:ln>
        </p:spPr>
        <p:txBody>
          <a:bodyPr lIns="93170" tIns="46585" rIns="93170" bIns="46585" anchor="b"/>
          <a:lstStyle/>
          <a:p>
            <a:pPr algn="r" defTabSz="931863" eaLnBrk="0" hangingPunct="0"/>
            <a:fld id="{63A1D959-8B71-4CD2-9402-9B3A42659575}" type="slidenum">
              <a:rPr lang="en-US" sz="1200"/>
              <a:pPr algn="r" defTabSz="931863" eaLnBrk="0" hangingPunct="0"/>
              <a:t>2</a:t>
            </a:fld>
            <a:endParaRPr lang="en-US" sz="1200"/>
          </a:p>
        </p:txBody>
      </p:sp>
      <p:sp>
        <p:nvSpPr>
          <p:cNvPr id="179204" name="Rectangle 2"/>
          <p:cNvSpPr>
            <a:spLocks noGrp="1" noRot="1" noChangeAspect="1" noChangeArrowheads="1" noTextEdit="1"/>
          </p:cNvSpPr>
          <p:nvPr>
            <p:ph type="sldImg"/>
          </p:nvPr>
        </p:nvSpPr>
        <p:spPr>
          <a:ln/>
        </p:spPr>
      </p:sp>
      <p:sp>
        <p:nvSpPr>
          <p:cNvPr id="179205" name="Rectangle 3"/>
          <p:cNvSpPr>
            <a:spLocks noGrp="1" noChangeArrowheads="1"/>
          </p:cNvSpPr>
          <p:nvPr>
            <p:ph type="body" idx="1"/>
          </p:nvPr>
        </p:nvSpPr>
        <p:spPr>
          <a:noFill/>
          <a:ln/>
        </p:spPr>
        <p:txBody>
          <a:bodyPr/>
          <a:lstStyle/>
          <a:p>
            <a:pPr marL="171450" marR="0" indent="-171450" algn="l" defTabSz="914400" rtl="0" eaLnBrk="1" fontAlgn="base" latinLnBrk="0" hangingPunct="1">
              <a:lnSpc>
                <a:spcPct val="100000"/>
              </a:lnSpc>
              <a:spcBef>
                <a:spcPct val="30000"/>
              </a:spcBef>
              <a:spcAft>
                <a:spcPct val="0"/>
              </a:spcAft>
              <a:buClrTx/>
              <a:buSzTx/>
              <a:buFont typeface="Arial" pitchFamily="34" charset="0"/>
              <a:buChar char="•"/>
              <a:tabLst/>
              <a:defRPr/>
            </a:pPr>
            <a:r>
              <a:rPr lang="en-US" dirty="0" smtClean="0">
                <a:latin typeface="Arial" charset="0"/>
              </a:rPr>
              <a:t>Formed in 1944, the Napa Valley Vintners today has more than 425 member wineries</a:t>
            </a:r>
            <a:r>
              <a:rPr lang="en-US" baseline="0" dirty="0" smtClean="0">
                <a:latin typeface="Arial" charset="0"/>
              </a:rPr>
              <a:t> who work to</a:t>
            </a:r>
            <a:r>
              <a:rPr lang="en-US" dirty="0" smtClean="0">
                <a:latin typeface="Arial" charset="0"/>
              </a:rPr>
              <a:t> promote,</a:t>
            </a:r>
            <a:r>
              <a:rPr lang="en-US" baseline="0" dirty="0" smtClean="0">
                <a:latin typeface="Arial" charset="0"/>
              </a:rPr>
              <a:t> </a:t>
            </a:r>
            <a:r>
              <a:rPr lang="en-US" dirty="0" smtClean="0">
                <a:latin typeface="Arial" charset="0"/>
              </a:rPr>
              <a:t>protect and</a:t>
            </a:r>
            <a:r>
              <a:rPr lang="en-US" baseline="0" dirty="0" smtClean="0">
                <a:latin typeface="Arial" charset="0"/>
              </a:rPr>
              <a:t> </a:t>
            </a:r>
            <a:r>
              <a:rPr lang="en-US" dirty="0" smtClean="0">
                <a:latin typeface="Arial" charset="0"/>
              </a:rPr>
              <a:t>enhance the Napa Valley appellation,</a:t>
            </a:r>
            <a:r>
              <a:rPr lang="en-US" baseline="0" dirty="0" smtClean="0">
                <a:latin typeface="Arial" charset="0"/>
              </a:rPr>
              <a:t> our wines, vintners and community.</a:t>
            </a:r>
          </a:p>
          <a:p>
            <a:pPr marL="171450" marR="0" indent="-171450" algn="l" defTabSz="914400" rtl="0" eaLnBrk="1" fontAlgn="base" latinLnBrk="0" hangingPunct="1">
              <a:lnSpc>
                <a:spcPct val="100000"/>
              </a:lnSpc>
              <a:spcBef>
                <a:spcPct val="30000"/>
              </a:spcBef>
              <a:spcAft>
                <a:spcPct val="0"/>
              </a:spcAft>
              <a:buClrTx/>
              <a:buSzTx/>
              <a:buFont typeface="Arial" pitchFamily="34" charset="0"/>
              <a:buChar char="•"/>
              <a:tabLst/>
              <a:defRPr/>
            </a:pPr>
            <a:r>
              <a:rPr lang="en-US" baseline="0" dirty="0" smtClean="0">
                <a:latin typeface="Arial" charset="0"/>
              </a:rPr>
              <a:t>Our winery is a member of the NVV.</a:t>
            </a:r>
          </a:p>
          <a:p>
            <a:pPr marL="171450" marR="0" indent="-171450" algn="l" defTabSz="914400" rtl="0" eaLnBrk="1" fontAlgn="base" latinLnBrk="0" hangingPunct="1">
              <a:lnSpc>
                <a:spcPct val="100000"/>
              </a:lnSpc>
              <a:spcBef>
                <a:spcPct val="30000"/>
              </a:spcBef>
              <a:spcAft>
                <a:spcPct val="0"/>
              </a:spcAft>
              <a:buClrTx/>
              <a:buSzTx/>
              <a:buFont typeface="Arial" pitchFamily="34" charset="0"/>
              <a:buChar char="•"/>
              <a:tabLst/>
              <a:defRPr/>
            </a:pPr>
            <a:endParaRPr lang="en-US" dirty="0" smtClean="0">
              <a:latin typeface="Arial" charset="0"/>
            </a:endParaRPr>
          </a:p>
          <a:p>
            <a:pPr marL="171450" indent="-171450" eaLnBrk="1" hangingPunct="1">
              <a:buFont typeface="Arial" pitchFamily="34" charset="0"/>
              <a:buChar char="•"/>
            </a:pPr>
            <a:endParaRPr lang="en-US" dirty="0" smtClean="0">
              <a:latin typeface="Arial" charset="0"/>
            </a:endParaRPr>
          </a:p>
          <a:p>
            <a:pPr eaLnBrk="1" hangingPunct="1"/>
            <a:endParaRPr lang="en-US" dirty="0" smtClean="0">
              <a:latin typeface="Arial" charset="0"/>
            </a:endParaRPr>
          </a:p>
          <a:p>
            <a:pPr eaLnBrk="1" hangingPunct="1"/>
            <a:endParaRPr lang="en-US" dirty="0" smtClean="0">
              <a:latin typeface="Verdana"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7"/>
          <p:cNvSpPr txBox="1">
            <a:spLocks noGrp="1" noChangeArrowheads="1"/>
          </p:cNvSpPr>
          <p:nvPr/>
        </p:nvSpPr>
        <p:spPr bwMode="auto">
          <a:xfrm>
            <a:off x="5267325" y="6659563"/>
            <a:ext cx="4029075" cy="350837"/>
          </a:xfrm>
          <a:prstGeom prst="rect">
            <a:avLst/>
          </a:prstGeom>
          <a:noFill/>
          <a:ln w="9525">
            <a:noFill/>
            <a:miter lim="800000"/>
            <a:headEnd/>
            <a:tailEnd/>
          </a:ln>
        </p:spPr>
        <p:txBody>
          <a:bodyPr lIns="93170" tIns="46585" rIns="93170" bIns="46585" anchor="b"/>
          <a:lstStyle/>
          <a:p>
            <a:pPr algn="r" defTabSz="931863" eaLnBrk="0" hangingPunct="0"/>
            <a:fld id="{F748C2DA-1F48-43CB-9CE1-E3D4C7436365}" type="slidenum">
              <a:rPr lang="en-US" sz="1200"/>
              <a:pPr algn="r" defTabSz="931863" eaLnBrk="0" hangingPunct="0"/>
              <a:t>20</a:t>
            </a:fld>
            <a:endParaRPr lang="en-US" sz="1200"/>
          </a:p>
        </p:txBody>
      </p:sp>
      <p:sp>
        <p:nvSpPr>
          <p:cNvPr id="183299" name="Rectangle 7"/>
          <p:cNvSpPr txBox="1">
            <a:spLocks noGrp="1" noChangeArrowheads="1"/>
          </p:cNvSpPr>
          <p:nvPr/>
        </p:nvSpPr>
        <p:spPr bwMode="auto">
          <a:xfrm>
            <a:off x="5267325" y="6659563"/>
            <a:ext cx="4029075" cy="350837"/>
          </a:xfrm>
          <a:prstGeom prst="rect">
            <a:avLst/>
          </a:prstGeom>
          <a:noFill/>
          <a:ln w="9525">
            <a:noFill/>
            <a:miter lim="800000"/>
            <a:headEnd/>
            <a:tailEnd/>
          </a:ln>
        </p:spPr>
        <p:txBody>
          <a:bodyPr lIns="93170" tIns="46585" rIns="93170" bIns="46585" anchor="b"/>
          <a:lstStyle/>
          <a:p>
            <a:pPr algn="r" defTabSz="931863" eaLnBrk="0" hangingPunct="0"/>
            <a:fld id="{B33FF008-1772-4725-8477-01DA26F2E205}" type="slidenum">
              <a:rPr lang="en-US" sz="1200"/>
              <a:pPr algn="r" defTabSz="931863" eaLnBrk="0" hangingPunct="0"/>
              <a:t>20</a:t>
            </a:fld>
            <a:endParaRPr lang="en-US" sz="1200"/>
          </a:p>
        </p:txBody>
      </p:sp>
      <p:sp>
        <p:nvSpPr>
          <p:cNvPr id="183300" name="Rectangle 2"/>
          <p:cNvSpPr>
            <a:spLocks noGrp="1" noRot="1" noChangeAspect="1" noChangeArrowheads="1" noTextEdit="1"/>
          </p:cNvSpPr>
          <p:nvPr>
            <p:ph type="sldImg"/>
          </p:nvPr>
        </p:nvSpPr>
        <p:spPr>
          <a:ln/>
        </p:spPr>
      </p:sp>
      <p:sp>
        <p:nvSpPr>
          <p:cNvPr id="183301" name="Rectangle 3"/>
          <p:cNvSpPr>
            <a:spLocks noGrp="1" noChangeArrowheads="1"/>
          </p:cNvSpPr>
          <p:nvPr>
            <p:ph type="body" idx="1"/>
          </p:nvPr>
        </p:nvSpPr>
        <p:spPr>
          <a:noFill/>
          <a:ln/>
        </p:spPr>
        <p:txBody>
          <a:bodyPr/>
          <a:lstStyle/>
          <a:p>
            <a:pPr marL="171450" indent="-171450" eaLnBrk="1" hangingPunct="1">
              <a:buFont typeface="Arial" pitchFamily="34" charset="0"/>
              <a:buChar char="•"/>
            </a:pPr>
            <a:r>
              <a:rPr lang="en-US" dirty="0" smtClean="0">
                <a:latin typeface="Arial" charset="0"/>
              </a:rPr>
              <a:t>Millions of years of science…150 years of grape growing…70 years of cooperation and camaraderie. </a:t>
            </a:r>
          </a:p>
          <a:p>
            <a:pPr marL="171450" indent="-171450" eaLnBrk="1" hangingPunct="1">
              <a:buFont typeface="Arial" pitchFamily="34" charset="0"/>
              <a:buChar char="•"/>
            </a:pPr>
            <a:r>
              <a:rPr lang="en-US" dirty="0" smtClean="0">
                <a:latin typeface="Arial" charset="0"/>
              </a:rPr>
              <a:t>Today, Napa Valley is the most recognized appellation in America, its wines are considered some of the finest and most age-worthy in the world.</a:t>
            </a:r>
          </a:p>
          <a:p>
            <a:pPr marL="171450" indent="-171450" eaLnBrk="1" hangingPunct="1">
              <a:buFont typeface="Arial" pitchFamily="34" charset="0"/>
              <a:buChar char="•"/>
            </a:pPr>
            <a:r>
              <a:rPr lang="en-US" dirty="0" smtClean="0">
                <a:latin typeface="Arial" charset="0"/>
              </a:rPr>
              <a:t>No other winegrowing region offers more diversity or a greater tradition of leadership. </a:t>
            </a:r>
          </a:p>
          <a:p>
            <a:pPr marL="171450" indent="-171450" eaLnBrk="1" hangingPunct="1">
              <a:buFont typeface="Arial" pitchFamily="34" charset="0"/>
              <a:buChar char="•"/>
            </a:pPr>
            <a:r>
              <a:rPr lang="en-US" dirty="0" smtClean="0">
                <a:latin typeface="Arial" charset="0"/>
              </a:rPr>
              <a:t>Thank you for listening to our story.</a:t>
            </a:r>
          </a:p>
          <a:p>
            <a:pPr eaLnBrk="1" hangingPunct="1"/>
            <a:endParaRPr lang="en-US" dirty="0" smtClean="0">
              <a:latin typeface="Verdana"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a:noFill/>
        </p:spPr>
        <p:txBody>
          <a:bodyPr/>
          <a:lstStyle/>
          <a:p>
            <a:fld id="{5FF94F24-A6E0-4C40-BF30-B90374CB4231}" type="slidenum">
              <a:rPr lang="en-US" smtClean="0"/>
              <a:pPr/>
              <a:t>3</a:t>
            </a:fld>
            <a:endParaRPr lang="en-US" smtClean="0"/>
          </a:p>
        </p:txBody>
      </p:sp>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a:noFill/>
          <a:ln/>
        </p:spPr>
        <p:txBody>
          <a:bodyPr/>
          <a:lstStyle/>
          <a:p>
            <a:pPr marL="171450" indent="-171450">
              <a:buFont typeface="Arial" pitchFamily="34" charset="0"/>
              <a:buChar char="•"/>
            </a:pPr>
            <a:r>
              <a:rPr lang="en-US" dirty="0" smtClean="0">
                <a:latin typeface="Arial" charset="0"/>
                <a:cs typeface="Arial" charset="0"/>
              </a:rPr>
              <a:t>There are many great wine regions and Napa Valley is one of them.</a:t>
            </a:r>
          </a:p>
          <a:p>
            <a:pPr marL="171450" indent="-171450">
              <a:buFont typeface="Arial" pitchFamily="34" charset="0"/>
              <a:buChar char="•"/>
            </a:pPr>
            <a:r>
              <a:rPr lang="en-US" dirty="0" smtClean="0">
                <a:latin typeface="Arial" charset="0"/>
                <a:cs typeface="Arial" charset="0"/>
              </a:rPr>
              <a:t>Napa Valley is the home to America’s first  Agricultural Preserve and is a region of incomparable natural beauty. </a:t>
            </a:r>
          </a:p>
          <a:p>
            <a:pPr marL="171450" indent="-171450">
              <a:buFont typeface="Arial" pitchFamily="34" charset="0"/>
              <a:buChar char="•"/>
            </a:pPr>
            <a:r>
              <a:rPr lang="en-US" dirty="0" smtClean="0">
                <a:latin typeface="Arial" charset="0"/>
                <a:cs typeface="Arial" charset="0"/>
              </a:rPr>
              <a:t>Though accounting for a fraction</a:t>
            </a:r>
            <a:r>
              <a:rPr lang="en-US" baseline="0" dirty="0" smtClean="0">
                <a:latin typeface="Arial" charset="0"/>
                <a:cs typeface="Arial" charset="0"/>
              </a:rPr>
              <a:t> of </a:t>
            </a:r>
            <a:r>
              <a:rPr lang="en-US" dirty="0" smtClean="0">
                <a:latin typeface="Arial" charset="0"/>
                <a:cs typeface="Arial" charset="0"/>
              </a:rPr>
              <a:t>California’s harvest, Napa Valley is the industry’s undisputed leader in land and community stewardship and is renowned the world over for its extraordinary wines.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p:spPr>
        <p:txBody>
          <a:bodyPr/>
          <a:lstStyle/>
          <a:p>
            <a:fld id="{383CDBF4-5DC4-45E6-BFFB-94033F070212}" type="slidenum">
              <a:rPr lang="en-US" smtClean="0"/>
              <a:pPr/>
              <a:t>4</a:t>
            </a:fld>
            <a:endParaRPr lang="en-US" smtClean="0"/>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ln/>
        </p:spPr>
        <p:txBody>
          <a:bodyPr/>
          <a:lstStyle/>
          <a:p>
            <a:pPr marL="171450" indent="-171450">
              <a:spcBef>
                <a:spcPct val="0"/>
              </a:spcBef>
              <a:buFont typeface="Arial" pitchFamily="34" charset="0"/>
              <a:buChar char="•"/>
            </a:pPr>
            <a:r>
              <a:rPr lang="en-US" dirty="0" smtClean="0">
                <a:latin typeface="Arial" charset="0"/>
                <a:cs typeface="Arial" charset="0"/>
              </a:rPr>
              <a:t>Napa Valley is located in Northern California, very close to San Francisco and the Pacific Ocean, and several hundred miles from Los Angeles</a:t>
            </a:r>
            <a:r>
              <a:rPr lang="en-US" smtClean="0">
                <a:latin typeface="Arial" charset="0"/>
                <a:cs typeface="Arial" charset="0"/>
              </a:rPr>
              <a:t>. </a:t>
            </a:r>
            <a:endParaRPr lang="en-US" dirty="0" smtClean="0">
              <a:solidFill>
                <a:srgbClr val="000000"/>
              </a:solidFill>
              <a:latin typeface="Arial" charset="0"/>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a:noFill/>
        </p:spPr>
        <p:txBody>
          <a:bodyPr/>
          <a:lstStyle/>
          <a:p>
            <a:fld id="{1A4690B2-9D98-4C3D-B02B-EAD8387C814C}" type="slidenum">
              <a:rPr lang="en-US" smtClean="0"/>
              <a:pPr/>
              <a:t>5</a:t>
            </a:fld>
            <a:endParaRPr lang="en-US" smtClean="0"/>
          </a:p>
        </p:txBody>
      </p:sp>
      <p:sp>
        <p:nvSpPr>
          <p:cNvPr id="19458" name="Rectangle 7"/>
          <p:cNvSpPr txBox="1">
            <a:spLocks noGrp="1" noChangeArrowheads="1"/>
          </p:cNvSpPr>
          <p:nvPr/>
        </p:nvSpPr>
        <p:spPr bwMode="auto">
          <a:xfrm>
            <a:off x="5267325" y="6659563"/>
            <a:ext cx="4029075" cy="350837"/>
          </a:xfrm>
          <a:prstGeom prst="rect">
            <a:avLst/>
          </a:prstGeom>
          <a:noFill/>
          <a:ln w="9525">
            <a:noFill/>
            <a:miter lim="800000"/>
            <a:headEnd/>
            <a:tailEnd/>
          </a:ln>
        </p:spPr>
        <p:txBody>
          <a:bodyPr lIns="93170" tIns="46585" rIns="93170" bIns="46585" anchor="b"/>
          <a:lstStyle/>
          <a:p>
            <a:pPr algn="r" defTabSz="931863" eaLnBrk="0" hangingPunct="0"/>
            <a:fld id="{025DAF3C-6C72-42C7-8750-4D47B602E253}" type="slidenum">
              <a:rPr lang="en-US" sz="1200"/>
              <a:pPr algn="r" defTabSz="931863" eaLnBrk="0" hangingPunct="0"/>
              <a:t>5</a:t>
            </a:fld>
            <a:endParaRPr lang="en-US" sz="120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pPr marL="171450" indent="-171450" eaLnBrk="1" hangingPunct="1">
              <a:buFont typeface="Arial" pitchFamily="34" charset="0"/>
              <a:buChar char="•"/>
            </a:pPr>
            <a:r>
              <a:rPr lang="en-US" dirty="0" smtClean="0">
                <a:latin typeface="Arial" charset="0"/>
                <a:cs typeface="Arial" charset="0"/>
              </a:rPr>
              <a:t>It’s a fairly young, “new world” wine region where wine has been made for only about 150 years.</a:t>
            </a:r>
            <a:endParaRPr lang="en-US" dirty="0" smtClean="0">
              <a:latin typeface="Verdana"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a:noFill/>
        </p:spPr>
        <p:txBody>
          <a:bodyPr/>
          <a:lstStyle/>
          <a:p>
            <a:fld id="{CB699B28-3210-4AD8-A86D-2CC02ECC2EF1}" type="slidenum">
              <a:rPr lang="en-US" smtClean="0"/>
              <a:pPr/>
              <a:t>6</a:t>
            </a:fld>
            <a:endParaRPr lang="en-US" smtClean="0"/>
          </a:p>
        </p:txBody>
      </p:sp>
      <p:sp>
        <p:nvSpPr>
          <p:cNvPr id="21506" name="Rectangle 7"/>
          <p:cNvSpPr txBox="1">
            <a:spLocks noGrp="1" noChangeArrowheads="1"/>
          </p:cNvSpPr>
          <p:nvPr/>
        </p:nvSpPr>
        <p:spPr bwMode="auto">
          <a:xfrm>
            <a:off x="5267325" y="6659563"/>
            <a:ext cx="4029075" cy="350837"/>
          </a:xfrm>
          <a:prstGeom prst="rect">
            <a:avLst/>
          </a:prstGeom>
          <a:noFill/>
          <a:ln w="9525">
            <a:noFill/>
            <a:miter lim="800000"/>
            <a:headEnd/>
            <a:tailEnd/>
          </a:ln>
        </p:spPr>
        <p:txBody>
          <a:bodyPr lIns="93170" tIns="46585" rIns="93170" bIns="46585" anchor="b"/>
          <a:lstStyle/>
          <a:p>
            <a:pPr algn="r" defTabSz="931863" eaLnBrk="0" hangingPunct="0"/>
            <a:fld id="{1C5A379A-36A5-4499-8BC3-F17A78B6B5EB}" type="slidenum">
              <a:rPr lang="en-US" sz="1200"/>
              <a:pPr algn="r" defTabSz="931863" eaLnBrk="0" hangingPunct="0"/>
              <a:t>6</a:t>
            </a:fld>
            <a:endParaRPr lang="en-US" sz="120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marL="171450" indent="-171450">
              <a:buFont typeface="Arial" pitchFamily="34" charset="0"/>
              <a:buChar char="•"/>
            </a:pPr>
            <a:r>
              <a:rPr lang="en-US" dirty="0" smtClean="0">
                <a:latin typeface="Arial" charset="0"/>
                <a:cs typeface="Arial" charset="0"/>
              </a:rPr>
              <a:t>Napa Valley is small: the valley floor, located between the </a:t>
            </a:r>
            <a:r>
              <a:rPr lang="en-US" dirty="0" err="1" smtClean="0">
                <a:latin typeface="Arial" charset="0"/>
                <a:cs typeface="Arial" charset="0"/>
              </a:rPr>
              <a:t>Mayacamas</a:t>
            </a:r>
            <a:r>
              <a:rPr lang="en-US" dirty="0" smtClean="0">
                <a:latin typeface="Arial" charset="0"/>
                <a:cs typeface="Arial" charset="0"/>
              </a:rPr>
              <a:t> Mountains and </a:t>
            </a:r>
            <a:r>
              <a:rPr lang="en-US" dirty="0" err="1" smtClean="0">
                <a:latin typeface="Arial" charset="0"/>
                <a:cs typeface="Arial" charset="0"/>
              </a:rPr>
              <a:t>Vaca</a:t>
            </a:r>
            <a:r>
              <a:rPr lang="en-US" dirty="0" smtClean="0">
                <a:latin typeface="Arial" charset="0"/>
                <a:cs typeface="Arial" charset="0"/>
              </a:rPr>
              <a:t> Range, is just about 5 miles across at its widest point and 30 miles at its longest.  </a:t>
            </a:r>
          </a:p>
          <a:p>
            <a:pPr marL="171450" indent="-171450">
              <a:buFont typeface="Arial" pitchFamily="34" charset="0"/>
              <a:buChar char="•"/>
            </a:pPr>
            <a:r>
              <a:rPr lang="en-US" dirty="0" smtClean="0">
                <a:latin typeface="Arial" charset="0"/>
                <a:cs typeface="Arial" charset="0"/>
              </a:rPr>
              <a:t>There are even smaller places within it:</a:t>
            </a:r>
            <a:r>
              <a:rPr lang="en-US" baseline="0" dirty="0" smtClean="0">
                <a:latin typeface="Arial" charset="0"/>
                <a:cs typeface="Arial" charset="0"/>
              </a:rPr>
              <a:t> t</a:t>
            </a:r>
            <a:r>
              <a:rPr lang="en-US" dirty="0" smtClean="0">
                <a:latin typeface="Arial" charset="0"/>
                <a:cs typeface="Arial" charset="0"/>
              </a:rPr>
              <a:t>he Napa Valley itself is an AVA or American </a:t>
            </a:r>
            <a:r>
              <a:rPr lang="en-US" dirty="0" err="1" smtClean="0">
                <a:latin typeface="Arial" charset="0"/>
                <a:cs typeface="Arial" charset="0"/>
              </a:rPr>
              <a:t>Viticultural</a:t>
            </a:r>
            <a:r>
              <a:rPr lang="en-US" dirty="0" smtClean="0">
                <a:latin typeface="Arial" charset="0"/>
                <a:cs typeface="Arial" charset="0"/>
              </a:rPr>
              <a:t> Area,</a:t>
            </a:r>
            <a:r>
              <a:rPr lang="en-US" baseline="0" dirty="0" smtClean="0">
                <a:latin typeface="Arial" charset="0"/>
                <a:cs typeface="Arial" charset="0"/>
              </a:rPr>
              <a:t> the first to be recognized in California in 1981</a:t>
            </a:r>
            <a:endParaRPr lang="en-US" dirty="0" smtClean="0">
              <a:latin typeface="Arial" charset="0"/>
              <a:cs typeface="Arial" charset="0"/>
            </a:endParaRPr>
          </a:p>
          <a:p>
            <a:pPr marL="171450" indent="-171450">
              <a:buFont typeface="Arial" pitchFamily="34" charset="0"/>
              <a:buChar char="•"/>
            </a:pPr>
            <a:r>
              <a:rPr lang="en-US" dirty="0" smtClean="0">
                <a:latin typeface="Arial" charset="0"/>
                <a:cs typeface="Arial" charset="0"/>
              </a:rPr>
              <a:t>Within the Napa Valley AVA there are 16 recognized sub- or “nested” AVAs</a:t>
            </a:r>
            <a:endParaRPr lang="en-US" sz="800" dirty="0" smtClean="0">
              <a:latin typeface="Verdana"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a:noFill/>
        </p:spPr>
        <p:txBody>
          <a:bodyPr/>
          <a:lstStyle/>
          <a:p>
            <a:fld id="{4BEEFA2B-1F9C-4328-8F5B-DE54BBC3E1B2}" type="slidenum">
              <a:rPr lang="en-US" smtClean="0"/>
              <a:pPr/>
              <a:t>7</a:t>
            </a:fld>
            <a:endParaRPr lang="en-US" smtClean="0"/>
          </a:p>
        </p:txBody>
      </p:sp>
      <p:sp>
        <p:nvSpPr>
          <p:cNvPr id="25602" name="Rectangle 7"/>
          <p:cNvSpPr txBox="1">
            <a:spLocks noGrp="1" noChangeArrowheads="1"/>
          </p:cNvSpPr>
          <p:nvPr/>
        </p:nvSpPr>
        <p:spPr bwMode="auto">
          <a:xfrm>
            <a:off x="5267325" y="6659563"/>
            <a:ext cx="4029075" cy="350837"/>
          </a:xfrm>
          <a:prstGeom prst="rect">
            <a:avLst/>
          </a:prstGeom>
          <a:noFill/>
          <a:ln w="9525">
            <a:noFill/>
            <a:miter lim="800000"/>
            <a:headEnd/>
            <a:tailEnd/>
          </a:ln>
        </p:spPr>
        <p:txBody>
          <a:bodyPr lIns="93170" tIns="46585" rIns="93170" bIns="46585" anchor="b"/>
          <a:lstStyle/>
          <a:p>
            <a:pPr algn="r" defTabSz="931863" eaLnBrk="0" hangingPunct="0"/>
            <a:fld id="{FBC226C9-6C5E-4801-9DDD-7A8C9A645664}" type="slidenum">
              <a:rPr lang="en-US" sz="1200"/>
              <a:pPr algn="r" defTabSz="931863" eaLnBrk="0" hangingPunct="0"/>
              <a:t>7</a:t>
            </a:fld>
            <a:endParaRPr lang="en-US" sz="120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pPr marL="171450" indent="-171450" eaLnBrk="1" hangingPunct="1">
              <a:buFont typeface="Arial" pitchFamily="34" charset="0"/>
              <a:buChar char="•"/>
            </a:pPr>
            <a:r>
              <a:rPr lang="en-US" dirty="0" smtClean="0">
                <a:latin typeface="Arial" charset="0"/>
                <a:cs typeface="Arial" charset="0"/>
              </a:rPr>
              <a:t>If there’s one message we could leave you with today, it’s that the Napa Valley may be one of the most renowned wine growing regions in the world, but it is also one of the smallest. </a:t>
            </a:r>
          </a:p>
          <a:p>
            <a:pPr marL="171450" indent="-171450" eaLnBrk="1" hangingPunct="1">
              <a:buFont typeface="Arial" pitchFamily="34" charset="0"/>
              <a:buChar char="•"/>
            </a:pPr>
            <a:r>
              <a:rPr lang="en-US" dirty="0" smtClean="0">
                <a:latin typeface="Arial" charset="0"/>
                <a:cs typeface="Arial" charset="0"/>
              </a:rPr>
              <a:t>Napa Valley produces just 4% of California’s wine and a mere four-tenths of one percent of the world’s wine.</a:t>
            </a:r>
          </a:p>
          <a:p>
            <a:pPr eaLnBrk="1" hangingPunct="1"/>
            <a:endParaRPr lang="en-US" dirty="0" smtClean="0">
              <a:latin typeface="Arial" charset="0"/>
              <a:cs typeface="Arial" charset="0"/>
            </a:endParaRPr>
          </a:p>
          <a:p>
            <a:pPr eaLnBrk="1" hangingPunct="1"/>
            <a:endParaRPr lang="en-US" sz="1000" dirty="0" smtClean="0">
              <a:latin typeface="Verdana"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a:noFill/>
        </p:spPr>
        <p:txBody>
          <a:bodyPr/>
          <a:lstStyle/>
          <a:p>
            <a:fld id="{D8C554E5-F973-4F92-8EF9-762E5F56A257}" type="slidenum">
              <a:rPr lang="en-US" smtClean="0"/>
              <a:pPr/>
              <a:t>8</a:t>
            </a:fld>
            <a:endParaRPr lang="en-US" smtClean="0"/>
          </a:p>
        </p:txBody>
      </p:sp>
      <p:sp>
        <p:nvSpPr>
          <p:cNvPr id="27650" name="Rectangle 7"/>
          <p:cNvSpPr txBox="1">
            <a:spLocks noGrp="1" noChangeArrowheads="1"/>
          </p:cNvSpPr>
          <p:nvPr/>
        </p:nvSpPr>
        <p:spPr bwMode="auto">
          <a:xfrm>
            <a:off x="5267325" y="6659563"/>
            <a:ext cx="4029075" cy="350837"/>
          </a:xfrm>
          <a:prstGeom prst="rect">
            <a:avLst/>
          </a:prstGeom>
          <a:noFill/>
          <a:ln w="9525">
            <a:noFill/>
            <a:miter lim="800000"/>
            <a:headEnd/>
            <a:tailEnd/>
          </a:ln>
        </p:spPr>
        <p:txBody>
          <a:bodyPr lIns="93170" tIns="46585" rIns="93170" bIns="46585" anchor="b"/>
          <a:lstStyle/>
          <a:p>
            <a:pPr algn="r" defTabSz="931863" eaLnBrk="0" hangingPunct="0"/>
            <a:fld id="{4977DB36-11E1-4D3C-AD40-ACEDD74AEC1F}" type="slidenum">
              <a:rPr lang="en-US" sz="1200"/>
              <a:pPr algn="r" defTabSz="931863" eaLnBrk="0" hangingPunct="0"/>
              <a:t>8</a:t>
            </a:fld>
            <a:endParaRPr lang="en-US" sz="120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pPr marL="171450" indent="-171450" eaLnBrk="1" hangingPunct="1">
              <a:buFont typeface="Arial" pitchFamily="34" charset="0"/>
              <a:buChar char="•"/>
            </a:pPr>
            <a:r>
              <a:rPr lang="en-US" dirty="0" smtClean="0">
                <a:latin typeface="Arial" charset="0"/>
                <a:cs typeface="Arial" charset="0"/>
              </a:rPr>
              <a:t>It is roughly the size of Burgundy’s Côte d’Or and about one-eighth the size of Bordeaux. </a:t>
            </a:r>
          </a:p>
          <a:p>
            <a:pPr marL="171450" indent="-171450" eaLnBrk="1" hangingPunct="1">
              <a:buFont typeface="Arial" pitchFamily="34" charset="0"/>
              <a:buChar char="•"/>
            </a:pPr>
            <a:r>
              <a:rPr lang="en-US" dirty="0" smtClean="0">
                <a:latin typeface="Arial" charset="0"/>
                <a:cs typeface="Arial" charset="0"/>
              </a:rPr>
              <a:t>There are approximately 45,000 acres under vine, about 9% of all of Napa County.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p:spPr>
        <p:txBody>
          <a:bodyPr/>
          <a:lstStyle/>
          <a:p>
            <a:fld id="{4B023BB9-9DBE-4644-9757-1BBB4657CC87}" type="slidenum">
              <a:rPr lang="en-US" smtClean="0"/>
              <a:pPr/>
              <a:t>9</a:t>
            </a:fld>
            <a:endParaRPr lang="en-US" smtClean="0"/>
          </a:p>
        </p:txBody>
      </p:sp>
      <p:sp>
        <p:nvSpPr>
          <p:cNvPr id="29698" name="Rectangle 7"/>
          <p:cNvSpPr txBox="1">
            <a:spLocks noGrp="1" noChangeArrowheads="1"/>
          </p:cNvSpPr>
          <p:nvPr/>
        </p:nvSpPr>
        <p:spPr bwMode="auto">
          <a:xfrm>
            <a:off x="5267325" y="6659563"/>
            <a:ext cx="4029075" cy="350837"/>
          </a:xfrm>
          <a:prstGeom prst="rect">
            <a:avLst/>
          </a:prstGeom>
          <a:noFill/>
          <a:ln w="9525">
            <a:noFill/>
            <a:miter lim="800000"/>
            <a:headEnd/>
            <a:tailEnd/>
          </a:ln>
        </p:spPr>
        <p:txBody>
          <a:bodyPr lIns="93170" tIns="46585" rIns="93170" bIns="46585" anchor="b"/>
          <a:lstStyle/>
          <a:p>
            <a:pPr algn="r" defTabSz="931863" eaLnBrk="0" hangingPunct="0"/>
            <a:fld id="{9E92F130-75C0-488D-8014-0476740EF5E3}" type="slidenum">
              <a:rPr lang="en-US" sz="1200"/>
              <a:pPr algn="r" defTabSz="931863" eaLnBrk="0" hangingPunct="0"/>
              <a:t>9</a:t>
            </a:fld>
            <a:endParaRPr lang="en-US" sz="120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marL="171450" indent="-171450">
              <a:buFont typeface="Arial" pitchFamily="34" charset="0"/>
              <a:buChar char="•"/>
            </a:pPr>
            <a:r>
              <a:rPr lang="en-US" dirty="0" smtClean="0">
                <a:latin typeface="Arial" charset="0"/>
                <a:cs typeface="Arial" charset="0"/>
              </a:rPr>
              <a:t>The majority of Napa Valley’s producers are also small: </a:t>
            </a:r>
          </a:p>
          <a:p>
            <a:pPr marL="171450" indent="-171450">
              <a:buFont typeface="Arial" pitchFamily="34" charset="0"/>
              <a:buChar char="•"/>
            </a:pPr>
            <a:r>
              <a:rPr lang="en-US" dirty="0" smtClean="0">
                <a:latin typeface="Arial" charset="0"/>
                <a:cs typeface="Arial" charset="0"/>
              </a:rPr>
              <a:t>Nearly</a:t>
            </a:r>
            <a:r>
              <a:rPr lang="en-US" baseline="0" dirty="0" smtClean="0">
                <a:latin typeface="Arial" charset="0"/>
                <a:cs typeface="Arial" charset="0"/>
              </a:rPr>
              <a:t> 8</a:t>
            </a:r>
            <a:r>
              <a:rPr lang="en-US" dirty="0" smtClean="0">
                <a:latin typeface="Arial" charset="0"/>
                <a:cs typeface="Arial" charset="0"/>
              </a:rPr>
              <a:t>0% of the NVV’s 425 member wineries make less than 10,000 cases of a wine a year. </a:t>
            </a:r>
          </a:p>
          <a:p>
            <a:pPr marL="171450" indent="-171450">
              <a:buFont typeface="Arial" pitchFamily="34" charset="0"/>
              <a:buChar char="•"/>
            </a:pPr>
            <a:r>
              <a:rPr lang="en-US" dirty="0" smtClean="0">
                <a:latin typeface="Arial" charset="0"/>
                <a:cs typeface="Arial" charset="0"/>
              </a:rPr>
              <a:t>More</a:t>
            </a:r>
            <a:r>
              <a:rPr lang="en-US" baseline="0" dirty="0" smtClean="0">
                <a:latin typeface="Arial" charset="0"/>
                <a:cs typeface="Arial" charset="0"/>
              </a:rPr>
              <a:t> than </a:t>
            </a:r>
            <a:r>
              <a:rPr lang="en-US" dirty="0" smtClean="0">
                <a:latin typeface="Arial" charset="0"/>
                <a:cs typeface="Arial" charset="0"/>
              </a:rPr>
              <a:t>60% produce fewer than 5,000 cases annually.</a:t>
            </a:r>
          </a:p>
          <a:p>
            <a:pPr marL="171450" indent="-171450">
              <a:buFont typeface="Arial" pitchFamily="34" charset="0"/>
              <a:buChar char="•"/>
            </a:pPr>
            <a:r>
              <a:rPr lang="en-US" dirty="0" smtClean="0">
                <a:latin typeface="Arial" charset="0"/>
                <a:cs typeface="Arial" charset="0"/>
              </a:rPr>
              <a:t>95% of all Napa Valley wineries are family owned.</a:t>
            </a:r>
          </a:p>
          <a:p>
            <a:pPr eaLnBrk="1" hangingPunct="1"/>
            <a:endParaRPr lang="en-US" sz="1000" dirty="0" smtClean="0">
              <a:latin typeface="Verdana"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4" descr="title_nvr.jpg"/>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bwMode="auto">
          <a:xfrm>
            <a:off x="0" y="0"/>
            <a:ext cx="8064500" cy="65151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a:lstStyle/>
          <a:p>
            <a:pPr algn="ctr" eaLnBrk="0" hangingPunct="0">
              <a:defRPr/>
            </a:pPr>
            <a:endParaRPr lang="en-US">
              <a:latin typeface="Times"/>
              <a:cs typeface="+mn-cs"/>
            </a:endParaRPr>
          </a:p>
        </p:txBody>
      </p:sp>
      <p:sp>
        <p:nvSpPr>
          <p:cNvPr id="2" name="Title 1"/>
          <p:cNvSpPr>
            <a:spLocks noGrp="1"/>
          </p:cNvSpPr>
          <p:nvPr>
            <p:ph type="title"/>
          </p:nvPr>
        </p:nvSpPr>
        <p:spPr>
          <a:xfrm>
            <a:off x="363512" y="134911"/>
            <a:ext cx="6322102" cy="873178"/>
          </a:xfrm>
        </p:spPr>
        <p:txBody>
          <a:bodyPr/>
          <a:lstStyle>
            <a:lvl1pPr>
              <a:defRPr sz="3000" b="0">
                <a:solidFill>
                  <a:schemeClr val="bg2">
                    <a:lumMod val="50000"/>
                  </a:schemeClr>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63512" y="1259174"/>
            <a:ext cx="6322102" cy="4631960"/>
          </a:xfrm>
        </p:spPr>
        <p:txBody>
          <a:bodyPr/>
          <a:lstStyle>
            <a:lvl1pPr>
              <a:buNone/>
              <a:defRPr/>
            </a:lvl1pPr>
            <a:lvl2pPr marL="569913" indent="-231775">
              <a:buClr>
                <a:srgbClr val="972154"/>
              </a:buClr>
              <a:buFont typeface="Arial" pitchFamily="34" charset="0"/>
              <a:buChar char="•"/>
              <a:defRPr/>
            </a:lvl2pPr>
            <a:lvl3pPr>
              <a:buNone/>
              <a:defRPr/>
            </a:lvl3pPr>
            <a:lvl4pPr>
              <a:buNone/>
              <a:defRPr/>
            </a:lvl4pPr>
            <a:lvl5pPr>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98424" y="1079292"/>
            <a:ext cx="3923674" cy="5016708"/>
          </a:xfrm>
        </p:spPr>
        <p:txBody>
          <a:bodyPr/>
          <a:lstStyle>
            <a:lvl1pPr marL="0" indent="0">
              <a:buNone/>
              <a:defRPr/>
            </a:lvl1pPr>
            <a:lvl2pPr marL="457200" indent="-231775">
              <a:buClr>
                <a:srgbClr val="972154"/>
              </a:buClr>
              <a:buFont typeface="Arial" pitchFamily="34" charset="0"/>
              <a:buChar char="•"/>
              <a:defRPr/>
            </a:lvl2pPr>
            <a:lvl3pPr>
              <a:buNone/>
              <a:defRPr/>
            </a:lvl3pPr>
            <a:lvl4pPr>
              <a:buNone/>
              <a:defRPr/>
            </a:lvl4pPr>
            <a:lvl5pPr>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552668" y="134910"/>
            <a:ext cx="4354643" cy="1266669"/>
          </a:xfrm>
        </p:spPr>
        <p:txBody>
          <a:bodyPr/>
          <a:lstStyle>
            <a:lvl1pPr>
              <a:defRPr sz="2400" b="1"/>
            </a:lvl1pPr>
          </a:lstStyle>
          <a:p>
            <a:r>
              <a:rPr lang="en-US" smtClean="0"/>
              <a:t>Click to edit Master title style</a:t>
            </a:r>
            <a:endParaRPr lang="en-US"/>
          </a:p>
        </p:txBody>
      </p:sp>
      <p:sp>
        <p:nvSpPr>
          <p:cNvPr id="3" name="Content Placeholder 2"/>
          <p:cNvSpPr>
            <a:spLocks noGrp="1"/>
          </p:cNvSpPr>
          <p:nvPr>
            <p:ph idx="1"/>
          </p:nvPr>
        </p:nvSpPr>
        <p:spPr>
          <a:xfrm>
            <a:off x="3552668" y="1641423"/>
            <a:ext cx="4354643" cy="4631960"/>
          </a:xfrm>
        </p:spPr>
        <p:txBody>
          <a:bodyPr/>
          <a:lstStyle>
            <a:lvl1pPr>
              <a:buNone/>
              <a:defRPr/>
            </a:lvl1pPr>
            <a:lvl2pPr>
              <a:buNone/>
              <a:defRPr/>
            </a:lvl2pPr>
            <a:lvl3pPr>
              <a:buNone/>
              <a:defRPr/>
            </a:lvl3pPr>
            <a:lvl4pPr>
              <a:buNone/>
              <a:defRPr/>
            </a:lvl4pPr>
            <a:lvl5pPr>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552668" y="1139252"/>
            <a:ext cx="4354643" cy="5134131"/>
          </a:xfrm>
        </p:spPr>
        <p:txBody>
          <a:bodyPr/>
          <a:lstStyle>
            <a:lvl1pPr>
              <a:buNone/>
              <a:defRPr/>
            </a:lvl1pPr>
            <a:lvl2pPr>
              <a:buNone/>
              <a:defRPr/>
            </a:lvl2pPr>
            <a:lvl3pPr>
              <a:buNone/>
              <a:defRPr/>
            </a:lvl3pPr>
            <a:lvl4pPr>
              <a:buNone/>
              <a:defRPr/>
            </a:lvl4pPr>
            <a:lvl5pPr>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a:lstStyle>
            <a:lvl1pPr>
              <a:defRPr lang="en-US" sz="2400" b="1">
                <a:solidFill>
                  <a:schemeClr val="tx2"/>
                </a:solidFill>
                <a:latin typeface="Arial" pitchFamily="34" charset="0"/>
                <a:ea typeface="+mj-ea"/>
                <a:cs typeface="Arial" pitchFamily="34" charset="0"/>
              </a:defRPr>
            </a:lvl1pPr>
          </a:lstStyle>
          <a:p>
            <a:pPr lvl="0"/>
            <a:r>
              <a:rPr lang="en-US" smtClean="0"/>
              <a:t>Click to edit Master title style</a:t>
            </a:r>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139065"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438993"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385872" y="1981200"/>
            <a:ext cx="3438993"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6" descr="blank.jpg"/>
          <p:cNvPicPr>
            <a:picLocks noChangeAspect="1"/>
          </p:cNvPicPr>
          <p:nvPr userDrawn="1"/>
        </p:nvPicPr>
        <p:blipFill>
          <a:blip r:embed="rId10"/>
          <a:srcRect/>
          <a:stretch>
            <a:fillRect/>
          </a:stretch>
        </p:blipFill>
        <p:spPr bwMode="auto">
          <a:xfrm>
            <a:off x="0" y="0"/>
            <a:ext cx="9144000" cy="6858000"/>
          </a:xfrm>
          <a:prstGeom prst="rect">
            <a:avLst/>
          </a:prstGeom>
          <a:noFill/>
          <a:ln w="9525">
            <a:noFill/>
            <a:miter lim="800000"/>
            <a:headEnd/>
            <a:tailEnd/>
          </a:ln>
        </p:spPr>
      </p:pic>
      <p:sp>
        <p:nvSpPr>
          <p:cNvPr id="1027" name="Rectangle 2"/>
          <p:cNvSpPr>
            <a:spLocks noGrp="1" noChangeArrowheads="1"/>
          </p:cNvSpPr>
          <p:nvPr>
            <p:ph type="title"/>
          </p:nvPr>
        </p:nvSpPr>
        <p:spPr bwMode="auto">
          <a:xfrm>
            <a:off x="363538" y="204788"/>
            <a:ext cx="6321425"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363538" y="1536700"/>
            <a:ext cx="6321425" cy="46323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57" r:id="rId1"/>
    <p:sldLayoutId id="2147483658" r:id="rId2"/>
    <p:sldLayoutId id="2147483651" r:id="rId3"/>
    <p:sldLayoutId id="2147483652" r:id="rId4"/>
    <p:sldLayoutId id="2147483653" r:id="rId5"/>
    <p:sldLayoutId id="2147483654" r:id="rId6"/>
    <p:sldLayoutId id="2147483655" r:id="rId7"/>
    <p:sldLayoutId id="2147483656" r:id="rId8"/>
  </p:sldLayoutIdLst>
  <p:transition>
    <p:fade/>
  </p:transition>
  <p:txStyles>
    <p:titleStyle>
      <a:lvl1pPr algn="l" rtl="0" eaLnBrk="0" fontAlgn="base" hangingPunct="0">
        <a:spcBef>
          <a:spcPct val="0"/>
        </a:spcBef>
        <a:spcAft>
          <a:spcPct val="0"/>
        </a:spcAft>
        <a:defRPr sz="2400" b="1">
          <a:solidFill>
            <a:schemeClr val="tx2"/>
          </a:solidFill>
          <a:latin typeface="Arial" pitchFamily="34" charset="0"/>
          <a:ea typeface="+mj-ea"/>
          <a:cs typeface="Arial" pitchFamily="34" charset="0"/>
        </a:defRPr>
      </a:lvl1pPr>
      <a:lvl2pPr algn="l" rtl="0" eaLnBrk="0" fontAlgn="base" hangingPunct="0">
        <a:spcBef>
          <a:spcPct val="0"/>
        </a:spcBef>
        <a:spcAft>
          <a:spcPct val="0"/>
        </a:spcAft>
        <a:defRPr sz="2400" b="1">
          <a:solidFill>
            <a:schemeClr val="tx2"/>
          </a:solidFill>
          <a:latin typeface="Arial" charset="0"/>
          <a:cs typeface="Arial" charset="0"/>
        </a:defRPr>
      </a:lvl2pPr>
      <a:lvl3pPr algn="l" rtl="0" eaLnBrk="0" fontAlgn="base" hangingPunct="0">
        <a:spcBef>
          <a:spcPct val="0"/>
        </a:spcBef>
        <a:spcAft>
          <a:spcPct val="0"/>
        </a:spcAft>
        <a:defRPr sz="2400" b="1">
          <a:solidFill>
            <a:schemeClr val="tx2"/>
          </a:solidFill>
          <a:latin typeface="Arial" charset="0"/>
          <a:cs typeface="Arial" charset="0"/>
        </a:defRPr>
      </a:lvl3pPr>
      <a:lvl4pPr algn="l" rtl="0" eaLnBrk="0" fontAlgn="base" hangingPunct="0">
        <a:spcBef>
          <a:spcPct val="0"/>
        </a:spcBef>
        <a:spcAft>
          <a:spcPct val="0"/>
        </a:spcAft>
        <a:defRPr sz="2400" b="1">
          <a:solidFill>
            <a:schemeClr val="tx2"/>
          </a:solidFill>
          <a:latin typeface="Arial" charset="0"/>
          <a:cs typeface="Arial" charset="0"/>
        </a:defRPr>
      </a:lvl4pPr>
      <a:lvl5pPr algn="l" rtl="0" eaLnBrk="0" fontAlgn="base" hangingPunct="0">
        <a:spcBef>
          <a:spcPct val="0"/>
        </a:spcBef>
        <a:spcAft>
          <a:spcPct val="0"/>
        </a:spcAft>
        <a:defRPr sz="2400" b="1">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Times"/>
        </a:defRPr>
      </a:lvl6pPr>
      <a:lvl7pPr marL="914400" algn="ctr" rtl="0" fontAlgn="base">
        <a:spcBef>
          <a:spcPct val="0"/>
        </a:spcBef>
        <a:spcAft>
          <a:spcPct val="0"/>
        </a:spcAft>
        <a:defRPr sz="4400">
          <a:solidFill>
            <a:schemeClr val="tx2"/>
          </a:solidFill>
          <a:latin typeface="Times"/>
        </a:defRPr>
      </a:lvl7pPr>
      <a:lvl8pPr marL="1371600" algn="ctr" rtl="0" fontAlgn="base">
        <a:spcBef>
          <a:spcPct val="0"/>
        </a:spcBef>
        <a:spcAft>
          <a:spcPct val="0"/>
        </a:spcAft>
        <a:defRPr sz="4400">
          <a:solidFill>
            <a:schemeClr val="tx2"/>
          </a:solidFill>
          <a:latin typeface="Times"/>
        </a:defRPr>
      </a:lvl8pPr>
      <a:lvl9pPr marL="1828800" algn="ctr" rtl="0" fontAlgn="base">
        <a:spcBef>
          <a:spcPct val="0"/>
        </a:spcBef>
        <a:spcAft>
          <a:spcPct val="0"/>
        </a:spcAft>
        <a:defRPr sz="4400">
          <a:solidFill>
            <a:schemeClr val="tx2"/>
          </a:solidFill>
          <a:latin typeface="Times"/>
        </a:defRPr>
      </a:lvl9pPr>
    </p:titleStyle>
    <p:bodyStyle>
      <a:lvl1pPr marL="284163" indent="-284163" algn="l" rtl="0" eaLnBrk="0" fontAlgn="base" hangingPunct="0">
        <a:spcBef>
          <a:spcPct val="20000"/>
        </a:spcBef>
        <a:spcAft>
          <a:spcPct val="0"/>
        </a:spcAft>
        <a:buChar char="•"/>
        <a:defRPr sz="2000">
          <a:solidFill>
            <a:schemeClr val="tx1"/>
          </a:solidFill>
          <a:latin typeface="Arial" pitchFamily="34" charset="0"/>
          <a:ea typeface="+mn-ea"/>
          <a:cs typeface="Arial" pitchFamily="34" charset="0"/>
        </a:defRPr>
      </a:lvl1pPr>
      <a:lvl2pPr marL="688975" indent="-231775" algn="l" rtl="0" eaLnBrk="0" fontAlgn="base" hangingPunct="0">
        <a:spcBef>
          <a:spcPct val="20000"/>
        </a:spcBef>
        <a:spcAft>
          <a:spcPct val="0"/>
        </a:spcAft>
        <a:buChar char="–"/>
        <a:defRPr>
          <a:solidFill>
            <a:schemeClr val="tx1"/>
          </a:solidFill>
          <a:latin typeface="Arial" pitchFamily="34" charset="0"/>
          <a:cs typeface="Arial" pitchFamily="34" charset="0"/>
        </a:defRPr>
      </a:lvl2pPr>
      <a:lvl3pPr marL="1143000" indent="-228600" algn="l" rtl="0" eaLnBrk="0" fontAlgn="base" hangingPunct="0">
        <a:spcBef>
          <a:spcPct val="20000"/>
        </a:spcBef>
        <a:spcAft>
          <a:spcPct val="0"/>
        </a:spcAft>
        <a:buChar char="•"/>
        <a:defRPr sz="1600">
          <a:solidFill>
            <a:schemeClr val="tx1"/>
          </a:solidFill>
          <a:latin typeface="Arial" pitchFamily="34" charset="0"/>
          <a:cs typeface="Arial" pitchFamily="34" charset="0"/>
        </a:defRPr>
      </a:lvl3pPr>
      <a:lvl4pPr marL="1600200" indent="-228600" algn="l" rtl="0" eaLnBrk="0" fontAlgn="base" hangingPunct="0">
        <a:spcBef>
          <a:spcPct val="20000"/>
        </a:spcBef>
        <a:spcAft>
          <a:spcPct val="0"/>
        </a:spcAft>
        <a:buChar char="–"/>
        <a:defRPr sz="1400">
          <a:solidFill>
            <a:schemeClr val="tx1"/>
          </a:solidFill>
          <a:latin typeface="Arial" pitchFamily="34" charset="0"/>
          <a:cs typeface="Arial" pitchFamily="34" charset="0"/>
        </a:defRPr>
      </a:lvl4pPr>
      <a:lvl5pPr marL="2057400" indent="-228600" algn="l" rtl="0" eaLnBrk="0" fontAlgn="base" hangingPunct="0">
        <a:spcBef>
          <a:spcPct val="20000"/>
        </a:spcBef>
        <a:spcAft>
          <a:spcPct val="0"/>
        </a:spcAft>
        <a:buChar char="»"/>
        <a:defRPr sz="1400">
          <a:solidFill>
            <a:schemeClr val="tx1"/>
          </a:solidFill>
          <a:latin typeface="Arial" pitchFamily="34" charset="0"/>
          <a:cs typeface="Arial"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hyperlink" Target="http://www.facebook.com/NapaVintners" TargetMode="External"/><Relationship Id="rId7" Type="http://schemas.openxmlformats.org/officeDocument/2006/relationships/image" Target="../media/image34.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hyperlink" Target="http://www.napavintners.com/blog" TargetMode="External"/><Relationship Id="rId4" Type="http://schemas.openxmlformats.org/officeDocument/2006/relationships/hyperlink" Target="http://www.twitter.com/NapaVintners" TargetMode="External"/><Relationship Id="rId9" Type="http://schemas.openxmlformats.org/officeDocument/2006/relationships/image" Target="../media/image36.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0.wmf"/><Relationship Id="rId4" Type="http://schemas.openxmlformats.org/officeDocument/2006/relationships/image" Target="../media/image9.gif"/></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extBox 12"/>
          <p:cNvSpPr txBox="1">
            <a:spLocks noChangeArrowheads="1"/>
          </p:cNvSpPr>
          <p:nvPr/>
        </p:nvSpPr>
        <p:spPr bwMode="auto">
          <a:xfrm>
            <a:off x="5473700" y="925513"/>
            <a:ext cx="3194050" cy="4264025"/>
          </a:xfrm>
          <a:prstGeom prst="rect">
            <a:avLst/>
          </a:prstGeom>
          <a:noFill/>
          <a:ln w="9525">
            <a:noFill/>
            <a:miter lim="800000"/>
            <a:headEnd/>
            <a:tailEnd/>
          </a:ln>
        </p:spPr>
        <p:txBody>
          <a:bodyPr>
            <a:spAutoFit/>
          </a:bodyPr>
          <a:lstStyle/>
          <a:p>
            <a:pPr eaLnBrk="0" hangingPunct="0">
              <a:lnSpc>
                <a:spcPct val="95000"/>
              </a:lnSpc>
            </a:pPr>
            <a:r>
              <a:rPr lang="en-US">
                <a:solidFill>
                  <a:srgbClr val="595959"/>
                </a:solidFill>
                <a:latin typeface="Helvetica" pitchFamily="34" charset="0"/>
              </a:rPr>
              <a:t>Mediterranean climate zone</a:t>
            </a:r>
            <a:br>
              <a:rPr lang="en-US">
                <a:solidFill>
                  <a:srgbClr val="595959"/>
                </a:solidFill>
                <a:latin typeface="Helvetica" pitchFamily="34" charset="0"/>
              </a:rPr>
            </a:br>
            <a:endParaRPr lang="en-US">
              <a:solidFill>
                <a:srgbClr val="595959"/>
              </a:solidFill>
              <a:latin typeface="Helvetica" pitchFamily="34" charset="0"/>
            </a:endParaRPr>
          </a:p>
          <a:p>
            <a:pPr eaLnBrk="0" hangingPunct="0">
              <a:lnSpc>
                <a:spcPct val="95000"/>
              </a:lnSpc>
            </a:pPr>
            <a:r>
              <a:rPr lang="en-US">
                <a:solidFill>
                  <a:srgbClr val="595959"/>
                </a:solidFill>
                <a:latin typeface="Helvetica" pitchFamily="34" charset="0"/>
              </a:rPr>
              <a:t>Long growing season</a:t>
            </a:r>
          </a:p>
          <a:p>
            <a:pPr eaLnBrk="0" hangingPunct="0">
              <a:lnSpc>
                <a:spcPct val="95000"/>
              </a:lnSpc>
            </a:pPr>
            <a:endParaRPr lang="en-US">
              <a:solidFill>
                <a:srgbClr val="595959"/>
              </a:solidFill>
              <a:latin typeface="Helvetica" pitchFamily="34" charset="0"/>
            </a:endParaRPr>
          </a:p>
          <a:p>
            <a:pPr eaLnBrk="0" hangingPunct="0">
              <a:lnSpc>
                <a:spcPct val="95000"/>
              </a:lnSpc>
            </a:pPr>
            <a:r>
              <a:rPr lang="en-US">
                <a:solidFill>
                  <a:srgbClr val="595959"/>
                </a:solidFill>
                <a:latin typeface="Helvetica" pitchFamily="34" charset="0"/>
              </a:rPr>
              <a:t>Lack of summer rainfall</a:t>
            </a:r>
          </a:p>
          <a:p>
            <a:pPr eaLnBrk="0" hangingPunct="0">
              <a:lnSpc>
                <a:spcPct val="95000"/>
              </a:lnSpc>
            </a:pPr>
            <a:endParaRPr lang="en-US">
              <a:solidFill>
                <a:srgbClr val="595959"/>
              </a:solidFill>
              <a:latin typeface="Helvetica" pitchFamily="34" charset="0"/>
            </a:endParaRPr>
          </a:p>
          <a:p>
            <a:pPr eaLnBrk="0" hangingPunct="0">
              <a:lnSpc>
                <a:spcPct val="95000"/>
              </a:lnSpc>
            </a:pPr>
            <a:r>
              <a:rPr lang="en-US">
                <a:solidFill>
                  <a:srgbClr val="595959"/>
                </a:solidFill>
                <a:latin typeface="Helvetica" pitchFamily="34" charset="0"/>
              </a:rPr>
              <a:t>Vintage to vintage consistency and reduced risk for vineyard disease</a:t>
            </a:r>
          </a:p>
        </p:txBody>
      </p:sp>
      <p:pic>
        <p:nvPicPr>
          <p:cNvPr id="5" name="Picture 4" descr="Tinacci_080904_4390.jpg"/>
          <p:cNvPicPr>
            <a:picLocks noChangeAspect="1"/>
          </p:cNvPicPr>
          <p:nvPr/>
        </p:nvPicPr>
        <p:blipFill>
          <a:blip r:embed="rId3" cstate="screen"/>
          <a:srcRect/>
          <a:stretch>
            <a:fillRect/>
          </a:stretch>
        </p:blipFill>
        <p:spPr>
          <a:xfrm>
            <a:off x="1" y="0"/>
            <a:ext cx="4572000" cy="6858000"/>
          </a:xfrm>
          <a:prstGeom prst="rect">
            <a:avLst/>
          </a:prstGeom>
        </p:spPr>
      </p:pic>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5" name="Picture 59" descr="iStock_000012665514Medium.jpg"/>
          <p:cNvPicPr>
            <a:picLocks noChangeAspect="1"/>
          </p:cNvPicPr>
          <p:nvPr/>
        </p:nvPicPr>
        <p:blipFill>
          <a:blip r:embed="rId3"/>
          <a:srcRect/>
          <a:stretch>
            <a:fillRect/>
          </a:stretch>
        </p:blipFill>
        <p:spPr bwMode="auto">
          <a:xfrm>
            <a:off x="2571750" y="360363"/>
            <a:ext cx="5670550" cy="6219825"/>
          </a:xfrm>
          <a:prstGeom prst="rect">
            <a:avLst/>
          </a:prstGeom>
          <a:noFill/>
          <a:ln w="9525">
            <a:noFill/>
            <a:miter lim="800000"/>
            <a:headEnd/>
            <a:tailEnd/>
          </a:ln>
        </p:spPr>
      </p:pic>
      <p:pic>
        <p:nvPicPr>
          <p:cNvPr id="56" name="Picture 55" descr="fog.png"/>
          <p:cNvPicPr>
            <a:picLocks noChangeAspect="1"/>
          </p:cNvPicPr>
          <p:nvPr/>
        </p:nvPicPr>
        <p:blipFill>
          <a:blip r:embed="rId4"/>
          <a:srcRect/>
          <a:stretch>
            <a:fillRect/>
          </a:stretch>
        </p:blipFill>
        <p:spPr bwMode="auto">
          <a:xfrm rot="21085207">
            <a:off x="-7676029" y="2750951"/>
            <a:ext cx="8859371" cy="5303837"/>
          </a:xfrm>
          <a:prstGeom prst="rect">
            <a:avLst/>
          </a:prstGeom>
          <a:noFill/>
          <a:ln w="9525">
            <a:noFill/>
            <a:miter lim="800000"/>
            <a:headEnd/>
            <a:tailEnd/>
          </a:ln>
        </p:spPr>
      </p:pic>
      <p:pic>
        <p:nvPicPr>
          <p:cNvPr id="52" name="Picture 51" descr="fog.png"/>
          <p:cNvPicPr>
            <a:picLocks noChangeAspect="1"/>
          </p:cNvPicPr>
          <p:nvPr/>
        </p:nvPicPr>
        <p:blipFill>
          <a:blip r:embed="rId4"/>
          <a:srcRect/>
          <a:stretch>
            <a:fillRect/>
          </a:stretch>
        </p:blipFill>
        <p:spPr bwMode="auto">
          <a:xfrm rot="21085207">
            <a:off x="-7676029" y="2750951"/>
            <a:ext cx="8859371" cy="5303837"/>
          </a:xfrm>
          <a:prstGeom prst="rect">
            <a:avLst/>
          </a:prstGeom>
          <a:noFill/>
          <a:ln w="9525">
            <a:noFill/>
            <a:miter lim="800000"/>
            <a:headEnd/>
            <a:tailEnd/>
          </a:ln>
        </p:spPr>
      </p:pic>
      <p:sp>
        <p:nvSpPr>
          <p:cNvPr id="13" name="TextBox 12"/>
          <p:cNvSpPr txBox="1"/>
          <p:nvPr/>
        </p:nvSpPr>
        <p:spPr>
          <a:xfrm>
            <a:off x="309563" y="1106488"/>
            <a:ext cx="2513012" cy="1495425"/>
          </a:xfrm>
          <a:prstGeom prst="rect">
            <a:avLst/>
          </a:prstGeom>
          <a:noFill/>
        </p:spPr>
        <p:txBody>
          <a:bodyPr>
            <a:spAutoFit/>
          </a:bodyPr>
          <a:lstStyle/>
          <a:p>
            <a:pPr>
              <a:lnSpc>
                <a:spcPct val="95000"/>
              </a:lnSpc>
              <a:defRPr/>
            </a:pPr>
            <a:r>
              <a:rPr lang="en-US" dirty="0">
                <a:solidFill>
                  <a:schemeClr val="tx1">
                    <a:lumMod val="65000"/>
                    <a:lumOff val="35000"/>
                  </a:schemeClr>
                </a:solidFill>
                <a:latin typeface="Helvetica" pitchFamily="50" charset="0"/>
                <a:cs typeface="+mn-cs"/>
              </a:rPr>
              <a:t>Conditions exist for creating a recurring pattern of marine fog</a:t>
            </a:r>
          </a:p>
        </p:txBody>
      </p:sp>
      <p:sp>
        <p:nvSpPr>
          <p:cNvPr id="67590" name="TextBox 56"/>
          <p:cNvSpPr txBox="1">
            <a:spLocks noChangeArrowheads="1"/>
          </p:cNvSpPr>
          <p:nvPr/>
        </p:nvSpPr>
        <p:spPr bwMode="auto">
          <a:xfrm>
            <a:off x="309563" y="4864287"/>
            <a:ext cx="3141662" cy="444500"/>
          </a:xfrm>
          <a:prstGeom prst="rect">
            <a:avLst/>
          </a:prstGeom>
          <a:noFill/>
          <a:ln w="9525">
            <a:noFill/>
            <a:miter lim="800000"/>
            <a:headEnd/>
            <a:tailEnd/>
          </a:ln>
        </p:spPr>
        <p:txBody>
          <a:bodyPr>
            <a:spAutoFit/>
          </a:bodyPr>
          <a:lstStyle/>
          <a:p>
            <a:pPr algn="r">
              <a:lnSpc>
                <a:spcPct val="95000"/>
              </a:lnSpc>
            </a:pPr>
            <a:r>
              <a:rPr lang="en-US">
                <a:solidFill>
                  <a:srgbClr val="0070C0"/>
                </a:solidFill>
                <a:latin typeface="Helvetica" pitchFamily="34" charset="0"/>
              </a:rPr>
              <a:t>Pacific Ocean</a:t>
            </a:r>
          </a:p>
        </p:txBody>
      </p:sp>
      <p:sp>
        <p:nvSpPr>
          <p:cNvPr id="54" name="Oval 53"/>
          <p:cNvSpPr/>
          <p:nvPr/>
        </p:nvSpPr>
        <p:spPr bwMode="auto">
          <a:xfrm>
            <a:off x="5181600" y="3097306"/>
            <a:ext cx="1524000" cy="1524000"/>
          </a:xfrm>
          <a:prstGeom prst="ellipse">
            <a:avLst/>
          </a:prstGeom>
          <a:noFill/>
          <a:ln w="76200" cap="flat" cmpd="sng" algn="ctr">
            <a:solidFill>
              <a:srgbClr val="FF0000"/>
            </a:solidFill>
            <a:prstDash val="sysDash"/>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6000" i="0" u="none" strike="noStrike" cap="none" normalizeH="0" baseline="0" dirty="0" smtClean="0">
                <a:ln>
                  <a:noFill/>
                </a:ln>
                <a:solidFill>
                  <a:srgbClr val="FF0000"/>
                </a:solidFill>
                <a:effectLst/>
                <a:latin typeface="Helvetica" pitchFamily="50" charset="0"/>
              </a:rPr>
              <a:t>H</a:t>
            </a:r>
          </a:p>
        </p:txBody>
      </p:sp>
      <p:grpSp>
        <p:nvGrpSpPr>
          <p:cNvPr id="58" name="Group 57"/>
          <p:cNvGrpSpPr/>
          <p:nvPr/>
        </p:nvGrpSpPr>
        <p:grpSpPr>
          <a:xfrm>
            <a:off x="1734670" y="3039036"/>
            <a:ext cx="1994648" cy="1524000"/>
            <a:chOff x="1734670" y="3092824"/>
            <a:chExt cx="1994648" cy="1524000"/>
          </a:xfrm>
        </p:grpSpPr>
        <p:sp>
          <p:nvSpPr>
            <p:cNvPr id="55" name="Oval 54"/>
            <p:cNvSpPr/>
            <p:nvPr/>
          </p:nvSpPr>
          <p:spPr bwMode="auto">
            <a:xfrm>
              <a:off x="1734670" y="3092824"/>
              <a:ext cx="1524000" cy="1524000"/>
            </a:xfrm>
            <a:prstGeom prst="ellipse">
              <a:avLst/>
            </a:prstGeom>
            <a:noFill/>
            <a:ln w="76200" cap="flat" cmpd="sng" algn="ctr">
              <a:solidFill>
                <a:srgbClr val="0070C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6000" i="0" u="none" strike="noStrike" cap="none" normalizeH="0" baseline="0" dirty="0" smtClean="0">
                  <a:ln>
                    <a:noFill/>
                  </a:ln>
                  <a:solidFill>
                    <a:srgbClr val="0070C0"/>
                  </a:solidFill>
                  <a:effectLst/>
                  <a:latin typeface="Helvetica" pitchFamily="50" charset="0"/>
                </a:rPr>
                <a:t>C</a:t>
              </a:r>
            </a:p>
          </p:txBody>
        </p:sp>
        <p:sp>
          <p:nvSpPr>
            <p:cNvPr id="57" name="Freeform 48"/>
            <p:cNvSpPr>
              <a:spLocks noEditPoints="1"/>
            </p:cNvSpPr>
            <p:nvPr/>
          </p:nvSpPr>
          <p:spPr bwMode="auto">
            <a:xfrm>
              <a:off x="3300694" y="3242567"/>
              <a:ext cx="428624" cy="369504"/>
            </a:xfrm>
            <a:custGeom>
              <a:avLst/>
              <a:gdLst>
                <a:gd name="T0" fmla="*/ 277217214 w 116"/>
                <a:gd name="T1" fmla="*/ 55443445 h 100"/>
                <a:gd name="T2" fmla="*/ 292338147 w 116"/>
                <a:gd name="T3" fmla="*/ 75604689 h 100"/>
                <a:gd name="T4" fmla="*/ 272176903 w 116"/>
                <a:gd name="T5" fmla="*/ 85685311 h 100"/>
                <a:gd name="T6" fmla="*/ 257055969 w 116"/>
                <a:gd name="T7" fmla="*/ 65524067 h 100"/>
                <a:gd name="T8" fmla="*/ 221773791 w 116"/>
                <a:gd name="T9" fmla="*/ 40322500 h 100"/>
                <a:gd name="T10" fmla="*/ 246975347 w 116"/>
                <a:gd name="T11" fmla="*/ 45362811 h 100"/>
                <a:gd name="T12" fmla="*/ 241935036 w 116"/>
                <a:gd name="T13" fmla="*/ 65524067 h 100"/>
                <a:gd name="T14" fmla="*/ 216733480 w 116"/>
                <a:gd name="T15" fmla="*/ 60483756 h 100"/>
                <a:gd name="T16" fmla="*/ 221773791 w 116"/>
                <a:gd name="T17" fmla="*/ 40322500 h 100"/>
                <a:gd name="T18" fmla="*/ 267136591 w 116"/>
                <a:gd name="T19" fmla="*/ 100806244 h 100"/>
                <a:gd name="T20" fmla="*/ 287297836 w 116"/>
                <a:gd name="T21" fmla="*/ 105846580 h 100"/>
                <a:gd name="T22" fmla="*/ 282257525 w 116"/>
                <a:gd name="T23" fmla="*/ 131048135 h 100"/>
                <a:gd name="T24" fmla="*/ 257055969 w 116"/>
                <a:gd name="T25" fmla="*/ 126007824 h 100"/>
                <a:gd name="T26" fmla="*/ 267136591 w 116"/>
                <a:gd name="T27" fmla="*/ 100806244 h 100"/>
                <a:gd name="T28" fmla="*/ 236894724 w 116"/>
                <a:gd name="T29" fmla="*/ 80645000 h 100"/>
                <a:gd name="T30" fmla="*/ 246975347 w 116"/>
                <a:gd name="T31" fmla="*/ 100806244 h 100"/>
                <a:gd name="T32" fmla="*/ 226814102 w 116"/>
                <a:gd name="T33" fmla="*/ 115927202 h 100"/>
                <a:gd name="T34" fmla="*/ 216733480 w 116"/>
                <a:gd name="T35" fmla="*/ 95765933 h 100"/>
                <a:gd name="T36" fmla="*/ 181451252 w 116"/>
                <a:gd name="T37" fmla="*/ 20161250 h 100"/>
                <a:gd name="T38" fmla="*/ 206652808 w 116"/>
                <a:gd name="T39" fmla="*/ 25201561 h 100"/>
                <a:gd name="T40" fmla="*/ 201612497 w 116"/>
                <a:gd name="T41" fmla="*/ 50403122 h 100"/>
                <a:gd name="T42" fmla="*/ 176410941 w 116"/>
                <a:gd name="T43" fmla="*/ 45362811 h 100"/>
                <a:gd name="T44" fmla="*/ 181451252 w 116"/>
                <a:gd name="T45" fmla="*/ 20161250 h 100"/>
                <a:gd name="T46" fmla="*/ 262096280 w 116"/>
                <a:gd name="T47" fmla="*/ 146169068 h 100"/>
                <a:gd name="T48" fmla="*/ 287297836 w 116"/>
                <a:gd name="T49" fmla="*/ 151209378 h 100"/>
                <a:gd name="T50" fmla="*/ 282257525 w 116"/>
                <a:gd name="T51" fmla="*/ 176410933 h 100"/>
                <a:gd name="T52" fmla="*/ 257055969 w 116"/>
                <a:gd name="T53" fmla="*/ 171370622 h 100"/>
                <a:gd name="T54" fmla="*/ 262096280 w 116"/>
                <a:gd name="T55" fmla="*/ 146169068 h 100"/>
                <a:gd name="T56" fmla="*/ 151209385 w 116"/>
                <a:gd name="T57" fmla="*/ 0 h 100"/>
                <a:gd name="T58" fmla="*/ 166330318 w 116"/>
                <a:gd name="T59" fmla="*/ 20161250 h 100"/>
                <a:gd name="T60" fmla="*/ 146169074 w 116"/>
                <a:gd name="T61" fmla="*/ 35282189 h 100"/>
                <a:gd name="T62" fmla="*/ 131048140 w 116"/>
                <a:gd name="T63" fmla="*/ 15120939 h 100"/>
                <a:gd name="T64" fmla="*/ 262096280 w 116"/>
                <a:gd name="T65" fmla="*/ 196572177 h 100"/>
                <a:gd name="T66" fmla="*/ 287297836 w 116"/>
                <a:gd name="T67" fmla="*/ 201612488 h 100"/>
                <a:gd name="T68" fmla="*/ 282257525 w 116"/>
                <a:gd name="T69" fmla="*/ 221773782 h 100"/>
                <a:gd name="T70" fmla="*/ 257055969 w 116"/>
                <a:gd name="T71" fmla="*/ 216733471 h 100"/>
                <a:gd name="T72" fmla="*/ 262096280 w 116"/>
                <a:gd name="T73" fmla="*/ 196572177 h 100"/>
                <a:gd name="T74" fmla="*/ 181451252 w 116"/>
                <a:gd name="T75" fmla="*/ 110886891 h 100"/>
                <a:gd name="T76" fmla="*/ 201612497 w 116"/>
                <a:gd name="T77" fmla="*/ 115927202 h 100"/>
                <a:gd name="T78" fmla="*/ 196572185 w 116"/>
                <a:gd name="T79" fmla="*/ 141128757 h 100"/>
                <a:gd name="T80" fmla="*/ 176410941 w 116"/>
                <a:gd name="T81" fmla="*/ 136088446 h 100"/>
                <a:gd name="T82" fmla="*/ 181451252 w 116"/>
                <a:gd name="T83" fmla="*/ 110886891 h 100"/>
                <a:gd name="T84" fmla="*/ 151209385 w 116"/>
                <a:gd name="T85" fmla="*/ 136088446 h 100"/>
                <a:gd name="T86" fmla="*/ 161290007 w 116"/>
                <a:gd name="T87" fmla="*/ 156249689 h 100"/>
                <a:gd name="T88" fmla="*/ 141128762 w 116"/>
                <a:gd name="T89" fmla="*/ 171370622 h 100"/>
                <a:gd name="T90" fmla="*/ 131048140 w 116"/>
                <a:gd name="T91" fmla="*/ 151209378 h 100"/>
                <a:gd name="T92" fmla="*/ 95765937 w 116"/>
                <a:gd name="T93" fmla="*/ 166330311 h 100"/>
                <a:gd name="T94" fmla="*/ 115927207 w 116"/>
                <a:gd name="T95" fmla="*/ 171370622 h 100"/>
                <a:gd name="T96" fmla="*/ 110886895 w 116"/>
                <a:gd name="T97" fmla="*/ 196572177 h 100"/>
                <a:gd name="T98" fmla="*/ 85685315 w 116"/>
                <a:gd name="T99" fmla="*/ 191531866 h 100"/>
                <a:gd name="T100" fmla="*/ 95765937 w 116"/>
                <a:gd name="T101" fmla="*/ 166330311 h 100"/>
                <a:gd name="T102" fmla="*/ 50403124 w 116"/>
                <a:gd name="T103" fmla="*/ 196572177 h 100"/>
                <a:gd name="T104" fmla="*/ 75604692 w 116"/>
                <a:gd name="T105" fmla="*/ 201612488 h 100"/>
                <a:gd name="T106" fmla="*/ 70564381 w 116"/>
                <a:gd name="T107" fmla="*/ 221773782 h 100"/>
                <a:gd name="T108" fmla="*/ 45362813 w 116"/>
                <a:gd name="T109" fmla="*/ 216733471 h 100"/>
                <a:gd name="T110" fmla="*/ 50403124 w 116"/>
                <a:gd name="T111" fmla="*/ 196572177 h 100"/>
                <a:gd name="T112" fmla="*/ 20161251 w 116"/>
                <a:gd name="T113" fmla="*/ 221773782 h 100"/>
                <a:gd name="T114" fmla="*/ 35282191 w 116"/>
                <a:gd name="T115" fmla="*/ 241935025 h 100"/>
                <a:gd name="T116" fmla="*/ 15120940 w 116"/>
                <a:gd name="T117" fmla="*/ 252015647 h 100"/>
                <a:gd name="T118" fmla="*/ 0 w 116"/>
                <a:gd name="T119" fmla="*/ 231854403 h 10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16"/>
                <a:gd name="T181" fmla="*/ 0 h 100"/>
                <a:gd name="T182" fmla="*/ 116 w 116"/>
                <a:gd name="T183" fmla="*/ 100 h 10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16" h="100">
                  <a:moveTo>
                    <a:pt x="106" y="22"/>
                  </a:moveTo>
                  <a:lnTo>
                    <a:pt x="106" y="22"/>
                  </a:lnTo>
                  <a:lnTo>
                    <a:pt x="110" y="22"/>
                  </a:lnTo>
                  <a:lnTo>
                    <a:pt x="116" y="24"/>
                  </a:lnTo>
                  <a:lnTo>
                    <a:pt x="116" y="30"/>
                  </a:lnTo>
                  <a:lnTo>
                    <a:pt x="114" y="34"/>
                  </a:lnTo>
                  <a:lnTo>
                    <a:pt x="108" y="34"/>
                  </a:lnTo>
                  <a:lnTo>
                    <a:pt x="104" y="32"/>
                  </a:lnTo>
                  <a:lnTo>
                    <a:pt x="102" y="26"/>
                  </a:lnTo>
                  <a:lnTo>
                    <a:pt x="106" y="22"/>
                  </a:lnTo>
                  <a:close/>
                  <a:moveTo>
                    <a:pt x="88" y="16"/>
                  </a:moveTo>
                  <a:lnTo>
                    <a:pt x="88" y="16"/>
                  </a:lnTo>
                  <a:lnTo>
                    <a:pt x="94" y="14"/>
                  </a:lnTo>
                  <a:lnTo>
                    <a:pt x="98" y="18"/>
                  </a:lnTo>
                  <a:lnTo>
                    <a:pt x="100" y="22"/>
                  </a:lnTo>
                  <a:lnTo>
                    <a:pt x="96" y="26"/>
                  </a:lnTo>
                  <a:lnTo>
                    <a:pt x="92" y="28"/>
                  </a:lnTo>
                  <a:lnTo>
                    <a:pt x="86" y="24"/>
                  </a:lnTo>
                  <a:lnTo>
                    <a:pt x="86" y="20"/>
                  </a:lnTo>
                  <a:lnTo>
                    <a:pt x="88" y="16"/>
                  </a:lnTo>
                  <a:close/>
                  <a:moveTo>
                    <a:pt x="106" y="40"/>
                  </a:moveTo>
                  <a:lnTo>
                    <a:pt x="106" y="40"/>
                  </a:lnTo>
                  <a:lnTo>
                    <a:pt x="110" y="40"/>
                  </a:lnTo>
                  <a:lnTo>
                    <a:pt x="114" y="42"/>
                  </a:lnTo>
                  <a:lnTo>
                    <a:pt x="116" y="48"/>
                  </a:lnTo>
                  <a:lnTo>
                    <a:pt x="112" y="52"/>
                  </a:lnTo>
                  <a:lnTo>
                    <a:pt x="108" y="52"/>
                  </a:lnTo>
                  <a:lnTo>
                    <a:pt x="102" y="50"/>
                  </a:lnTo>
                  <a:lnTo>
                    <a:pt x="102" y="44"/>
                  </a:lnTo>
                  <a:lnTo>
                    <a:pt x="106" y="40"/>
                  </a:lnTo>
                  <a:close/>
                  <a:moveTo>
                    <a:pt x="88" y="34"/>
                  </a:moveTo>
                  <a:lnTo>
                    <a:pt x="88" y="34"/>
                  </a:lnTo>
                  <a:lnTo>
                    <a:pt x="94" y="32"/>
                  </a:lnTo>
                  <a:lnTo>
                    <a:pt x="98" y="36"/>
                  </a:lnTo>
                  <a:lnTo>
                    <a:pt x="98" y="40"/>
                  </a:lnTo>
                  <a:lnTo>
                    <a:pt x="96" y="44"/>
                  </a:lnTo>
                  <a:lnTo>
                    <a:pt x="90" y="46"/>
                  </a:lnTo>
                  <a:lnTo>
                    <a:pt x="86" y="42"/>
                  </a:lnTo>
                  <a:lnTo>
                    <a:pt x="86" y="38"/>
                  </a:lnTo>
                  <a:lnTo>
                    <a:pt x="88" y="34"/>
                  </a:lnTo>
                  <a:close/>
                  <a:moveTo>
                    <a:pt x="72" y="8"/>
                  </a:moveTo>
                  <a:lnTo>
                    <a:pt x="72" y="8"/>
                  </a:lnTo>
                  <a:lnTo>
                    <a:pt x="78" y="8"/>
                  </a:lnTo>
                  <a:lnTo>
                    <a:pt x="82" y="10"/>
                  </a:lnTo>
                  <a:lnTo>
                    <a:pt x="82" y="16"/>
                  </a:lnTo>
                  <a:lnTo>
                    <a:pt x="80" y="20"/>
                  </a:lnTo>
                  <a:lnTo>
                    <a:pt x="74" y="20"/>
                  </a:lnTo>
                  <a:lnTo>
                    <a:pt x="70" y="18"/>
                  </a:lnTo>
                  <a:lnTo>
                    <a:pt x="68" y="12"/>
                  </a:lnTo>
                  <a:lnTo>
                    <a:pt x="72" y="8"/>
                  </a:lnTo>
                  <a:close/>
                  <a:moveTo>
                    <a:pt x="104" y="58"/>
                  </a:moveTo>
                  <a:lnTo>
                    <a:pt x="104" y="58"/>
                  </a:lnTo>
                  <a:lnTo>
                    <a:pt x="110" y="58"/>
                  </a:lnTo>
                  <a:lnTo>
                    <a:pt x="114" y="60"/>
                  </a:lnTo>
                  <a:lnTo>
                    <a:pt x="114" y="66"/>
                  </a:lnTo>
                  <a:lnTo>
                    <a:pt x="112" y="70"/>
                  </a:lnTo>
                  <a:lnTo>
                    <a:pt x="106" y="72"/>
                  </a:lnTo>
                  <a:lnTo>
                    <a:pt x="102" y="68"/>
                  </a:lnTo>
                  <a:lnTo>
                    <a:pt x="102" y="62"/>
                  </a:lnTo>
                  <a:lnTo>
                    <a:pt x="104" y="58"/>
                  </a:lnTo>
                  <a:close/>
                  <a:moveTo>
                    <a:pt x="56" y="2"/>
                  </a:moveTo>
                  <a:lnTo>
                    <a:pt x="56" y="2"/>
                  </a:lnTo>
                  <a:lnTo>
                    <a:pt x="60" y="0"/>
                  </a:lnTo>
                  <a:lnTo>
                    <a:pt x="64" y="4"/>
                  </a:lnTo>
                  <a:lnTo>
                    <a:pt x="66" y="8"/>
                  </a:lnTo>
                  <a:lnTo>
                    <a:pt x="62" y="12"/>
                  </a:lnTo>
                  <a:lnTo>
                    <a:pt x="58" y="14"/>
                  </a:lnTo>
                  <a:lnTo>
                    <a:pt x="52" y="10"/>
                  </a:lnTo>
                  <a:lnTo>
                    <a:pt x="52" y="6"/>
                  </a:lnTo>
                  <a:lnTo>
                    <a:pt x="56" y="2"/>
                  </a:lnTo>
                  <a:close/>
                  <a:moveTo>
                    <a:pt x="104" y="78"/>
                  </a:moveTo>
                  <a:lnTo>
                    <a:pt x="104" y="78"/>
                  </a:lnTo>
                  <a:lnTo>
                    <a:pt x="108" y="76"/>
                  </a:lnTo>
                  <a:lnTo>
                    <a:pt x="114" y="80"/>
                  </a:lnTo>
                  <a:lnTo>
                    <a:pt x="114" y="84"/>
                  </a:lnTo>
                  <a:lnTo>
                    <a:pt x="112" y="88"/>
                  </a:lnTo>
                  <a:lnTo>
                    <a:pt x="106" y="90"/>
                  </a:lnTo>
                  <a:lnTo>
                    <a:pt x="102" y="86"/>
                  </a:lnTo>
                  <a:lnTo>
                    <a:pt x="100" y="82"/>
                  </a:lnTo>
                  <a:lnTo>
                    <a:pt x="104" y="78"/>
                  </a:lnTo>
                  <a:close/>
                  <a:moveTo>
                    <a:pt x="72" y="44"/>
                  </a:moveTo>
                  <a:lnTo>
                    <a:pt x="72" y="44"/>
                  </a:lnTo>
                  <a:lnTo>
                    <a:pt x="76" y="44"/>
                  </a:lnTo>
                  <a:lnTo>
                    <a:pt x="80" y="46"/>
                  </a:lnTo>
                  <a:lnTo>
                    <a:pt x="82" y="52"/>
                  </a:lnTo>
                  <a:lnTo>
                    <a:pt x="78" y="56"/>
                  </a:lnTo>
                  <a:lnTo>
                    <a:pt x="74" y="56"/>
                  </a:lnTo>
                  <a:lnTo>
                    <a:pt x="70" y="54"/>
                  </a:lnTo>
                  <a:lnTo>
                    <a:pt x="68" y="48"/>
                  </a:lnTo>
                  <a:lnTo>
                    <a:pt x="72" y="44"/>
                  </a:lnTo>
                  <a:close/>
                  <a:moveTo>
                    <a:pt x="54" y="56"/>
                  </a:moveTo>
                  <a:lnTo>
                    <a:pt x="54" y="56"/>
                  </a:lnTo>
                  <a:lnTo>
                    <a:pt x="60" y="54"/>
                  </a:lnTo>
                  <a:lnTo>
                    <a:pt x="64" y="58"/>
                  </a:lnTo>
                  <a:lnTo>
                    <a:pt x="64" y="62"/>
                  </a:lnTo>
                  <a:lnTo>
                    <a:pt x="62" y="66"/>
                  </a:lnTo>
                  <a:lnTo>
                    <a:pt x="56" y="68"/>
                  </a:lnTo>
                  <a:lnTo>
                    <a:pt x="52" y="64"/>
                  </a:lnTo>
                  <a:lnTo>
                    <a:pt x="52" y="60"/>
                  </a:lnTo>
                  <a:lnTo>
                    <a:pt x="54" y="56"/>
                  </a:lnTo>
                  <a:close/>
                  <a:moveTo>
                    <a:pt x="38" y="66"/>
                  </a:moveTo>
                  <a:lnTo>
                    <a:pt x="38" y="66"/>
                  </a:lnTo>
                  <a:lnTo>
                    <a:pt x="42" y="66"/>
                  </a:lnTo>
                  <a:lnTo>
                    <a:pt x="46" y="68"/>
                  </a:lnTo>
                  <a:lnTo>
                    <a:pt x="48" y="74"/>
                  </a:lnTo>
                  <a:lnTo>
                    <a:pt x="44" y="78"/>
                  </a:lnTo>
                  <a:lnTo>
                    <a:pt x="40" y="78"/>
                  </a:lnTo>
                  <a:lnTo>
                    <a:pt x="34" y="76"/>
                  </a:lnTo>
                  <a:lnTo>
                    <a:pt x="34" y="70"/>
                  </a:lnTo>
                  <a:lnTo>
                    <a:pt x="38" y="66"/>
                  </a:lnTo>
                  <a:close/>
                  <a:moveTo>
                    <a:pt x="20" y="78"/>
                  </a:moveTo>
                  <a:lnTo>
                    <a:pt x="20" y="78"/>
                  </a:lnTo>
                  <a:lnTo>
                    <a:pt x="26" y="76"/>
                  </a:lnTo>
                  <a:lnTo>
                    <a:pt x="30" y="80"/>
                  </a:lnTo>
                  <a:lnTo>
                    <a:pt x="30" y="84"/>
                  </a:lnTo>
                  <a:lnTo>
                    <a:pt x="28" y="88"/>
                  </a:lnTo>
                  <a:lnTo>
                    <a:pt x="22" y="90"/>
                  </a:lnTo>
                  <a:lnTo>
                    <a:pt x="18" y="86"/>
                  </a:lnTo>
                  <a:lnTo>
                    <a:pt x="16" y="82"/>
                  </a:lnTo>
                  <a:lnTo>
                    <a:pt x="20" y="78"/>
                  </a:lnTo>
                  <a:close/>
                  <a:moveTo>
                    <a:pt x="2" y="88"/>
                  </a:moveTo>
                  <a:lnTo>
                    <a:pt x="2" y="88"/>
                  </a:lnTo>
                  <a:lnTo>
                    <a:pt x="8" y="88"/>
                  </a:lnTo>
                  <a:lnTo>
                    <a:pt x="12" y="90"/>
                  </a:lnTo>
                  <a:lnTo>
                    <a:pt x="14" y="96"/>
                  </a:lnTo>
                  <a:lnTo>
                    <a:pt x="10" y="100"/>
                  </a:lnTo>
                  <a:lnTo>
                    <a:pt x="6" y="100"/>
                  </a:lnTo>
                  <a:lnTo>
                    <a:pt x="0" y="98"/>
                  </a:lnTo>
                  <a:lnTo>
                    <a:pt x="0" y="92"/>
                  </a:lnTo>
                  <a:lnTo>
                    <a:pt x="2" y="88"/>
                  </a:lnTo>
                  <a:close/>
                </a:path>
              </a:pathLst>
            </a:custGeom>
            <a:solidFill>
              <a:srgbClr val="0070C0"/>
            </a:solidFill>
            <a:ln w="9525">
              <a:noFill/>
              <a:round/>
              <a:headEnd/>
              <a:tailEnd/>
            </a:ln>
          </p:spPr>
          <p:txBody>
            <a:bodyPr/>
            <a:lstStyle/>
            <a:p>
              <a:endParaRPr lang="en-US"/>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 calcmode="lin" valueType="num">
                                      <p:cBhvr>
                                        <p:cTn id="7" dur="1000" fill="hold"/>
                                        <p:tgtEl>
                                          <p:spTgt spid="54"/>
                                        </p:tgtEl>
                                        <p:attrNameLst>
                                          <p:attrName>ppt_w</p:attrName>
                                        </p:attrNameLst>
                                      </p:cBhvr>
                                      <p:tavLst>
                                        <p:tav tm="0">
                                          <p:val>
                                            <p:fltVal val="0"/>
                                          </p:val>
                                        </p:tav>
                                        <p:tav tm="100000">
                                          <p:val>
                                            <p:strVal val="#ppt_w"/>
                                          </p:val>
                                        </p:tav>
                                      </p:tavLst>
                                    </p:anim>
                                    <p:anim calcmode="lin" valueType="num">
                                      <p:cBhvr>
                                        <p:cTn id="8" dur="1000" fill="hold"/>
                                        <p:tgtEl>
                                          <p:spTgt spid="54"/>
                                        </p:tgtEl>
                                        <p:attrNameLst>
                                          <p:attrName>ppt_h</p:attrName>
                                        </p:attrNameLst>
                                      </p:cBhvr>
                                      <p:tavLst>
                                        <p:tav tm="0">
                                          <p:val>
                                            <p:fltVal val="0"/>
                                          </p:val>
                                        </p:tav>
                                        <p:tav tm="100000">
                                          <p:val>
                                            <p:strVal val="#ppt_h"/>
                                          </p:val>
                                        </p:tav>
                                      </p:tavLst>
                                    </p:anim>
                                    <p:animEffect transition="in" filter="fade">
                                      <p:cBhvr>
                                        <p:cTn id="9" dur="1000"/>
                                        <p:tgtEl>
                                          <p:spTgt spid="54"/>
                                        </p:tgtEl>
                                      </p:cBhvr>
                                    </p:animEffect>
                                  </p:childTnLst>
                                </p:cTn>
                              </p:par>
                            </p:childTnLst>
                          </p:cTn>
                        </p:par>
                        <p:par>
                          <p:cTn id="10" fill="hold">
                            <p:stCondLst>
                              <p:cond delay="1000"/>
                            </p:stCondLst>
                            <p:childTnLst>
                              <p:par>
                                <p:cTn id="11" presetID="53" presetClass="entr" presetSubtype="0" fill="hold" nodeType="afterEffect">
                                  <p:stCondLst>
                                    <p:cond delay="0"/>
                                  </p:stCondLst>
                                  <p:childTnLst>
                                    <p:set>
                                      <p:cBhvr>
                                        <p:cTn id="12" dur="1" fill="hold">
                                          <p:stCondLst>
                                            <p:cond delay="0"/>
                                          </p:stCondLst>
                                        </p:cTn>
                                        <p:tgtEl>
                                          <p:spTgt spid="58"/>
                                        </p:tgtEl>
                                        <p:attrNameLst>
                                          <p:attrName>style.visibility</p:attrName>
                                        </p:attrNameLst>
                                      </p:cBhvr>
                                      <p:to>
                                        <p:strVal val="visible"/>
                                      </p:to>
                                    </p:set>
                                    <p:anim calcmode="lin" valueType="num">
                                      <p:cBhvr>
                                        <p:cTn id="13" dur="1000" fill="hold"/>
                                        <p:tgtEl>
                                          <p:spTgt spid="58"/>
                                        </p:tgtEl>
                                        <p:attrNameLst>
                                          <p:attrName>ppt_w</p:attrName>
                                        </p:attrNameLst>
                                      </p:cBhvr>
                                      <p:tavLst>
                                        <p:tav tm="0">
                                          <p:val>
                                            <p:fltVal val="0"/>
                                          </p:val>
                                        </p:tav>
                                        <p:tav tm="100000">
                                          <p:val>
                                            <p:strVal val="#ppt_w"/>
                                          </p:val>
                                        </p:tav>
                                      </p:tavLst>
                                    </p:anim>
                                    <p:anim calcmode="lin" valueType="num">
                                      <p:cBhvr>
                                        <p:cTn id="14" dur="1000" fill="hold"/>
                                        <p:tgtEl>
                                          <p:spTgt spid="58"/>
                                        </p:tgtEl>
                                        <p:attrNameLst>
                                          <p:attrName>ppt_h</p:attrName>
                                        </p:attrNameLst>
                                      </p:cBhvr>
                                      <p:tavLst>
                                        <p:tav tm="0">
                                          <p:val>
                                            <p:fltVal val="0"/>
                                          </p:val>
                                        </p:tav>
                                        <p:tav tm="100000">
                                          <p:val>
                                            <p:strVal val="#ppt_h"/>
                                          </p:val>
                                        </p:tav>
                                      </p:tavLst>
                                    </p:anim>
                                    <p:animEffect transition="in" filter="fade">
                                      <p:cBhvr>
                                        <p:cTn id="15" dur="1000"/>
                                        <p:tgtEl>
                                          <p:spTgt spid="58"/>
                                        </p:tgtEl>
                                      </p:cBhvr>
                                    </p:animEffect>
                                  </p:childTnLst>
                                </p:cTn>
                              </p:par>
                              <p:par>
                                <p:cTn id="16" presetID="10" presetClass="entr" presetSubtype="0" fill="hold" nodeType="withEffect">
                                  <p:stCondLst>
                                    <p:cond delay="0"/>
                                  </p:stCondLst>
                                  <p:childTnLst>
                                    <p:set>
                                      <p:cBhvr>
                                        <p:cTn id="17" dur="1" fill="hold">
                                          <p:stCondLst>
                                            <p:cond delay="0"/>
                                          </p:stCondLst>
                                        </p:cTn>
                                        <p:tgtEl>
                                          <p:spTgt spid="56"/>
                                        </p:tgtEl>
                                        <p:attrNameLst>
                                          <p:attrName>style.visibility</p:attrName>
                                        </p:attrNameLst>
                                      </p:cBhvr>
                                      <p:to>
                                        <p:strVal val="visible"/>
                                      </p:to>
                                    </p:set>
                                    <p:animEffect transition="in" filter="fade">
                                      <p:cBhvr>
                                        <p:cTn id="18" dur="3000"/>
                                        <p:tgtEl>
                                          <p:spTgt spid="56"/>
                                        </p:tgtEl>
                                      </p:cBhvr>
                                    </p:animEffect>
                                  </p:childTnLst>
                                </p:cTn>
                              </p:par>
                              <p:par>
                                <p:cTn id="19" presetID="63" presetClass="path" presetSubtype="0" accel="50000" decel="50000" fill="hold" nodeType="withEffect">
                                  <p:stCondLst>
                                    <p:cond delay="0"/>
                                  </p:stCondLst>
                                  <p:childTnLst>
                                    <p:animMotion origin="layout" path="M -1.94444E-6 -4.07407E-6 L 0.5434 -0.16805 " pathEditMode="relative" rAng="0" ptsTypes="AA">
                                      <p:cBhvr>
                                        <p:cTn id="20" dur="3000" fill="hold"/>
                                        <p:tgtEl>
                                          <p:spTgt spid="56"/>
                                        </p:tgtEl>
                                        <p:attrNameLst>
                                          <p:attrName>ppt_x</p:attrName>
                                          <p:attrName>ppt_y</p:attrName>
                                        </p:attrNameLst>
                                      </p:cBhvr>
                                      <p:rCtr x="27200" y="-8400"/>
                                    </p:animMotion>
                                  </p:childTnLst>
                                </p:cTn>
                              </p:par>
                              <p:par>
                                <p:cTn id="21" presetID="10" presetClass="entr" presetSubtype="0" fill="hold"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3000"/>
                                        <p:tgtEl>
                                          <p:spTgt spid="52"/>
                                        </p:tgtEl>
                                      </p:cBhvr>
                                    </p:animEffect>
                                  </p:childTnLst>
                                </p:cTn>
                              </p:par>
                              <p:par>
                                <p:cTn id="24" presetID="63" presetClass="path" presetSubtype="0" accel="50000" decel="50000" fill="hold" nodeType="withEffect">
                                  <p:stCondLst>
                                    <p:cond delay="0"/>
                                  </p:stCondLst>
                                  <p:childTnLst>
                                    <p:animMotion origin="layout" path="M -1.94444E-6 -4.07407E-6 L 0.53611 -0.16226 " pathEditMode="relative" rAng="0" ptsTypes="AA">
                                      <p:cBhvr>
                                        <p:cTn id="25" dur="3000" fill="hold"/>
                                        <p:tgtEl>
                                          <p:spTgt spid="52"/>
                                        </p:tgtEl>
                                        <p:attrNameLst>
                                          <p:attrName>ppt_x</p:attrName>
                                          <p:attrName>ppt_y</p:attrName>
                                        </p:attrNameLst>
                                      </p:cBhvr>
                                      <p:rCtr x="26800" y="-81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29" name="Picture 7" descr="coast.png"/>
          <p:cNvPicPr>
            <a:picLocks noChangeAspect="1"/>
          </p:cNvPicPr>
          <p:nvPr/>
        </p:nvPicPr>
        <p:blipFill>
          <a:blip r:embed="rId3">
            <a:lum bright="10000" contrast="-20000"/>
          </a:blip>
          <a:srcRect/>
          <a:stretch>
            <a:fillRect/>
          </a:stretch>
        </p:blipFill>
        <p:spPr bwMode="auto">
          <a:xfrm>
            <a:off x="-1" y="0"/>
            <a:ext cx="8335963" cy="6858000"/>
          </a:xfrm>
          <a:prstGeom prst="rect">
            <a:avLst/>
          </a:prstGeom>
          <a:noFill/>
          <a:ln w="9525">
            <a:noFill/>
            <a:miter lim="800000"/>
            <a:headEnd/>
            <a:tailEnd/>
          </a:ln>
        </p:spPr>
      </p:pic>
      <p:pic>
        <p:nvPicPr>
          <p:cNvPr id="73730"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1512520" y="505619"/>
            <a:ext cx="4349373" cy="5846762"/>
          </a:xfrm>
          <a:prstGeom prst="rect">
            <a:avLst/>
          </a:prstGeom>
          <a:noFill/>
          <a:ln w="9525">
            <a:noFill/>
            <a:miter lim="800000"/>
            <a:headEnd/>
            <a:tailEnd/>
          </a:ln>
        </p:spPr>
      </p:pic>
      <p:sp>
        <p:nvSpPr>
          <p:cNvPr id="13" name="TextBox 12"/>
          <p:cNvSpPr txBox="1"/>
          <p:nvPr/>
        </p:nvSpPr>
        <p:spPr>
          <a:xfrm>
            <a:off x="5062538" y="668338"/>
            <a:ext cx="3579812" cy="1203406"/>
          </a:xfrm>
          <a:prstGeom prst="rect">
            <a:avLst/>
          </a:prstGeom>
          <a:noFill/>
        </p:spPr>
        <p:txBody>
          <a:bodyPr>
            <a:spAutoFit/>
          </a:bodyPr>
          <a:lstStyle/>
          <a:p>
            <a:pPr>
              <a:lnSpc>
                <a:spcPct val="95000"/>
              </a:lnSpc>
              <a:defRPr/>
            </a:pPr>
            <a:r>
              <a:rPr lang="it-IT" sz="2800" dirty="0">
                <a:solidFill>
                  <a:schemeClr val="tx1">
                    <a:lumMod val="65000"/>
                    <a:lumOff val="35000"/>
                  </a:schemeClr>
                </a:solidFill>
                <a:latin typeface="Helvetica" pitchFamily="50" charset="0"/>
                <a:cs typeface="+mn-cs"/>
              </a:rPr>
              <a:t>NAPA VALLEY AVA</a:t>
            </a:r>
          </a:p>
          <a:p>
            <a:pPr>
              <a:lnSpc>
                <a:spcPct val="95000"/>
              </a:lnSpc>
              <a:defRPr/>
            </a:pPr>
            <a:r>
              <a:rPr lang="it-IT" dirty="0">
                <a:solidFill>
                  <a:schemeClr val="tx1">
                    <a:lumMod val="65000"/>
                    <a:lumOff val="35000"/>
                  </a:schemeClr>
                </a:solidFill>
                <a:latin typeface="Helvetica" pitchFamily="50" charset="0"/>
                <a:cs typeface="+mn-cs"/>
              </a:rPr>
              <a:t>T</a:t>
            </a:r>
            <a:r>
              <a:rPr lang="it-IT" dirty="0" smtClean="0">
                <a:solidFill>
                  <a:schemeClr val="tx1">
                    <a:lumMod val="65000"/>
                    <a:lumOff val="35000"/>
                  </a:schemeClr>
                </a:solidFill>
                <a:latin typeface="Helvetica" pitchFamily="50" charset="0"/>
                <a:cs typeface="+mn-cs"/>
              </a:rPr>
              <a:t>emperature variation - summer</a:t>
            </a:r>
            <a:endParaRPr lang="en-US" dirty="0">
              <a:solidFill>
                <a:schemeClr val="tx1">
                  <a:lumMod val="65000"/>
                  <a:lumOff val="35000"/>
                </a:schemeClr>
              </a:solidFill>
              <a:latin typeface="Helvetica" pitchFamily="50" charset="0"/>
              <a:cs typeface="+mn-cs"/>
            </a:endParaRPr>
          </a:p>
        </p:txBody>
      </p:sp>
      <p:sp>
        <p:nvSpPr>
          <p:cNvPr id="73732" name="Rectangle 31"/>
          <p:cNvSpPr>
            <a:spLocks noChangeArrowheads="1"/>
          </p:cNvSpPr>
          <p:nvPr/>
        </p:nvSpPr>
        <p:spPr bwMode="auto">
          <a:xfrm>
            <a:off x="4357179" y="5319483"/>
            <a:ext cx="2373154" cy="830997"/>
          </a:xfrm>
          <a:prstGeom prst="rect">
            <a:avLst/>
          </a:prstGeom>
          <a:noFill/>
          <a:ln w="9525">
            <a:noFill/>
            <a:miter lim="800000"/>
            <a:headEnd/>
            <a:tailEnd/>
          </a:ln>
        </p:spPr>
        <p:txBody>
          <a:bodyPr wrap="square">
            <a:spAutoFit/>
          </a:bodyPr>
          <a:lstStyle/>
          <a:p>
            <a:r>
              <a:rPr lang="fi-FI" dirty="0" smtClean="0">
                <a:solidFill>
                  <a:srgbClr val="0070C0"/>
                </a:solidFill>
                <a:latin typeface="Helvetica" pitchFamily="34" charset="0"/>
              </a:rPr>
              <a:t>50ºf / </a:t>
            </a:r>
            <a:r>
              <a:rPr lang="fi-FI" dirty="0">
                <a:solidFill>
                  <a:srgbClr val="0070C0"/>
                </a:solidFill>
                <a:latin typeface="Helvetica" pitchFamily="34" charset="0"/>
              </a:rPr>
              <a:t>10ºc</a:t>
            </a:r>
          </a:p>
          <a:p>
            <a:r>
              <a:rPr lang="fi-FI" dirty="0" smtClean="0">
                <a:solidFill>
                  <a:srgbClr val="C00000"/>
                </a:solidFill>
                <a:latin typeface="Helvetica" pitchFamily="34" charset="0"/>
              </a:rPr>
              <a:t>77ºf </a:t>
            </a:r>
            <a:r>
              <a:rPr lang="fi-FI" dirty="0">
                <a:solidFill>
                  <a:srgbClr val="C00000"/>
                </a:solidFill>
                <a:latin typeface="Helvetica" pitchFamily="34" charset="0"/>
              </a:rPr>
              <a:t>/ </a:t>
            </a:r>
            <a:r>
              <a:rPr lang="fi-FI" dirty="0" smtClean="0">
                <a:solidFill>
                  <a:srgbClr val="C00000"/>
                </a:solidFill>
                <a:latin typeface="Helvetica" pitchFamily="34" charset="0"/>
              </a:rPr>
              <a:t>25ºc</a:t>
            </a:r>
            <a:endParaRPr lang="fi-FI" dirty="0">
              <a:solidFill>
                <a:srgbClr val="C00000"/>
              </a:solidFill>
              <a:latin typeface="Helvetica" pitchFamily="34" charset="0"/>
            </a:endParaRPr>
          </a:p>
        </p:txBody>
      </p:sp>
      <p:sp>
        <p:nvSpPr>
          <p:cNvPr id="73733" name="Rectangle 32"/>
          <p:cNvSpPr>
            <a:spLocks noChangeArrowheads="1"/>
          </p:cNvSpPr>
          <p:nvPr/>
        </p:nvSpPr>
        <p:spPr bwMode="auto">
          <a:xfrm>
            <a:off x="682622" y="1055338"/>
            <a:ext cx="3485358" cy="830997"/>
          </a:xfrm>
          <a:prstGeom prst="rect">
            <a:avLst/>
          </a:prstGeom>
          <a:noFill/>
          <a:ln w="9525">
            <a:noFill/>
            <a:miter lim="800000"/>
            <a:headEnd/>
            <a:tailEnd/>
          </a:ln>
        </p:spPr>
        <p:txBody>
          <a:bodyPr wrap="square">
            <a:spAutoFit/>
          </a:bodyPr>
          <a:lstStyle/>
          <a:p>
            <a:r>
              <a:rPr lang="fi-FI" dirty="0" smtClean="0">
                <a:solidFill>
                  <a:srgbClr val="0070C0"/>
                </a:solidFill>
                <a:latin typeface="Helvetica" pitchFamily="34" charset="0"/>
              </a:rPr>
              <a:t>40-50ºf / 4.5-10ºc</a:t>
            </a:r>
          </a:p>
          <a:p>
            <a:r>
              <a:rPr lang="fi-FI" dirty="0" smtClean="0">
                <a:solidFill>
                  <a:srgbClr val="C00000"/>
                </a:solidFill>
                <a:latin typeface="Helvetica" pitchFamily="34" charset="0"/>
              </a:rPr>
              <a:t>85ºf </a:t>
            </a:r>
            <a:r>
              <a:rPr lang="fi-FI" dirty="0">
                <a:solidFill>
                  <a:srgbClr val="C00000"/>
                </a:solidFill>
                <a:latin typeface="Helvetica" pitchFamily="34" charset="0"/>
              </a:rPr>
              <a:t>/ </a:t>
            </a:r>
            <a:r>
              <a:rPr lang="fi-FI" dirty="0" smtClean="0">
                <a:solidFill>
                  <a:srgbClr val="C00000"/>
                </a:solidFill>
                <a:latin typeface="Helvetica" pitchFamily="34" charset="0"/>
              </a:rPr>
              <a:t>29ºc</a:t>
            </a:r>
            <a:endParaRPr lang="fi-FI" dirty="0">
              <a:solidFill>
                <a:srgbClr val="C00000"/>
              </a:solidFill>
              <a:latin typeface="Helvetica" pitchFamily="34" charset="0"/>
            </a:endParaRPr>
          </a:p>
        </p:txBody>
      </p:sp>
      <p:sp>
        <p:nvSpPr>
          <p:cNvPr id="73734" name="TextBox 13"/>
          <p:cNvSpPr txBox="1">
            <a:spLocks noChangeArrowheads="1"/>
          </p:cNvSpPr>
          <p:nvPr/>
        </p:nvSpPr>
        <p:spPr bwMode="auto">
          <a:xfrm>
            <a:off x="171161" y="3255361"/>
            <a:ext cx="3138488" cy="794064"/>
          </a:xfrm>
          <a:prstGeom prst="rect">
            <a:avLst/>
          </a:prstGeom>
          <a:noFill/>
          <a:ln w="9525">
            <a:noFill/>
            <a:miter lim="800000"/>
            <a:headEnd/>
            <a:tailEnd/>
          </a:ln>
        </p:spPr>
        <p:txBody>
          <a:bodyPr wrap="square">
            <a:spAutoFit/>
          </a:bodyPr>
          <a:lstStyle/>
          <a:p>
            <a:pPr>
              <a:lnSpc>
                <a:spcPct val="95000"/>
              </a:lnSpc>
            </a:pPr>
            <a:r>
              <a:rPr lang="fi-FI" dirty="0">
                <a:solidFill>
                  <a:srgbClr val="0070C0"/>
                </a:solidFill>
                <a:latin typeface="Helvetica" pitchFamily="34" charset="0"/>
              </a:rPr>
              <a:t>40-50ºf / </a:t>
            </a:r>
            <a:r>
              <a:rPr lang="fi-FI" dirty="0" smtClean="0">
                <a:solidFill>
                  <a:srgbClr val="0070C0"/>
                </a:solidFill>
                <a:latin typeface="Helvetica" pitchFamily="34" charset="0"/>
              </a:rPr>
              <a:t>4.5-10ºc</a:t>
            </a:r>
          </a:p>
          <a:p>
            <a:pPr>
              <a:lnSpc>
                <a:spcPct val="95000"/>
              </a:lnSpc>
            </a:pPr>
            <a:r>
              <a:rPr lang="en-US" dirty="0" smtClean="0">
                <a:solidFill>
                  <a:srgbClr val="C00000"/>
                </a:solidFill>
                <a:latin typeface="Helvetica" pitchFamily="34" charset="0"/>
              </a:rPr>
              <a:t>95ºf </a:t>
            </a:r>
            <a:r>
              <a:rPr lang="en-US" dirty="0">
                <a:solidFill>
                  <a:srgbClr val="C00000"/>
                </a:solidFill>
                <a:latin typeface="Helvetica" pitchFamily="34" charset="0"/>
              </a:rPr>
              <a:t>/ </a:t>
            </a:r>
            <a:r>
              <a:rPr lang="en-US" dirty="0" smtClean="0">
                <a:solidFill>
                  <a:srgbClr val="C00000"/>
                </a:solidFill>
                <a:latin typeface="Helvetica" pitchFamily="34" charset="0"/>
              </a:rPr>
              <a:t>35ºc</a:t>
            </a:r>
            <a:endParaRPr lang="en-US" dirty="0">
              <a:solidFill>
                <a:srgbClr val="C00000"/>
              </a:solidFill>
              <a:latin typeface="Helvetica" pitchFamily="34" charset="0"/>
            </a:endParaRP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7" name="Picture 6" descr="coast.png"/>
          <p:cNvPicPr>
            <a:picLocks noChangeAspect="1"/>
          </p:cNvPicPr>
          <p:nvPr/>
        </p:nvPicPr>
        <p:blipFill>
          <a:blip r:embed="rId3">
            <a:lum bright="10000" contrast="-20000"/>
          </a:blip>
          <a:srcRect/>
          <a:stretch>
            <a:fillRect/>
          </a:stretch>
        </p:blipFill>
        <p:spPr bwMode="auto">
          <a:xfrm>
            <a:off x="0" y="0"/>
            <a:ext cx="8335963" cy="6858000"/>
          </a:xfrm>
          <a:prstGeom prst="rect">
            <a:avLst/>
          </a:prstGeom>
          <a:noFill/>
          <a:ln w="9525">
            <a:noFill/>
            <a:miter lim="800000"/>
            <a:headEnd/>
            <a:tailEnd/>
          </a:ln>
        </p:spPr>
      </p:pic>
      <p:pic>
        <p:nvPicPr>
          <p:cNvPr id="75778"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1519048" y="505619"/>
            <a:ext cx="4349373" cy="5846762"/>
          </a:xfrm>
          <a:prstGeom prst="rect">
            <a:avLst/>
          </a:prstGeom>
          <a:noFill/>
          <a:ln w="9525">
            <a:noFill/>
            <a:miter lim="800000"/>
            <a:headEnd/>
            <a:tailEnd/>
          </a:ln>
        </p:spPr>
      </p:pic>
      <p:sp>
        <p:nvSpPr>
          <p:cNvPr id="13" name="TextBox 12"/>
          <p:cNvSpPr txBox="1"/>
          <p:nvPr/>
        </p:nvSpPr>
        <p:spPr>
          <a:xfrm>
            <a:off x="5062538" y="668338"/>
            <a:ext cx="3579812" cy="852487"/>
          </a:xfrm>
          <a:prstGeom prst="rect">
            <a:avLst/>
          </a:prstGeom>
          <a:noFill/>
        </p:spPr>
        <p:txBody>
          <a:bodyPr>
            <a:spAutoFit/>
          </a:bodyPr>
          <a:lstStyle/>
          <a:p>
            <a:pPr>
              <a:lnSpc>
                <a:spcPct val="95000"/>
              </a:lnSpc>
              <a:defRPr/>
            </a:pPr>
            <a:r>
              <a:rPr lang="it-IT" sz="2800" dirty="0">
                <a:solidFill>
                  <a:schemeClr val="tx1">
                    <a:lumMod val="65000"/>
                    <a:lumOff val="35000"/>
                  </a:schemeClr>
                </a:solidFill>
                <a:latin typeface="Helvetica" pitchFamily="50" charset="0"/>
                <a:cs typeface="+mn-cs"/>
              </a:rPr>
              <a:t>NAPA VALLEY AVA</a:t>
            </a:r>
          </a:p>
          <a:p>
            <a:pPr>
              <a:lnSpc>
                <a:spcPct val="95000"/>
              </a:lnSpc>
              <a:defRPr/>
            </a:pPr>
            <a:r>
              <a:rPr lang="it-IT" dirty="0">
                <a:solidFill>
                  <a:schemeClr val="tx1">
                    <a:lumMod val="65000"/>
                    <a:lumOff val="35000"/>
                  </a:schemeClr>
                </a:solidFill>
                <a:latin typeface="Helvetica" pitchFamily="50" charset="0"/>
                <a:cs typeface="+mn-cs"/>
              </a:rPr>
              <a:t>Elevation</a:t>
            </a:r>
            <a:endParaRPr lang="en-US" dirty="0">
              <a:solidFill>
                <a:schemeClr val="tx1">
                  <a:lumMod val="65000"/>
                  <a:lumOff val="35000"/>
                </a:schemeClr>
              </a:solidFill>
              <a:latin typeface="Helvetica" pitchFamily="50" charset="0"/>
              <a:cs typeface="+mn-cs"/>
            </a:endParaRPr>
          </a:p>
        </p:txBody>
      </p:sp>
      <p:sp>
        <p:nvSpPr>
          <p:cNvPr id="32" name="Rectangle 31"/>
          <p:cNvSpPr>
            <a:spLocks noChangeArrowheads="1"/>
          </p:cNvSpPr>
          <p:nvPr/>
        </p:nvSpPr>
        <p:spPr bwMode="auto">
          <a:xfrm>
            <a:off x="4761746" y="3187000"/>
            <a:ext cx="4150024" cy="830997"/>
          </a:xfrm>
          <a:prstGeom prst="rect">
            <a:avLst/>
          </a:prstGeom>
          <a:noFill/>
          <a:ln w="9525">
            <a:noFill/>
            <a:miter lim="800000"/>
            <a:headEnd/>
            <a:tailEnd/>
          </a:ln>
        </p:spPr>
        <p:txBody>
          <a:bodyPr wrap="square">
            <a:spAutoFit/>
          </a:bodyPr>
          <a:lstStyle/>
          <a:p>
            <a:r>
              <a:rPr lang="fi-FI" dirty="0" smtClean="0">
                <a:solidFill>
                  <a:srgbClr val="C00000"/>
                </a:solidFill>
                <a:latin typeface="Helvetica" pitchFamily="34" charset="0"/>
              </a:rPr>
              <a:t>Atlas Peak</a:t>
            </a:r>
          </a:p>
          <a:p>
            <a:r>
              <a:rPr lang="fi-FI" dirty="0" smtClean="0">
                <a:solidFill>
                  <a:srgbClr val="C00000"/>
                </a:solidFill>
                <a:latin typeface="Helvetica" pitchFamily="34" charset="0"/>
              </a:rPr>
              <a:t>2600 </a:t>
            </a:r>
            <a:r>
              <a:rPr lang="fi-FI" dirty="0">
                <a:solidFill>
                  <a:srgbClr val="C00000"/>
                </a:solidFill>
                <a:latin typeface="Helvetica" pitchFamily="34" charset="0"/>
              </a:rPr>
              <a:t>ft / 793 m</a:t>
            </a:r>
          </a:p>
        </p:txBody>
      </p:sp>
      <p:sp>
        <p:nvSpPr>
          <p:cNvPr id="33" name="Rectangle 32"/>
          <p:cNvSpPr>
            <a:spLocks noChangeArrowheads="1"/>
          </p:cNvSpPr>
          <p:nvPr/>
        </p:nvSpPr>
        <p:spPr bwMode="auto">
          <a:xfrm>
            <a:off x="1493974" y="705833"/>
            <a:ext cx="3786982" cy="830997"/>
          </a:xfrm>
          <a:prstGeom prst="rect">
            <a:avLst/>
          </a:prstGeom>
          <a:noFill/>
          <a:ln w="9525">
            <a:noFill/>
            <a:miter lim="800000"/>
            <a:headEnd/>
            <a:tailEnd/>
          </a:ln>
        </p:spPr>
        <p:txBody>
          <a:bodyPr wrap="square">
            <a:spAutoFit/>
          </a:bodyPr>
          <a:lstStyle/>
          <a:p>
            <a:r>
              <a:rPr lang="en-US" dirty="0">
                <a:solidFill>
                  <a:srgbClr val="C00000"/>
                </a:solidFill>
                <a:latin typeface="Helvetica" pitchFamily="34" charset="0"/>
              </a:rPr>
              <a:t>Mount St. Helena</a:t>
            </a:r>
          </a:p>
          <a:p>
            <a:r>
              <a:rPr lang="en-US" dirty="0">
                <a:solidFill>
                  <a:srgbClr val="C00000"/>
                </a:solidFill>
                <a:latin typeface="Helvetica" pitchFamily="34" charset="0"/>
              </a:rPr>
              <a:t>4000 </a:t>
            </a:r>
            <a:r>
              <a:rPr lang="en-US" dirty="0" err="1">
                <a:solidFill>
                  <a:srgbClr val="C00000"/>
                </a:solidFill>
                <a:latin typeface="Helvetica" pitchFamily="34" charset="0"/>
              </a:rPr>
              <a:t>ft</a:t>
            </a:r>
            <a:r>
              <a:rPr lang="en-US" dirty="0">
                <a:solidFill>
                  <a:srgbClr val="C00000"/>
                </a:solidFill>
                <a:latin typeface="Helvetica" pitchFamily="34" charset="0"/>
              </a:rPr>
              <a:t> / </a:t>
            </a:r>
            <a:r>
              <a:rPr lang="en-US" dirty="0" smtClean="0">
                <a:solidFill>
                  <a:srgbClr val="C00000"/>
                </a:solidFill>
                <a:latin typeface="Helvetica" pitchFamily="34" charset="0"/>
              </a:rPr>
              <a:t>1,219 </a:t>
            </a:r>
            <a:r>
              <a:rPr lang="en-US" dirty="0">
                <a:solidFill>
                  <a:srgbClr val="C00000"/>
                </a:solidFill>
                <a:latin typeface="Helvetica" pitchFamily="34" charset="0"/>
              </a:rPr>
              <a:t>m</a:t>
            </a:r>
          </a:p>
        </p:txBody>
      </p:sp>
      <p:sp>
        <p:nvSpPr>
          <p:cNvPr id="7" name="Rectangle 6"/>
          <p:cNvSpPr>
            <a:spLocks noChangeArrowheads="1"/>
          </p:cNvSpPr>
          <p:nvPr/>
        </p:nvSpPr>
        <p:spPr bwMode="auto">
          <a:xfrm>
            <a:off x="1073319" y="4538804"/>
            <a:ext cx="3275429" cy="830997"/>
          </a:xfrm>
          <a:prstGeom prst="rect">
            <a:avLst/>
          </a:prstGeom>
          <a:noFill/>
          <a:ln w="9525">
            <a:noFill/>
            <a:miter lim="800000"/>
            <a:headEnd/>
            <a:tailEnd/>
          </a:ln>
        </p:spPr>
        <p:txBody>
          <a:bodyPr wrap="square">
            <a:spAutoFit/>
          </a:bodyPr>
          <a:lstStyle/>
          <a:p>
            <a:r>
              <a:rPr lang="fi-FI" dirty="0" smtClean="0">
                <a:solidFill>
                  <a:srgbClr val="C00000"/>
                </a:solidFill>
                <a:latin typeface="Helvetica" pitchFamily="34" charset="0"/>
              </a:rPr>
              <a:t>Mount Veeder</a:t>
            </a:r>
          </a:p>
          <a:p>
            <a:r>
              <a:rPr lang="fi-FI" dirty="0" smtClean="0">
                <a:solidFill>
                  <a:srgbClr val="C00000"/>
                </a:solidFill>
                <a:latin typeface="Helvetica" pitchFamily="34" charset="0"/>
              </a:rPr>
              <a:t>2100 </a:t>
            </a:r>
            <a:r>
              <a:rPr lang="fi-FI" dirty="0">
                <a:solidFill>
                  <a:srgbClr val="C00000"/>
                </a:solidFill>
                <a:latin typeface="Helvetica" pitchFamily="34" charset="0"/>
              </a:rPr>
              <a:t>ft / </a:t>
            </a:r>
            <a:r>
              <a:rPr lang="fi-FI" dirty="0" smtClean="0">
                <a:solidFill>
                  <a:srgbClr val="C00000"/>
                </a:solidFill>
                <a:latin typeface="Helvetica" pitchFamily="34" charset="0"/>
              </a:rPr>
              <a:t>650 </a:t>
            </a:r>
            <a:r>
              <a:rPr lang="fi-FI" dirty="0">
                <a:solidFill>
                  <a:srgbClr val="C00000"/>
                </a:solidFill>
                <a:latin typeface="Helvetica" pitchFamily="34" charset="0"/>
              </a:rPr>
              <a:t>m</a:t>
            </a:r>
          </a:p>
        </p:txBody>
      </p:sp>
      <p:sp>
        <p:nvSpPr>
          <p:cNvPr id="8" name="Rectangle 7"/>
          <p:cNvSpPr>
            <a:spLocks noChangeArrowheads="1"/>
          </p:cNvSpPr>
          <p:nvPr/>
        </p:nvSpPr>
        <p:spPr bwMode="auto">
          <a:xfrm>
            <a:off x="191111" y="3186999"/>
            <a:ext cx="5302186" cy="830997"/>
          </a:xfrm>
          <a:prstGeom prst="rect">
            <a:avLst/>
          </a:prstGeom>
          <a:noFill/>
          <a:ln w="9525">
            <a:noFill/>
            <a:miter lim="800000"/>
            <a:headEnd/>
            <a:tailEnd/>
          </a:ln>
        </p:spPr>
        <p:txBody>
          <a:bodyPr wrap="square">
            <a:spAutoFit/>
          </a:bodyPr>
          <a:lstStyle/>
          <a:p>
            <a:r>
              <a:rPr lang="fi-FI" dirty="0" smtClean="0">
                <a:solidFill>
                  <a:srgbClr val="C00000"/>
                </a:solidFill>
                <a:latin typeface="Helvetica" pitchFamily="34" charset="0"/>
              </a:rPr>
              <a:t>Spring Mountain</a:t>
            </a:r>
          </a:p>
          <a:p>
            <a:r>
              <a:rPr lang="fi-FI" dirty="0" smtClean="0">
                <a:solidFill>
                  <a:srgbClr val="C00000"/>
                </a:solidFill>
                <a:latin typeface="Helvetica" pitchFamily="34" charset="0"/>
              </a:rPr>
              <a:t>2200 </a:t>
            </a:r>
            <a:r>
              <a:rPr lang="fi-FI" dirty="0">
                <a:solidFill>
                  <a:srgbClr val="C00000"/>
                </a:solidFill>
                <a:latin typeface="Helvetica" pitchFamily="34" charset="0"/>
              </a:rPr>
              <a:t>ft / </a:t>
            </a:r>
            <a:r>
              <a:rPr lang="fi-FI" dirty="0" smtClean="0">
                <a:solidFill>
                  <a:srgbClr val="C00000"/>
                </a:solidFill>
                <a:latin typeface="Helvetica" pitchFamily="34" charset="0"/>
              </a:rPr>
              <a:t>671 </a:t>
            </a:r>
            <a:r>
              <a:rPr lang="fi-FI" dirty="0">
                <a:solidFill>
                  <a:srgbClr val="C00000"/>
                </a:solidFill>
                <a:latin typeface="Helvetica" pitchFamily="34" charset="0"/>
              </a:rPr>
              <a:t>m</a:t>
            </a:r>
          </a:p>
        </p:txBody>
      </p:sp>
      <p:sp>
        <p:nvSpPr>
          <p:cNvPr id="9" name="Rectangle 8"/>
          <p:cNvSpPr>
            <a:spLocks noChangeArrowheads="1"/>
          </p:cNvSpPr>
          <p:nvPr/>
        </p:nvSpPr>
        <p:spPr bwMode="auto">
          <a:xfrm>
            <a:off x="4167981" y="5212181"/>
            <a:ext cx="4976019" cy="830997"/>
          </a:xfrm>
          <a:prstGeom prst="rect">
            <a:avLst/>
          </a:prstGeom>
          <a:noFill/>
          <a:ln w="9525">
            <a:noFill/>
            <a:miter lim="800000"/>
            <a:headEnd/>
            <a:tailEnd/>
          </a:ln>
        </p:spPr>
        <p:txBody>
          <a:bodyPr wrap="square">
            <a:spAutoFit/>
          </a:bodyPr>
          <a:lstStyle/>
          <a:p>
            <a:r>
              <a:rPr lang="fi-FI" dirty="0" smtClean="0">
                <a:solidFill>
                  <a:srgbClr val="C00000"/>
                </a:solidFill>
                <a:latin typeface="Helvetica" pitchFamily="34" charset="0"/>
              </a:rPr>
              <a:t>Valley Floor</a:t>
            </a:r>
          </a:p>
          <a:p>
            <a:r>
              <a:rPr lang="fi-FI" dirty="0" smtClean="0">
                <a:solidFill>
                  <a:srgbClr val="C00000"/>
                </a:solidFill>
                <a:latin typeface="Helvetica" pitchFamily="34" charset="0"/>
              </a:rPr>
              <a:t>0– 750 ft / 0 – 214 m</a:t>
            </a:r>
            <a:endParaRPr lang="fi-FI" dirty="0">
              <a:solidFill>
                <a:srgbClr val="C00000"/>
              </a:solidFill>
              <a:latin typeface="Helvetica"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par>
                                <p:cTn id="20" presetID="53"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500" fill="hold"/>
                                        <p:tgtEl>
                                          <p:spTgt spid="8"/>
                                        </p:tgtEl>
                                        <p:attrNameLst>
                                          <p:attrName>ppt_w</p:attrName>
                                        </p:attrNameLst>
                                      </p:cBhvr>
                                      <p:tavLst>
                                        <p:tav tm="0">
                                          <p:val>
                                            <p:fltVal val="0"/>
                                          </p:val>
                                        </p:tav>
                                        <p:tav tm="100000">
                                          <p:val>
                                            <p:strVal val="#ppt_w"/>
                                          </p:val>
                                        </p:tav>
                                      </p:tavLst>
                                    </p:anim>
                                    <p:anim calcmode="lin" valueType="num">
                                      <p:cBhvr>
                                        <p:cTn id="23" dur="500" fill="hold"/>
                                        <p:tgtEl>
                                          <p:spTgt spid="8"/>
                                        </p:tgtEl>
                                        <p:attrNameLst>
                                          <p:attrName>ppt_h</p:attrName>
                                        </p:attrNameLst>
                                      </p:cBhvr>
                                      <p:tavLst>
                                        <p:tav tm="0">
                                          <p:val>
                                            <p:fltVal val="0"/>
                                          </p:val>
                                        </p:tav>
                                        <p:tav tm="100000">
                                          <p:val>
                                            <p:strVal val="#ppt_h"/>
                                          </p:val>
                                        </p:tav>
                                      </p:tavLst>
                                    </p:anim>
                                    <p:animEffect transition="in" filter="fade">
                                      <p:cBhvr>
                                        <p:cTn id="24" dur="500"/>
                                        <p:tgtEl>
                                          <p:spTgt spid="8"/>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7" grpId="0"/>
      <p:bldP spid="8"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3" name="Picture 5" descr="Screen shot 2011-01-03 at 1.38.29 PM.png"/>
          <p:cNvPicPr>
            <a:picLocks noChangeAspect="1"/>
          </p:cNvPicPr>
          <p:nvPr/>
        </p:nvPicPr>
        <p:blipFill>
          <a:blip r:embed="rId3"/>
          <a:srcRect/>
          <a:stretch>
            <a:fillRect/>
          </a:stretch>
        </p:blipFill>
        <p:spPr bwMode="auto">
          <a:xfrm>
            <a:off x="889000" y="669925"/>
            <a:ext cx="6400800" cy="2232025"/>
          </a:xfrm>
          <a:prstGeom prst="rect">
            <a:avLst/>
          </a:prstGeom>
          <a:noFill/>
          <a:ln w="9525">
            <a:noFill/>
            <a:miter lim="800000"/>
            <a:headEnd/>
            <a:tailEnd/>
          </a:ln>
        </p:spPr>
      </p:pic>
      <p:pic>
        <p:nvPicPr>
          <p:cNvPr id="49154" name="Picture 6" descr="Screen shot 2011-01-03 at 1.38.38 PM.png"/>
          <p:cNvPicPr>
            <a:picLocks noChangeAspect="1"/>
          </p:cNvPicPr>
          <p:nvPr/>
        </p:nvPicPr>
        <p:blipFill>
          <a:blip r:embed="rId4"/>
          <a:srcRect/>
          <a:stretch>
            <a:fillRect/>
          </a:stretch>
        </p:blipFill>
        <p:spPr bwMode="auto">
          <a:xfrm>
            <a:off x="889000" y="3708400"/>
            <a:ext cx="6400800" cy="2230438"/>
          </a:xfrm>
          <a:prstGeom prst="rect">
            <a:avLst/>
          </a:prstGeom>
          <a:noFill/>
          <a:ln w="9525">
            <a:noFill/>
            <a:miter lim="800000"/>
            <a:headEnd/>
            <a:tailEnd/>
          </a:ln>
        </p:spPr>
      </p:pic>
      <p:sp>
        <p:nvSpPr>
          <p:cNvPr id="8" name="TextBox 7"/>
          <p:cNvSpPr txBox="1"/>
          <p:nvPr/>
        </p:nvSpPr>
        <p:spPr>
          <a:xfrm>
            <a:off x="865188" y="2901950"/>
            <a:ext cx="4195762" cy="560388"/>
          </a:xfrm>
          <a:prstGeom prst="rect">
            <a:avLst/>
          </a:prstGeom>
          <a:noFill/>
        </p:spPr>
        <p:txBody>
          <a:bodyPr>
            <a:spAutoFit/>
          </a:bodyPr>
          <a:lstStyle/>
          <a:p>
            <a:pPr eaLnBrk="0" hangingPunct="0">
              <a:lnSpc>
                <a:spcPct val="95000"/>
              </a:lnSpc>
              <a:defRPr/>
            </a:pPr>
            <a:r>
              <a:rPr lang="en-US" sz="1600" dirty="0" err="1">
                <a:solidFill>
                  <a:schemeClr val="tx1">
                    <a:lumMod val="65000"/>
                    <a:lumOff val="35000"/>
                  </a:schemeClr>
                </a:solidFill>
                <a:latin typeface="Helvetica" pitchFamily="50" charset="0"/>
                <a:cs typeface="+mn-cs"/>
              </a:rPr>
              <a:t>Mayacamas</a:t>
            </a:r>
            <a:r>
              <a:rPr lang="en-US" sz="1600" dirty="0">
                <a:solidFill>
                  <a:schemeClr val="tx1">
                    <a:lumMod val="65000"/>
                    <a:lumOff val="35000"/>
                  </a:schemeClr>
                </a:solidFill>
                <a:latin typeface="Helvetica" pitchFamily="50" charset="0"/>
                <a:cs typeface="+mn-cs"/>
              </a:rPr>
              <a:t> Mountains</a:t>
            </a:r>
          </a:p>
          <a:p>
            <a:pPr eaLnBrk="0" hangingPunct="0">
              <a:lnSpc>
                <a:spcPct val="95000"/>
              </a:lnSpc>
              <a:defRPr/>
            </a:pPr>
            <a:r>
              <a:rPr lang="en-US" sz="1600" dirty="0">
                <a:solidFill>
                  <a:schemeClr val="tx1">
                    <a:lumMod val="65000"/>
                    <a:lumOff val="35000"/>
                  </a:schemeClr>
                </a:solidFill>
                <a:latin typeface="Helvetica" pitchFamily="50" charset="0"/>
                <a:cs typeface="+mn-cs"/>
              </a:rPr>
              <a:t>Looking west, Yountville</a:t>
            </a:r>
          </a:p>
        </p:txBody>
      </p:sp>
      <p:sp>
        <p:nvSpPr>
          <p:cNvPr id="9" name="TextBox 8"/>
          <p:cNvSpPr txBox="1"/>
          <p:nvPr/>
        </p:nvSpPr>
        <p:spPr>
          <a:xfrm>
            <a:off x="865188" y="5945188"/>
            <a:ext cx="4195762" cy="560387"/>
          </a:xfrm>
          <a:prstGeom prst="rect">
            <a:avLst/>
          </a:prstGeom>
          <a:noFill/>
        </p:spPr>
        <p:txBody>
          <a:bodyPr>
            <a:spAutoFit/>
          </a:bodyPr>
          <a:lstStyle/>
          <a:p>
            <a:pPr eaLnBrk="0" hangingPunct="0">
              <a:lnSpc>
                <a:spcPct val="95000"/>
              </a:lnSpc>
              <a:defRPr/>
            </a:pPr>
            <a:r>
              <a:rPr lang="en-US" sz="1600" dirty="0" err="1">
                <a:solidFill>
                  <a:schemeClr val="tx1">
                    <a:lumMod val="65000"/>
                    <a:lumOff val="35000"/>
                  </a:schemeClr>
                </a:solidFill>
                <a:latin typeface="Helvetica" pitchFamily="50" charset="0"/>
                <a:cs typeface="+mn-cs"/>
              </a:rPr>
              <a:t>Vaca</a:t>
            </a:r>
            <a:r>
              <a:rPr lang="en-US" sz="1600" dirty="0">
                <a:solidFill>
                  <a:schemeClr val="tx1">
                    <a:lumMod val="65000"/>
                    <a:lumOff val="35000"/>
                  </a:schemeClr>
                </a:solidFill>
                <a:latin typeface="Helvetica" pitchFamily="50" charset="0"/>
                <a:cs typeface="+mn-cs"/>
              </a:rPr>
              <a:t> Range</a:t>
            </a:r>
          </a:p>
          <a:p>
            <a:pPr eaLnBrk="0" hangingPunct="0">
              <a:lnSpc>
                <a:spcPct val="95000"/>
              </a:lnSpc>
              <a:defRPr/>
            </a:pPr>
            <a:r>
              <a:rPr lang="en-US" sz="1600" dirty="0">
                <a:solidFill>
                  <a:schemeClr val="tx1">
                    <a:lumMod val="65000"/>
                    <a:lumOff val="35000"/>
                  </a:schemeClr>
                </a:solidFill>
                <a:latin typeface="Helvetica" pitchFamily="50" charset="0"/>
                <a:cs typeface="+mn-cs"/>
              </a:rPr>
              <a:t>Looking east, Stags Leap District</a:t>
            </a: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5384800" y="2162175"/>
            <a:ext cx="3094038" cy="2957513"/>
          </a:xfrm>
          <a:prstGeom prst="rect">
            <a:avLst/>
          </a:prstGeom>
          <a:noFill/>
        </p:spPr>
        <p:txBody>
          <a:bodyPr>
            <a:spAutoFit/>
          </a:bodyPr>
          <a:lstStyle/>
          <a:p>
            <a:pPr eaLnBrk="0" hangingPunct="0">
              <a:lnSpc>
                <a:spcPct val="95000"/>
              </a:lnSpc>
              <a:defRPr/>
            </a:pPr>
            <a:r>
              <a:rPr lang="en-US" sz="2800" dirty="0">
                <a:solidFill>
                  <a:schemeClr val="tx1">
                    <a:lumMod val="65000"/>
                    <a:lumOff val="35000"/>
                  </a:schemeClr>
                </a:solidFill>
                <a:latin typeface="Helvetica" pitchFamily="50" charset="0"/>
                <a:cs typeface="+mn-cs"/>
              </a:rPr>
              <a:t>Over 100 Soil variations</a:t>
            </a:r>
          </a:p>
          <a:p>
            <a:pPr eaLnBrk="0" hangingPunct="0">
              <a:lnSpc>
                <a:spcPct val="95000"/>
              </a:lnSpc>
              <a:defRPr/>
            </a:pPr>
            <a:endParaRPr lang="en-US" sz="2800" dirty="0">
              <a:solidFill>
                <a:schemeClr val="tx1">
                  <a:lumMod val="65000"/>
                  <a:lumOff val="35000"/>
                </a:schemeClr>
              </a:solidFill>
              <a:latin typeface="Helvetica" pitchFamily="50" charset="0"/>
              <a:cs typeface="+mn-cs"/>
            </a:endParaRPr>
          </a:p>
          <a:p>
            <a:pPr eaLnBrk="0" hangingPunct="0">
              <a:lnSpc>
                <a:spcPct val="95000"/>
              </a:lnSpc>
              <a:defRPr/>
            </a:pPr>
            <a:r>
              <a:rPr lang="en-US" sz="2800" dirty="0">
                <a:solidFill>
                  <a:schemeClr val="tx1">
                    <a:lumMod val="65000"/>
                    <a:lumOff val="35000"/>
                  </a:schemeClr>
                </a:solidFill>
                <a:latin typeface="Helvetica" pitchFamily="50" charset="0"/>
                <a:cs typeface="+mn-cs"/>
              </a:rPr>
              <a:t>33 soil series</a:t>
            </a:r>
          </a:p>
          <a:p>
            <a:pPr eaLnBrk="0" hangingPunct="0">
              <a:lnSpc>
                <a:spcPct val="95000"/>
              </a:lnSpc>
              <a:defRPr/>
            </a:pPr>
            <a:endParaRPr lang="en-US" sz="2800" dirty="0">
              <a:solidFill>
                <a:schemeClr val="tx1">
                  <a:lumMod val="65000"/>
                  <a:lumOff val="35000"/>
                </a:schemeClr>
              </a:solidFill>
              <a:latin typeface="Helvetica" pitchFamily="50" charset="0"/>
              <a:cs typeface="+mn-cs"/>
            </a:endParaRPr>
          </a:p>
          <a:p>
            <a:pPr eaLnBrk="0" hangingPunct="0">
              <a:lnSpc>
                <a:spcPct val="95000"/>
              </a:lnSpc>
              <a:defRPr/>
            </a:pPr>
            <a:r>
              <a:rPr lang="en-US" sz="2800" dirty="0">
                <a:solidFill>
                  <a:schemeClr val="tx1">
                    <a:lumMod val="65000"/>
                    <a:lumOff val="35000"/>
                  </a:schemeClr>
                </a:solidFill>
                <a:latin typeface="Helvetica" pitchFamily="50" charset="0"/>
                <a:cs typeface="+mn-cs"/>
              </a:rPr>
              <a:t>Half the world’s</a:t>
            </a:r>
          </a:p>
          <a:p>
            <a:pPr eaLnBrk="0" hangingPunct="0">
              <a:lnSpc>
                <a:spcPct val="95000"/>
              </a:lnSpc>
              <a:defRPr/>
            </a:pPr>
            <a:r>
              <a:rPr lang="en-US" sz="2800" dirty="0">
                <a:solidFill>
                  <a:schemeClr val="tx1">
                    <a:lumMod val="65000"/>
                    <a:lumOff val="35000"/>
                  </a:schemeClr>
                </a:solidFill>
                <a:latin typeface="Helvetica" pitchFamily="50" charset="0"/>
                <a:cs typeface="+mn-cs"/>
              </a:rPr>
              <a:t>soil orders</a:t>
            </a:r>
          </a:p>
        </p:txBody>
      </p:sp>
      <p:grpSp>
        <p:nvGrpSpPr>
          <p:cNvPr id="55298" name="Group 5"/>
          <p:cNvGrpSpPr>
            <a:grpSpLocks/>
          </p:cNvGrpSpPr>
          <p:nvPr/>
        </p:nvGrpSpPr>
        <p:grpSpPr bwMode="auto">
          <a:xfrm>
            <a:off x="269875" y="244475"/>
            <a:ext cx="4705350" cy="6324600"/>
            <a:chOff x="270459" y="244701"/>
            <a:chExt cx="4705350" cy="6324600"/>
          </a:xfrm>
        </p:grpSpPr>
        <p:pic>
          <p:nvPicPr>
            <p:cNvPr id="55300" name="Picture 2"/>
            <p:cNvPicPr>
              <a:picLocks noChangeAspect="1" noChangeArrowheads="1"/>
            </p:cNvPicPr>
            <p:nvPr/>
          </p:nvPicPr>
          <p:blipFill>
            <a:blip r:embed="rId3"/>
            <a:srcRect/>
            <a:stretch>
              <a:fillRect/>
            </a:stretch>
          </p:blipFill>
          <p:spPr bwMode="auto">
            <a:xfrm>
              <a:off x="270459" y="244701"/>
              <a:ext cx="4705350" cy="6324600"/>
            </a:xfrm>
            <a:prstGeom prst="rect">
              <a:avLst/>
            </a:prstGeom>
            <a:noFill/>
            <a:ln w="9525">
              <a:noFill/>
              <a:miter lim="800000"/>
              <a:headEnd/>
              <a:tailEnd/>
            </a:ln>
          </p:spPr>
        </p:pic>
        <p:sp>
          <p:nvSpPr>
            <p:cNvPr id="55301" name="Rectangle 4"/>
            <p:cNvSpPr>
              <a:spLocks noChangeArrowheads="1"/>
            </p:cNvSpPr>
            <p:nvPr/>
          </p:nvSpPr>
          <p:spPr bwMode="auto">
            <a:xfrm>
              <a:off x="3863662" y="4997003"/>
              <a:ext cx="759853" cy="888642"/>
            </a:xfrm>
            <a:prstGeom prst="rect">
              <a:avLst/>
            </a:prstGeom>
            <a:solidFill>
              <a:schemeClr val="bg1"/>
            </a:solidFill>
            <a:ln w="9525" algn="ctr">
              <a:noFill/>
              <a:round/>
              <a:headEnd/>
              <a:tailEnd/>
            </a:ln>
          </p:spPr>
          <p:txBody>
            <a:bodyPr/>
            <a:lstStyle/>
            <a:p>
              <a:pPr algn="ctr" eaLnBrk="0" hangingPunct="0"/>
              <a:endParaRPr lang="en-US"/>
            </a:p>
          </p:txBody>
        </p:sp>
      </p:grpSp>
      <p:sp>
        <p:nvSpPr>
          <p:cNvPr id="7" name="Rectangle 6"/>
          <p:cNvSpPr/>
          <p:nvPr/>
        </p:nvSpPr>
        <p:spPr>
          <a:xfrm>
            <a:off x="2955925" y="798513"/>
            <a:ext cx="4572000" cy="584200"/>
          </a:xfrm>
          <a:prstGeom prst="rect">
            <a:avLst/>
          </a:prstGeom>
        </p:spPr>
        <p:txBody>
          <a:bodyPr>
            <a:spAutoFit/>
          </a:bodyPr>
          <a:lstStyle/>
          <a:p>
            <a:pPr eaLnBrk="0" hangingPunct="0">
              <a:defRPr/>
            </a:pPr>
            <a:r>
              <a:rPr lang="fi-FI" sz="1600" dirty="0">
                <a:solidFill>
                  <a:schemeClr val="bg2">
                    <a:lumMod val="50000"/>
                  </a:schemeClr>
                </a:solidFill>
                <a:latin typeface="Helvetica" pitchFamily="50" charset="0"/>
                <a:cs typeface="+mn-cs"/>
              </a:rPr>
              <a:t>Napa Valley</a:t>
            </a:r>
          </a:p>
          <a:p>
            <a:pPr eaLnBrk="0" hangingPunct="0">
              <a:defRPr/>
            </a:pPr>
            <a:r>
              <a:rPr lang="fi-FI" sz="1600" dirty="0" smtClean="0">
                <a:solidFill>
                  <a:schemeClr val="bg2">
                    <a:lumMod val="50000"/>
                  </a:schemeClr>
                </a:solidFill>
                <a:latin typeface="Helvetica" pitchFamily="50" charset="0"/>
                <a:cs typeface="+mn-cs"/>
              </a:rPr>
              <a:t>AVA </a:t>
            </a:r>
            <a:r>
              <a:rPr lang="fi-FI" sz="1600" dirty="0">
                <a:solidFill>
                  <a:schemeClr val="bg2">
                    <a:lumMod val="50000"/>
                  </a:schemeClr>
                </a:solidFill>
                <a:latin typeface="Helvetica" pitchFamily="50" charset="0"/>
                <a:cs typeface="+mn-cs"/>
              </a:rPr>
              <a:t>Soil Series</a:t>
            </a:r>
          </a:p>
        </p:txBody>
      </p:sp>
      <p:sp>
        <p:nvSpPr>
          <p:cNvPr id="8" name="TextBox 7"/>
          <p:cNvSpPr txBox="1"/>
          <p:nvPr/>
        </p:nvSpPr>
        <p:spPr>
          <a:xfrm>
            <a:off x="3800104" y="6093428"/>
            <a:ext cx="3692629" cy="307777"/>
          </a:xfrm>
          <a:prstGeom prst="rect">
            <a:avLst/>
          </a:prstGeom>
          <a:noFill/>
        </p:spPr>
        <p:txBody>
          <a:bodyPr wrap="square" rtlCol="0">
            <a:spAutoFit/>
          </a:bodyPr>
          <a:lstStyle/>
          <a:p>
            <a:r>
              <a:rPr lang="en-US" sz="1400" i="1" dirty="0" smtClean="0">
                <a:solidFill>
                  <a:schemeClr val="tx1">
                    <a:lumMod val="65000"/>
                    <a:lumOff val="35000"/>
                  </a:schemeClr>
                </a:solidFill>
                <a:latin typeface="Arial" pitchFamily="34" charset="0"/>
                <a:cs typeface="Arial" pitchFamily="34" charset="0"/>
              </a:rPr>
              <a:t>Copyright Terra </a:t>
            </a:r>
            <a:r>
              <a:rPr lang="en-US" sz="1400" i="1" dirty="0" err="1" smtClean="0">
                <a:solidFill>
                  <a:schemeClr val="tx1">
                    <a:lumMod val="65000"/>
                    <a:lumOff val="35000"/>
                  </a:schemeClr>
                </a:solidFill>
                <a:latin typeface="Arial" pitchFamily="34" charset="0"/>
                <a:cs typeface="Arial" pitchFamily="34" charset="0"/>
              </a:rPr>
              <a:t>Spase</a:t>
            </a:r>
            <a:r>
              <a:rPr lang="en-US" sz="1400" i="1" dirty="0" smtClean="0">
                <a:solidFill>
                  <a:schemeClr val="tx1">
                    <a:lumMod val="65000"/>
                    <a:lumOff val="35000"/>
                  </a:schemeClr>
                </a:solidFill>
                <a:latin typeface="Arial" pitchFamily="34" charset="0"/>
                <a:cs typeface="Arial" pitchFamily="34" charset="0"/>
              </a:rPr>
              <a:t>, Inc. 2003</a:t>
            </a:r>
            <a:endParaRPr lang="en-US" sz="1400" i="1" dirty="0">
              <a:solidFill>
                <a:schemeClr val="tx1">
                  <a:lumMod val="65000"/>
                  <a:lumOff val="35000"/>
                </a:schemeClr>
              </a:solidFill>
              <a:latin typeface="Arial"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94786464.jpg"/>
          <p:cNvPicPr>
            <a:picLocks noChangeAspect="1"/>
          </p:cNvPicPr>
          <p:nvPr/>
        </p:nvPicPr>
        <p:blipFill>
          <a:blip r:embed="rId3"/>
          <a:stretch>
            <a:fillRect/>
          </a:stretch>
        </p:blipFill>
        <p:spPr>
          <a:xfrm>
            <a:off x="0" y="0"/>
            <a:ext cx="4567482" cy="6858000"/>
          </a:xfrm>
          <a:prstGeom prst="rect">
            <a:avLst/>
          </a:prstGeom>
        </p:spPr>
      </p:pic>
      <p:sp>
        <p:nvSpPr>
          <p:cNvPr id="88066" name="TextBox 10"/>
          <p:cNvSpPr txBox="1">
            <a:spLocks noChangeArrowheads="1"/>
          </p:cNvSpPr>
          <p:nvPr/>
        </p:nvSpPr>
        <p:spPr bwMode="auto">
          <a:xfrm>
            <a:off x="5473700" y="1182688"/>
            <a:ext cx="3194050" cy="4145750"/>
          </a:xfrm>
          <a:prstGeom prst="rect">
            <a:avLst/>
          </a:prstGeom>
          <a:noFill/>
          <a:ln w="9525">
            <a:noFill/>
            <a:miter lim="800000"/>
            <a:headEnd/>
            <a:tailEnd/>
          </a:ln>
        </p:spPr>
        <p:txBody>
          <a:bodyPr>
            <a:spAutoFit/>
          </a:bodyPr>
          <a:lstStyle/>
          <a:p>
            <a:pPr eaLnBrk="0" hangingPunct="0">
              <a:lnSpc>
                <a:spcPct val="95000"/>
              </a:lnSpc>
            </a:pPr>
            <a:r>
              <a:rPr lang="en-US" dirty="0">
                <a:solidFill>
                  <a:srgbClr val="595959"/>
                </a:solidFill>
                <a:latin typeface="Helvetica" pitchFamily="34" charset="0"/>
              </a:rPr>
              <a:t>Napa Valley’s top </a:t>
            </a:r>
            <a:r>
              <a:rPr lang="en-US" dirty="0" smtClean="0">
                <a:solidFill>
                  <a:srgbClr val="595959"/>
                </a:solidFill>
                <a:latin typeface="Helvetica" pitchFamily="34" charset="0"/>
              </a:rPr>
              <a:t>varieties </a:t>
            </a:r>
            <a:r>
              <a:rPr lang="en-US" dirty="0">
                <a:solidFill>
                  <a:srgbClr val="595959"/>
                </a:solidFill>
                <a:latin typeface="Helvetica" pitchFamily="34" charset="0"/>
              </a:rPr>
              <a:t>in descending order:</a:t>
            </a:r>
          </a:p>
          <a:p>
            <a:pPr eaLnBrk="0" hangingPunct="0">
              <a:lnSpc>
                <a:spcPct val="95000"/>
              </a:lnSpc>
            </a:pPr>
            <a:endParaRPr lang="en-US" sz="2000" dirty="0">
              <a:solidFill>
                <a:srgbClr val="595959"/>
              </a:solidFill>
              <a:latin typeface="Helvetica" pitchFamily="34" charset="0"/>
            </a:endParaRPr>
          </a:p>
          <a:p>
            <a:pPr eaLnBrk="0" hangingPunct="0">
              <a:lnSpc>
                <a:spcPct val="110000"/>
              </a:lnSpc>
            </a:pPr>
            <a:r>
              <a:rPr lang="en-US" sz="2000" dirty="0">
                <a:solidFill>
                  <a:srgbClr val="595959"/>
                </a:solidFill>
                <a:latin typeface="Helvetica" pitchFamily="34" charset="0"/>
              </a:rPr>
              <a:t>Cabernet Sauvignon</a:t>
            </a:r>
            <a:br>
              <a:rPr lang="en-US" sz="2000" dirty="0">
                <a:solidFill>
                  <a:srgbClr val="595959"/>
                </a:solidFill>
                <a:latin typeface="Helvetica" pitchFamily="34" charset="0"/>
              </a:rPr>
            </a:br>
            <a:r>
              <a:rPr lang="en-US" sz="2000" dirty="0">
                <a:solidFill>
                  <a:srgbClr val="595959"/>
                </a:solidFill>
                <a:latin typeface="Helvetica" pitchFamily="34" charset="0"/>
              </a:rPr>
              <a:t>Chardonnay</a:t>
            </a:r>
            <a:br>
              <a:rPr lang="en-US" sz="2000" dirty="0">
                <a:solidFill>
                  <a:srgbClr val="595959"/>
                </a:solidFill>
                <a:latin typeface="Helvetica" pitchFamily="34" charset="0"/>
              </a:rPr>
            </a:br>
            <a:r>
              <a:rPr lang="en-US" sz="2000" dirty="0">
                <a:solidFill>
                  <a:srgbClr val="595959"/>
                </a:solidFill>
                <a:latin typeface="Helvetica" pitchFamily="34" charset="0"/>
              </a:rPr>
              <a:t>Merlot</a:t>
            </a:r>
            <a:br>
              <a:rPr lang="en-US" sz="2000" dirty="0">
                <a:solidFill>
                  <a:srgbClr val="595959"/>
                </a:solidFill>
                <a:latin typeface="Helvetica" pitchFamily="34" charset="0"/>
              </a:rPr>
            </a:br>
            <a:r>
              <a:rPr lang="en-US" sz="2000" dirty="0">
                <a:solidFill>
                  <a:srgbClr val="595959"/>
                </a:solidFill>
                <a:latin typeface="Helvetica" pitchFamily="34" charset="0"/>
              </a:rPr>
              <a:t>Sauvignon Blanc </a:t>
            </a:r>
            <a:br>
              <a:rPr lang="en-US" sz="2000" dirty="0">
                <a:solidFill>
                  <a:srgbClr val="595959"/>
                </a:solidFill>
                <a:latin typeface="Helvetica" pitchFamily="34" charset="0"/>
              </a:rPr>
            </a:br>
            <a:r>
              <a:rPr lang="en-US" sz="2000" dirty="0">
                <a:solidFill>
                  <a:srgbClr val="595959"/>
                </a:solidFill>
                <a:latin typeface="Helvetica" pitchFamily="34" charset="0"/>
              </a:rPr>
              <a:t>Pinot Noir</a:t>
            </a:r>
            <a:br>
              <a:rPr lang="en-US" sz="2000" dirty="0">
                <a:solidFill>
                  <a:srgbClr val="595959"/>
                </a:solidFill>
                <a:latin typeface="Helvetica" pitchFamily="34" charset="0"/>
              </a:rPr>
            </a:br>
            <a:r>
              <a:rPr lang="en-US" sz="2000" dirty="0">
                <a:solidFill>
                  <a:srgbClr val="595959"/>
                </a:solidFill>
                <a:latin typeface="Helvetica" pitchFamily="34" charset="0"/>
              </a:rPr>
              <a:t>Zinfandel</a:t>
            </a:r>
            <a:r>
              <a:rPr lang="en-US" sz="2000">
                <a:solidFill>
                  <a:srgbClr val="595959"/>
                </a:solidFill>
                <a:latin typeface="Helvetica" pitchFamily="34" charset="0"/>
              </a:rPr>
              <a:t/>
            </a:r>
            <a:br>
              <a:rPr lang="en-US" sz="2000">
                <a:solidFill>
                  <a:srgbClr val="595959"/>
                </a:solidFill>
                <a:latin typeface="Helvetica" pitchFamily="34" charset="0"/>
              </a:rPr>
            </a:br>
            <a:r>
              <a:rPr lang="en-US" sz="2000" smtClean="0">
                <a:solidFill>
                  <a:srgbClr val="595959"/>
                </a:solidFill>
                <a:latin typeface="Helvetica" pitchFamily="34" charset="0"/>
              </a:rPr>
              <a:t>Syrah   </a:t>
            </a:r>
            <a:r>
              <a:rPr lang="en-US" sz="2000" dirty="0">
                <a:solidFill>
                  <a:srgbClr val="595959"/>
                </a:solidFill>
                <a:latin typeface="Helvetica" pitchFamily="34" charset="0"/>
              </a:rPr>
              <a:t/>
            </a:r>
            <a:br>
              <a:rPr lang="en-US" sz="2000" dirty="0">
                <a:solidFill>
                  <a:srgbClr val="595959"/>
                </a:solidFill>
                <a:latin typeface="Helvetica" pitchFamily="34" charset="0"/>
              </a:rPr>
            </a:br>
            <a:r>
              <a:rPr lang="en-US" sz="2000" dirty="0">
                <a:solidFill>
                  <a:srgbClr val="595959"/>
                </a:solidFill>
                <a:latin typeface="Helvetica" pitchFamily="34" charset="0"/>
              </a:rPr>
              <a:t>(&amp; several others)</a:t>
            </a: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Title 3"/>
          <p:cNvSpPr>
            <a:spLocks noGrp="1"/>
          </p:cNvSpPr>
          <p:nvPr>
            <p:ph type="title" idx="4294967295"/>
          </p:nvPr>
        </p:nvSpPr>
        <p:spPr>
          <a:xfrm>
            <a:off x="363538" y="315913"/>
            <a:ext cx="7840662" cy="873125"/>
          </a:xfrm>
        </p:spPr>
        <p:txBody>
          <a:bodyPr/>
          <a:lstStyle/>
          <a:p>
            <a:r>
              <a:rPr lang="en-US" sz="3000" b="0" smtClean="0">
                <a:solidFill>
                  <a:srgbClr val="404040"/>
                </a:solidFill>
                <a:latin typeface="Arial" charset="0"/>
                <a:cs typeface="Arial" charset="0"/>
              </a:rPr>
              <a:t>Napa Vineyards </a:t>
            </a:r>
            <a:br>
              <a:rPr lang="en-US" sz="3000" b="0" smtClean="0">
                <a:solidFill>
                  <a:srgbClr val="404040"/>
                </a:solidFill>
                <a:latin typeface="Arial" charset="0"/>
                <a:cs typeface="Arial" charset="0"/>
              </a:rPr>
            </a:br>
            <a:r>
              <a:rPr lang="en-US" sz="2600" b="0" smtClean="0">
                <a:solidFill>
                  <a:srgbClr val="404040"/>
                </a:solidFill>
                <a:latin typeface="Arial" charset="0"/>
                <a:cs typeface="Arial" charset="0"/>
              </a:rPr>
              <a:t>Intentionally farmed to produce low yields</a:t>
            </a:r>
          </a:p>
        </p:txBody>
      </p:sp>
      <p:pic>
        <p:nvPicPr>
          <p:cNvPr id="98306" name="Picture 2"/>
          <p:cNvPicPr>
            <a:picLocks noChangeAspect="1" noChangeArrowheads="1"/>
          </p:cNvPicPr>
          <p:nvPr/>
        </p:nvPicPr>
        <p:blipFill>
          <a:blip r:embed="rId3"/>
          <a:srcRect/>
          <a:stretch>
            <a:fillRect/>
          </a:stretch>
        </p:blipFill>
        <p:spPr bwMode="auto">
          <a:xfrm>
            <a:off x="4598988" y="1565275"/>
            <a:ext cx="3660775" cy="4081463"/>
          </a:xfrm>
          <a:prstGeom prst="rect">
            <a:avLst/>
          </a:prstGeom>
          <a:noFill/>
          <a:ln w="9525">
            <a:noFill/>
            <a:miter lim="800000"/>
            <a:headEnd/>
            <a:tailEnd/>
          </a:ln>
        </p:spPr>
      </p:pic>
      <p:pic>
        <p:nvPicPr>
          <p:cNvPr id="98307" name="Picture 5" descr="Tinacci_070927_9984.jpg"/>
          <p:cNvPicPr>
            <a:picLocks/>
          </p:cNvPicPr>
          <p:nvPr/>
        </p:nvPicPr>
        <p:blipFill>
          <a:blip r:embed="rId4"/>
          <a:srcRect/>
          <a:stretch>
            <a:fillRect/>
          </a:stretch>
        </p:blipFill>
        <p:spPr bwMode="auto">
          <a:xfrm>
            <a:off x="855663" y="1566863"/>
            <a:ext cx="3673475" cy="4078287"/>
          </a:xfrm>
          <a:prstGeom prst="rect">
            <a:avLst/>
          </a:prstGeom>
          <a:noFill/>
          <a:ln w="9525">
            <a:noFill/>
            <a:miter lim="800000"/>
            <a:headEnd/>
            <a:tailEnd/>
          </a:ln>
        </p:spPr>
      </p:pic>
    </p:spTree>
    <p:extLst>
      <p:ext uri="{BB962C8B-B14F-4D97-AF65-F5344CB8AC3E}">
        <p14:creationId xmlns:p14="http://schemas.microsoft.com/office/powerpoint/2010/main" val="1530823399"/>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49" name="Picture 4" descr="shutterstock_52335214.jpg"/>
          <p:cNvPicPr>
            <a:picLocks noChangeAspect="1"/>
          </p:cNvPicPr>
          <p:nvPr/>
        </p:nvPicPr>
        <p:blipFill>
          <a:blip r:embed="rId3"/>
          <a:srcRect/>
          <a:stretch>
            <a:fillRect/>
          </a:stretch>
        </p:blipFill>
        <p:spPr bwMode="auto">
          <a:xfrm>
            <a:off x="474663" y="1595438"/>
            <a:ext cx="4152900" cy="4341812"/>
          </a:xfrm>
          <a:prstGeom prst="rect">
            <a:avLst/>
          </a:prstGeom>
          <a:noFill/>
          <a:ln w="9525">
            <a:noFill/>
            <a:miter lim="800000"/>
            <a:headEnd/>
            <a:tailEnd/>
          </a:ln>
        </p:spPr>
      </p:pic>
      <p:sp>
        <p:nvSpPr>
          <p:cNvPr id="104450" name="Title 3"/>
          <p:cNvSpPr>
            <a:spLocks noGrp="1"/>
          </p:cNvSpPr>
          <p:nvPr>
            <p:ph type="title" idx="4294967295"/>
          </p:nvPr>
        </p:nvSpPr>
        <p:spPr>
          <a:xfrm>
            <a:off x="363538" y="315913"/>
            <a:ext cx="8110537" cy="873125"/>
          </a:xfrm>
        </p:spPr>
        <p:txBody>
          <a:bodyPr/>
          <a:lstStyle/>
          <a:p>
            <a:r>
              <a:rPr lang="en-US" sz="3000" b="0" smtClean="0">
                <a:solidFill>
                  <a:srgbClr val="404040"/>
                </a:solidFill>
                <a:latin typeface="Arial" charset="0"/>
                <a:cs typeface="Arial" charset="0"/>
              </a:rPr>
              <a:t>Winemaking Practices</a:t>
            </a:r>
            <a:br>
              <a:rPr lang="en-US" sz="3000" b="0" smtClean="0">
                <a:solidFill>
                  <a:srgbClr val="404040"/>
                </a:solidFill>
                <a:latin typeface="Arial" charset="0"/>
                <a:cs typeface="Arial" charset="0"/>
              </a:rPr>
            </a:br>
            <a:r>
              <a:rPr lang="en-US" sz="2600" b="0" smtClean="0">
                <a:solidFill>
                  <a:srgbClr val="404040"/>
                </a:solidFill>
                <a:latin typeface="Arial" charset="0"/>
                <a:cs typeface="Arial" charset="0"/>
              </a:rPr>
              <a:t>Gentle handling is the norm</a:t>
            </a:r>
          </a:p>
        </p:txBody>
      </p:sp>
      <p:sp>
        <p:nvSpPr>
          <p:cNvPr id="104451" name="TextBox 5"/>
          <p:cNvSpPr txBox="1">
            <a:spLocks noChangeArrowheads="1"/>
          </p:cNvSpPr>
          <p:nvPr/>
        </p:nvSpPr>
        <p:spPr bwMode="auto">
          <a:xfrm>
            <a:off x="5443538" y="1700213"/>
            <a:ext cx="3360737" cy="2403475"/>
          </a:xfrm>
          <a:prstGeom prst="rect">
            <a:avLst/>
          </a:prstGeom>
          <a:noFill/>
          <a:ln w="9525">
            <a:noFill/>
            <a:miter lim="800000"/>
            <a:headEnd/>
            <a:tailEnd/>
          </a:ln>
        </p:spPr>
        <p:txBody>
          <a:bodyPr>
            <a:spAutoFit/>
          </a:bodyPr>
          <a:lstStyle/>
          <a:p>
            <a:pPr eaLnBrk="0" hangingPunct="0">
              <a:lnSpc>
                <a:spcPct val="95000"/>
              </a:lnSpc>
            </a:pPr>
            <a:endParaRPr lang="en-US" sz="2000">
              <a:solidFill>
                <a:srgbClr val="595959"/>
              </a:solidFill>
              <a:latin typeface="Helvetica" pitchFamily="34" charset="0"/>
            </a:endParaRPr>
          </a:p>
          <a:p>
            <a:pPr eaLnBrk="0" hangingPunct="0">
              <a:lnSpc>
                <a:spcPct val="95000"/>
              </a:lnSpc>
            </a:pPr>
            <a:r>
              <a:rPr lang="en-US" sz="2000">
                <a:solidFill>
                  <a:srgbClr val="595959"/>
                </a:solidFill>
                <a:latin typeface="Helvetica" pitchFamily="34" charset="0"/>
              </a:rPr>
              <a:t>Focus on innovation </a:t>
            </a:r>
            <a:br>
              <a:rPr lang="en-US" sz="2000">
                <a:solidFill>
                  <a:srgbClr val="595959"/>
                </a:solidFill>
                <a:latin typeface="Helvetica" pitchFamily="34" charset="0"/>
              </a:rPr>
            </a:br>
            <a:r>
              <a:rPr lang="en-US" sz="2000">
                <a:solidFill>
                  <a:srgbClr val="595959"/>
                </a:solidFill>
                <a:latin typeface="Helvetica" pitchFamily="34" charset="0"/>
              </a:rPr>
              <a:t>and quality</a:t>
            </a:r>
          </a:p>
          <a:p>
            <a:pPr eaLnBrk="0" hangingPunct="0">
              <a:lnSpc>
                <a:spcPct val="95000"/>
              </a:lnSpc>
            </a:pPr>
            <a:endParaRPr lang="en-US" sz="2000">
              <a:solidFill>
                <a:srgbClr val="595959"/>
              </a:solidFill>
              <a:latin typeface="Helvetica" pitchFamily="34" charset="0"/>
            </a:endParaRPr>
          </a:p>
          <a:p>
            <a:pPr eaLnBrk="0" hangingPunct="0">
              <a:lnSpc>
                <a:spcPct val="95000"/>
              </a:lnSpc>
            </a:pPr>
            <a:r>
              <a:rPr lang="en-US" sz="2000">
                <a:solidFill>
                  <a:srgbClr val="595959"/>
                </a:solidFill>
                <a:latin typeface="Helvetica" pitchFamily="34" charset="0"/>
              </a:rPr>
              <a:t>Collaboration is common</a:t>
            </a:r>
          </a:p>
          <a:p>
            <a:pPr eaLnBrk="0" hangingPunct="0">
              <a:lnSpc>
                <a:spcPct val="95000"/>
              </a:lnSpc>
            </a:pPr>
            <a:endParaRPr lang="en-US" sz="2000">
              <a:solidFill>
                <a:srgbClr val="595959"/>
              </a:solidFill>
              <a:latin typeface="Helvetica" pitchFamily="34" charset="0"/>
            </a:endParaRPr>
          </a:p>
          <a:p>
            <a:pPr eaLnBrk="0" hangingPunct="0">
              <a:lnSpc>
                <a:spcPct val="95000"/>
              </a:lnSpc>
            </a:pPr>
            <a:r>
              <a:rPr lang="en-US" sz="2000">
                <a:solidFill>
                  <a:srgbClr val="595959"/>
                </a:solidFill>
                <a:latin typeface="Helvetica" pitchFamily="34" charset="0"/>
              </a:rPr>
              <a:t>Continuing education for</a:t>
            </a:r>
          </a:p>
          <a:p>
            <a:pPr eaLnBrk="0" hangingPunct="0">
              <a:lnSpc>
                <a:spcPct val="95000"/>
              </a:lnSpc>
            </a:pPr>
            <a:r>
              <a:rPr lang="en-US" sz="2000">
                <a:solidFill>
                  <a:srgbClr val="595959"/>
                </a:solidFill>
                <a:latin typeface="Helvetica" pitchFamily="34" charset="0"/>
              </a:rPr>
              <a:t>ongoing improvement</a:t>
            </a:r>
            <a:endParaRPr lang="en-US" sz="1800">
              <a:solidFill>
                <a:srgbClr val="595959"/>
              </a:solidFill>
              <a:latin typeface="Helvetica" pitchFamily="34" charset="0"/>
            </a:endParaRPr>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519048" y="505619"/>
            <a:ext cx="4349373" cy="5846762"/>
          </a:xfrm>
          <a:prstGeom prst="rect">
            <a:avLst/>
          </a:prstGeom>
          <a:noFill/>
          <a:ln w="9525">
            <a:noFill/>
            <a:miter lim="800000"/>
            <a:headEnd/>
            <a:tailEnd/>
          </a:ln>
        </p:spPr>
      </p:pic>
      <p:pic>
        <p:nvPicPr>
          <p:cNvPr id="31" name="Picture 2"/>
          <p:cNvPicPr>
            <a:picLocks noChangeAspect="1" noChangeArrowheads="1"/>
          </p:cNvPicPr>
          <p:nvPr/>
        </p:nvPicPr>
        <p:blipFill>
          <a:blip r:embed="rId4">
            <a:clrChange>
              <a:clrFrom>
                <a:srgbClr val="FDFDFD"/>
              </a:clrFrom>
              <a:clrTo>
                <a:srgbClr val="FDFDFD">
                  <a:alpha val="0"/>
                </a:srgbClr>
              </a:clrTo>
            </a:clrChange>
          </a:blip>
          <a:srcRect b="1759"/>
          <a:stretch>
            <a:fillRect/>
          </a:stretch>
        </p:blipFill>
        <p:spPr bwMode="auto">
          <a:xfrm>
            <a:off x="3017619" y="966788"/>
            <a:ext cx="2977306" cy="5891212"/>
          </a:xfrm>
          <a:prstGeom prst="rect">
            <a:avLst/>
          </a:prstGeom>
          <a:noFill/>
          <a:ln w="9525">
            <a:noFill/>
            <a:miter lim="800000"/>
            <a:headEnd/>
            <a:tailEnd/>
          </a:ln>
        </p:spPr>
      </p:pic>
      <p:grpSp>
        <p:nvGrpSpPr>
          <p:cNvPr id="2" name="Group 17"/>
          <p:cNvGrpSpPr>
            <a:grpSpLocks/>
          </p:cNvGrpSpPr>
          <p:nvPr/>
        </p:nvGrpSpPr>
        <p:grpSpPr bwMode="auto">
          <a:xfrm>
            <a:off x="889000" y="2105025"/>
            <a:ext cx="1455738" cy="1849438"/>
            <a:chOff x="888642" y="1371600"/>
            <a:chExt cx="1455313" cy="1848118"/>
          </a:xfrm>
        </p:grpSpPr>
        <p:pic>
          <p:nvPicPr>
            <p:cNvPr id="169988" name="Picture 2"/>
            <p:cNvPicPr>
              <a:picLocks noChangeAspect="1" noChangeArrowheads="1"/>
            </p:cNvPicPr>
            <p:nvPr/>
          </p:nvPicPr>
          <p:blipFill>
            <a:blip r:embed="rId5"/>
            <a:srcRect/>
            <a:stretch>
              <a:fillRect/>
            </a:stretch>
          </p:blipFill>
          <p:spPr bwMode="auto">
            <a:xfrm>
              <a:off x="888642" y="1751527"/>
              <a:ext cx="1455313" cy="1468191"/>
            </a:xfrm>
            <a:prstGeom prst="rect">
              <a:avLst/>
            </a:prstGeom>
            <a:noFill/>
            <a:ln w="9525">
              <a:noFill/>
              <a:miter lim="800000"/>
              <a:headEnd/>
              <a:tailEnd/>
            </a:ln>
          </p:spPr>
        </p:pic>
        <p:sp>
          <p:nvSpPr>
            <p:cNvPr id="12" name="Rectangle 11"/>
            <p:cNvSpPr/>
            <p:nvPr/>
          </p:nvSpPr>
          <p:spPr>
            <a:xfrm>
              <a:off x="901338" y="1371600"/>
              <a:ext cx="1429920" cy="337897"/>
            </a:xfrm>
            <a:prstGeom prst="rect">
              <a:avLst/>
            </a:prstGeom>
          </p:spPr>
          <p:txBody>
            <a:bodyPr wrap="none"/>
            <a:lstStyle/>
            <a:p>
              <a:pPr>
                <a:defRPr/>
              </a:pPr>
              <a:r>
                <a:rPr lang="fi-FI" sz="1600" dirty="0">
                  <a:solidFill>
                    <a:schemeClr val="tx1">
                      <a:lumMod val="65000"/>
                      <a:lumOff val="35000"/>
                    </a:schemeClr>
                  </a:solidFill>
                  <a:latin typeface="Helvetica" pitchFamily="50" charset="0"/>
                  <a:cs typeface="+mn-cs"/>
                </a:rPr>
                <a:t>Distinct Soils</a:t>
              </a:r>
            </a:p>
          </p:txBody>
        </p:sp>
      </p:grpSp>
      <p:sp>
        <p:nvSpPr>
          <p:cNvPr id="16" name="Rectangle 15"/>
          <p:cNvSpPr>
            <a:spLocks noChangeArrowheads="1"/>
          </p:cNvSpPr>
          <p:nvPr/>
        </p:nvSpPr>
        <p:spPr bwMode="auto">
          <a:xfrm>
            <a:off x="2676525" y="2765425"/>
            <a:ext cx="515938" cy="769938"/>
          </a:xfrm>
          <a:prstGeom prst="rect">
            <a:avLst/>
          </a:prstGeom>
          <a:noFill/>
          <a:ln w="9525">
            <a:noFill/>
            <a:miter lim="800000"/>
            <a:headEnd/>
            <a:tailEnd/>
          </a:ln>
        </p:spPr>
        <p:txBody>
          <a:bodyPr wrap="none">
            <a:spAutoFit/>
          </a:bodyPr>
          <a:lstStyle/>
          <a:p>
            <a:r>
              <a:rPr lang="en-US" sz="4400" b="1" dirty="0">
                <a:solidFill>
                  <a:srgbClr val="7692CB"/>
                </a:solidFill>
              </a:rPr>
              <a:t>+</a:t>
            </a:r>
          </a:p>
        </p:txBody>
      </p:sp>
      <p:grpSp>
        <p:nvGrpSpPr>
          <p:cNvPr id="3" name="Group 18"/>
          <p:cNvGrpSpPr>
            <a:grpSpLocks/>
          </p:cNvGrpSpPr>
          <p:nvPr/>
        </p:nvGrpSpPr>
        <p:grpSpPr bwMode="auto">
          <a:xfrm>
            <a:off x="3529013" y="2105025"/>
            <a:ext cx="1709737" cy="1849438"/>
            <a:chOff x="3142443" y="2543577"/>
            <a:chExt cx="1710726" cy="1848119"/>
          </a:xfrm>
        </p:grpSpPr>
        <p:sp>
          <p:nvSpPr>
            <p:cNvPr id="15" name="Rectangle 14"/>
            <p:cNvSpPr/>
            <p:nvPr/>
          </p:nvSpPr>
          <p:spPr>
            <a:xfrm>
              <a:off x="3142443" y="2543577"/>
              <a:ext cx="1710726" cy="337897"/>
            </a:xfrm>
            <a:prstGeom prst="rect">
              <a:avLst/>
            </a:prstGeom>
          </p:spPr>
          <p:txBody>
            <a:bodyPr wrap="none"/>
            <a:lstStyle/>
            <a:p>
              <a:pPr>
                <a:defRPr/>
              </a:pPr>
              <a:r>
                <a:rPr lang="fi-FI" sz="1600" dirty="0">
                  <a:solidFill>
                    <a:schemeClr val="tx1">
                      <a:lumMod val="65000"/>
                      <a:lumOff val="35000"/>
                    </a:schemeClr>
                  </a:solidFill>
                  <a:latin typeface="Helvetica" pitchFamily="50" charset="0"/>
                  <a:cs typeface="+mn-cs"/>
                </a:rPr>
                <a:t>Distinct Climates</a:t>
              </a:r>
            </a:p>
          </p:txBody>
        </p:sp>
        <p:pic>
          <p:nvPicPr>
            <p:cNvPr id="169993" name="Picture 2"/>
            <p:cNvPicPr>
              <a:picLocks noChangeAspect="1" noChangeArrowheads="1"/>
            </p:cNvPicPr>
            <p:nvPr/>
          </p:nvPicPr>
          <p:blipFill>
            <a:blip r:embed="rId6"/>
            <a:srcRect/>
            <a:stretch>
              <a:fillRect/>
            </a:stretch>
          </p:blipFill>
          <p:spPr bwMode="auto">
            <a:xfrm>
              <a:off x="3232597" y="2936383"/>
              <a:ext cx="1455313" cy="1455313"/>
            </a:xfrm>
            <a:prstGeom prst="rect">
              <a:avLst/>
            </a:prstGeom>
            <a:noFill/>
            <a:ln w="9525">
              <a:noFill/>
              <a:miter lim="800000"/>
              <a:headEnd/>
              <a:tailEnd/>
            </a:ln>
          </p:spPr>
        </p:pic>
      </p:grpSp>
      <p:sp>
        <p:nvSpPr>
          <p:cNvPr id="21" name="Title 20"/>
          <p:cNvSpPr>
            <a:spLocks noGrp="1"/>
          </p:cNvSpPr>
          <p:nvPr>
            <p:ph type="title" idx="4294967295"/>
          </p:nvPr>
        </p:nvSpPr>
        <p:spPr>
          <a:xfrm>
            <a:off x="363538" y="134938"/>
            <a:ext cx="6321425" cy="873125"/>
          </a:xfrm>
        </p:spPr>
        <p:txBody>
          <a:bodyPr/>
          <a:lstStyle/>
          <a:p>
            <a:pPr>
              <a:defRPr/>
            </a:pPr>
            <a:r>
              <a:rPr lang="en-US" sz="3000" b="0" dirty="0" err="1" smtClean="0">
                <a:solidFill>
                  <a:schemeClr val="bg2">
                    <a:lumMod val="50000"/>
                  </a:schemeClr>
                </a:solidFill>
              </a:rPr>
              <a:t>TERROIR</a:t>
            </a:r>
            <a:r>
              <a:rPr lang="en-US" sz="3000" b="0" dirty="0" smtClean="0">
                <a:solidFill>
                  <a:schemeClr val="bg2">
                    <a:lumMod val="50000"/>
                  </a:schemeClr>
                </a:solidFill>
              </a:rPr>
              <a:t/>
            </a:r>
            <a:br>
              <a:rPr lang="en-US" sz="3000" b="0" dirty="0" smtClean="0">
                <a:solidFill>
                  <a:schemeClr val="bg2">
                    <a:lumMod val="50000"/>
                  </a:schemeClr>
                </a:solidFill>
              </a:rPr>
            </a:br>
            <a:r>
              <a:rPr lang="en-US" b="0" dirty="0" smtClean="0">
                <a:solidFill>
                  <a:schemeClr val="bg2">
                    <a:lumMod val="50000"/>
                  </a:schemeClr>
                </a:solidFill>
              </a:rPr>
              <a:t>Putting it all together</a:t>
            </a:r>
            <a:endParaRPr lang="en-US" sz="3000" b="0" dirty="0">
              <a:solidFill>
                <a:schemeClr val="bg2">
                  <a:lumMod val="50000"/>
                </a:schemeClr>
              </a:solidFill>
            </a:endParaRPr>
          </a:p>
        </p:txBody>
      </p:sp>
      <p:grpSp>
        <p:nvGrpSpPr>
          <p:cNvPr id="4" name="Group 27"/>
          <p:cNvGrpSpPr>
            <a:grpSpLocks/>
          </p:cNvGrpSpPr>
          <p:nvPr/>
        </p:nvGrpSpPr>
        <p:grpSpPr bwMode="auto">
          <a:xfrm>
            <a:off x="6273800" y="2105025"/>
            <a:ext cx="1711325" cy="1871663"/>
            <a:chOff x="6274158" y="1371600"/>
            <a:chExt cx="1710726" cy="1871730"/>
          </a:xfrm>
        </p:grpSpPr>
        <p:sp>
          <p:nvSpPr>
            <p:cNvPr id="24" name="Rectangle 23"/>
            <p:cNvSpPr/>
            <p:nvPr/>
          </p:nvSpPr>
          <p:spPr>
            <a:xfrm>
              <a:off x="6274158" y="1371600"/>
              <a:ext cx="1710726" cy="338150"/>
            </a:xfrm>
            <a:prstGeom prst="rect">
              <a:avLst/>
            </a:prstGeom>
          </p:spPr>
          <p:txBody>
            <a:bodyPr wrap="none"/>
            <a:lstStyle/>
            <a:p>
              <a:pPr>
                <a:defRPr/>
              </a:pPr>
              <a:r>
                <a:rPr lang="fi-FI" sz="1600" dirty="0" smtClean="0">
                  <a:solidFill>
                    <a:schemeClr val="tx1">
                      <a:lumMod val="65000"/>
                      <a:lumOff val="35000"/>
                    </a:schemeClr>
                  </a:solidFill>
                  <a:latin typeface="Helvetica" pitchFamily="50" charset="0"/>
                  <a:cs typeface="+mn-cs"/>
                </a:rPr>
                <a:t>People</a:t>
              </a:r>
              <a:endParaRPr lang="fi-FI" sz="1600" dirty="0">
                <a:solidFill>
                  <a:schemeClr val="tx1">
                    <a:lumMod val="65000"/>
                    <a:lumOff val="35000"/>
                  </a:schemeClr>
                </a:solidFill>
                <a:latin typeface="Helvetica" pitchFamily="50" charset="0"/>
                <a:cs typeface="+mn-cs"/>
              </a:endParaRPr>
            </a:p>
          </p:txBody>
        </p:sp>
        <p:pic>
          <p:nvPicPr>
            <p:cNvPr id="169997" name="Picture 2"/>
            <p:cNvPicPr>
              <a:picLocks noChangeAspect="1" noChangeArrowheads="1"/>
            </p:cNvPicPr>
            <p:nvPr/>
          </p:nvPicPr>
          <p:blipFill>
            <a:blip r:embed="rId7"/>
            <a:srcRect/>
            <a:stretch>
              <a:fillRect/>
            </a:stretch>
          </p:blipFill>
          <p:spPr bwMode="auto">
            <a:xfrm>
              <a:off x="6360016" y="1775138"/>
              <a:ext cx="1468192" cy="1468192"/>
            </a:xfrm>
            <a:prstGeom prst="rect">
              <a:avLst/>
            </a:prstGeom>
            <a:noFill/>
            <a:ln w="9525">
              <a:noFill/>
              <a:miter lim="800000"/>
              <a:headEnd/>
              <a:tailEnd/>
            </a:ln>
          </p:spPr>
        </p:pic>
      </p:grpSp>
      <p:sp>
        <p:nvSpPr>
          <p:cNvPr id="29" name="Rectangle 28"/>
          <p:cNvSpPr>
            <a:spLocks noChangeArrowheads="1"/>
          </p:cNvSpPr>
          <p:nvPr/>
        </p:nvSpPr>
        <p:spPr bwMode="auto">
          <a:xfrm>
            <a:off x="5448300" y="2765425"/>
            <a:ext cx="515938" cy="769938"/>
          </a:xfrm>
          <a:prstGeom prst="rect">
            <a:avLst/>
          </a:prstGeom>
          <a:noFill/>
          <a:ln w="9525">
            <a:noFill/>
            <a:miter lim="800000"/>
            <a:headEnd/>
            <a:tailEnd/>
          </a:ln>
        </p:spPr>
        <p:txBody>
          <a:bodyPr wrap="none">
            <a:spAutoFit/>
          </a:bodyPr>
          <a:lstStyle/>
          <a:p>
            <a:r>
              <a:rPr lang="en-US" sz="4400" b="1" dirty="0">
                <a:solidFill>
                  <a:srgbClr val="7692CB"/>
                </a:solidFill>
              </a:rPr>
              <a:t>+</a:t>
            </a:r>
          </a:p>
        </p:txBody>
      </p:sp>
      <p:sp>
        <p:nvSpPr>
          <p:cNvPr id="32" name="TextBox 31"/>
          <p:cNvSpPr txBox="1"/>
          <p:nvPr/>
        </p:nvSpPr>
        <p:spPr>
          <a:xfrm>
            <a:off x="5768788" y="2952097"/>
            <a:ext cx="3200399" cy="1495794"/>
          </a:xfrm>
          <a:prstGeom prst="rect">
            <a:avLst/>
          </a:prstGeom>
          <a:noFill/>
        </p:spPr>
        <p:txBody>
          <a:bodyPr wrap="square">
            <a:spAutoFit/>
          </a:bodyPr>
          <a:lstStyle/>
          <a:p>
            <a:pPr>
              <a:lnSpc>
                <a:spcPct val="95000"/>
              </a:lnSpc>
              <a:defRPr/>
            </a:pPr>
            <a:r>
              <a:rPr lang="it-IT" sz="3200" dirty="0">
                <a:solidFill>
                  <a:schemeClr val="tx1">
                    <a:lumMod val="65000"/>
                    <a:lumOff val="35000"/>
                  </a:schemeClr>
                </a:solidFill>
                <a:latin typeface="Helvetica" pitchFamily="50" charset="0"/>
                <a:cs typeface="+mn-cs"/>
              </a:rPr>
              <a:t>Distinct </a:t>
            </a:r>
            <a:r>
              <a:rPr lang="it-IT" sz="3200" dirty="0" smtClean="0">
                <a:solidFill>
                  <a:schemeClr val="tx1">
                    <a:lumMod val="65000"/>
                    <a:lumOff val="35000"/>
                  </a:schemeClr>
                </a:solidFill>
                <a:latin typeface="Helvetica" pitchFamily="50" charset="0"/>
                <a:cs typeface="+mn-cs"/>
              </a:rPr>
              <a:t/>
            </a:r>
            <a:br>
              <a:rPr lang="it-IT" sz="3200" dirty="0" smtClean="0">
                <a:solidFill>
                  <a:schemeClr val="tx1">
                    <a:lumMod val="65000"/>
                    <a:lumOff val="35000"/>
                  </a:schemeClr>
                </a:solidFill>
                <a:latin typeface="Helvetica" pitchFamily="50" charset="0"/>
                <a:cs typeface="+mn-cs"/>
              </a:rPr>
            </a:br>
            <a:r>
              <a:rPr lang="it-IT" sz="3200" dirty="0" smtClean="0">
                <a:solidFill>
                  <a:schemeClr val="tx1">
                    <a:lumMod val="65000"/>
                    <a:lumOff val="35000"/>
                  </a:schemeClr>
                </a:solidFill>
                <a:latin typeface="Helvetica" pitchFamily="50" charset="0"/>
                <a:cs typeface="+mn-cs"/>
              </a:rPr>
              <a:t>Growing </a:t>
            </a:r>
            <a:br>
              <a:rPr lang="it-IT" sz="3200" dirty="0" smtClean="0">
                <a:solidFill>
                  <a:schemeClr val="tx1">
                    <a:lumMod val="65000"/>
                    <a:lumOff val="35000"/>
                  </a:schemeClr>
                </a:solidFill>
                <a:latin typeface="Helvetica" pitchFamily="50" charset="0"/>
                <a:cs typeface="+mn-cs"/>
              </a:rPr>
            </a:br>
            <a:r>
              <a:rPr lang="it-IT" sz="3200" dirty="0" smtClean="0">
                <a:solidFill>
                  <a:schemeClr val="tx1">
                    <a:lumMod val="65000"/>
                    <a:lumOff val="35000"/>
                  </a:schemeClr>
                </a:solidFill>
                <a:latin typeface="Helvetica" pitchFamily="50" charset="0"/>
                <a:cs typeface="+mn-cs"/>
              </a:rPr>
              <a:t>Regions</a:t>
            </a:r>
            <a:endParaRPr lang="en-US" sz="2800" dirty="0">
              <a:solidFill>
                <a:schemeClr val="tx1">
                  <a:lumMod val="65000"/>
                  <a:lumOff val="35000"/>
                </a:schemeClr>
              </a:solidFill>
              <a:latin typeface="Helvetica" pitchFamily="50" charset="0"/>
              <a:cs typeface="+mn-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par>
                          <p:cTn id="12" fill="hold">
                            <p:stCondLst>
                              <p:cond delay="1000"/>
                            </p:stCondLst>
                            <p:childTnLst>
                              <p:par>
                                <p:cTn id="13" presetID="10" presetClass="entr" presetSubtype="0" fill="hold" nodeType="afterEffect">
                                  <p:stCondLst>
                                    <p:cond delay="50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fade">
                                      <p:cBhvr>
                                        <p:cTn id="19" dur="500"/>
                                        <p:tgtEl>
                                          <p:spTgt spid="29"/>
                                        </p:tgtEl>
                                      </p:cBhvr>
                                    </p:animEffect>
                                  </p:childTnLst>
                                </p:cTn>
                              </p:par>
                            </p:childTnLst>
                          </p:cTn>
                        </p:par>
                        <p:par>
                          <p:cTn id="20" fill="hold">
                            <p:stCondLst>
                              <p:cond delay="2500"/>
                            </p:stCondLst>
                            <p:childTnLst>
                              <p:par>
                                <p:cTn id="21" presetID="10" presetClass="entr" presetSubtype="0" fill="hold" nodeType="afterEffect">
                                  <p:stCondLst>
                                    <p:cond delay="50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par>
                          <p:cTn id="24" fill="hold">
                            <p:stCondLst>
                              <p:cond delay="3500"/>
                            </p:stCondLst>
                            <p:childTnLst>
                              <p:par>
                                <p:cTn id="25" presetID="10" presetClass="exit" presetSubtype="0" fill="hold" nodeType="afterEffect">
                                  <p:stCondLst>
                                    <p:cond delay="0"/>
                                  </p:stCondLst>
                                  <p:childTnLst>
                                    <p:animEffect transition="out" filter="fade">
                                      <p:cBhvr>
                                        <p:cTn id="26" dur="1000"/>
                                        <p:tgtEl>
                                          <p:spTgt spid="2"/>
                                        </p:tgtEl>
                                      </p:cBhvr>
                                    </p:animEffect>
                                    <p:set>
                                      <p:cBhvr>
                                        <p:cTn id="27" dur="1" fill="hold">
                                          <p:stCondLst>
                                            <p:cond delay="999"/>
                                          </p:stCondLst>
                                        </p:cTn>
                                        <p:tgtEl>
                                          <p:spTgt spid="2"/>
                                        </p:tgtEl>
                                        <p:attrNameLst>
                                          <p:attrName>style.visibility</p:attrName>
                                        </p:attrNameLst>
                                      </p:cBhvr>
                                      <p:to>
                                        <p:strVal val="hidden"/>
                                      </p:to>
                                    </p:set>
                                  </p:childTnLst>
                                </p:cTn>
                              </p:par>
                              <p:par>
                                <p:cTn id="28" presetID="10" presetClass="exit" presetSubtype="0" fill="hold" nodeType="withEffect">
                                  <p:stCondLst>
                                    <p:cond delay="0"/>
                                  </p:stCondLst>
                                  <p:childTnLst>
                                    <p:animEffect transition="out" filter="fade">
                                      <p:cBhvr>
                                        <p:cTn id="29" dur="1000"/>
                                        <p:tgtEl>
                                          <p:spTgt spid="16"/>
                                        </p:tgtEl>
                                      </p:cBhvr>
                                    </p:animEffect>
                                    <p:set>
                                      <p:cBhvr>
                                        <p:cTn id="30" dur="1" fill="hold">
                                          <p:stCondLst>
                                            <p:cond delay="999"/>
                                          </p:stCondLst>
                                        </p:cTn>
                                        <p:tgtEl>
                                          <p:spTgt spid="16"/>
                                        </p:tgtEl>
                                        <p:attrNameLst>
                                          <p:attrName>style.visibility</p:attrName>
                                        </p:attrNameLst>
                                      </p:cBhvr>
                                      <p:to>
                                        <p:strVal val="hidden"/>
                                      </p:to>
                                    </p:set>
                                  </p:childTnLst>
                                </p:cTn>
                              </p:par>
                              <p:par>
                                <p:cTn id="31" presetID="10" presetClass="exit" presetSubtype="0" fill="hold" nodeType="withEffect">
                                  <p:stCondLst>
                                    <p:cond delay="0"/>
                                  </p:stCondLst>
                                  <p:childTnLst>
                                    <p:animEffect transition="out" filter="fade">
                                      <p:cBhvr>
                                        <p:cTn id="32" dur="1000"/>
                                        <p:tgtEl>
                                          <p:spTgt spid="3"/>
                                        </p:tgtEl>
                                      </p:cBhvr>
                                    </p:animEffect>
                                    <p:set>
                                      <p:cBhvr>
                                        <p:cTn id="33" dur="1" fill="hold">
                                          <p:stCondLst>
                                            <p:cond delay="999"/>
                                          </p:stCondLst>
                                        </p:cTn>
                                        <p:tgtEl>
                                          <p:spTgt spid="3"/>
                                        </p:tgtEl>
                                        <p:attrNameLst>
                                          <p:attrName>style.visibility</p:attrName>
                                        </p:attrNameLst>
                                      </p:cBhvr>
                                      <p:to>
                                        <p:strVal val="hidden"/>
                                      </p:to>
                                    </p:set>
                                  </p:childTnLst>
                                </p:cTn>
                              </p:par>
                              <p:par>
                                <p:cTn id="34" presetID="10" presetClass="exit" presetSubtype="0" fill="hold" nodeType="withEffect">
                                  <p:stCondLst>
                                    <p:cond delay="0"/>
                                  </p:stCondLst>
                                  <p:childTnLst>
                                    <p:animEffect transition="out" filter="fade">
                                      <p:cBhvr>
                                        <p:cTn id="35" dur="1000"/>
                                        <p:tgtEl>
                                          <p:spTgt spid="4"/>
                                        </p:tgtEl>
                                      </p:cBhvr>
                                    </p:animEffect>
                                    <p:set>
                                      <p:cBhvr>
                                        <p:cTn id="36" dur="1" fill="hold">
                                          <p:stCondLst>
                                            <p:cond delay="999"/>
                                          </p:stCondLst>
                                        </p:cTn>
                                        <p:tgtEl>
                                          <p:spTgt spid="4"/>
                                        </p:tgtEl>
                                        <p:attrNameLst>
                                          <p:attrName>style.visibility</p:attrName>
                                        </p:attrNameLst>
                                      </p:cBhvr>
                                      <p:to>
                                        <p:strVal val="hidden"/>
                                      </p:to>
                                    </p:set>
                                  </p:childTnLst>
                                </p:cTn>
                              </p:par>
                              <p:par>
                                <p:cTn id="37" presetID="10" presetClass="exit" presetSubtype="0" fill="hold" nodeType="withEffect">
                                  <p:stCondLst>
                                    <p:cond delay="0"/>
                                  </p:stCondLst>
                                  <p:childTnLst>
                                    <p:animEffect transition="out" filter="fade">
                                      <p:cBhvr>
                                        <p:cTn id="38" dur="1000"/>
                                        <p:tgtEl>
                                          <p:spTgt spid="29"/>
                                        </p:tgtEl>
                                      </p:cBhvr>
                                    </p:animEffect>
                                    <p:set>
                                      <p:cBhvr>
                                        <p:cTn id="39" dur="1" fill="hold">
                                          <p:stCondLst>
                                            <p:cond delay="999"/>
                                          </p:stCondLst>
                                        </p:cTn>
                                        <p:tgtEl>
                                          <p:spTgt spid="29"/>
                                        </p:tgtEl>
                                        <p:attrNameLst>
                                          <p:attrName>style.visibility</p:attrName>
                                        </p:attrNameLst>
                                      </p:cBhvr>
                                      <p:to>
                                        <p:strVal val="hidden"/>
                                      </p:to>
                                    </p:set>
                                  </p:childTnLst>
                                </p:cTn>
                              </p:par>
                              <p:par>
                                <p:cTn id="40" presetID="35" presetClass="path" presetSubtype="0" accel="50000" decel="50000" fill="hold" nodeType="withEffect">
                                  <p:stCondLst>
                                    <p:cond delay="0"/>
                                  </p:stCondLst>
                                  <p:childTnLst>
                                    <p:animMotion origin="layout" path="M 0 0  L -0.25 0  E" pathEditMode="relative" ptsTypes="">
                                      <p:cBhvr>
                                        <p:cTn id="41" dur="1000" fill="hold"/>
                                        <p:tgtEl>
                                          <p:spTgt spid="4"/>
                                        </p:tgtEl>
                                        <p:attrNameLst>
                                          <p:attrName>ppt_x</p:attrName>
                                          <p:attrName>ppt_y</p:attrName>
                                        </p:attrNameLst>
                                      </p:cBhvr>
                                    </p:animMotion>
                                  </p:childTnLst>
                                </p:cTn>
                              </p:par>
                              <p:par>
                                <p:cTn id="42" presetID="63" presetClass="path" presetSubtype="0" accel="50000" decel="50000" fill="hold" nodeType="withEffect">
                                  <p:stCondLst>
                                    <p:cond delay="0"/>
                                  </p:stCondLst>
                                  <p:childTnLst>
                                    <p:animMotion origin="layout" path="M 0 0  L 0.25 0  E" pathEditMode="relative" ptsTypes="">
                                      <p:cBhvr>
                                        <p:cTn id="43" dur="1000" fill="hold"/>
                                        <p:tgtEl>
                                          <p:spTgt spid="2"/>
                                        </p:tgtEl>
                                        <p:attrNameLst>
                                          <p:attrName>ppt_x</p:attrName>
                                          <p:attrName>ppt_y</p:attrName>
                                        </p:attrNameLst>
                                      </p:cBhvr>
                                    </p:animMotion>
                                  </p:childTnLst>
                                </p:cTn>
                              </p:par>
                              <p:par>
                                <p:cTn id="44" presetID="10" presetClass="entr" presetSubtype="0" fill="hold" nodeType="with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fade">
                                      <p:cBhvr>
                                        <p:cTn id="46" dur="1000"/>
                                        <p:tgtEl>
                                          <p:spTgt spid="17"/>
                                        </p:tgtEl>
                                      </p:cBhvr>
                                    </p:animEffect>
                                  </p:childTnLst>
                                </p:cTn>
                              </p:par>
                              <p:par>
                                <p:cTn id="47" presetID="10" presetClass="entr" presetSubtype="0" fill="hold" nodeType="with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fade">
                                      <p:cBhvr>
                                        <p:cTn id="49" dur="1000"/>
                                        <p:tgtEl>
                                          <p:spTgt spid="32"/>
                                        </p:tgtEl>
                                      </p:cBhvr>
                                    </p:animEffect>
                                  </p:childTnLst>
                                </p:cTn>
                              </p:par>
                            </p:childTnLst>
                          </p:cTn>
                        </p:par>
                        <p:par>
                          <p:cTn id="50" fill="hold">
                            <p:stCondLst>
                              <p:cond delay="4500"/>
                            </p:stCondLst>
                            <p:childTnLst>
                              <p:par>
                                <p:cTn id="51" presetID="10" presetClass="exit" presetSubtype="0" fill="hold" nodeType="afterEffect">
                                  <p:stCondLst>
                                    <p:cond delay="1500"/>
                                  </p:stCondLst>
                                  <p:childTnLst>
                                    <p:animEffect transition="out" filter="fade">
                                      <p:cBhvr>
                                        <p:cTn id="52" dur="1000"/>
                                        <p:tgtEl>
                                          <p:spTgt spid="17"/>
                                        </p:tgtEl>
                                      </p:cBhvr>
                                    </p:animEffect>
                                    <p:set>
                                      <p:cBhvr>
                                        <p:cTn id="53" dur="1" fill="hold">
                                          <p:stCondLst>
                                            <p:cond delay="999"/>
                                          </p:stCondLst>
                                        </p:cTn>
                                        <p:tgtEl>
                                          <p:spTgt spid="17"/>
                                        </p:tgtEl>
                                        <p:attrNameLst>
                                          <p:attrName>style.visibility</p:attrName>
                                        </p:attrNameLst>
                                      </p:cBhvr>
                                      <p:to>
                                        <p:strVal val="hidden"/>
                                      </p:to>
                                    </p:set>
                                  </p:childTnLst>
                                </p:cTn>
                              </p:par>
                              <p:par>
                                <p:cTn id="54" presetID="10" presetClass="entr" presetSubtype="0" fill="hold" nodeType="withEffect">
                                  <p:stCondLst>
                                    <p:cond delay="1500"/>
                                  </p:stCondLst>
                                  <p:childTnLst>
                                    <p:set>
                                      <p:cBhvr>
                                        <p:cTn id="55" dur="1" fill="hold">
                                          <p:stCondLst>
                                            <p:cond delay="0"/>
                                          </p:stCondLst>
                                        </p:cTn>
                                        <p:tgtEl>
                                          <p:spTgt spid="31"/>
                                        </p:tgtEl>
                                        <p:attrNameLst>
                                          <p:attrName>style.visibility</p:attrName>
                                        </p:attrNameLst>
                                      </p:cBhvr>
                                      <p:to>
                                        <p:strVal val="visible"/>
                                      </p:to>
                                    </p:set>
                                    <p:animEffect transition="in" filter="fade">
                                      <p:cBhvr>
                                        <p:cTn id="56" dur="1000"/>
                                        <p:tgtEl>
                                          <p:spTgt spid="31"/>
                                        </p:tgtEl>
                                      </p:cBhvr>
                                    </p:animEffect>
                                  </p:childTnLst>
                                </p:cTn>
                              </p:par>
                              <p:par>
                                <p:cTn id="57" presetID="10" presetClass="exit" presetSubtype="0" fill="hold" grpId="0" nodeType="withEffect">
                                  <p:stCondLst>
                                    <p:cond delay="1500"/>
                                  </p:stCondLst>
                                  <p:childTnLst>
                                    <p:animEffect transition="out" filter="fade">
                                      <p:cBhvr>
                                        <p:cTn id="58" dur="1000"/>
                                        <p:tgtEl>
                                          <p:spTgt spid="32"/>
                                        </p:tgtEl>
                                      </p:cBhvr>
                                    </p:animEffect>
                                    <p:set>
                                      <p:cBhvr>
                                        <p:cTn id="59" dur="1" fill="hold">
                                          <p:stCondLst>
                                            <p:cond delay="999"/>
                                          </p:stCondLst>
                                        </p:cTn>
                                        <p:tgtEl>
                                          <p:spTgt spid="3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9" grpId="0"/>
      <p:bldP spid="3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Title 3"/>
          <p:cNvSpPr>
            <a:spLocks noGrp="1"/>
          </p:cNvSpPr>
          <p:nvPr>
            <p:ph type="title" idx="4294967295"/>
          </p:nvPr>
        </p:nvSpPr>
        <p:spPr>
          <a:xfrm>
            <a:off x="363538" y="315913"/>
            <a:ext cx="8110537" cy="873125"/>
          </a:xfrm>
        </p:spPr>
        <p:txBody>
          <a:bodyPr/>
          <a:lstStyle/>
          <a:p>
            <a:r>
              <a:rPr lang="en-US" sz="3000" b="0" dirty="0" smtClean="0">
                <a:solidFill>
                  <a:srgbClr val="404040"/>
                </a:solidFill>
                <a:latin typeface="Helvetica" pitchFamily="34" charset="0"/>
                <a:cs typeface="Arial" charset="0"/>
              </a:rPr>
              <a:t>The Mission of the Napa Valley Vintners:</a:t>
            </a:r>
            <a:r>
              <a:rPr lang="en-US" sz="3000" b="0" dirty="0" smtClean="0">
                <a:solidFill>
                  <a:srgbClr val="404040"/>
                </a:solidFill>
                <a:latin typeface="Arial" charset="0"/>
                <a:cs typeface="Arial" charset="0"/>
              </a:rPr>
              <a:t/>
            </a:r>
            <a:br>
              <a:rPr lang="en-US" sz="3000" b="0" dirty="0" smtClean="0">
                <a:solidFill>
                  <a:srgbClr val="404040"/>
                </a:solidFill>
                <a:latin typeface="Arial" charset="0"/>
                <a:cs typeface="Arial" charset="0"/>
              </a:rPr>
            </a:br>
            <a:r>
              <a:rPr lang="en-US" sz="2600" b="0" dirty="0" smtClean="0">
                <a:solidFill>
                  <a:srgbClr val="404040"/>
                </a:solidFill>
                <a:latin typeface="Helvetica" pitchFamily="34" charset="0"/>
                <a:cs typeface="Arial" charset="0"/>
              </a:rPr>
              <a:t>To promote, protect and enhance the Napa Valley    appellation, our wines, vintners and community</a:t>
            </a:r>
          </a:p>
        </p:txBody>
      </p:sp>
      <p:grpSp>
        <p:nvGrpSpPr>
          <p:cNvPr id="178179" name="Group 4"/>
          <p:cNvGrpSpPr>
            <a:grpSpLocks/>
          </p:cNvGrpSpPr>
          <p:nvPr/>
        </p:nvGrpSpPr>
        <p:grpSpPr bwMode="auto">
          <a:xfrm>
            <a:off x="1223963" y="1918952"/>
            <a:ext cx="6681787" cy="3308686"/>
            <a:chOff x="1223493" y="1918952"/>
            <a:chExt cx="6682257" cy="3308686"/>
          </a:xfrm>
        </p:grpSpPr>
        <p:pic>
          <p:nvPicPr>
            <p:cNvPr id="178180" name="Picture 2"/>
            <p:cNvPicPr>
              <a:picLocks noChangeAspect="1" noChangeArrowheads="1"/>
            </p:cNvPicPr>
            <p:nvPr/>
          </p:nvPicPr>
          <p:blipFill>
            <a:blip r:embed="rId3"/>
            <a:srcRect t="301"/>
            <a:stretch>
              <a:fillRect/>
            </a:stretch>
          </p:blipFill>
          <p:spPr bwMode="auto">
            <a:xfrm>
              <a:off x="1238250" y="1922929"/>
              <a:ext cx="6667500" cy="3304709"/>
            </a:xfrm>
            <a:prstGeom prst="rect">
              <a:avLst/>
            </a:prstGeom>
            <a:noFill/>
            <a:ln w="9525">
              <a:noFill/>
              <a:miter lim="800000"/>
              <a:headEnd/>
              <a:tailEnd/>
            </a:ln>
          </p:spPr>
        </p:pic>
        <p:pic>
          <p:nvPicPr>
            <p:cNvPr id="178181" name="Picture 2"/>
            <p:cNvPicPr>
              <a:picLocks noChangeAspect="1" noChangeArrowheads="1"/>
            </p:cNvPicPr>
            <p:nvPr/>
          </p:nvPicPr>
          <p:blipFill>
            <a:blip r:embed="rId4"/>
            <a:srcRect/>
            <a:stretch>
              <a:fillRect/>
            </a:stretch>
          </p:blipFill>
          <p:spPr bwMode="auto">
            <a:xfrm>
              <a:off x="1223493" y="1918952"/>
              <a:ext cx="2240924" cy="3306394"/>
            </a:xfrm>
            <a:prstGeom prst="rect">
              <a:avLst/>
            </a:prstGeom>
            <a:noFill/>
            <a:ln w="9525">
              <a:noFill/>
              <a:miter lim="800000"/>
              <a:headEnd/>
              <a:tailEnd/>
            </a:ln>
          </p:spPr>
        </p:pic>
      </p:gr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98383" y="3980280"/>
            <a:ext cx="8347231" cy="3071610"/>
          </a:xfrm>
          <a:prstGeom prst="rect">
            <a:avLst/>
          </a:prstGeom>
          <a:noFill/>
        </p:spPr>
        <p:txBody>
          <a:bodyPr wrap="square">
            <a:spAutoFit/>
          </a:bodyPr>
          <a:lstStyle/>
          <a:p>
            <a:pPr eaLnBrk="0" hangingPunct="0">
              <a:lnSpc>
                <a:spcPct val="110000"/>
              </a:lnSpc>
            </a:pPr>
            <a:r>
              <a:rPr lang="en-US" sz="3200" dirty="0">
                <a:solidFill>
                  <a:srgbClr val="595959"/>
                </a:solidFill>
                <a:latin typeface="Helvetica" pitchFamily="34" charset="0"/>
              </a:rPr>
              <a:t>Napa </a:t>
            </a:r>
            <a:r>
              <a:rPr lang="en-US" sz="3200" dirty="0" smtClean="0">
                <a:solidFill>
                  <a:srgbClr val="595959"/>
                </a:solidFill>
                <a:latin typeface="Helvetica" pitchFamily="34" charset="0"/>
              </a:rPr>
              <a:t>Valley: Legendary American Wines</a:t>
            </a:r>
            <a:endParaRPr lang="en-US" dirty="0">
              <a:solidFill>
                <a:srgbClr val="595959"/>
              </a:solidFill>
              <a:latin typeface="Helvetica" pitchFamily="34" charset="0"/>
            </a:endParaRPr>
          </a:p>
          <a:p>
            <a:pPr eaLnBrk="0" hangingPunct="0">
              <a:lnSpc>
                <a:spcPct val="110000"/>
              </a:lnSpc>
            </a:pPr>
            <a:endParaRPr lang="en-US" dirty="0" smtClean="0">
              <a:solidFill>
                <a:srgbClr val="595959"/>
              </a:solidFill>
              <a:latin typeface="Helvetica" pitchFamily="34" charset="0"/>
            </a:endParaRPr>
          </a:p>
          <a:p>
            <a:pPr eaLnBrk="0" hangingPunct="0">
              <a:lnSpc>
                <a:spcPct val="110000"/>
              </a:lnSpc>
            </a:pPr>
            <a:r>
              <a:rPr lang="en-US" dirty="0" smtClean="0">
                <a:solidFill>
                  <a:srgbClr val="595959"/>
                </a:solidFill>
                <a:latin typeface="Helvetica" pitchFamily="34" charset="0"/>
                <a:cs typeface="Helvetica" pitchFamily="34" charset="0"/>
              </a:rPr>
              <a:t>Learn more: NapaVintners.com</a:t>
            </a:r>
          </a:p>
          <a:p>
            <a:pPr eaLnBrk="0" hangingPunct="0">
              <a:lnSpc>
                <a:spcPct val="110000"/>
              </a:lnSpc>
            </a:pPr>
            <a:r>
              <a:rPr lang="en-US" dirty="0">
                <a:solidFill>
                  <a:schemeClr val="tx1">
                    <a:lumMod val="65000"/>
                    <a:lumOff val="35000"/>
                  </a:schemeClr>
                </a:solidFill>
                <a:latin typeface="Helvetica" pitchFamily="34" charset="0"/>
                <a:cs typeface="Helvetica" pitchFamily="34" charset="0"/>
              </a:rPr>
              <a:t> </a:t>
            </a:r>
            <a:r>
              <a:rPr lang="en-US" dirty="0" smtClean="0">
                <a:solidFill>
                  <a:schemeClr val="tx1">
                    <a:lumMod val="65000"/>
                    <a:lumOff val="35000"/>
                  </a:schemeClr>
                </a:solidFill>
                <a:latin typeface="Helvetica" pitchFamily="34" charset="0"/>
                <a:cs typeface="Helvetica" pitchFamily="34" charset="0"/>
              </a:rPr>
              <a:t>      Become </a:t>
            </a:r>
            <a:r>
              <a:rPr lang="en-US" dirty="0">
                <a:solidFill>
                  <a:schemeClr val="tx1">
                    <a:lumMod val="65000"/>
                    <a:lumOff val="35000"/>
                  </a:schemeClr>
                </a:solidFill>
                <a:latin typeface="Helvetica" pitchFamily="34" charset="0"/>
                <a:cs typeface="Helvetica" pitchFamily="34" charset="0"/>
              </a:rPr>
              <a:t>a fan: </a:t>
            </a:r>
            <a:r>
              <a:rPr lang="en-US" dirty="0">
                <a:latin typeface="Helvetica" pitchFamily="34" charset="0"/>
                <a:cs typeface="Helvetica" pitchFamily="34" charset="0"/>
                <a:hlinkClick r:id="rId3"/>
              </a:rPr>
              <a:t>Facebook.com/</a:t>
            </a:r>
            <a:r>
              <a:rPr lang="en-US" dirty="0" err="1">
                <a:latin typeface="Helvetica" pitchFamily="34" charset="0"/>
                <a:cs typeface="Helvetica" pitchFamily="34" charset="0"/>
                <a:hlinkClick r:id="rId3"/>
              </a:rPr>
              <a:t>NapaVintners</a:t>
            </a:r>
            <a:r>
              <a:rPr lang="en-US" dirty="0">
                <a:latin typeface="Helvetica" pitchFamily="34" charset="0"/>
                <a:cs typeface="Helvetica" pitchFamily="34" charset="0"/>
                <a:hlinkClick r:id="rId3"/>
              </a:rPr>
              <a:t> </a:t>
            </a:r>
            <a:r>
              <a:rPr lang="en-US" dirty="0">
                <a:latin typeface="Helvetica" pitchFamily="34" charset="0"/>
                <a:cs typeface="Helvetica" pitchFamily="34" charset="0"/>
              </a:rPr>
              <a:t/>
            </a:r>
            <a:br>
              <a:rPr lang="en-US" dirty="0">
                <a:latin typeface="Helvetica" pitchFamily="34" charset="0"/>
                <a:cs typeface="Helvetica" pitchFamily="34" charset="0"/>
              </a:rPr>
            </a:br>
            <a:r>
              <a:rPr lang="en-US" dirty="0">
                <a:latin typeface="Helvetica" pitchFamily="34" charset="0"/>
                <a:cs typeface="Helvetica" pitchFamily="34" charset="0"/>
              </a:rPr>
              <a:t> </a:t>
            </a:r>
            <a:r>
              <a:rPr lang="en-US" dirty="0" smtClean="0">
                <a:latin typeface="Helvetica" pitchFamily="34" charset="0"/>
                <a:cs typeface="Helvetica" pitchFamily="34" charset="0"/>
              </a:rPr>
              <a:t>      </a:t>
            </a:r>
            <a:r>
              <a:rPr lang="en-US" dirty="0" smtClean="0">
                <a:solidFill>
                  <a:schemeClr val="tx1">
                    <a:lumMod val="65000"/>
                    <a:lumOff val="35000"/>
                  </a:schemeClr>
                </a:solidFill>
                <a:latin typeface="Helvetica" pitchFamily="34" charset="0"/>
                <a:cs typeface="Helvetica" pitchFamily="34" charset="0"/>
              </a:rPr>
              <a:t>Follow </a:t>
            </a:r>
            <a:r>
              <a:rPr lang="en-US" dirty="0">
                <a:solidFill>
                  <a:schemeClr val="tx1">
                    <a:lumMod val="65000"/>
                    <a:lumOff val="35000"/>
                  </a:schemeClr>
                </a:solidFill>
                <a:latin typeface="Helvetica" pitchFamily="34" charset="0"/>
                <a:cs typeface="Helvetica" pitchFamily="34" charset="0"/>
              </a:rPr>
              <a:t>us on Twitter: </a:t>
            </a:r>
            <a:r>
              <a:rPr lang="en-US" dirty="0">
                <a:latin typeface="Helvetica" pitchFamily="34" charset="0"/>
                <a:cs typeface="Helvetica" pitchFamily="34" charset="0"/>
                <a:hlinkClick r:id="rId4"/>
              </a:rPr>
              <a:t>@</a:t>
            </a:r>
            <a:r>
              <a:rPr lang="en-US" dirty="0" err="1">
                <a:latin typeface="Helvetica" pitchFamily="34" charset="0"/>
                <a:cs typeface="Helvetica" pitchFamily="34" charset="0"/>
                <a:hlinkClick r:id="rId4"/>
              </a:rPr>
              <a:t>NapaVintners</a:t>
            </a:r>
            <a:r>
              <a:rPr lang="en-US" dirty="0">
                <a:latin typeface="Helvetica" pitchFamily="34" charset="0"/>
                <a:cs typeface="Helvetica" pitchFamily="34" charset="0"/>
                <a:hlinkClick r:id="rId4"/>
              </a:rPr>
              <a:t> </a:t>
            </a:r>
            <a:r>
              <a:rPr lang="en-US" dirty="0">
                <a:latin typeface="Helvetica" pitchFamily="34" charset="0"/>
                <a:cs typeface="Helvetica" pitchFamily="34" charset="0"/>
              </a:rPr>
              <a:t/>
            </a:r>
            <a:br>
              <a:rPr lang="en-US" dirty="0">
                <a:latin typeface="Helvetica" pitchFamily="34" charset="0"/>
                <a:cs typeface="Helvetica" pitchFamily="34" charset="0"/>
              </a:rPr>
            </a:br>
            <a:r>
              <a:rPr lang="en-US" dirty="0" smtClean="0">
                <a:latin typeface="Helvetica" pitchFamily="34" charset="0"/>
                <a:cs typeface="Helvetica" pitchFamily="34" charset="0"/>
              </a:rPr>
              <a:t>       </a:t>
            </a:r>
            <a:r>
              <a:rPr lang="en-US" dirty="0" smtClean="0">
                <a:solidFill>
                  <a:schemeClr val="tx1">
                    <a:lumMod val="65000"/>
                    <a:lumOff val="35000"/>
                  </a:schemeClr>
                </a:solidFill>
                <a:latin typeface="Helvetica" pitchFamily="34" charset="0"/>
                <a:cs typeface="Helvetica" pitchFamily="34" charset="0"/>
              </a:rPr>
              <a:t>Read </a:t>
            </a:r>
            <a:r>
              <a:rPr lang="en-US" dirty="0">
                <a:solidFill>
                  <a:schemeClr val="tx1">
                    <a:lumMod val="65000"/>
                    <a:lumOff val="35000"/>
                  </a:schemeClr>
                </a:solidFill>
                <a:latin typeface="Helvetica" pitchFamily="34" charset="0"/>
                <a:cs typeface="Helvetica" pitchFamily="34" charset="0"/>
              </a:rPr>
              <a:t>our blog: </a:t>
            </a:r>
            <a:r>
              <a:rPr lang="en-US" dirty="0">
                <a:latin typeface="Helvetica" pitchFamily="34" charset="0"/>
                <a:cs typeface="Helvetica" pitchFamily="34" charset="0"/>
                <a:hlinkClick r:id="rId5"/>
              </a:rPr>
              <a:t>NapaVintners.com/blog </a:t>
            </a:r>
            <a:endParaRPr lang="en-US" dirty="0">
              <a:latin typeface="Helvetica" pitchFamily="34" charset="0"/>
              <a:cs typeface="Helvetica" pitchFamily="34" charset="0"/>
            </a:endParaRPr>
          </a:p>
          <a:p>
            <a:pPr eaLnBrk="0" hangingPunct="0">
              <a:lnSpc>
                <a:spcPct val="110000"/>
              </a:lnSpc>
            </a:pPr>
            <a:endParaRPr lang="en-US" dirty="0">
              <a:solidFill>
                <a:srgbClr val="595959"/>
              </a:solidFill>
              <a:latin typeface="Helvetica" pitchFamily="34" charset="0"/>
            </a:endParaRPr>
          </a:p>
        </p:txBody>
      </p:sp>
      <p:pic>
        <p:nvPicPr>
          <p:cNvPr id="182276" name="Picture 6" descr="Tinacci_080824_4059.jpg"/>
          <p:cNvPicPr>
            <a:picLocks noChangeAspect="1"/>
          </p:cNvPicPr>
          <p:nvPr/>
        </p:nvPicPr>
        <p:blipFill>
          <a:blip r:embed="rId6" cstate="screen"/>
          <a:srcRect/>
          <a:stretch>
            <a:fillRect/>
          </a:stretch>
        </p:blipFill>
        <p:spPr bwMode="auto">
          <a:xfrm>
            <a:off x="0" y="0"/>
            <a:ext cx="9144000" cy="3670300"/>
          </a:xfrm>
          <a:prstGeom prst="rect">
            <a:avLst/>
          </a:prstGeom>
          <a:noFill/>
          <a:ln w="9525">
            <a:noFill/>
            <a:miter lim="800000"/>
            <a:headEnd/>
            <a:tailEnd/>
          </a:ln>
        </p:spPr>
      </p:pic>
      <p:grpSp>
        <p:nvGrpSpPr>
          <p:cNvPr id="12" name="Group 11"/>
          <p:cNvGrpSpPr/>
          <p:nvPr/>
        </p:nvGrpSpPr>
        <p:grpSpPr>
          <a:xfrm>
            <a:off x="545539" y="5405716"/>
            <a:ext cx="382308" cy="1117663"/>
            <a:chOff x="814481" y="3876207"/>
            <a:chExt cx="799166" cy="2336334"/>
          </a:xfrm>
        </p:grpSpPr>
        <p:pic>
          <p:nvPicPr>
            <p:cNvPr id="5122" name="Picture 2" descr="http://t1.gstatic.com/images?q=tbn:ANd9GcQh3ARY9vW_6uQRFJmYxkgZB0sohaGvaYyH1YAIiR404FihQ3klTQ"/>
            <p:cNvPicPr>
              <a:picLocks noChangeAspect="1" noChangeArrowheads="1"/>
            </p:cNvPicPr>
            <p:nvPr/>
          </p:nvPicPr>
          <p:blipFill>
            <a:blip r:embed="rId7"/>
            <a:srcRect/>
            <a:stretch>
              <a:fillRect/>
            </a:stretch>
          </p:blipFill>
          <p:spPr bwMode="auto">
            <a:xfrm>
              <a:off x="814481" y="3876207"/>
              <a:ext cx="781050" cy="781051"/>
            </a:xfrm>
            <a:prstGeom prst="rect">
              <a:avLst/>
            </a:prstGeom>
            <a:noFill/>
          </p:spPr>
        </p:pic>
        <p:pic>
          <p:nvPicPr>
            <p:cNvPr id="5124" name="Picture 4" descr="http://t1.gstatic.com/images?q=tbn:ANd9GcSSo1HKZjqFzJ4lWWf7RimZdZmihGsx5F4BZANymhXYDxotKlAv"/>
            <p:cNvPicPr>
              <a:picLocks noChangeAspect="1" noChangeArrowheads="1"/>
            </p:cNvPicPr>
            <p:nvPr/>
          </p:nvPicPr>
          <p:blipFill>
            <a:blip r:embed="rId8" cstate="screen"/>
            <a:srcRect/>
            <a:stretch>
              <a:fillRect/>
            </a:stretch>
          </p:blipFill>
          <p:spPr bwMode="auto">
            <a:xfrm>
              <a:off x="827928" y="4651842"/>
              <a:ext cx="785719" cy="785719"/>
            </a:xfrm>
            <a:prstGeom prst="rect">
              <a:avLst/>
            </a:prstGeom>
            <a:noFill/>
          </p:spPr>
        </p:pic>
        <p:pic>
          <p:nvPicPr>
            <p:cNvPr id="5126" name="Picture 6" descr="http://t0.gstatic.com/images?q=tbn:ANd9GcQZxeIYkh77ehsELSf0SQOIEnEu4Qhe84397VxwtWu3Jx1Q3JY2"/>
            <p:cNvPicPr>
              <a:picLocks noChangeAspect="1" noChangeArrowheads="1"/>
            </p:cNvPicPr>
            <p:nvPr/>
          </p:nvPicPr>
          <p:blipFill>
            <a:blip r:embed="rId9" cstate="screen"/>
            <a:srcRect/>
            <a:stretch>
              <a:fillRect/>
            </a:stretch>
          </p:blipFill>
          <p:spPr bwMode="auto">
            <a:xfrm>
              <a:off x="841377" y="5459505"/>
              <a:ext cx="756398" cy="753036"/>
            </a:xfrm>
            <a:prstGeom prst="rect">
              <a:avLst/>
            </a:prstGeom>
            <a:noFill/>
          </p:spPr>
        </p:pic>
      </p:gr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2" descr="transitionNVR.jpg"/>
          <p:cNvPicPr>
            <a:picLocks noChangeAspect="1"/>
          </p:cNvPicPr>
          <p:nvPr/>
        </p:nvPicPr>
        <p:blipFill>
          <a:blip r:embed="rId3"/>
          <a:srcRect/>
          <a:stretch>
            <a:fillRect/>
          </a:stretch>
        </p:blipFill>
        <p:spPr bwMode="auto">
          <a:xfrm>
            <a:off x="0" y="1588"/>
            <a:ext cx="9144000" cy="6854825"/>
          </a:xfrm>
          <a:prstGeom prst="rect">
            <a:avLst/>
          </a:prstGeom>
          <a:noFill/>
          <a:ln w="9525">
            <a:noFill/>
            <a:miter lim="800000"/>
            <a:headEnd/>
            <a:tailEnd/>
          </a:ln>
        </p:spPr>
      </p:pic>
      <p:sp>
        <p:nvSpPr>
          <p:cNvPr id="6" name="TextBox 5"/>
          <p:cNvSpPr txBox="1"/>
          <p:nvPr/>
        </p:nvSpPr>
        <p:spPr>
          <a:xfrm>
            <a:off x="5397500" y="4114800"/>
            <a:ext cx="1222375" cy="338138"/>
          </a:xfrm>
          <a:prstGeom prst="rect">
            <a:avLst/>
          </a:prstGeom>
          <a:noFill/>
        </p:spPr>
        <p:txBody>
          <a:bodyPr wrap="none">
            <a:spAutoFit/>
          </a:bodyPr>
          <a:lstStyle/>
          <a:p>
            <a:pPr algn="ctr" eaLnBrk="0" hangingPunct="0">
              <a:defRPr/>
            </a:pPr>
            <a:r>
              <a:rPr lang="en-US" sz="1600" dirty="0">
                <a:solidFill>
                  <a:schemeClr val="tx1">
                    <a:lumMod val="65000"/>
                    <a:lumOff val="35000"/>
                  </a:schemeClr>
                </a:solidFill>
                <a:latin typeface="Helvetica" pitchFamily="50" charset="0"/>
                <a:cs typeface="+mn-cs"/>
              </a:rPr>
              <a:t>overview of</a:t>
            </a:r>
          </a:p>
        </p:txBody>
      </p:sp>
      <p:sp>
        <p:nvSpPr>
          <p:cNvPr id="7" name="TextBox 6"/>
          <p:cNvSpPr txBox="1"/>
          <p:nvPr/>
        </p:nvSpPr>
        <p:spPr>
          <a:xfrm>
            <a:off x="5549900" y="4362450"/>
            <a:ext cx="2543175" cy="522288"/>
          </a:xfrm>
          <a:prstGeom prst="rect">
            <a:avLst/>
          </a:prstGeom>
          <a:noFill/>
        </p:spPr>
        <p:txBody>
          <a:bodyPr wrap="none">
            <a:spAutoFit/>
          </a:bodyPr>
          <a:lstStyle/>
          <a:p>
            <a:pPr algn="ctr" eaLnBrk="0" hangingPunct="0">
              <a:defRPr/>
            </a:pPr>
            <a:r>
              <a:rPr lang="en-US" sz="2800" dirty="0">
                <a:solidFill>
                  <a:schemeClr val="tx1">
                    <a:lumMod val="65000"/>
                    <a:lumOff val="35000"/>
                  </a:schemeClr>
                </a:solidFill>
                <a:latin typeface="Helvetica" pitchFamily="50" charset="0"/>
                <a:cs typeface="+mn-cs"/>
              </a:rPr>
              <a:t>NAPA VALLEY</a:t>
            </a: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31"/>
          <p:cNvSpPr>
            <a:spLocks noChangeArrowheads="1"/>
          </p:cNvSpPr>
          <p:nvPr/>
        </p:nvSpPr>
        <p:spPr bwMode="auto">
          <a:xfrm>
            <a:off x="0" y="0"/>
            <a:ext cx="8064500" cy="6515100"/>
          </a:xfrm>
          <a:prstGeom prst="rect">
            <a:avLst/>
          </a:prstGeom>
          <a:solidFill>
            <a:schemeClr val="bg1"/>
          </a:solidFill>
          <a:ln w="9525" algn="ctr">
            <a:solidFill>
              <a:schemeClr val="bg1"/>
            </a:solidFill>
            <a:round/>
            <a:headEnd/>
            <a:tailEnd/>
          </a:ln>
        </p:spPr>
        <p:txBody>
          <a:bodyPr/>
          <a:lstStyle/>
          <a:p>
            <a:pPr algn="ctr" eaLnBrk="0" hangingPunct="0"/>
            <a:endParaRPr lang="en-US"/>
          </a:p>
        </p:txBody>
      </p:sp>
      <p:pic>
        <p:nvPicPr>
          <p:cNvPr id="16386" name="Picture 32" descr="iStock_000014337954Medium.jpg"/>
          <p:cNvPicPr>
            <a:picLocks noChangeAspect="1"/>
          </p:cNvPicPr>
          <p:nvPr/>
        </p:nvPicPr>
        <p:blipFill>
          <a:blip r:embed="rId3">
            <a:lum bright="10000"/>
          </a:blip>
          <a:srcRect/>
          <a:stretch>
            <a:fillRect/>
          </a:stretch>
        </p:blipFill>
        <p:spPr bwMode="auto">
          <a:xfrm>
            <a:off x="825500" y="1031875"/>
            <a:ext cx="7442200" cy="4794250"/>
          </a:xfrm>
          <a:prstGeom prst="rect">
            <a:avLst/>
          </a:prstGeom>
          <a:noFill/>
          <a:ln w="9525">
            <a:noFill/>
            <a:miter lim="800000"/>
            <a:headEnd/>
            <a:tailEnd/>
          </a:ln>
        </p:spPr>
      </p:pic>
      <p:sp>
        <p:nvSpPr>
          <p:cNvPr id="34" name="TextBox 33"/>
          <p:cNvSpPr txBox="1"/>
          <p:nvPr/>
        </p:nvSpPr>
        <p:spPr>
          <a:xfrm>
            <a:off x="63500" y="2387600"/>
            <a:ext cx="2543175" cy="523875"/>
          </a:xfrm>
          <a:prstGeom prst="rect">
            <a:avLst/>
          </a:prstGeom>
          <a:noFill/>
        </p:spPr>
        <p:txBody>
          <a:bodyPr wrap="none">
            <a:spAutoFit/>
          </a:bodyPr>
          <a:lstStyle/>
          <a:p>
            <a:pPr algn="ctr" eaLnBrk="0" hangingPunct="0">
              <a:defRPr/>
            </a:pPr>
            <a:r>
              <a:rPr lang="en-US" sz="2800" dirty="0">
                <a:solidFill>
                  <a:schemeClr val="tx1">
                    <a:lumMod val="65000"/>
                    <a:lumOff val="35000"/>
                  </a:schemeClr>
                </a:solidFill>
                <a:latin typeface="Helvetica" pitchFamily="50" charset="0"/>
                <a:cs typeface="+mn-cs"/>
              </a:rPr>
              <a:t>NAPA VALLEY</a:t>
            </a:r>
          </a:p>
        </p:txBody>
      </p:sp>
      <p:sp>
        <p:nvSpPr>
          <p:cNvPr id="35" name="Oval 34"/>
          <p:cNvSpPr/>
          <p:nvPr/>
        </p:nvSpPr>
        <p:spPr bwMode="auto">
          <a:xfrm>
            <a:off x="1219200" y="2895600"/>
            <a:ext cx="101600" cy="101600"/>
          </a:xfrm>
          <a:prstGeom prst="ellipse">
            <a:avLst/>
          </a:prstGeom>
          <a:solidFill>
            <a:schemeClr val="tx1">
              <a:lumMod val="65000"/>
              <a:lumOff val="35000"/>
            </a:schemeClr>
          </a:solidFill>
          <a:ln w="9525" cap="flat" cmpd="sng" algn="ctr">
            <a:noFill/>
            <a:prstDash val="solid"/>
            <a:round/>
            <a:headEnd type="none" w="med" len="med"/>
            <a:tailEnd type="none" w="med" len="med"/>
          </a:ln>
          <a:effectLst/>
        </p:spPr>
        <p:txBody>
          <a:bodyPr/>
          <a:lstStyle/>
          <a:p>
            <a:pPr algn="ctr" eaLnBrk="0" hangingPunct="0">
              <a:defRPr/>
            </a:pPr>
            <a:endParaRPr lang="en-US">
              <a:latin typeface="Times"/>
              <a:cs typeface="+mn-cs"/>
            </a:endParaRP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iStock_000014337954Medium.jpg"/>
          <p:cNvPicPr>
            <a:picLocks noChangeAspect="1"/>
          </p:cNvPicPr>
          <p:nvPr/>
        </p:nvPicPr>
        <p:blipFill>
          <a:blip r:embed="rId3">
            <a:lum bright="10000"/>
          </a:blip>
          <a:srcRect/>
          <a:stretch>
            <a:fillRect/>
          </a:stretch>
        </p:blipFill>
        <p:spPr bwMode="auto">
          <a:xfrm>
            <a:off x="825500" y="1031875"/>
            <a:ext cx="7442200" cy="4794250"/>
          </a:xfrm>
          <a:prstGeom prst="rect">
            <a:avLst/>
          </a:prstGeom>
          <a:noFill/>
          <a:ln w="9525">
            <a:noFill/>
            <a:miter lim="800000"/>
            <a:headEnd/>
            <a:tailEnd/>
          </a:ln>
        </p:spPr>
      </p:pic>
      <p:pic>
        <p:nvPicPr>
          <p:cNvPr id="8" name="Picture 7" descr="AVA_map_Jan_2010_plain.jpg"/>
          <p:cNvPicPr>
            <a:picLocks noChangeAspect="1"/>
          </p:cNvPicPr>
          <p:nvPr/>
        </p:nvPicPr>
        <p:blipFill>
          <a:blip r:embed="rId4">
            <a:clrChange>
              <a:clrFrom>
                <a:srgbClr val="FFFFFF"/>
              </a:clrFrom>
              <a:clrTo>
                <a:srgbClr val="FFFFFF">
                  <a:alpha val="0"/>
                </a:srgbClr>
              </a:clrTo>
            </a:clrChange>
          </a:blip>
          <a:srcRect/>
          <a:stretch>
            <a:fillRect/>
          </a:stretch>
        </p:blipFill>
        <p:spPr bwMode="auto">
          <a:xfrm>
            <a:off x="2312988" y="952500"/>
            <a:ext cx="4518025" cy="4953000"/>
          </a:xfrm>
          <a:prstGeom prst="rect">
            <a:avLst/>
          </a:prstGeom>
          <a:noFill/>
          <a:ln w="9525">
            <a:noFill/>
            <a:miter lim="800000"/>
            <a:headEnd/>
            <a:tailEnd/>
          </a:ln>
        </p:spPr>
      </p:pic>
      <p:sp>
        <p:nvSpPr>
          <p:cNvPr id="10" name="TextBox 9"/>
          <p:cNvSpPr txBox="1"/>
          <p:nvPr/>
        </p:nvSpPr>
        <p:spPr>
          <a:xfrm>
            <a:off x="63500" y="2387600"/>
            <a:ext cx="2543175" cy="523875"/>
          </a:xfrm>
          <a:prstGeom prst="rect">
            <a:avLst/>
          </a:prstGeom>
          <a:noFill/>
        </p:spPr>
        <p:txBody>
          <a:bodyPr wrap="none">
            <a:spAutoFit/>
          </a:bodyPr>
          <a:lstStyle/>
          <a:p>
            <a:pPr algn="ctr" eaLnBrk="0" hangingPunct="0">
              <a:defRPr/>
            </a:pPr>
            <a:r>
              <a:rPr lang="en-US" sz="2800" dirty="0">
                <a:solidFill>
                  <a:schemeClr val="tx1">
                    <a:lumMod val="65000"/>
                    <a:lumOff val="35000"/>
                  </a:schemeClr>
                </a:solidFill>
                <a:latin typeface="Helvetica" pitchFamily="50" charset="0"/>
                <a:cs typeface="+mn-cs"/>
              </a:rPr>
              <a:t>NAPA VALLEY</a:t>
            </a:r>
          </a:p>
        </p:txBody>
      </p:sp>
      <p:sp>
        <p:nvSpPr>
          <p:cNvPr id="12" name="Oval 11"/>
          <p:cNvSpPr/>
          <p:nvPr/>
        </p:nvSpPr>
        <p:spPr bwMode="auto">
          <a:xfrm>
            <a:off x="1219200" y="2895600"/>
            <a:ext cx="101600" cy="101600"/>
          </a:xfrm>
          <a:prstGeom prst="ellipse">
            <a:avLst/>
          </a:prstGeom>
          <a:solidFill>
            <a:schemeClr val="tx1">
              <a:lumMod val="65000"/>
              <a:lumOff val="35000"/>
            </a:schemeClr>
          </a:solidFill>
          <a:ln w="9525" cap="flat" cmpd="sng" algn="ctr">
            <a:noFill/>
            <a:prstDash val="solid"/>
            <a:round/>
            <a:headEnd type="none" w="med" len="med"/>
            <a:tailEnd type="none" w="med" len="med"/>
          </a:ln>
          <a:effectLst/>
        </p:spPr>
        <p:txBody>
          <a:bodyPr/>
          <a:lstStyle/>
          <a:p>
            <a:pPr algn="ctr" eaLnBrk="0" hangingPunct="0">
              <a:defRPr/>
            </a:pPr>
            <a:endParaRPr lang="en-US">
              <a:latin typeface="Times"/>
              <a:cs typeface="+mn-cs"/>
            </a:endParaRPr>
          </a:p>
        </p:txBody>
      </p:sp>
      <p:sp>
        <p:nvSpPr>
          <p:cNvPr id="25" name="Oval 24"/>
          <p:cNvSpPr/>
          <p:nvPr/>
        </p:nvSpPr>
        <p:spPr bwMode="auto">
          <a:xfrm>
            <a:off x="3346450" y="2982913"/>
            <a:ext cx="101600" cy="101600"/>
          </a:xfrm>
          <a:prstGeom prst="ellipse">
            <a:avLst/>
          </a:prstGeom>
          <a:solidFill>
            <a:schemeClr val="tx1">
              <a:lumMod val="65000"/>
              <a:lumOff val="35000"/>
            </a:schemeClr>
          </a:solidFill>
          <a:ln w="9525" cap="flat" cmpd="sng" algn="ctr">
            <a:noFill/>
            <a:prstDash val="solid"/>
            <a:round/>
            <a:headEnd type="none" w="med" len="med"/>
            <a:tailEnd type="none" w="med" len="med"/>
          </a:ln>
          <a:effectLst/>
        </p:spPr>
        <p:txBody>
          <a:bodyPr/>
          <a:lstStyle/>
          <a:p>
            <a:pPr algn="ctr" eaLnBrk="0" hangingPunct="0">
              <a:defRPr/>
            </a:pPr>
            <a:endParaRPr lang="en-US">
              <a:latin typeface="Times"/>
              <a:cs typeface="+mn-cs"/>
            </a:endParaRPr>
          </a:p>
        </p:txBody>
      </p:sp>
      <p:sp>
        <p:nvSpPr>
          <p:cNvPr id="7" name="Oval 6"/>
          <p:cNvSpPr/>
          <p:nvPr/>
        </p:nvSpPr>
        <p:spPr bwMode="auto">
          <a:xfrm>
            <a:off x="3331423" y="3276982"/>
            <a:ext cx="101600" cy="101600"/>
          </a:xfrm>
          <a:prstGeom prst="ellipse">
            <a:avLst/>
          </a:prstGeom>
          <a:solidFill>
            <a:schemeClr val="tx1">
              <a:lumMod val="65000"/>
              <a:lumOff val="35000"/>
            </a:schemeClr>
          </a:solidFill>
          <a:ln w="9525" cap="flat" cmpd="sng" algn="ctr">
            <a:noFill/>
            <a:prstDash val="solid"/>
            <a:round/>
            <a:headEnd type="none" w="med" len="med"/>
            <a:tailEnd type="none" w="med" len="med"/>
          </a:ln>
          <a:effectLst/>
        </p:spPr>
        <p:txBody>
          <a:bodyPr/>
          <a:lstStyle/>
          <a:p>
            <a:pPr algn="ctr" eaLnBrk="0" hangingPunct="0">
              <a:defRPr/>
            </a:pPr>
            <a:endParaRPr lang="en-US">
              <a:latin typeface="Times"/>
              <a:cs typeface="+mn-cs"/>
            </a:endParaRPr>
          </a:p>
        </p:txBody>
      </p:sp>
      <p:sp>
        <p:nvSpPr>
          <p:cNvPr id="11" name="Oval 10"/>
          <p:cNvSpPr/>
          <p:nvPr/>
        </p:nvSpPr>
        <p:spPr bwMode="auto">
          <a:xfrm>
            <a:off x="4784602" y="4884709"/>
            <a:ext cx="101600" cy="101600"/>
          </a:xfrm>
          <a:prstGeom prst="ellipse">
            <a:avLst/>
          </a:prstGeom>
          <a:solidFill>
            <a:schemeClr val="tx1">
              <a:lumMod val="65000"/>
              <a:lumOff val="35000"/>
            </a:schemeClr>
          </a:solidFill>
          <a:ln w="9525" cap="flat" cmpd="sng" algn="ctr">
            <a:noFill/>
            <a:prstDash val="solid"/>
            <a:round/>
            <a:headEnd type="none" w="med" len="med"/>
            <a:tailEnd type="none" w="med" len="med"/>
          </a:ln>
          <a:effectLst/>
        </p:spPr>
        <p:txBody>
          <a:bodyPr/>
          <a:lstStyle/>
          <a:p>
            <a:pPr algn="ctr" eaLnBrk="0" hangingPunct="0">
              <a:defRPr/>
            </a:pPr>
            <a:endParaRPr lang="en-US">
              <a:latin typeface="Times"/>
              <a:cs typeface="+mn-cs"/>
            </a:endParaRPr>
          </a:p>
        </p:txBody>
      </p:sp>
      <p:sp>
        <p:nvSpPr>
          <p:cNvPr id="13" name="TextBox 12"/>
          <p:cNvSpPr txBox="1"/>
          <p:nvPr/>
        </p:nvSpPr>
        <p:spPr>
          <a:xfrm>
            <a:off x="1726851" y="3247620"/>
            <a:ext cx="1659429" cy="369332"/>
          </a:xfrm>
          <a:prstGeom prst="rect">
            <a:avLst/>
          </a:prstGeom>
          <a:noFill/>
        </p:spPr>
        <p:txBody>
          <a:bodyPr wrap="none">
            <a:spAutoFit/>
          </a:bodyPr>
          <a:lstStyle/>
          <a:p>
            <a:pPr algn="ctr" eaLnBrk="0" hangingPunct="0">
              <a:defRPr/>
            </a:pPr>
            <a:r>
              <a:rPr lang="en-US" sz="1800" dirty="0" smtClean="0">
                <a:solidFill>
                  <a:schemeClr val="tx1">
                    <a:lumMod val="65000"/>
                    <a:lumOff val="35000"/>
                  </a:schemeClr>
                </a:solidFill>
                <a:latin typeface="Helvetica" pitchFamily="50" charset="0"/>
                <a:cs typeface="+mn-cs"/>
              </a:rPr>
              <a:t>San Francisco</a:t>
            </a:r>
            <a:endParaRPr lang="en-US" sz="1800" dirty="0">
              <a:solidFill>
                <a:schemeClr val="tx1">
                  <a:lumMod val="65000"/>
                  <a:lumOff val="35000"/>
                </a:schemeClr>
              </a:solidFill>
              <a:latin typeface="Helvetica" pitchFamily="50" charset="0"/>
              <a:cs typeface="+mn-cs"/>
            </a:endParaRPr>
          </a:p>
        </p:txBody>
      </p:sp>
      <p:sp>
        <p:nvSpPr>
          <p:cNvPr id="14" name="TextBox 13"/>
          <p:cNvSpPr txBox="1"/>
          <p:nvPr/>
        </p:nvSpPr>
        <p:spPr>
          <a:xfrm>
            <a:off x="3292701" y="5003442"/>
            <a:ext cx="1441613" cy="369332"/>
          </a:xfrm>
          <a:prstGeom prst="rect">
            <a:avLst/>
          </a:prstGeom>
          <a:noFill/>
        </p:spPr>
        <p:txBody>
          <a:bodyPr wrap="none">
            <a:spAutoFit/>
          </a:bodyPr>
          <a:lstStyle/>
          <a:p>
            <a:pPr algn="ctr" eaLnBrk="0" hangingPunct="0">
              <a:defRPr/>
            </a:pPr>
            <a:r>
              <a:rPr lang="en-US" sz="1800" dirty="0" smtClean="0">
                <a:solidFill>
                  <a:schemeClr val="tx1">
                    <a:lumMod val="65000"/>
                    <a:lumOff val="35000"/>
                  </a:schemeClr>
                </a:solidFill>
                <a:latin typeface="Helvetica" pitchFamily="50" charset="0"/>
                <a:cs typeface="+mn-cs"/>
              </a:rPr>
              <a:t>Los Angeles</a:t>
            </a:r>
            <a:endParaRPr lang="en-US" sz="1800" dirty="0">
              <a:solidFill>
                <a:schemeClr val="tx1">
                  <a:lumMod val="65000"/>
                  <a:lumOff val="35000"/>
                </a:schemeClr>
              </a:solidFill>
              <a:latin typeface="Helvetica" pitchFamily="50" charset="0"/>
              <a:cs typeface="+mn-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2000"/>
                                        <p:tgtEl>
                                          <p:spTgt spid="9"/>
                                        </p:tgtEl>
                                      </p:cBhvr>
                                    </p:animEffect>
                                    <p:set>
                                      <p:cBhvr>
                                        <p:cTn id="7" dur="1" fill="hold">
                                          <p:stCondLst>
                                            <p:cond delay="1999"/>
                                          </p:stCondLst>
                                        </p:cTn>
                                        <p:tgtEl>
                                          <p:spTgt spid="9"/>
                                        </p:tgtEl>
                                        <p:attrNameLst>
                                          <p:attrName>style.visibility</p:attrName>
                                        </p:attrNameLst>
                                      </p:cBhvr>
                                      <p:to>
                                        <p:strVal val="hidden"/>
                                      </p:to>
                                    </p:set>
                                  </p:childTnLst>
                                </p:cTn>
                              </p:par>
                              <p:par>
                                <p:cTn id="8" presetID="23" presetClass="exit" presetSubtype="16" fill="hold" nodeType="withEffect">
                                  <p:stCondLst>
                                    <p:cond delay="200"/>
                                  </p:stCondLst>
                                  <p:childTnLst>
                                    <p:anim calcmode="lin" valueType="num">
                                      <p:cBhvr>
                                        <p:cTn id="9" dur="2000"/>
                                        <p:tgtEl>
                                          <p:spTgt spid="9"/>
                                        </p:tgtEl>
                                        <p:attrNameLst>
                                          <p:attrName>ppt_w</p:attrName>
                                        </p:attrNameLst>
                                      </p:cBhvr>
                                      <p:tavLst>
                                        <p:tav tm="0">
                                          <p:val>
                                            <p:strVal val="ppt_w"/>
                                          </p:val>
                                        </p:tav>
                                        <p:tav tm="100000">
                                          <p:val>
                                            <p:strVal val="4*ppt_w"/>
                                          </p:val>
                                        </p:tav>
                                      </p:tavLst>
                                    </p:anim>
                                    <p:anim calcmode="lin" valueType="num">
                                      <p:cBhvr>
                                        <p:cTn id="10" dur="2000"/>
                                        <p:tgtEl>
                                          <p:spTgt spid="9"/>
                                        </p:tgtEl>
                                        <p:attrNameLst>
                                          <p:attrName>ppt_h</p:attrName>
                                        </p:attrNameLst>
                                      </p:cBhvr>
                                      <p:tavLst>
                                        <p:tav tm="0">
                                          <p:val>
                                            <p:strVal val="ppt_h"/>
                                          </p:val>
                                        </p:tav>
                                        <p:tav tm="100000">
                                          <p:val>
                                            <p:strVal val="4*ppt_h"/>
                                          </p:val>
                                        </p:tav>
                                      </p:tavLst>
                                    </p:anim>
                                    <p:set>
                                      <p:cBhvr>
                                        <p:cTn id="11" dur="1" fill="hold">
                                          <p:stCondLst>
                                            <p:cond delay="1999"/>
                                          </p:stCondLst>
                                        </p:cTn>
                                        <p:tgtEl>
                                          <p:spTgt spid="9"/>
                                        </p:tgtEl>
                                        <p:attrNameLst>
                                          <p:attrName>style.visibility</p:attrName>
                                        </p:attrNameLst>
                                      </p:cBhvr>
                                      <p:to>
                                        <p:strVal val="hidden"/>
                                      </p:to>
                                    </p:set>
                                  </p:childTnLst>
                                </p:cTn>
                              </p:par>
                              <p:par>
                                <p:cTn id="12" presetID="63" presetClass="path" presetSubtype="0" accel="50000" decel="50000" fill="hold" nodeType="withEffect">
                                  <p:stCondLst>
                                    <p:cond delay="200"/>
                                  </p:stCondLst>
                                  <p:childTnLst>
                                    <p:animMotion origin="layout" path="M -2.22222E-6 2.53469E-6 L 0.85347 0.70166 " pathEditMode="relative" rAng="0" ptsTypes="AA">
                                      <p:cBhvr>
                                        <p:cTn id="13" dur="2000" fill="hold"/>
                                        <p:tgtEl>
                                          <p:spTgt spid="9"/>
                                        </p:tgtEl>
                                        <p:attrNameLst>
                                          <p:attrName>ppt_x</p:attrName>
                                          <p:attrName>ppt_y</p:attrName>
                                        </p:attrNameLst>
                                      </p:cBhvr>
                                      <p:rCtr x="42700" y="35100"/>
                                    </p:animMotion>
                                  </p:childTnLst>
                                </p:cTn>
                              </p:par>
                              <p:par>
                                <p:cTn id="14" presetID="10" presetClass="exit" presetSubtype="0" fill="hold" grpId="0" nodeType="withEffect">
                                  <p:stCondLst>
                                    <p:cond delay="0"/>
                                  </p:stCondLst>
                                  <p:childTnLst>
                                    <p:animEffect transition="out" filter="fade">
                                      <p:cBhvr>
                                        <p:cTn id="15" dur="1000"/>
                                        <p:tgtEl>
                                          <p:spTgt spid="12"/>
                                        </p:tgtEl>
                                      </p:cBhvr>
                                    </p:animEffect>
                                    <p:set>
                                      <p:cBhvr>
                                        <p:cTn id="16" dur="1" fill="hold">
                                          <p:stCondLst>
                                            <p:cond delay="999"/>
                                          </p:stCondLst>
                                        </p:cTn>
                                        <p:tgtEl>
                                          <p:spTgt spid="12"/>
                                        </p:tgtEl>
                                        <p:attrNameLst>
                                          <p:attrName>style.visibility</p:attrName>
                                        </p:attrNameLst>
                                      </p:cBhvr>
                                      <p:to>
                                        <p:strVal val="hidden"/>
                                      </p:to>
                                    </p:set>
                                  </p:childTnLst>
                                </p:cTn>
                              </p:par>
                              <p:par>
                                <p:cTn id="17" presetID="53" presetClass="entr" presetSubtype="0" fill="hold" nodeType="withEffect">
                                  <p:stCondLst>
                                    <p:cond delay="200"/>
                                  </p:stCondLst>
                                  <p:childTnLst>
                                    <p:set>
                                      <p:cBhvr>
                                        <p:cTn id="18" dur="1" fill="hold">
                                          <p:stCondLst>
                                            <p:cond delay="0"/>
                                          </p:stCondLst>
                                        </p:cTn>
                                        <p:tgtEl>
                                          <p:spTgt spid="8"/>
                                        </p:tgtEl>
                                        <p:attrNameLst>
                                          <p:attrName>style.visibility</p:attrName>
                                        </p:attrNameLst>
                                      </p:cBhvr>
                                      <p:to>
                                        <p:strVal val="visible"/>
                                      </p:to>
                                    </p:set>
                                    <p:anim calcmode="lin" valueType="num">
                                      <p:cBhvr>
                                        <p:cTn id="19" dur="2000" fill="hold"/>
                                        <p:tgtEl>
                                          <p:spTgt spid="8"/>
                                        </p:tgtEl>
                                        <p:attrNameLst>
                                          <p:attrName>ppt_w</p:attrName>
                                        </p:attrNameLst>
                                      </p:cBhvr>
                                      <p:tavLst>
                                        <p:tav tm="0">
                                          <p:val>
                                            <p:fltVal val="0"/>
                                          </p:val>
                                        </p:tav>
                                        <p:tav tm="100000">
                                          <p:val>
                                            <p:strVal val="#ppt_w"/>
                                          </p:val>
                                        </p:tav>
                                      </p:tavLst>
                                    </p:anim>
                                    <p:anim calcmode="lin" valueType="num">
                                      <p:cBhvr>
                                        <p:cTn id="20" dur="2000" fill="hold"/>
                                        <p:tgtEl>
                                          <p:spTgt spid="8"/>
                                        </p:tgtEl>
                                        <p:attrNameLst>
                                          <p:attrName>ppt_h</p:attrName>
                                        </p:attrNameLst>
                                      </p:cBhvr>
                                      <p:tavLst>
                                        <p:tav tm="0">
                                          <p:val>
                                            <p:fltVal val="0"/>
                                          </p:val>
                                        </p:tav>
                                        <p:tav tm="100000">
                                          <p:val>
                                            <p:strVal val="#ppt_h"/>
                                          </p:val>
                                        </p:tav>
                                      </p:tavLst>
                                    </p:anim>
                                    <p:animEffect transition="in" filter="fade">
                                      <p:cBhvr>
                                        <p:cTn id="21" dur="2000"/>
                                        <p:tgtEl>
                                          <p:spTgt spid="8"/>
                                        </p:tgtEl>
                                      </p:cBhvr>
                                    </p:animEffect>
                                  </p:childTnLst>
                                </p:cTn>
                              </p:par>
                              <p:par>
                                <p:cTn id="22" presetID="35" presetClass="path" presetSubtype="0" accel="50000" decel="50000" fill="hold" nodeType="withEffect">
                                  <p:stCondLst>
                                    <p:cond delay="200"/>
                                  </p:stCondLst>
                                  <p:childTnLst>
                                    <p:animMotion origin="layout" path="M 0 -1.96532E-6 L -0.38976 -0.07838 " pathEditMode="relative" rAng="0" ptsTypes="AA">
                                      <p:cBhvr>
                                        <p:cTn id="23" dur="2000" spd="-100000" fill="hold"/>
                                        <p:tgtEl>
                                          <p:spTgt spid="8"/>
                                        </p:tgtEl>
                                        <p:attrNameLst>
                                          <p:attrName>ppt_x</p:attrName>
                                          <p:attrName>ppt_y</p:attrName>
                                        </p:attrNameLst>
                                      </p:cBhvr>
                                      <p:rCtr x="-19500" y="-3900"/>
                                    </p:animMotion>
                                  </p:childTnLst>
                                </p:cTn>
                              </p:par>
                              <p:par>
                                <p:cTn id="24" presetID="53" presetClass="entr" presetSubtype="0" fill="hold" grpId="0" nodeType="withEffect">
                                  <p:stCondLst>
                                    <p:cond delay="200"/>
                                  </p:stCondLst>
                                  <p:childTnLst>
                                    <p:set>
                                      <p:cBhvr>
                                        <p:cTn id="25" dur="1" fill="hold">
                                          <p:stCondLst>
                                            <p:cond delay="0"/>
                                          </p:stCondLst>
                                        </p:cTn>
                                        <p:tgtEl>
                                          <p:spTgt spid="25"/>
                                        </p:tgtEl>
                                        <p:attrNameLst>
                                          <p:attrName>style.visibility</p:attrName>
                                        </p:attrNameLst>
                                      </p:cBhvr>
                                      <p:to>
                                        <p:strVal val="visible"/>
                                      </p:to>
                                    </p:set>
                                    <p:anim calcmode="lin" valueType="num">
                                      <p:cBhvr>
                                        <p:cTn id="26" dur="2000" fill="hold"/>
                                        <p:tgtEl>
                                          <p:spTgt spid="25"/>
                                        </p:tgtEl>
                                        <p:attrNameLst>
                                          <p:attrName>ppt_w</p:attrName>
                                        </p:attrNameLst>
                                      </p:cBhvr>
                                      <p:tavLst>
                                        <p:tav tm="0">
                                          <p:val>
                                            <p:fltVal val="0"/>
                                          </p:val>
                                        </p:tav>
                                        <p:tav tm="100000">
                                          <p:val>
                                            <p:strVal val="#ppt_w"/>
                                          </p:val>
                                        </p:tav>
                                      </p:tavLst>
                                    </p:anim>
                                    <p:anim calcmode="lin" valueType="num">
                                      <p:cBhvr>
                                        <p:cTn id="27" dur="2000" fill="hold"/>
                                        <p:tgtEl>
                                          <p:spTgt spid="25"/>
                                        </p:tgtEl>
                                        <p:attrNameLst>
                                          <p:attrName>ppt_h</p:attrName>
                                        </p:attrNameLst>
                                      </p:cBhvr>
                                      <p:tavLst>
                                        <p:tav tm="0">
                                          <p:val>
                                            <p:fltVal val="0"/>
                                          </p:val>
                                        </p:tav>
                                        <p:tav tm="100000">
                                          <p:val>
                                            <p:strVal val="#ppt_h"/>
                                          </p:val>
                                        </p:tav>
                                      </p:tavLst>
                                    </p:anim>
                                    <p:animEffect transition="in" filter="fade">
                                      <p:cBhvr>
                                        <p:cTn id="28" dur="2000"/>
                                        <p:tgtEl>
                                          <p:spTgt spid="25"/>
                                        </p:tgtEl>
                                      </p:cBhvr>
                                    </p:animEffect>
                                  </p:childTnLst>
                                </p:cTn>
                              </p:par>
                              <p:par>
                                <p:cTn id="29" presetID="35" presetClass="path" presetSubtype="0" accel="50000" decel="50000" fill="hold" grpId="1" nodeType="withEffect">
                                  <p:stCondLst>
                                    <p:cond delay="200"/>
                                  </p:stCondLst>
                                  <p:childTnLst>
                                    <p:animMotion origin="layout" path="M 2.22222E-6 -1.11111E-6 L -0.23021 -0.0125 " pathEditMode="relative" rAng="0" ptsTypes="AA">
                                      <p:cBhvr>
                                        <p:cTn id="30" dur="1000" spd="-100000" fill="hold"/>
                                        <p:tgtEl>
                                          <p:spTgt spid="25"/>
                                        </p:tgtEl>
                                        <p:attrNameLst>
                                          <p:attrName>ppt_x</p:attrName>
                                          <p:attrName>ppt_y</p:attrName>
                                        </p:attrNameLst>
                                      </p:cBhvr>
                                      <p:rCtr x="-11500" y="-600"/>
                                    </p:animMotion>
                                  </p:childTnLst>
                                </p:cTn>
                              </p:par>
                              <p:par>
                                <p:cTn id="31" presetID="53" presetClass="entr" presetSubtype="0" fill="hold" grpId="0" nodeType="withEffect">
                                  <p:stCondLst>
                                    <p:cond delay="200"/>
                                  </p:stCondLst>
                                  <p:childTnLst>
                                    <p:set>
                                      <p:cBhvr>
                                        <p:cTn id="32" dur="1" fill="hold">
                                          <p:stCondLst>
                                            <p:cond delay="0"/>
                                          </p:stCondLst>
                                        </p:cTn>
                                        <p:tgtEl>
                                          <p:spTgt spid="7"/>
                                        </p:tgtEl>
                                        <p:attrNameLst>
                                          <p:attrName>style.visibility</p:attrName>
                                        </p:attrNameLst>
                                      </p:cBhvr>
                                      <p:to>
                                        <p:strVal val="visible"/>
                                      </p:to>
                                    </p:set>
                                    <p:anim calcmode="lin" valueType="num">
                                      <p:cBhvr>
                                        <p:cTn id="33" dur="2000" fill="hold"/>
                                        <p:tgtEl>
                                          <p:spTgt spid="7"/>
                                        </p:tgtEl>
                                        <p:attrNameLst>
                                          <p:attrName>ppt_w</p:attrName>
                                        </p:attrNameLst>
                                      </p:cBhvr>
                                      <p:tavLst>
                                        <p:tav tm="0">
                                          <p:val>
                                            <p:fltVal val="0"/>
                                          </p:val>
                                        </p:tav>
                                        <p:tav tm="100000">
                                          <p:val>
                                            <p:strVal val="#ppt_w"/>
                                          </p:val>
                                        </p:tav>
                                      </p:tavLst>
                                    </p:anim>
                                    <p:anim calcmode="lin" valueType="num">
                                      <p:cBhvr>
                                        <p:cTn id="34" dur="2000" fill="hold"/>
                                        <p:tgtEl>
                                          <p:spTgt spid="7"/>
                                        </p:tgtEl>
                                        <p:attrNameLst>
                                          <p:attrName>ppt_h</p:attrName>
                                        </p:attrNameLst>
                                      </p:cBhvr>
                                      <p:tavLst>
                                        <p:tav tm="0">
                                          <p:val>
                                            <p:fltVal val="0"/>
                                          </p:val>
                                        </p:tav>
                                        <p:tav tm="100000">
                                          <p:val>
                                            <p:strVal val="#ppt_h"/>
                                          </p:val>
                                        </p:tav>
                                      </p:tavLst>
                                    </p:anim>
                                    <p:animEffect transition="in" filter="fade">
                                      <p:cBhvr>
                                        <p:cTn id="35" dur="2000"/>
                                        <p:tgtEl>
                                          <p:spTgt spid="7"/>
                                        </p:tgtEl>
                                      </p:cBhvr>
                                    </p:animEffect>
                                  </p:childTnLst>
                                </p:cTn>
                              </p:par>
                              <p:par>
                                <p:cTn id="36" presetID="53" presetClass="entr" presetSubtype="0" fill="hold" grpId="0" nodeType="withEffect">
                                  <p:stCondLst>
                                    <p:cond delay="200"/>
                                  </p:stCondLst>
                                  <p:childTnLst>
                                    <p:set>
                                      <p:cBhvr>
                                        <p:cTn id="37" dur="1" fill="hold">
                                          <p:stCondLst>
                                            <p:cond delay="0"/>
                                          </p:stCondLst>
                                        </p:cTn>
                                        <p:tgtEl>
                                          <p:spTgt spid="11"/>
                                        </p:tgtEl>
                                        <p:attrNameLst>
                                          <p:attrName>style.visibility</p:attrName>
                                        </p:attrNameLst>
                                      </p:cBhvr>
                                      <p:to>
                                        <p:strVal val="visible"/>
                                      </p:to>
                                    </p:set>
                                    <p:anim calcmode="lin" valueType="num">
                                      <p:cBhvr>
                                        <p:cTn id="38" dur="2000" fill="hold"/>
                                        <p:tgtEl>
                                          <p:spTgt spid="11"/>
                                        </p:tgtEl>
                                        <p:attrNameLst>
                                          <p:attrName>ppt_w</p:attrName>
                                        </p:attrNameLst>
                                      </p:cBhvr>
                                      <p:tavLst>
                                        <p:tav tm="0">
                                          <p:val>
                                            <p:fltVal val="0"/>
                                          </p:val>
                                        </p:tav>
                                        <p:tav tm="100000">
                                          <p:val>
                                            <p:strVal val="#ppt_w"/>
                                          </p:val>
                                        </p:tav>
                                      </p:tavLst>
                                    </p:anim>
                                    <p:anim calcmode="lin" valueType="num">
                                      <p:cBhvr>
                                        <p:cTn id="39" dur="2000" fill="hold"/>
                                        <p:tgtEl>
                                          <p:spTgt spid="11"/>
                                        </p:tgtEl>
                                        <p:attrNameLst>
                                          <p:attrName>ppt_h</p:attrName>
                                        </p:attrNameLst>
                                      </p:cBhvr>
                                      <p:tavLst>
                                        <p:tav tm="0">
                                          <p:val>
                                            <p:fltVal val="0"/>
                                          </p:val>
                                        </p:tav>
                                        <p:tav tm="100000">
                                          <p:val>
                                            <p:strVal val="#ppt_h"/>
                                          </p:val>
                                        </p:tav>
                                      </p:tavLst>
                                    </p:anim>
                                    <p:animEffect transition="in" filter="fade">
                                      <p:cBhvr>
                                        <p:cTn id="40" dur="2000"/>
                                        <p:tgtEl>
                                          <p:spTgt spid="11"/>
                                        </p:tgtEl>
                                      </p:cBhvr>
                                    </p:animEffect>
                                  </p:childTnLst>
                                </p:cTn>
                              </p:par>
                              <p:par>
                                <p:cTn id="41" presetID="10" presetClass="entr" presetSubtype="0" fill="hold" grpId="0" nodeType="withEffect">
                                  <p:stCondLst>
                                    <p:cond delay="20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2000"/>
                                        <p:tgtEl>
                                          <p:spTgt spid="14"/>
                                        </p:tgtEl>
                                      </p:cBhvr>
                                    </p:animEffect>
                                  </p:childTnLst>
                                </p:cTn>
                              </p:par>
                              <p:par>
                                <p:cTn id="44" presetID="10" presetClass="entr" presetSubtype="0" fill="hold" grpId="0" nodeType="withEffect">
                                  <p:stCondLst>
                                    <p:cond delay="20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5" grpId="0" animBg="1"/>
      <p:bldP spid="25" grpId="1" animBg="1"/>
      <p:bldP spid="7" grpId="0" animBg="1"/>
      <p:bldP spid="11" grpId="0" animBg="1"/>
      <p:bldP spid="13"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iStock_000014337954Medium.jpg"/>
          <p:cNvPicPr>
            <a:picLocks noChangeAspect="1"/>
          </p:cNvPicPr>
          <p:nvPr/>
        </p:nvPicPr>
        <p:blipFill>
          <a:blip r:embed="rId3"/>
          <a:srcRect/>
          <a:stretch>
            <a:fillRect/>
          </a:stretch>
        </p:blipFill>
        <p:spPr bwMode="auto">
          <a:xfrm>
            <a:off x="2312988" y="954088"/>
            <a:ext cx="4521200" cy="4959350"/>
          </a:xfrm>
          <a:prstGeom prst="rect">
            <a:avLst/>
          </a:prstGeom>
          <a:noFill/>
          <a:ln w="9525">
            <a:noFill/>
            <a:miter lim="800000"/>
            <a:headEnd/>
            <a:tailEnd/>
          </a:ln>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2246158" y="460926"/>
            <a:ext cx="4194671" cy="5638800"/>
          </a:xfrm>
          <a:prstGeom prst="rect">
            <a:avLst/>
          </a:prstGeom>
          <a:noFill/>
          <a:ln w="9525">
            <a:noFill/>
            <a:miter lim="800000"/>
            <a:headEnd/>
            <a:tailEnd/>
          </a:ln>
        </p:spPr>
      </p:pic>
      <p:sp>
        <p:nvSpPr>
          <p:cNvPr id="10" name="TextBox 9"/>
          <p:cNvSpPr txBox="1"/>
          <p:nvPr/>
        </p:nvSpPr>
        <p:spPr>
          <a:xfrm>
            <a:off x="63500" y="2387600"/>
            <a:ext cx="2543175" cy="523875"/>
          </a:xfrm>
          <a:prstGeom prst="rect">
            <a:avLst/>
          </a:prstGeom>
          <a:noFill/>
        </p:spPr>
        <p:txBody>
          <a:bodyPr wrap="none">
            <a:spAutoFit/>
          </a:bodyPr>
          <a:lstStyle/>
          <a:p>
            <a:pPr algn="ctr" eaLnBrk="0" hangingPunct="0">
              <a:defRPr/>
            </a:pPr>
            <a:r>
              <a:rPr lang="en-US" sz="2800" dirty="0">
                <a:solidFill>
                  <a:schemeClr val="tx1">
                    <a:lumMod val="65000"/>
                    <a:lumOff val="35000"/>
                  </a:schemeClr>
                </a:solidFill>
                <a:latin typeface="Helvetica" pitchFamily="50" charset="0"/>
                <a:cs typeface="+mn-cs"/>
              </a:rPr>
              <a:t>NAPA VALLEY</a:t>
            </a:r>
          </a:p>
        </p:txBody>
      </p:sp>
      <p:grpSp>
        <p:nvGrpSpPr>
          <p:cNvPr id="2" name="Group 15"/>
          <p:cNvGrpSpPr>
            <a:grpSpLocks/>
          </p:cNvGrpSpPr>
          <p:nvPr/>
        </p:nvGrpSpPr>
        <p:grpSpPr bwMode="auto">
          <a:xfrm>
            <a:off x="347663" y="3041650"/>
            <a:ext cx="2533650" cy="590550"/>
            <a:chOff x="348428" y="2816087"/>
            <a:chExt cx="2533073" cy="590351"/>
          </a:xfrm>
        </p:grpSpPr>
        <p:pic>
          <p:nvPicPr>
            <p:cNvPr id="20494" name="Picture 12" descr="DOTTED_ARROW.wmf"/>
            <p:cNvPicPr>
              <a:picLocks noChangeAspect="1"/>
            </p:cNvPicPr>
            <p:nvPr/>
          </p:nvPicPr>
          <p:blipFill>
            <a:blip r:embed="rId5"/>
            <a:srcRect/>
            <a:stretch>
              <a:fillRect/>
            </a:stretch>
          </p:blipFill>
          <p:spPr bwMode="auto">
            <a:xfrm>
              <a:off x="1349811" y="3174171"/>
              <a:ext cx="215900" cy="165100"/>
            </a:xfrm>
            <a:prstGeom prst="rect">
              <a:avLst/>
            </a:prstGeom>
            <a:noFill/>
            <a:ln w="9525">
              <a:noFill/>
              <a:miter lim="800000"/>
              <a:headEnd/>
              <a:tailEnd/>
            </a:ln>
          </p:spPr>
        </p:pic>
        <p:sp>
          <p:nvSpPr>
            <p:cNvPr id="14" name="TextBox 13"/>
            <p:cNvSpPr txBox="1"/>
            <p:nvPr/>
          </p:nvSpPr>
          <p:spPr>
            <a:xfrm>
              <a:off x="348428" y="2816087"/>
              <a:ext cx="2533073" cy="338024"/>
            </a:xfrm>
            <a:prstGeom prst="rect">
              <a:avLst/>
            </a:prstGeom>
            <a:noFill/>
          </p:spPr>
          <p:txBody>
            <a:bodyPr wrap="none">
              <a:spAutoFit/>
            </a:bodyPr>
            <a:lstStyle/>
            <a:p>
              <a:pPr algn="r" eaLnBrk="0" hangingPunct="0">
                <a:defRPr/>
              </a:pPr>
              <a:r>
                <a:rPr lang="en-US" sz="1600" dirty="0">
                  <a:solidFill>
                    <a:schemeClr val="tx1">
                      <a:lumMod val="65000"/>
                      <a:lumOff val="35000"/>
                    </a:schemeClr>
                  </a:solidFill>
                  <a:latin typeface="Helvetica" pitchFamily="50" charset="0"/>
                  <a:cs typeface="+mn-cs"/>
                </a:rPr>
                <a:t>Distance to Pacific Ocean</a:t>
              </a:r>
            </a:p>
          </p:txBody>
        </p:sp>
        <p:sp>
          <p:nvSpPr>
            <p:cNvPr id="15" name="TextBox 14"/>
            <p:cNvSpPr txBox="1"/>
            <p:nvPr/>
          </p:nvSpPr>
          <p:spPr>
            <a:xfrm>
              <a:off x="1578460" y="3068415"/>
              <a:ext cx="1303041" cy="338023"/>
            </a:xfrm>
            <a:prstGeom prst="rect">
              <a:avLst/>
            </a:prstGeom>
            <a:noFill/>
          </p:spPr>
          <p:txBody>
            <a:bodyPr wrap="none">
              <a:spAutoFit/>
            </a:bodyPr>
            <a:lstStyle/>
            <a:p>
              <a:pPr algn="r" eaLnBrk="0" hangingPunct="0">
                <a:defRPr/>
              </a:pPr>
              <a:r>
                <a:rPr lang="en-US" sz="1600" dirty="0" err="1">
                  <a:solidFill>
                    <a:schemeClr val="tx1">
                      <a:lumMod val="65000"/>
                      <a:lumOff val="35000"/>
                    </a:schemeClr>
                  </a:solidFill>
                  <a:latin typeface="Helvetica" pitchFamily="50" charset="0"/>
                  <a:cs typeface="+mn-cs"/>
                </a:rPr>
                <a:t>36mi</a:t>
              </a:r>
              <a:r>
                <a:rPr lang="en-US" sz="1600" dirty="0">
                  <a:solidFill>
                    <a:schemeClr val="tx1">
                      <a:lumMod val="65000"/>
                      <a:lumOff val="35000"/>
                    </a:schemeClr>
                  </a:solidFill>
                  <a:latin typeface="Helvetica" pitchFamily="50" charset="0"/>
                  <a:cs typeface="+mn-cs"/>
                </a:rPr>
                <a:t> / </a:t>
              </a:r>
              <a:r>
                <a:rPr lang="en-US" sz="1600" dirty="0" err="1">
                  <a:solidFill>
                    <a:schemeClr val="tx1">
                      <a:lumMod val="65000"/>
                      <a:lumOff val="35000"/>
                    </a:schemeClr>
                  </a:solidFill>
                  <a:latin typeface="Helvetica" pitchFamily="50" charset="0"/>
                  <a:cs typeface="+mn-cs"/>
                </a:rPr>
                <a:t>58km</a:t>
              </a:r>
              <a:endParaRPr lang="en-US" sz="1600" dirty="0">
                <a:solidFill>
                  <a:schemeClr val="tx1">
                    <a:lumMod val="65000"/>
                    <a:lumOff val="35000"/>
                  </a:schemeClr>
                </a:solidFill>
                <a:latin typeface="Helvetica" pitchFamily="50" charset="0"/>
                <a:cs typeface="+mn-cs"/>
              </a:endParaRPr>
            </a:p>
          </p:txBody>
        </p:sp>
      </p:grpSp>
      <p:grpSp>
        <p:nvGrpSpPr>
          <p:cNvPr id="3" name="Group 16"/>
          <p:cNvGrpSpPr>
            <a:grpSpLocks/>
          </p:cNvGrpSpPr>
          <p:nvPr/>
        </p:nvGrpSpPr>
        <p:grpSpPr bwMode="auto">
          <a:xfrm>
            <a:off x="1187450" y="4319588"/>
            <a:ext cx="2578100" cy="590550"/>
            <a:chOff x="303550" y="2816087"/>
            <a:chExt cx="2577951" cy="590351"/>
          </a:xfrm>
        </p:grpSpPr>
        <p:sp>
          <p:nvSpPr>
            <p:cNvPr id="19" name="TextBox 18"/>
            <p:cNvSpPr txBox="1"/>
            <p:nvPr/>
          </p:nvSpPr>
          <p:spPr>
            <a:xfrm>
              <a:off x="303550" y="2816087"/>
              <a:ext cx="2577951" cy="338023"/>
            </a:xfrm>
            <a:prstGeom prst="rect">
              <a:avLst/>
            </a:prstGeom>
            <a:noFill/>
          </p:spPr>
          <p:txBody>
            <a:bodyPr wrap="none">
              <a:spAutoFit/>
            </a:bodyPr>
            <a:lstStyle/>
            <a:p>
              <a:pPr algn="r" eaLnBrk="0" hangingPunct="0">
                <a:defRPr/>
              </a:pPr>
              <a:r>
                <a:rPr lang="en-US" sz="1600" dirty="0">
                  <a:solidFill>
                    <a:schemeClr val="tx1">
                      <a:lumMod val="65000"/>
                      <a:lumOff val="35000"/>
                    </a:schemeClr>
                  </a:solidFill>
                  <a:latin typeface="Helvetica" pitchFamily="50" charset="0"/>
                  <a:cs typeface="+mn-cs"/>
                </a:rPr>
                <a:t>Distance to San Francisco</a:t>
              </a:r>
            </a:p>
          </p:txBody>
        </p:sp>
        <p:sp>
          <p:nvSpPr>
            <p:cNvPr id="20" name="TextBox 19"/>
            <p:cNvSpPr txBox="1"/>
            <p:nvPr/>
          </p:nvSpPr>
          <p:spPr>
            <a:xfrm>
              <a:off x="1578239" y="3068414"/>
              <a:ext cx="1303262" cy="338024"/>
            </a:xfrm>
            <a:prstGeom prst="rect">
              <a:avLst/>
            </a:prstGeom>
            <a:noFill/>
          </p:spPr>
          <p:txBody>
            <a:bodyPr wrap="none">
              <a:spAutoFit/>
            </a:bodyPr>
            <a:lstStyle/>
            <a:p>
              <a:pPr algn="r" eaLnBrk="0" hangingPunct="0">
                <a:defRPr/>
              </a:pPr>
              <a:r>
                <a:rPr lang="en-US" sz="1600" dirty="0" err="1">
                  <a:solidFill>
                    <a:schemeClr val="tx1">
                      <a:lumMod val="65000"/>
                      <a:lumOff val="35000"/>
                    </a:schemeClr>
                  </a:solidFill>
                  <a:latin typeface="Helvetica" pitchFamily="50" charset="0"/>
                  <a:cs typeface="+mn-cs"/>
                </a:rPr>
                <a:t>48mi</a:t>
              </a:r>
              <a:r>
                <a:rPr lang="en-US" sz="1600" dirty="0">
                  <a:solidFill>
                    <a:schemeClr val="tx1">
                      <a:lumMod val="65000"/>
                      <a:lumOff val="35000"/>
                    </a:schemeClr>
                  </a:solidFill>
                  <a:latin typeface="Helvetica" pitchFamily="50" charset="0"/>
                  <a:cs typeface="+mn-cs"/>
                </a:rPr>
                <a:t> / </a:t>
              </a:r>
              <a:r>
                <a:rPr lang="en-US" sz="1600" dirty="0" err="1">
                  <a:solidFill>
                    <a:schemeClr val="tx1">
                      <a:lumMod val="65000"/>
                      <a:lumOff val="35000"/>
                    </a:schemeClr>
                  </a:solidFill>
                  <a:latin typeface="Helvetica" pitchFamily="50" charset="0"/>
                  <a:cs typeface="+mn-cs"/>
                </a:rPr>
                <a:t>77km</a:t>
              </a:r>
              <a:endParaRPr lang="en-US" sz="1600" dirty="0">
                <a:solidFill>
                  <a:schemeClr val="tx1">
                    <a:lumMod val="65000"/>
                    <a:lumOff val="35000"/>
                  </a:schemeClr>
                </a:solidFill>
                <a:latin typeface="Helvetica" pitchFamily="50" charset="0"/>
                <a:cs typeface="+mn-cs"/>
              </a:endParaRPr>
            </a:p>
          </p:txBody>
        </p:sp>
      </p:grpSp>
      <p:grpSp>
        <p:nvGrpSpPr>
          <p:cNvPr id="4" name="Group 20"/>
          <p:cNvGrpSpPr>
            <a:grpSpLocks/>
          </p:cNvGrpSpPr>
          <p:nvPr/>
        </p:nvGrpSpPr>
        <p:grpSpPr bwMode="auto">
          <a:xfrm>
            <a:off x="5927725" y="5008563"/>
            <a:ext cx="2382838" cy="590550"/>
            <a:chOff x="497522" y="2816087"/>
            <a:chExt cx="2383986" cy="590351"/>
          </a:xfrm>
        </p:grpSpPr>
        <p:pic>
          <p:nvPicPr>
            <p:cNvPr id="20488" name="Picture 21" descr="DOTTED_ARROW.wmf"/>
            <p:cNvPicPr>
              <a:picLocks noChangeAspect="1"/>
            </p:cNvPicPr>
            <p:nvPr/>
          </p:nvPicPr>
          <p:blipFill>
            <a:blip r:embed="rId5"/>
            <a:srcRect/>
            <a:stretch>
              <a:fillRect/>
            </a:stretch>
          </p:blipFill>
          <p:spPr bwMode="auto">
            <a:xfrm rot="-5400000">
              <a:off x="1192632" y="3169408"/>
              <a:ext cx="215900" cy="165100"/>
            </a:xfrm>
            <a:prstGeom prst="rect">
              <a:avLst/>
            </a:prstGeom>
            <a:noFill/>
            <a:ln w="9525">
              <a:noFill/>
              <a:miter lim="800000"/>
              <a:headEnd/>
              <a:tailEnd/>
            </a:ln>
          </p:spPr>
        </p:pic>
        <p:sp>
          <p:nvSpPr>
            <p:cNvPr id="23" name="TextBox 22"/>
            <p:cNvSpPr txBox="1"/>
            <p:nvPr/>
          </p:nvSpPr>
          <p:spPr>
            <a:xfrm>
              <a:off x="497522" y="2816087"/>
              <a:ext cx="2383986" cy="338023"/>
            </a:xfrm>
            <a:prstGeom prst="rect">
              <a:avLst/>
            </a:prstGeom>
            <a:noFill/>
          </p:spPr>
          <p:txBody>
            <a:bodyPr wrap="none">
              <a:spAutoFit/>
            </a:bodyPr>
            <a:lstStyle/>
            <a:p>
              <a:pPr algn="r" eaLnBrk="0" hangingPunct="0">
                <a:defRPr/>
              </a:pPr>
              <a:r>
                <a:rPr lang="en-US" sz="1600" dirty="0">
                  <a:solidFill>
                    <a:schemeClr val="tx1">
                      <a:lumMod val="65000"/>
                      <a:lumOff val="35000"/>
                    </a:schemeClr>
                  </a:solidFill>
                  <a:latin typeface="Helvetica" pitchFamily="50" charset="0"/>
                  <a:cs typeface="+mn-cs"/>
                </a:rPr>
                <a:t>Distance to Los Angeles</a:t>
              </a:r>
            </a:p>
          </p:txBody>
        </p:sp>
        <p:sp>
          <p:nvSpPr>
            <p:cNvPr id="24" name="TextBox 23"/>
            <p:cNvSpPr txBox="1"/>
            <p:nvPr/>
          </p:nvSpPr>
          <p:spPr>
            <a:xfrm>
              <a:off x="1350421" y="3068414"/>
              <a:ext cx="1531087" cy="338024"/>
            </a:xfrm>
            <a:prstGeom prst="rect">
              <a:avLst/>
            </a:prstGeom>
            <a:noFill/>
          </p:spPr>
          <p:txBody>
            <a:bodyPr wrap="none">
              <a:spAutoFit/>
            </a:bodyPr>
            <a:lstStyle/>
            <a:p>
              <a:pPr algn="r" eaLnBrk="0" hangingPunct="0">
                <a:defRPr/>
              </a:pPr>
              <a:r>
                <a:rPr lang="en-US" sz="1600" dirty="0" err="1">
                  <a:solidFill>
                    <a:schemeClr val="tx1">
                      <a:lumMod val="65000"/>
                      <a:lumOff val="35000"/>
                    </a:schemeClr>
                  </a:solidFill>
                  <a:latin typeface="Helvetica" pitchFamily="50" charset="0"/>
                  <a:cs typeface="+mn-cs"/>
                </a:rPr>
                <a:t>360mi</a:t>
              </a:r>
              <a:r>
                <a:rPr lang="en-US" sz="1600" dirty="0">
                  <a:solidFill>
                    <a:schemeClr val="tx1">
                      <a:lumMod val="65000"/>
                      <a:lumOff val="35000"/>
                    </a:schemeClr>
                  </a:solidFill>
                  <a:latin typeface="Helvetica" pitchFamily="50" charset="0"/>
                  <a:cs typeface="+mn-cs"/>
                </a:rPr>
                <a:t> / </a:t>
              </a:r>
              <a:r>
                <a:rPr lang="en-US" sz="1600" dirty="0" err="1">
                  <a:solidFill>
                    <a:schemeClr val="tx1">
                      <a:lumMod val="65000"/>
                      <a:lumOff val="35000"/>
                    </a:schemeClr>
                  </a:solidFill>
                  <a:latin typeface="Helvetica" pitchFamily="50" charset="0"/>
                  <a:cs typeface="+mn-cs"/>
                </a:rPr>
                <a:t>579km</a:t>
              </a:r>
              <a:endParaRPr lang="en-US" sz="1600" dirty="0">
                <a:solidFill>
                  <a:schemeClr val="tx1">
                    <a:lumMod val="65000"/>
                    <a:lumOff val="35000"/>
                  </a:schemeClr>
                </a:solidFill>
                <a:latin typeface="Helvetica" pitchFamily="50" charset="0"/>
                <a:cs typeface="+mn-cs"/>
              </a:endParaRPr>
            </a:p>
          </p:txBody>
        </p:sp>
      </p:grpSp>
      <p:sp>
        <p:nvSpPr>
          <p:cNvPr id="25" name="Oval 24"/>
          <p:cNvSpPr/>
          <p:nvPr/>
        </p:nvSpPr>
        <p:spPr bwMode="auto">
          <a:xfrm>
            <a:off x="3346450" y="2982913"/>
            <a:ext cx="101600" cy="101600"/>
          </a:xfrm>
          <a:prstGeom prst="ellipse">
            <a:avLst/>
          </a:prstGeom>
          <a:solidFill>
            <a:schemeClr val="tx1">
              <a:lumMod val="65000"/>
              <a:lumOff val="35000"/>
            </a:schemeClr>
          </a:solidFill>
          <a:ln w="9525" cap="flat" cmpd="sng" algn="ctr">
            <a:noFill/>
            <a:prstDash val="solid"/>
            <a:round/>
            <a:headEnd type="none" w="med" len="med"/>
            <a:tailEnd type="none" w="med" len="med"/>
          </a:ln>
          <a:effectLst/>
        </p:spPr>
        <p:txBody>
          <a:bodyPr/>
          <a:lstStyle/>
          <a:p>
            <a:pPr algn="ctr" eaLnBrk="0" hangingPunct="0">
              <a:defRPr/>
            </a:pPr>
            <a:endParaRPr lang="en-US">
              <a:latin typeface="Times"/>
              <a:cs typeface="+mn-cs"/>
            </a:endParaRPr>
          </a:p>
        </p:txBody>
      </p:sp>
      <p:pic>
        <p:nvPicPr>
          <p:cNvPr id="18" name="Picture 21" descr="DOTTED_ARROW.wmf"/>
          <p:cNvPicPr>
            <a:picLocks noChangeAspect="1"/>
          </p:cNvPicPr>
          <p:nvPr/>
        </p:nvPicPr>
        <p:blipFill>
          <a:blip r:embed="rId5"/>
          <a:srcRect/>
          <a:stretch>
            <a:fillRect/>
          </a:stretch>
        </p:blipFill>
        <p:spPr bwMode="auto">
          <a:xfrm rot="16200000">
            <a:off x="2289830" y="4672984"/>
            <a:ext cx="215973" cy="165020"/>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2000"/>
                                        <p:tgtEl>
                                          <p:spTgt spid="9"/>
                                        </p:tgtEl>
                                      </p:cBhvr>
                                    </p:animEffect>
                                    <p:set>
                                      <p:cBhvr>
                                        <p:cTn id="7" dur="1" fill="hold">
                                          <p:stCondLst>
                                            <p:cond delay="1999"/>
                                          </p:stCondLst>
                                        </p:cTn>
                                        <p:tgtEl>
                                          <p:spTgt spid="9"/>
                                        </p:tgtEl>
                                        <p:attrNameLst>
                                          <p:attrName>style.visibility</p:attrName>
                                        </p:attrNameLst>
                                      </p:cBhvr>
                                      <p:to>
                                        <p:strVal val="hidden"/>
                                      </p:to>
                                    </p:set>
                                  </p:childTnLst>
                                </p:cTn>
                              </p:par>
                              <p:par>
                                <p:cTn id="8" presetID="23" presetClass="exit" presetSubtype="16" fill="hold" nodeType="withEffect">
                                  <p:stCondLst>
                                    <p:cond delay="200"/>
                                  </p:stCondLst>
                                  <p:childTnLst>
                                    <p:anim calcmode="lin" valueType="num">
                                      <p:cBhvr>
                                        <p:cTn id="9" dur="2000"/>
                                        <p:tgtEl>
                                          <p:spTgt spid="9"/>
                                        </p:tgtEl>
                                        <p:attrNameLst>
                                          <p:attrName>ppt_w</p:attrName>
                                        </p:attrNameLst>
                                      </p:cBhvr>
                                      <p:tavLst>
                                        <p:tav tm="0">
                                          <p:val>
                                            <p:strVal val="ppt_w"/>
                                          </p:val>
                                        </p:tav>
                                        <p:tav tm="100000">
                                          <p:val>
                                            <p:strVal val="4*ppt_w"/>
                                          </p:val>
                                        </p:tav>
                                      </p:tavLst>
                                    </p:anim>
                                    <p:anim calcmode="lin" valueType="num">
                                      <p:cBhvr>
                                        <p:cTn id="10" dur="2000"/>
                                        <p:tgtEl>
                                          <p:spTgt spid="9"/>
                                        </p:tgtEl>
                                        <p:attrNameLst>
                                          <p:attrName>ppt_h</p:attrName>
                                        </p:attrNameLst>
                                      </p:cBhvr>
                                      <p:tavLst>
                                        <p:tav tm="0">
                                          <p:val>
                                            <p:strVal val="ppt_h"/>
                                          </p:val>
                                        </p:tav>
                                        <p:tav tm="100000">
                                          <p:val>
                                            <p:strVal val="4*ppt_h"/>
                                          </p:val>
                                        </p:tav>
                                      </p:tavLst>
                                    </p:anim>
                                    <p:set>
                                      <p:cBhvr>
                                        <p:cTn id="11" dur="1" fill="hold">
                                          <p:stCondLst>
                                            <p:cond delay="1999"/>
                                          </p:stCondLst>
                                        </p:cTn>
                                        <p:tgtEl>
                                          <p:spTgt spid="9"/>
                                        </p:tgtEl>
                                        <p:attrNameLst>
                                          <p:attrName>style.visibility</p:attrName>
                                        </p:attrNameLst>
                                      </p:cBhvr>
                                      <p:to>
                                        <p:strVal val="hidden"/>
                                      </p:to>
                                    </p:set>
                                  </p:childTnLst>
                                </p:cTn>
                              </p:par>
                              <p:par>
                                <p:cTn id="12" presetID="53" presetClass="entr" presetSubtype="0" fill="hold" nodeType="withEffect">
                                  <p:stCondLst>
                                    <p:cond delay="200"/>
                                  </p:stCondLst>
                                  <p:childTnLst>
                                    <p:set>
                                      <p:cBhvr>
                                        <p:cTn id="13" dur="1" fill="hold">
                                          <p:stCondLst>
                                            <p:cond delay="0"/>
                                          </p:stCondLst>
                                        </p:cTn>
                                        <p:tgtEl>
                                          <p:spTgt spid="8"/>
                                        </p:tgtEl>
                                        <p:attrNameLst>
                                          <p:attrName>style.visibility</p:attrName>
                                        </p:attrNameLst>
                                      </p:cBhvr>
                                      <p:to>
                                        <p:strVal val="visible"/>
                                      </p:to>
                                    </p:set>
                                    <p:anim calcmode="lin" valueType="num">
                                      <p:cBhvr>
                                        <p:cTn id="14" dur="2000" fill="hold"/>
                                        <p:tgtEl>
                                          <p:spTgt spid="8"/>
                                        </p:tgtEl>
                                        <p:attrNameLst>
                                          <p:attrName>ppt_w</p:attrName>
                                        </p:attrNameLst>
                                      </p:cBhvr>
                                      <p:tavLst>
                                        <p:tav tm="0">
                                          <p:val>
                                            <p:fltVal val="0"/>
                                          </p:val>
                                        </p:tav>
                                        <p:tav tm="100000">
                                          <p:val>
                                            <p:strVal val="#ppt_w"/>
                                          </p:val>
                                        </p:tav>
                                      </p:tavLst>
                                    </p:anim>
                                    <p:anim calcmode="lin" valueType="num">
                                      <p:cBhvr>
                                        <p:cTn id="15" dur="2000" fill="hold"/>
                                        <p:tgtEl>
                                          <p:spTgt spid="8"/>
                                        </p:tgtEl>
                                        <p:attrNameLst>
                                          <p:attrName>ppt_h</p:attrName>
                                        </p:attrNameLst>
                                      </p:cBhvr>
                                      <p:tavLst>
                                        <p:tav tm="0">
                                          <p:val>
                                            <p:fltVal val="0"/>
                                          </p:val>
                                        </p:tav>
                                        <p:tav tm="100000">
                                          <p:val>
                                            <p:strVal val="#ppt_h"/>
                                          </p:val>
                                        </p:tav>
                                      </p:tavLst>
                                    </p:anim>
                                    <p:animEffect transition="in" filter="fade">
                                      <p:cBhvr>
                                        <p:cTn id="16" dur="2000"/>
                                        <p:tgtEl>
                                          <p:spTgt spid="8"/>
                                        </p:tgtEl>
                                      </p:cBhvr>
                                    </p:animEffect>
                                  </p:childTnLst>
                                </p:cTn>
                              </p:par>
                              <p:par>
                                <p:cTn id="17" presetID="35" presetClass="path" presetSubtype="0" accel="50000" decel="50000" fill="hold" nodeType="withEffect">
                                  <p:stCondLst>
                                    <p:cond delay="200"/>
                                  </p:stCondLst>
                                  <p:childTnLst>
                                    <p:animMotion origin="layout" path="M 0 2.53469E-6 L -0.14045 -0.03331 " pathEditMode="relative" rAng="0" ptsTypes="AA">
                                      <p:cBhvr>
                                        <p:cTn id="18" dur="2000" spd="-100000" fill="hold"/>
                                        <p:tgtEl>
                                          <p:spTgt spid="8"/>
                                        </p:tgtEl>
                                        <p:attrNameLst>
                                          <p:attrName>ppt_x</p:attrName>
                                          <p:attrName>ppt_y</p:attrName>
                                        </p:attrNameLst>
                                      </p:cBhvr>
                                      <p:rCtr x="-7000" y="-1700"/>
                                    </p:animMotion>
                                  </p:childTnLst>
                                </p:cTn>
                              </p:par>
                              <p:par>
                                <p:cTn id="19" presetID="10" presetClass="exit" presetSubtype="0" fill="hold" grpId="0" nodeType="withEffect">
                                  <p:stCondLst>
                                    <p:cond delay="200"/>
                                  </p:stCondLst>
                                  <p:childTnLst>
                                    <p:animEffect transition="out" filter="fade">
                                      <p:cBhvr>
                                        <p:cTn id="20" dur="500"/>
                                        <p:tgtEl>
                                          <p:spTgt spid="25"/>
                                        </p:tgtEl>
                                      </p:cBhvr>
                                    </p:animEffect>
                                    <p:set>
                                      <p:cBhvr>
                                        <p:cTn id="21" dur="1" fill="hold">
                                          <p:stCondLst>
                                            <p:cond delay="499"/>
                                          </p:stCondLst>
                                        </p:cTn>
                                        <p:tgtEl>
                                          <p:spTgt spid="25"/>
                                        </p:tgtEl>
                                        <p:attrNameLst>
                                          <p:attrName>style.visibility</p:attrName>
                                        </p:attrNameLst>
                                      </p:cBhvr>
                                      <p:to>
                                        <p:strVal val="hidden"/>
                                      </p:to>
                                    </p:set>
                                  </p:childTnLst>
                                </p:cTn>
                              </p:par>
                            </p:childTnLst>
                          </p:cTn>
                        </p:par>
                        <p:par>
                          <p:cTn id="22" fill="hold">
                            <p:stCondLst>
                              <p:cond delay="2200"/>
                            </p:stCondLst>
                            <p:childTnLst>
                              <p:par>
                                <p:cTn id="23" presetID="10" presetClass="entr" presetSubtype="0"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1000"/>
                                        <p:tgtEl>
                                          <p:spTgt spid="2"/>
                                        </p:tgtEl>
                                      </p:cBhvr>
                                    </p:animEffect>
                                  </p:childTnLst>
                                </p:cTn>
                              </p:par>
                            </p:childTnLst>
                          </p:cTn>
                        </p:par>
                        <p:par>
                          <p:cTn id="26" fill="hold">
                            <p:stCondLst>
                              <p:cond delay="3200"/>
                            </p:stCondLst>
                            <p:childTnLst>
                              <p:par>
                                <p:cTn id="27" presetID="10" presetClass="entr" presetSubtype="0" fill="hold" nodeType="after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1000"/>
                                        <p:tgtEl>
                                          <p:spTgt spid="3"/>
                                        </p:tgtEl>
                                      </p:cBhvr>
                                    </p:animEffect>
                                  </p:childTnLst>
                                </p:cTn>
                              </p:par>
                              <p:par>
                                <p:cTn id="30" presetID="10" presetClass="entr" presetSubtype="0" fill="hold" nodeType="with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childTnLst>
                                </p:cTn>
                              </p:par>
                            </p:childTnLst>
                          </p:cTn>
                        </p:par>
                        <p:par>
                          <p:cTn id="33" fill="hold">
                            <p:stCondLst>
                              <p:cond delay="4200"/>
                            </p:stCondLst>
                            <p:childTnLst>
                              <p:par>
                                <p:cTn id="34" presetID="10"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73958210.jpg"/>
          <p:cNvPicPr>
            <a:picLocks noChangeAspect="1"/>
          </p:cNvPicPr>
          <p:nvPr/>
        </p:nvPicPr>
        <p:blipFill>
          <a:blip r:embed="rId3"/>
          <a:srcRect/>
          <a:stretch>
            <a:fillRect/>
          </a:stretch>
        </p:blipFill>
        <p:spPr>
          <a:xfrm>
            <a:off x="0" y="0"/>
            <a:ext cx="4572000" cy="6858000"/>
          </a:xfrm>
          <a:prstGeom prst="rect">
            <a:avLst/>
          </a:prstGeom>
        </p:spPr>
      </p:pic>
      <p:pic>
        <p:nvPicPr>
          <p:cNvPr id="24578" name="Picture 7" descr="GRN_CIRCLE.png"/>
          <p:cNvPicPr>
            <a:picLocks noChangeAspect="1"/>
          </p:cNvPicPr>
          <p:nvPr/>
        </p:nvPicPr>
        <p:blipFill>
          <a:blip r:embed="rId4">
            <a:lum bright="-2000"/>
          </a:blip>
          <a:srcRect/>
          <a:stretch>
            <a:fillRect/>
          </a:stretch>
        </p:blipFill>
        <p:spPr bwMode="auto">
          <a:xfrm>
            <a:off x="425450" y="2870200"/>
            <a:ext cx="3548063" cy="3600450"/>
          </a:xfrm>
          <a:prstGeom prst="rect">
            <a:avLst/>
          </a:prstGeom>
          <a:noFill/>
          <a:ln w="9525">
            <a:noFill/>
            <a:miter lim="800000"/>
            <a:headEnd/>
            <a:tailEnd/>
          </a:ln>
        </p:spPr>
      </p:pic>
      <p:pic>
        <p:nvPicPr>
          <p:cNvPr id="24579" name="Picture 3"/>
          <p:cNvPicPr>
            <a:picLocks noChangeAspect="1" noChangeArrowheads="1"/>
          </p:cNvPicPr>
          <p:nvPr/>
        </p:nvPicPr>
        <p:blipFill>
          <a:blip r:embed="rId5">
            <a:lum contrast="-30000"/>
          </a:blip>
          <a:srcRect/>
          <a:stretch>
            <a:fillRect/>
          </a:stretch>
        </p:blipFill>
        <p:spPr bwMode="auto">
          <a:xfrm>
            <a:off x="5432425" y="1711325"/>
            <a:ext cx="1858963" cy="2327275"/>
          </a:xfrm>
          <a:prstGeom prst="rect">
            <a:avLst/>
          </a:prstGeom>
          <a:noFill/>
          <a:ln w="9525">
            <a:noFill/>
            <a:miter lim="800000"/>
            <a:headEnd/>
            <a:tailEnd/>
          </a:ln>
        </p:spPr>
      </p:pic>
      <p:sp>
        <p:nvSpPr>
          <p:cNvPr id="14" name="TextBox 13"/>
          <p:cNvSpPr txBox="1"/>
          <p:nvPr/>
        </p:nvSpPr>
        <p:spPr>
          <a:xfrm>
            <a:off x="6638925" y="2073275"/>
            <a:ext cx="1698625" cy="338138"/>
          </a:xfrm>
          <a:prstGeom prst="rect">
            <a:avLst/>
          </a:prstGeom>
          <a:noFill/>
        </p:spPr>
        <p:txBody>
          <a:bodyPr wrap="none">
            <a:spAutoFit/>
          </a:bodyPr>
          <a:lstStyle/>
          <a:p>
            <a:pPr algn="r" eaLnBrk="0" hangingPunct="0">
              <a:defRPr/>
            </a:pPr>
            <a:r>
              <a:rPr lang="en-US" sz="1600" dirty="0">
                <a:solidFill>
                  <a:schemeClr val="tx1">
                    <a:lumMod val="65000"/>
                    <a:lumOff val="35000"/>
                  </a:schemeClr>
                </a:solidFill>
                <a:latin typeface="Helvetica" pitchFamily="50" charset="0"/>
                <a:cs typeface="+mn-cs"/>
              </a:rPr>
              <a:t>Napa Valley AVA</a:t>
            </a:r>
          </a:p>
        </p:txBody>
      </p:sp>
      <p:sp>
        <p:nvSpPr>
          <p:cNvPr id="24581" name="TextBox 15"/>
          <p:cNvSpPr txBox="1">
            <a:spLocks noChangeArrowheads="1"/>
          </p:cNvSpPr>
          <p:nvPr/>
        </p:nvSpPr>
        <p:spPr bwMode="auto">
          <a:xfrm>
            <a:off x="134896" y="3429000"/>
            <a:ext cx="3296159" cy="2800767"/>
          </a:xfrm>
          <a:prstGeom prst="rect">
            <a:avLst/>
          </a:prstGeom>
          <a:noFill/>
          <a:ln w="9525">
            <a:noFill/>
            <a:miter lim="800000"/>
            <a:headEnd/>
            <a:tailEnd/>
          </a:ln>
        </p:spPr>
        <p:txBody>
          <a:bodyPr wrap="none">
            <a:spAutoFit/>
          </a:bodyPr>
          <a:lstStyle/>
          <a:p>
            <a:pPr algn="r" eaLnBrk="0" hangingPunct="0"/>
            <a:r>
              <a:rPr lang="en-US" dirty="0">
                <a:solidFill>
                  <a:schemeClr val="bg1"/>
                </a:solidFill>
                <a:latin typeface="Helvetica" pitchFamily="34" charset="0"/>
              </a:rPr>
              <a:t>NAPA VALLEY</a:t>
            </a:r>
          </a:p>
          <a:p>
            <a:pPr algn="r" eaLnBrk="0" hangingPunct="0"/>
            <a:endParaRPr lang="en-US" dirty="0">
              <a:solidFill>
                <a:schemeClr val="bg1"/>
              </a:solidFill>
              <a:latin typeface="Helvetica" pitchFamily="34" charset="0"/>
            </a:endParaRPr>
          </a:p>
          <a:p>
            <a:pPr algn="r" eaLnBrk="0" hangingPunct="0"/>
            <a:r>
              <a:rPr lang="en-US" sz="1600" dirty="0">
                <a:solidFill>
                  <a:schemeClr val="bg1"/>
                </a:solidFill>
                <a:latin typeface="Helvetica" pitchFamily="34" charset="0"/>
              </a:rPr>
              <a:t>                                Small in size. </a:t>
            </a:r>
          </a:p>
          <a:p>
            <a:pPr algn="r" eaLnBrk="0" hangingPunct="0"/>
            <a:r>
              <a:rPr lang="en-US" sz="1600" dirty="0">
                <a:solidFill>
                  <a:schemeClr val="bg1"/>
                </a:solidFill>
                <a:latin typeface="Helvetica" pitchFamily="34" charset="0"/>
              </a:rPr>
              <a:t>Big in quality and </a:t>
            </a:r>
            <a:r>
              <a:rPr lang="en-US" sz="1600" dirty="0" smtClean="0">
                <a:solidFill>
                  <a:schemeClr val="bg1"/>
                </a:solidFill>
                <a:latin typeface="Helvetica" pitchFamily="34" charset="0"/>
              </a:rPr>
              <a:t>diversity</a:t>
            </a:r>
            <a:endParaRPr lang="en-US" sz="1600" dirty="0">
              <a:solidFill>
                <a:schemeClr val="bg1"/>
              </a:solidFill>
              <a:latin typeface="Helvetica" pitchFamily="34" charset="0"/>
            </a:endParaRPr>
          </a:p>
          <a:p>
            <a:pPr algn="r" eaLnBrk="0" hangingPunct="0"/>
            <a:r>
              <a:rPr lang="en-US" sz="1600" dirty="0">
                <a:solidFill>
                  <a:schemeClr val="bg1"/>
                </a:solidFill>
                <a:latin typeface="Helvetica" pitchFamily="34" charset="0"/>
              </a:rPr>
              <a:t>                                </a:t>
            </a:r>
            <a:endParaRPr lang="en-US" sz="1600" dirty="0" smtClean="0">
              <a:solidFill>
                <a:schemeClr val="bg1"/>
              </a:solidFill>
              <a:latin typeface="Helvetica" pitchFamily="34" charset="0"/>
            </a:endParaRPr>
          </a:p>
          <a:p>
            <a:pPr algn="r" eaLnBrk="0" hangingPunct="0"/>
            <a:r>
              <a:rPr lang="en-US" sz="1600" dirty="0" smtClean="0">
                <a:solidFill>
                  <a:schemeClr val="bg1"/>
                </a:solidFill>
                <a:latin typeface="Helvetica" pitchFamily="34" charset="0"/>
              </a:rPr>
              <a:t>4</a:t>
            </a:r>
            <a:r>
              <a:rPr lang="en-US" sz="1600" dirty="0">
                <a:solidFill>
                  <a:schemeClr val="bg1"/>
                </a:solidFill>
                <a:latin typeface="Helvetica" pitchFamily="34" charset="0"/>
              </a:rPr>
              <a:t>% of California </a:t>
            </a:r>
            <a:r>
              <a:rPr lang="en-US" sz="1600" dirty="0" smtClean="0">
                <a:solidFill>
                  <a:schemeClr val="bg1"/>
                </a:solidFill>
                <a:latin typeface="Helvetica" pitchFamily="34" charset="0"/>
              </a:rPr>
              <a:t>wine</a:t>
            </a:r>
          </a:p>
          <a:p>
            <a:pPr algn="r" eaLnBrk="0" hangingPunct="0"/>
            <a:endParaRPr lang="en-US" sz="1600" dirty="0" smtClean="0">
              <a:solidFill>
                <a:schemeClr val="bg1"/>
              </a:solidFill>
              <a:latin typeface="Helvetica" pitchFamily="34" charset="0"/>
            </a:endParaRPr>
          </a:p>
          <a:p>
            <a:pPr algn="r" eaLnBrk="0" hangingPunct="0"/>
            <a:r>
              <a:rPr lang="en-US" sz="1600" dirty="0" smtClean="0">
                <a:solidFill>
                  <a:schemeClr val="bg1"/>
                </a:solidFill>
                <a:latin typeface="Helvetica" pitchFamily="34" charset="0"/>
              </a:rPr>
              <a:t>4/10ths of 1% of the </a:t>
            </a:r>
          </a:p>
          <a:p>
            <a:pPr algn="r" eaLnBrk="0" hangingPunct="0"/>
            <a:r>
              <a:rPr lang="en-US" sz="1600" dirty="0" smtClean="0">
                <a:solidFill>
                  <a:schemeClr val="bg1"/>
                </a:solidFill>
                <a:latin typeface="Helvetica" pitchFamily="34" charset="0"/>
              </a:rPr>
              <a:t>world’s wine</a:t>
            </a:r>
            <a:endParaRPr lang="en-US" sz="1600" dirty="0">
              <a:solidFill>
                <a:schemeClr val="bg1"/>
              </a:solidFill>
              <a:latin typeface="Helvetica" pitchFamily="34" charset="0"/>
            </a:endParaRPr>
          </a:p>
          <a:p>
            <a:pPr algn="r" eaLnBrk="0" hangingPunct="0"/>
            <a:endParaRPr lang="en-US" sz="1600" dirty="0">
              <a:solidFill>
                <a:schemeClr val="bg1"/>
              </a:solidFill>
              <a:latin typeface="Helvetica" pitchFamily="34" charset="0"/>
            </a:endParaRP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73958210.jpg"/>
          <p:cNvPicPr>
            <a:picLocks noChangeAspect="1"/>
          </p:cNvPicPr>
          <p:nvPr/>
        </p:nvPicPr>
        <p:blipFill>
          <a:blip r:embed="rId3"/>
          <a:srcRect/>
          <a:stretch>
            <a:fillRect/>
          </a:stretch>
        </p:blipFill>
        <p:spPr>
          <a:xfrm>
            <a:off x="0" y="0"/>
            <a:ext cx="4572000" cy="6858000"/>
          </a:xfrm>
          <a:prstGeom prst="rect">
            <a:avLst/>
          </a:prstGeom>
        </p:spPr>
      </p:pic>
      <p:pic>
        <p:nvPicPr>
          <p:cNvPr id="26625" name="Picture 3"/>
          <p:cNvPicPr>
            <a:picLocks noChangeAspect="1" noChangeArrowheads="1"/>
          </p:cNvPicPr>
          <p:nvPr/>
        </p:nvPicPr>
        <p:blipFill>
          <a:blip r:embed="rId4">
            <a:lum contrast="-30000"/>
          </a:blip>
          <a:srcRect/>
          <a:stretch>
            <a:fillRect/>
          </a:stretch>
        </p:blipFill>
        <p:spPr bwMode="auto">
          <a:xfrm>
            <a:off x="6089650" y="539750"/>
            <a:ext cx="1858963" cy="2327275"/>
          </a:xfrm>
          <a:prstGeom prst="rect">
            <a:avLst/>
          </a:prstGeom>
          <a:noFill/>
          <a:ln w="9525">
            <a:noFill/>
            <a:miter lim="800000"/>
            <a:headEnd/>
            <a:tailEnd/>
          </a:ln>
        </p:spPr>
      </p:pic>
      <p:sp>
        <p:nvSpPr>
          <p:cNvPr id="26627" name="Oval 8"/>
          <p:cNvSpPr>
            <a:spLocks noChangeArrowheads="1"/>
          </p:cNvSpPr>
          <p:nvPr/>
        </p:nvSpPr>
        <p:spPr bwMode="auto">
          <a:xfrm>
            <a:off x="471488" y="2957513"/>
            <a:ext cx="3460750" cy="3460750"/>
          </a:xfrm>
          <a:prstGeom prst="ellipse">
            <a:avLst/>
          </a:prstGeom>
          <a:solidFill>
            <a:srgbClr val="5A412D"/>
          </a:solidFill>
          <a:ln w="9525" algn="ctr">
            <a:noFill/>
            <a:round/>
            <a:headEnd/>
            <a:tailEnd/>
          </a:ln>
        </p:spPr>
        <p:txBody>
          <a:bodyPr/>
          <a:lstStyle/>
          <a:p>
            <a:pPr algn="ctr" eaLnBrk="0" hangingPunct="0"/>
            <a:endParaRPr lang="en-US"/>
          </a:p>
        </p:txBody>
      </p:sp>
      <p:sp>
        <p:nvSpPr>
          <p:cNvPr id="8" name="TextBox 7"/>
          <p:cNvSpPr txBox="1"/>
          <p:nvPr/>
        </p:nvSpPr>
        <p:spPr>
          <a:xfrm>
            <a:off x="7258050" y="893763"/>
            <a:ext cx="1698625" cy="338137"/>
          </a:xfrm>
          <a:prstGeom prst="rect">
            <a:avLst/>
          </a:prstGeom>
          <a:noFill/>
        </p:spPr>
        <p:txBody>
          <a:bodyPr wrap="none">
            <a:spAutoFit/>
          </a:bodyPr>
          <a:lstStyle/>
          <a:p>
            <a:pPr algn="r" eaLnBrk="0" hangingPunct="0">
              <a:defRPr/>
            </a:pPr>
            <a:r>
              <a:rPr lang="en-US" sz="1600" dirty="0">
                <a:solidFill>
                  <a:schemeClr val="tx1">
                    <a:lumMod val="65000"/>
                    <a:lumOff val="35000"/>
                  </a:schemeClr>
                </a:solidFill>
                <a:latin typeface="Helvetica" pitchFamily="50" charset="0"/>
                <a:cs typeface="+mn-cs"/>
              </a:rPr>
              <a:t>Napa Valley AVA</a:t>
            </a:r>
          </a:p>
        </p:txBody>
      </p:sp>
      <p:pic>
        <p:nvPicPr>
          <p:cNvPr id="26629" name="Picture 2"/>
          <p:cNvPicPr>
            <a:picLocks noChangeAspect="1" noChangeArrowheads="1"/>
          </p:cNvPicPr>
          <p:nvPr/>
        </p:nvPicPr>
        <p:blipFill>
          <a:blip r:embed="rId5"/>
          <a:srcRect/>
          <a:stretch>
            <a:fillRect/>
          </a:stretch>
        </p:blipFill>
        <p:spPr bwMode="auto">
          <a:xfrm>
            <a:off x="4768850" y="1960563"/>
            <a:ext cx="3381375" cy="3762375"/>
          </a:xfrm>
          <a:prstGeom prst="rect">
            <a:avLst/>
          </a:prstGeom>
          <a:noFill/>
          <a:ln w="9525">
            <a:noFill/>
            <a:miter lim="800000"/>
            <a:headEnd/>
            <a:tailEnd/>
          </a:ln>
        </p:spPr>
      </p:pic>
      <p:sp>
        <p:nvSpPr>
          <p:cNvPr id="26630" name="TextBox 13"/>
          <p:cNvSpPr txBox="1">
            <a:spLocks noChangeArrowheads="1"/>
          </p:cNvSpPr>
          <p:nvPr/>
        </p:nvSpPr>
        <p:spPr bwMode="auto">
          <a:xfrm>
            <a:off x="5986463" y="4579938"/>
            <a:ext cx="1392237" cy="338137"/>
          </a:xfrm>
          <a:prstGeom prst="rect">
            <a:avLst/>
          </a:prstGeom>
          <a:noFill/>
          <a:ln w="9525">
            <a:noFill/>
            <a:miter lim="800000"/>
            <a:headEnd/>
            <a:tailEnd/>
          </a:ln>
        </p:spPr>
        <p:txBody>
          <a:bodyPr wrap="none">
            <a:spAutoFit/>
          </a:bodyPr>
          <a:lstStyle/>
          <a:p>
            <a:pPr algn="r" eaLnBrk="0" hangingPunct="0"/>
            <a:r>
              <a:rPr lang="en-US" sz="1600">
                <a:solidFill>
                  <a:schemeClr val="bg1"/>
                </a:solidFill>
                <a:latin typeface="Helvetica" pitchFamily="34" charset="0"/>
              </a:rPr>
              <a:t>Bordeaux AC</a:t>
            </a:r>
          </a:p>
        </p:txBody>
      </p:sp>
      <p:sp>
        <p:nvSpPr>
          <p:cNvPr id="26631" name="TextBox 15"/>
          <p:cNvSpPr txBox="1">
            <a:spLocks noChangeArrowheads="1"/>
          </p:cNvSpPr>
          <p:nvPr/>
        </p:nvSpPr>
        <p:spPr bwMode="auto">
          <a:xfrm>
            <a:off x="212725" y="3451225"/>
            <a:ext cx="3254375" cy="2432050"/>
          </a:xfrm>
          <a:prstGeom prst="rect">
            <a:avLst/>
          </a:prstGeom>
          <a:noFill/>
          <a:ln w="9525">
            <a:noFill/>
            <a:miter lim="800000"/>
            <a:headEnd/>
            <a:tailEnd/>
          </a:ln>
        </p:spPr>
        <p:txBody>
          <a:bodyPr wrap="none"/>
          <a:lstStyle/>
          <a:p>
            <a:pPr algn="r" eaLnBrk="0" hangingPunct="0"/>
            <a:r>
              <a:rPr lang="en-US" sz="2000" dirty="0">
                <a:solidFill>
                  <a:schemeClr val="bg1"/>
                </a:solidFill>
                <a:latin typeface="Helvetica" pitchFamily="34" charset="0"/>
              </a:rPr>
              <a:t>NAPA VALLEY AVA</a:t>
            </a:r>
          </a:p>
          <a:p>
            <a:pPr algn="r" eaLnBrk="0" hangingPunct="0"/>
            <a:r>
              <a:rPr lang="en-US" sz="1600" dirty="0">
                <a:solidFill>
                  <a:schemeClr val="bg1"/>
                </a:solidFill>
                <a:latin typeface="Helvetica" pitchFamily="34" charset="0"/>
              </a:rPr>
              <a:t>45,000 acres </a:t>
            </a:r>
            <a:br>
              <a:rPr lang="en-US" sz="1600" dirty="0">
                <a:solidFill>
                  <a:schemeClr val="bg1"/>
                </a:solidFill>
                <a:latin typeface="Helvetica" pitchFamily="34" charset="0"/>
              </a:rPr>
            </a:br>
            <a:r>
              <a:rPr lang="en-US" sz="1600" dirty="0">
                <a:solidFill>
                  <a:schemeClr val="bg1"/>
                </a:solidFill>
                <a:latin typeface="Helvetica" pitchFamily="34" charset="0"/>
              </a:rPr>
              <a:t>(18, 250 ha) under </a:t>
            </a:r>
            <a:r>
              <a:rPr lang="en-US" sz="1600" dirty="0" smtClean="0">
                <a:solidFill>
                  <a:schemeClr val="bg1"/>
                </a:solidFill>
                <a:latin typeface="Helvetica" pitchFamily="34" charset="0"/>
              </a:rPr>
              <a:t>vine</a:t>
            </a:r>
            <a:endParaRPr lang="en-US" sz="1600" dirty="0">
              <a:solidFill>
                <a:schemeClr val="bg1"/>
              </a:solidFill>
              <a:latin typeface="Helvetica" pitchFamily="34" charset="0"/>
            </a:endParaRPr>
          </a:p>
          <a:p>
            <a:pPr algn="r" eaLnBrk="0" hangingPunct="0"/>
            <a:r>
              <a:rPr lang="en-US" sz="1600" dirty="0">
                <a:solidFill>
                  <a:schemeClr val="bg1"/>
                </a:solidFill>
                <a:latin typeface="Helvetica" pitchFamily="34" charset="0"/>
              </a:rPr>
              <a:t>                               </a:t>
            </a:r>
          </a:p>
          <a:p>
            <a:pPr algn="r" eaLnBrk="0" hangingPunct="0"/>
            <a:r>
              <a:rPr lang="en-US" sz="2000" dirty="0">
                <a:solidFill>
                  <a:srgbClr val="FFFFFF"/>
                </a:solidFill>
                <a:latin typeface="Helvetica" pitchFamily="34" charset="0"/>
              </a:rPr>
              <a:t>Bordeaux AC</a:t>
            </a:r>
            <a:endParaRPr lang="en-US" sz="1400" dirty="0">
              <a:solidFill>
                <a:schemeClr val="bg1"/>
              </a:solidFill>
              <a:latin typeface="Helvetica" pitchFamily="34" charset="0"/>
            </a:endParaRPr>
          </a:p>
          <a:p>
            <a:pPr algn="r" eaLnBrk="0" hangingPunct="0"/>
            <a:r>
              <a:rPr lang="en-US" sz="1600" dirty="0">
                <a:solidFill>
                  <a:schemeClr val="bg1"/>
                </a:solidFill>
                <a:latin typeface="Helvetica" pitchFamily="34" charset="0"/>
              </a:rPr>
              <a:t>                                </a:t>
            </a:r>
            <a:r>
              <a:rPr lang="en-US" sz="1600" dirty="0" smtClean="0">
                <a:solidFill>
                  <a:schemeClr val="bg1"/>
                </a:solidFill>
                <a:latin typeface="Helvetica" pitchFamily="34" charset="0"/>
              </a:rPr>
              <a:t>290,000 </a:t>
            </a:r>
            <a:r>
              <a:rPr lang="en-US" sz="1600" dirty="0">
                <a:solidFill>
                  <a:schemeClr val="bg1"/>
                </a:solidFill>
                <a:latin typeface="Helvetica" pitchFamily="34" charset="0"/>
              </a:rPr>
              <a:t>acres </a:t>
            </a:r>
            <a:br>
              <a:rPr lang="en-US" sz="1600" dirty="0">
                <a:solidFill>
                  <a:schemeClr val="bg1"/>
                </a:solidFill>
                <a:latin typeface="Helvetica" pitchFamily="34" charset="0"/>
              </a:rPr>
            </a:br>
            <a:r>
              <a:rPr lang="en-US" sz="1600" dirty="0">
                <a:solidFill>
                  <a:schemeClr val="bg1"/>
                </a:solidFill>
                <a:latin typeface="Helvetica" pitchFamily="34" charset="0"/>
              </a:rPr>
              <a:t>(</a:t>
            </a:r>
            <a:r>
              <a:rPr lang="en-US" sz="1600" dirty="0" smtClean="0">
                <a:solidFill>
                  <a:schemeClr val="bg1"/>
                </a:solidFill>
                <a:latin typeface="Helvetica" pitchFamily="34" charset="0"/>
              </a:rPr>
              <a:t>117,500 </a:t>
            </a:r>
            <a:r>
              <a:rPr lang="en-US" sz="1600" dirty="0">
                <a:solidFill>
                  <a:schemeClr val="bg1"/>
                </a:solidFill>
                <a:latin typeface="Helvetica" pitchFamily="34" charset="0"/>
              </a:rPr>
              <a:t>ha) under vine.</a:t>
            </a:r>
          </a:p>
          <a:p>
            <a:pPr algn="r" eaLnBrk="0" hangingPunct="0"/>
            <a:r>
              <a:rPr lang="en-US" sz="1600" dirty="0">
                <a:solidFill>
                  <a:schemeClr val="bg1"/>
                </a:solidFill>
                <a:latin typeface="Helvetica" pitchFamily="34" charset="0"/>
              </a:rPr>
              <a:t>NAPA VALLEY is 1/8 </a:t>
            </a:r>
            <a:br>
              <a:rPr lang="en-US" sz="1600" dirty="0">
                <a:solidFill>
                  <a:schemeClr val="bg1"/>
                </a:solidFill>
                <a:latin typeface="Helvetica" pitchFamily="34" charset="0"/>
              </a:rPr>
            </a:br>
            <a:r>
              <a:rPr lang="en-US" sz="1600" dirty="0">
                <a:solidFill>
                  <a:schemeClr val="bg1"/>
                </a:solidFill>
                <a:latin typeface="Helvetica" pitchFamily="34" charset="0"/>
              </a:rPr>
              <a:t>the size of </a:t>
            </a:r>
            <a:r>
              <a:rPr lang="en-US" sz="1600" dirty="0" smtClean="0">
                <a:solidFill>
                  <a:schemeClr val="bg1"/>
                </a:solidFill>
                <a:latin typeface="Helvetica" pitchFamily="34" charset="0"/>
              </a:rPr>
              <a:t>Bordeaux</a:t>
            </a:r>
            <a:endParaRPr lang="en-US" sz="1600" dirty="0">
              <a:solidFill>
                <a:schemeClr val="bg1"/>
              </a:solidFill>
              <a:latin typeface="Helvetica" pitchFamily="34" charset="0"/>
            </a:endParaRP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10" descr="84763294.jpg"/>
          <p:cNvPicPr>
            <a:picLocks noChangeAspect="1"/>
          </p:cNvPicPr>
          <p:nvPr/>
        </p:nvPicPr>
        <p:blipFill>
          <a:blip r:embed="rId3"/>
          <a:srcRect/>
          <a:stretch>
            <a:fillRect/>
          </a:stretch>
        </p:blipFill>
        <p:spPr bwMode="auto">
          <a:xfrm>
            <a:off x="0" y="0"/>
            <a:ext cx="4572000" cy="6858000"/>
          </a:xfrm>
          <a:prstGeom prst="rect">
            <a:avLst/>
          </a:prstGeom>
          <a:noFill/>
          <a:ln w="9525">
            <a:noFill/>
            <a:miter lim="800000"/>
            <a:headEnd/>
            <a:tailEnd/>
          </a:ln>
        </p:spPr>
      </p:pic>
      <p:pic>
        <p:nvPicPr>
          <p:cNvPr id="4098" name="Picture 2"/>
          <p:cNvPicPr>
            <a:picLocks noChangeAspect="1" noChangeArrowheads="1"/>
          </p:cNvPicPr>
          <p:nvPr/>
        </p:nvPicPr>
        <p:blipFill>
          <a:blip r:embed="rId4" cstate="email">
            <a:clrChange>
              <a:clrFrom>
                <a:srgbClr val="FFFFFF"/>
              </a:clrFrom>
              <a:clrTo>
                <a:srgbClr val="FFFFFF">
                  <a:alpha val="0"/>
                </a:srgbClr>
              </a:clrTo>
            </a:clrChange>
            <a:duotone>
              <a:prstClr val="black"/>
              <a:srgbClr val="D2D37B">
                <a:tint val="45000"/>
                <a:satMod val="400000"/>
              </a:srgbClr>
            </a:duotone>
            <a:lum bright="20000" contrast="10000"/>
          </a:blip>
          <a:srcRect/>
          <a:stretch>
            <a:fillRect/>
          </a:stretch>
        </p:blipFill>
        <p:spPr bwMode="auto">
          <a:xfrm>
            <a:off x="5482875" y="575198"/>
            <a:ext cx="1304925" cy="1371600"/>
          </a:xfrm>
          <a:prstGeom prst="rect">
            <a:avLst/>
          </a:prstGeom>
          <a:noFill/>
          <a:ln w="9525">
            <a:noFill/>
            <a:miter lim="800000"/>
            <a:headEnd/>
            <a:tailEnd/>
          </a:ln>
        </p:spPr>
      </p:pic>
      <p:sp>
        <p:nvSpPr>
          <p:cNvPr id="12" name="TextBox 11"/>
          <p:cNvSpPr txBox="1"/>
          <p:nvPr/>
        </p:nvSpPr>
        <p:spPr>
          <a:xfrm>
            <a:off x="6832600" y="1039813"/>
            <a:ext cx="1725613" cy="1016000"/>
          </a:xfrm>
          <a:prstGeom prst="rect">
            <a:avLst/>
          </a:prstGeom>
          <a:noFill/>
        </p:spPr>
        <p:txBody>
          <a:bodyPr wrap="none"/>
          <a:lstStyle/>
          <a:p>
            <a:pPr algn="r" eaLnBrk="0" hangingPunct="0">
              <a:defRPr/>
            </a:pPr>
            <a:r>
              <a:rPr lang="en-US" sz="6600" dirty="0" smtClean="0">
                <a:solidFill>
                  <a:schemeClr val="tx1">
                    <a:lumMod val="65000"/>
                    <a:lumOff val="35000"/>
                  </a:schemeClr>
                </a:solidFill>
                <a:latin typeface="Arial" pitchFamily="34" charset="0"/>
                <a:cs typeface="Arial" pitchFamily="34" charset="0"/>
              </a:rPr>
              <a:t>77%</a:t>
            </a:r>
            <a:endParaRPr lang="en-US" sz="6600" dirty="0">
              <a:solidFill>
                <a:schemeClr val="tx1">
                  <a:lumMod val="65000"/>
                  <a:lumOff val="35000"/>
                </a:schemeClr>
              </a:solidFill>
              <a:latin typeface="Arial" pitchFamily="34" charset="0"/>
              <a:cs typeface="Arial" pitchFamily="34" charset="0"/>
            </a:endParaRPr>
          </a:p>
        </p:txBody>
      </p:sp>
      <p:sp>
        <p:nvSpPr>
          <p:cNvPr id="13" name="TextBox 12"/>
          <p:cNvSpPr txBox="1"/>
          <p:nvPr/>
        </p:nvSpPr>
        <p:spPr>
          <a:xfrm>
            <a:off x="5462588" y="2196260"/>
            <a:ext cx="3095625" cy="4010329"/>
          </a:xfrm>
          <a:prstGeom prst="rect">
            <a:avLst/>
          </a:prstGeom>
          <a:noFill/>
        </p:spPr>
        <p:txBody>
          <a:bodyPr>
            <a:spAutoFit/>
          </a:bodyPr>
          <a:lstStyle/>
          <a:p>
            <a:pPr eaLnBrk="0" hangingPunct="0">
              <a:lnSpc>
                <a:spcPct val="95000"/>
              </a:lnSpc>
              <a:defRPr/>
            </a:pPr>
            <a:r>
              <a:rPr lang="en-US" sz="2800" dirty="0">
                <a:solidFill>
                  <a:schemeClr val="tx1">
                    <a:lumMod val="65000"/>
                    <a:lumOff val="35000"/>
                  </a:schemeClr>
                </a:solidFill>
                <a:latin typeface="Helvetica" pitchFamily="50" charset="0"/>
                <a:cs typeface="+mn-cs"/>
              </a:rPr>
              <a:t>Small producers</a:t>
            </a:r>
          </a:p>
          <a:p>
            <a:pPr eaLnBrk="0" hangingPunct="0">
              <a:lnSpc>
                <a:spcPct val="95000"/>
              </a:lnSpc>
              <a:defRPr/>
            </a:pPr>
            <a:endParaRPr lang="en-US" dirty="0">
              <a:solidFill>
                <a:schemeClr val="tx1">
                  <a:lumMod val="65000"/>
                  <a:lumOff val="35000"/>
                </a:schemeClr>
              </a:solidFill>
              <a:latin typeface="Helvetica" pitchFamily="50" charset="0"/>
              <a:cs typeface="+mn-cs"/>
            </a:endParaRPr>
          </a:p>
          <a:p>
            <a:pPr eaLnBrk="0" hangingPunct="0">
              <a:lnSpc>
                <a:spcPct val="95000"/>
              </a:lnSpc>
              <a:defRPr/>
            </a:pPr>
            <a:r>
              <a:rPr lang="en-US" dirty="0" smtClean="0">
                <a:solidFill>
                  <a:schemeClr val="tx1">
                    <a:lumMod val="65000"/>
                    <a:lumOff val="35000"/>
                  </a:schemeClr>
                </a:solidFill>
                <a:latin typeface="Helvetica" pitchFamily="50" charset="0"/>
                <a:cs typeface="+mn-cs"/>
              </a:rPr>
              <a:t>77% </a:t>
            </a:r>
            <a:r>
              <a:rPr lang="en-US" dirty="0">
                <a:solidFill>
                  <a:schemeClr val="tx1">
                    <a:lumMod val="65000"/>
                    <a:lumOff val="35000"/>
                  </a:schemeClr>
                </a:solidFill>
                <a:latin typeface="Helvetica" pitchFamily="50" charset="0"/>
                <a:cs typeface="+mn-cs"/>
              </a:rPr>
              <a:t>of NVV members make less than 10,000 cases of a wine a year</a:t>
            </a:r>
          </a:p>
          <a:p>
            <a:pPr eaLnBrk="0" hangingPunct="0">
              <a:lnSpc>
                <a:spcPct val="95000"/>
              </a:lnSpc>
              <a:defRPr/>
            </a:pPr>
            <a:endParaRPr lang="en-US" dirty="0">
              <a:solidFill>
                <a:schemeClr val="tx1">
                  <a:lumMod val="65000"/>
                  <a:lumOff val="35000"/>
                </a:schemeClr>
              </a:solidFill>
              <a:latin typeface="Helvetica" pitchFamily="50" charset="0"/>
              <a:cs typeface="+mn-cs"/>
            </a:endParaRPr>
          </a:p>
          <a:p>
            <a:pPr eaLnBrk="0" hangingPunct="0">
              <a:lnSpc>
                <a:spcPct val="95000"/>
              </a:lnSpc>
              <a:defRPr/>
            </a:pPr>
            <a:r>
              <a:rPr lang="en-US" dirty="0" smtClean="0">
                <a:solidFill>
                  <a:schemeClr val="tx1">
                    <a:lumMod val="65000"/>
                    <a:lumOff val="35000"/>
                  </a:schemeClr>
                </a:solidFill>
                <a:latin typeface="Helvetica" pitchFamily="50" charset="0"/>
                <a:cs typeface="+mn-cs"/>
              </a:rPr>
              <a:t>63% </a:t>
            </a:r>
            <a:r>
              <a:rPr lang="en-US" dirty="0">
                <a:solidFill>
                  <a:schemeClr val="tx1">
                    <a:lumMod val="65000"/>
                    <a:lumOff val="35000"/>
                  </a:schemeClr>
                </a:solidFill>
                <a:latin typeface="Helvetica" pitchFamily="50" charset="0"/>
                <a:cs typeface="+mn-cs"/>
              </a:rPr>
              <a:t>produce less than 5,000 </a:t>
            </a:r>
            <a:r>
              <a:rPr lang="en-US" dirty="0" smtClean="0">
                <a:solidFill>
                  <a:schemeClr val="tx1">
                    <a:lumMod val="65000"/>
                    <a:lumOff val="35000"/>
                  </a:schemeClr>
                </a:solidFill>
                <a:latin typeface="Helvetica" pitchFamily="50" charset="0"/>
                <a:cs typeface="+mn-cs"/>
              </a:rPr>
              <a:t>cases</a:t>
            </a:r>
          </a:p>
          <a:p>
            <a:pPr eaLnBrk="0" hangingPunct="0">
              <a:lnSpc>
                <a:spcPct val="95000"/>
              </a:lnSpc>
              <a:defRPr/>
            </a:pPr>
            <a:endParaRPr lang="en-US" dirty="0">
              <a:solidFill>
                <a:schemeClr val="tx1">
                  <a:lumMod val="65000"/>
                  <a:lumOff val="35000"/>
                </a:schemeClr>
              </a:solidFill>
              <a:latin typeface="Helvetica" pitchFamily="50" charset="0"/>
              <a:cs typeface="+mn-cs"/>
            </a:endParaRPr>
          </a:p>
          <a:p>
            <a:pPr eaLnBrk="0" hangingPunct="0">
              <a:lnSpc>
                <a:spcPct val="95000"/>
              </a:lnSpc>
              <a:defRPr/>
            </a:pPr>
            <a:r>
              <a:rPr lang="en-US" dirty="0" smtClean="0">
                <a:solidFill>
                  <a:schemeClr val="tx1">
                    <a:lumMod val="65000"/>
                    <a:lumOff val="35000"/>
                  </a:schemeClr>
                </a:solidFill>
                <a:latin typeface="Helvetica" pitchFamily="50" charset="0"/>
                <a:cs typeface="+mn-cs"/>
              </a:rPr>
              <a:t>95% family owned</a:t>
            </a:r>
            <a:endParaRPr lang="en-US" dirty="0">
              <a:solidFill>
                <a:schemeClr val="tx1">
                  <a:lumMod val="65000"/>
                  <a:lumOff val="35000"/>
                </a:schemeClr>
              </a:solidFill>
              <a:latin typeface="Helvetica" pitchFamily="50" charset="0"/>
              <a:cs typeface="+mn-cs"/>
            </a:endParaRPr>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20858</TotalTime>
  <Words>1748</Words>
  <Application>Microsoft Office PowerPoint</Application>
  <PresentationFormat>Letter Paper (8.5x11 in)</PresentationFormat>
  <Paragraphs>212</Paragraphs>
  <Slides>20</Slides>
  <Notes>20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Blank Presentation</vt:lpstr>
      <vt:lpstr>PowerPoint Presentation</vt:lpstr>
      <vt:lpstr>The Mission of the Napa Valley Vintners: To promote, protect and enhance the Napa Valley    appellation, our wines, vintners and community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Napa Vineyards  Intentionally farmed to produce low yields</vt:lpstr>
      <vt:lpstr>Winemaking Practices Gentle handling is the norm</vt:lpstr>
      <vt:lpstr>TERROIR Putting it all together</vt:lpstr>
      <vt:lpstr>PowerPoint Presentation</vt:lpstr>
    </vt:vector>
  </TitlesOfParts>
  <Company>鞠]皤逄掘뿿_</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Jill</dc:creator>
  <cp:lastModifiedBy>Patsy McGaughy</cp:lastModifiedBy>
  <cp:revision>2729</cp:revision>
  <cp:lastPrinted>2012-01-05T23:59:51Z</cp:lastPrinted>
  <dcterms:created xsi:type="dcterms:W3CDTF">2008-12-24T15:32:27Z</dcterms:created>
  <dcterms:modified xsi:type="dcterms:W3CDTF">2013-01-15T00:02:51Z</dcterms:modified>
</cp:coreProperties>
</file>